
<file path=[Content_Types].xml><?xml version="1.0" encoding="utf-8"?>
<Types xmlns="http://schemas.openxmlformats.org/package/2006/content-types">
  <Default Extension="gif" ContentType="image/gi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99" r:id="rId2"/>
    <p:sldId id="301" r:id="rId3"/>
    <p:sldId id="302" r:id="rId4"/>
    <p:sldId id="305" r:id="rId5"/>
  </p:sldIdLst>
  <p:sldSz cx="137922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j-lt"/>
        <a:ea typeface="+mj-ea"/>
        <a:cs typeface="+mj-cs"/>
        <a:sym typeface="Andale Mo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D24E44-F42D-4591-8CF0-F71372C5D7BA}" v="96" dt="2024-02-04T07:55:29.388"/>
    <p1510:client id="{ADB0C78D-A465-4E91-BBFF-2DA9368D0F30}" v="131" dt="2024-02-04T15:23:18.720"/>
    <p1510:client id="{ADC2EEE4-CA31-420C-A38A-EC2827D72F37}" v="70" dt="2024-02-04T14:27:30.83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50800" cap="flat">
              <a:noFill/>
              <a:miter lim="400000"/>
            </a:ln>
          </a:left>
          <a:right>
            <a:ln w="50800" cap="flat">
              <a:noFill/>
              <a:miter lim="400000"/>
            </a:ln>
          </a:right>
          <a:top>
            <a:ln w="50800" cap="flat">
              <a:noFill/>
              <a:miter lim="400000"/>
            </a:ln>
          </a:top>
          <a:bottom>
            <a:ln w="50800" cap="flat">
              <a:noFill/>
              <a:miter lim="400000"/>
            </a:ln>
          </a:bottom>
          <a:insideH>
            <a:ln w="50800" cap="flat">
              <a:noFill/>
              <a:miter lim="400000"/>
            </a:ln>
          </a:insideH>
          <a:insideV>
            <a:ln w="508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5F7579"/>
        </a:fontRef>
        <a:srgbClr val="5F7579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>
      <p:cViewPr varScale="1">
        <p:scale>
          <a:sx n="85" d="100"/>
          <a:sy n="85" d="100"/>
        </p:scale>
        <p:origin x="1704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1701800" y="520700"/>
            <a:ext cx="10388600" cy="58808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381000" y="6832600"/>
            <a:ext cx="13042900" cy="1257300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1000" y="8077200"/>
            <a:ext cx="13042900" cy="1206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381000" y="254000"/>
            <a:ext cx="13042900" cy="2438400"/>
          </a:xfrm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381000" y="3225800"/>
            <a:ext cx="13042900" cy="3302000"/>
          </a:xfrm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Image"/>
          <p:cNvSpPr>
            <a:spLocks noGrp="1"/>
          </p:cNvSpPr>
          <p:nvPr>
            <p:ph type="pic" idx="21"/>
          </p:nvPr>
        </p:nvSpPr>
        <p:spPr>
          <a:xfrm>
            <a:off x="1701800" y="520700"/>
            <a:ext cx="10388600" cy="58808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381000" y="7416800"/>
            <a:ext cx="13042900" cy="1282700"/>
          </a:xfrm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Image"/>
          <p:cNvSpPr>
            <a:spLocks noGrp="1"/>
          </p:cNvSpPr>
          <p:nvPr>
            <p:ph type="pic" sz="half" idx="21"/>
          </p:nvPr>
        </p:nvSpPr>
        <p:spPr>
          <a:xfrm>
            <a:off x="7645400" y="800100"/>
            <a:ext cx="4902200" cy="8286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381000" y="1384300"/>
            <a:ext cx="6248400" cy="3505200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1000" y="4876800"/>
            <a:ext cx="6248400" cy="1295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800">
                <a:solidFill>
                  <a:srgbClr val="52525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Image"/>
          <p:cNvSpPr>
            <a:spLocks noGrp="1"/>
          </p:cNvSpPr>
          <p:nvPr>
            <p:ph type="pic" sz="quarter" idx="21"/>
          </p:nvPr>
        </p:nvSpPr>
        <p:spPr>
          <a:xfrm>
            <a:off x="8153400" y="2857500"/>
            <a:ext cx="3873500" cy="65477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1000" y="3187700"/>
            <a:ext cx="6248400" cy="5842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Bef>
                <a:spcPts val="3800"/>
              </a:spcBef>
              <a:buChar char="•"/>
              <a:defRPr sz="3800"/>
            </a:lvl1pPr>
            <a:lvl2pPr>
              <a:spcBef>
                <a:spcPts val="3800"/>
              </a:spcBef>
              <a:buChar char="•"/>
              <a:defRPr sz="3800"/>
            </a:lvl2pPr>
            <a:lvl3pPr>
              <a:spcBef>
                <a:spcPts val="3800"/>
              </a:spcBef>
              <a:buChar char="•"/>
              <a:defRPr sz="3800"/>
            </a:lvl3pPr>
            <a:lvl4pPr>
              <a:spcBef>
                <a:spcPts val="3800"/>
              </a:spcBef>
              <a:buChar char="•"/>
              <a:defRPr sz="3800"/>
            </a:lvl4pPr>
            <a:lvl5pPr>
              <a:spcBef>
                <a:spcPts val="3800"/>
              </a:spcBef>
              <a:buChar char="•"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Title Text"/>
          <p:cNvSpPr txBox="1"/>
          <p:nvPr/>
        </p:nvSpPr>
        <p:spPr>
          <a:xfrm>
            <a:off x="381000" y="254000"/>
            <a:ext cx="130429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5000" cap="all"/>
            </a:lvl1pPr>
          </a:lstStyle>
          <a:p>
            <a:r>
              <a:t>Title Text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1000" y="3187700"/>
            <a:ext cx="6248400" cy="5842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Bef>
                <a:spcPts val="3800"/>
              </a:spcBef>
              <a:buChar char="•"/>
              <a:defRPr sz="3800"/>
            </a:lvl1pPr>
            <a:lvl2pPr>
              <a:spcBef>
                <a:spcPts val="3800"/>
              </a:spcBef>
              <a:buChar char="•"/>
              <a:defRPr sz="3800"/>
            </a:lvl2pPr>
            <a:lvl3pPr>
              <a:spcBef>
                <a:spcPts val="3800"/>
              </a:spcBef>
              <a:buChar char="•"/>
              <a:defRPr sz="3800"/>
            </a:lvl3pPr>
            <a:lvl4pPr>
              <a:spcBef>
                <a:spcPts val="3800"/>
              </a:spcBef>
              <a:buChar char="•"/>
              <a:defRPr sz="3800"/>
            </a:lvl4pPr>
            <a:lvl5pPr>
              <a:spcBef>
                <a:spcPts val="3800"/>
              </a:spcBef>
              <a:buChar char="•"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Title Text"/>
          <p:cNvSpPr txBox="1"/>
          <p:nvPr/>
        </p:nvSpPr>
        <p:spPr>
          <a:xfrm>
            <a:off x="381000" y="254000"/>
            <a:ext cx="130429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5000" cap="all"/>
            </a:lvl1pPr>
          </a:lstStyle>
          <a:p>
            <a:r>
              <a:t>Title Text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162800" y="3187700"/>
            <a:ext cx="6248400" cy="5842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spcBef>
                <a:spcPts val="3800"/>
              </a:spcBef>
              <a:buChar char="•"/>
              <a:defRPr sz="3800"/>
            </a:lvl1pPr>
            <a:lvl2pPr>
              <a:spcBef>
                <a:spcPts val="3800"/>
              </a:spcBef>
              <a:buChar char="•"/>
              <a:defRPr sz="3800"/>
            </a:lvl2pPr>
            <a:lvl3pPr>
              <a:spcBef>
                <a:spcPts val="3800"/>
              </a:spcBef>
              <a:buChar char="•"/>
              <a:defRPr sz="3800"/>
            </a:lvl3pPr>
            <a:lvl4pPr>
              <a:spcBef>
                <a:spcPts val="3800"/>
              </a:spcBef>
              <a:buChar char="•"/>
              <a:defRPr sz="3800"/>
            </a:lvl4pPr>
            <a:lvl5pPr>
              <a:spcBef>
                <a:spcPts val="3800"/>
              </a:spcBef>
              <a:buChar char="•"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Title Text"/>
          <p:cNvSpPr txBox="1"/>
          <p:nvPr/>
        </p:nvSpPr>
        <p:spPr>
          <a:xfrm>
            <a:off x="381000" y="254000"/>
            <a:ext cx="130429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5000" cap="all"/>
            </a:lvl1pPr>
          </a:lstStyle>
          <a:p>
            <a:r>
              <a:t>Title Text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81000" y="254000"/>
            <a:ext cx="130429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81000" y="1473200"/>
            <a:ext cx="13042900" cy="802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718300" y="9271000"/>
            <a:ext cx="342900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ransition spd="med"/>
  <p:hf hdr="0" ftr="0" dt="0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all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9pPr>
    </p:titleStyle>
    <p:bodyStyle>
      <a:lvl1pPr marL="304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-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1pPr>
      <a:lvl2pPr marL="685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-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2pPr>
      <a:lvl3pPr marL="1066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-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3pPr>
      <a:lvl4pPr marL="1447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-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4pPr>
      <a:lvl5pPr marL="1828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-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5pPr>
      <a:lvl6pPr marL="2209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6pPr>
      <a:lvl7pPr marL="2590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7pPr>
      <a:lvl8pPr marL="2971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8pPr>
      <a:lvl9pPr marL="3352800" marR="0" indent="-304800" algn="l" defTabSz="584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3000" b="0" i="0" u="none" strike="noStrike" cap="none" spc="0" baseline="0">
          <a:solidFill>
            <a:srgbClr val="535353"/>
          </a:solidFill>
          <a:uFillTx/>
          <a:latin typeface="+mj-lt"/>
          <a:ea typeface="+mj-ea"/>
          <a:cs typeface="+mj-cs"/>
          <a:sym typeface="Andale Mo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6481440-E759-8CA9-6F86-614EB14D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Task 1: Interactive Mask Creation</a:t>
            </a:r>
            <a:endParaRPr lang="en-GB" sz="4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501A45-9CFD-F75B-AAA9-E3E53A322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200" y="1473200"/>
            <a:ext cx="13324114" cy="8026400"/>
          </a:xfrm>
        </p:spPr>
        <p:txBody>
          <a:bodyPr>
            <a:normAutofit/>
          </a:bodyPr>
          <a:lstStyle/>
          <a:p>
            <a:r>
              <a:rPr lang="en-US" sz="2400" dirty="0"/>
              <a:t>Create a Processing sketch (size: 720 x 480) to reproduce the </a:t>
            </a:r>
            <a:r>
              <a:rPr lang="en-US" sz="2400" b="1" u="sng" dirty="0"/>
              <a:t>interactive mask creation</a:t>
            </a:r>
            <a:r>
              <a:rPr lang="en-US" sz="2400" dirty="0"/>
              <a:t> application (see the recorded animation below) using </a:t>
            </a:r>
            <a:r>
              <a:rPr lang="en-US" sz="2400" b="1" u="sng" dirty="0"/>
              <a:t>pixel-level image manipulation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Keys: </a:t>
            </a:r>
            <a:r>
              <a:rPr lang="en-US" sz="2400" b="1" dirty="0"/>
              <a:t>UP</a:t>
            </a:r>
            <a:r>
              <a:rPr lang="en-US" sz="2400" dirty="0"/>
              <a:t>/</a:t>
            </a:r>
            <a:r>
              <a:rPr lang="en-US" sz="2400" b="1" dirty="0"/>
              <a:t>DOWN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increase/decrease brush size; </a:t>
            </a:r>
            <a:r>
              <a:rPr lang="en-US" sz="2400" b="1" dirty="0">
                <a:sym typeface="Wingdings" panose="05000000000000000000" pitchFamily="2" charset="2"/>
              </a:rPr>
              <a:t>ENTER</a:t>
            </a:r>
            <a:r>
              <a:rPr lang="en-US" sz="2400" dirty="0">
                <a:sym typeface="Wingdings" panose="05000000000000000000" pitchFamily="2" charset="2"/>
              </a:rPr>
              <a:t>  clear the mask </a:t>
            </a:r>
            <a:endParaRPr lang="en-US" sz="2400" dirty="0"/>
          </a:p>
          <a:p>
            <a:pPr lvl="1"/>
            <a:r>
              <a:rPr lang="en-US" sz="2400" dirty="0"/>
              <a:t>Note: the </a:t>
            </a:r>
            <a:r>
              <a:rPr lang="en-US" sz="2400" dirty="0">
                <a:highlight>
                  <a:srgbClr val="FFFF00"/>
                </a:highlight>
              </a:rPr>
              <a:t>yellow</a:t>
            </a:r>
            <a:r>
              <a:rPr lang="en-US" sz="2400" dirty="0"/>
              <a:t> circle is generated by the screen-recording software to show when the mouse is pressed and should not appear in your sketch </a:t>
            </a:r>
          </a:p>
          <a:p>
            <a:pPr lvl="1"/>
            <a:endParaRPr lang="en-GB" sz="2400" dirty="0"/>
          </a:p>
        </p:txBody>
      </p:sp>
      <p:pic>
        <p:nvPicPr>
          <p:cNvPr id="9" name="Picture 8" descr="A red circle with a pink arrow in the middle&#10;&#10;Description automatically generated">
            <a:extLst>
              <a:ext uri="{FF2B5EF4-FFF2-40B4-BE49-F238E27FC236}">
                <a16:creationId xmlns:a16="http://schemas.microsoft.com/office/drawing/2014/main" id="{3E6F1311-5500-959F-6F74-BBDC3662B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105" y="4573876"/>
            <a:ext cx="7451202" cy="49257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CEC320-C45A-47A8-AF4F-06D88261A05E}"/>
              </a:ext>
            </a:extLst>
          </p:cNvPr>
          <p:cNvSpPr txBox="1"/>
          <p:nvPr/>
        </p:nvSpPr>
        <p:spPr>
          <a:xfrm>
            <a:off x="1425846" y="8719899"/>
            <a:ext cx="3688596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+mj-lt"/>
                <a:ea typeface="+mj-ea"/>
                <a:cs typeface="+mj-cs"/>
                <a:sym typeface="Andale Mono"/>
              </a:rPr>
              <a:t>Use “Slide Show” to see the animation</a:t>
            </a:r>
          </a:p>
        </p:txBody>
      </p:sp>
    </p:spTree>
    <p:extLst>
      <p:ext uri="{BB962C8B-B14F-4D97-AF65-F5344CB8AC3E}">
        <p14:creationId xmlns:p14="http://schemas.microsoft.com/office/powerpoint/2010/main" val="34219114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B57E-C9BD-3C49-F405-367188634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Task 2: Masked Image Processing </a:t>
            </a: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8F232-0CAC-E417-A0E9-1D21CB1D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Based on Task 1, create a new Processing sketch (size: 720 x 480) to reproduce interactive masked image processing (see the animation below)</a:t>
            </a:r>
          </a:p>
          <a:p>
            <a:pPr lvl="1"/>
            <a:r>
              <a:rPr lang="en-US" sz="2400" dirty="0"/>
              <a:t>From screen-recording software: </a:t>
            </a:r>
            <a:r>
              <a:rPr lang="en-US" sz="2400" dirty="0">
                <a:highlight>
                  <a:srgbClr val="FFFF00"/>
                </a:highlight>
              </a:rPr>
              <a:t>yellow</a:t>
            </a:r>
            <a:r>
              <a:rPr lang="en-US" sz="2400" dirty="0"/>
              <a:t> circle </a:t>
            </a:r>
            <a:r>
              <a:rPr lang="en-US" sz="2400" dirty="0">
                <a:sym typeface="Wingdings" panose="05000000000000000000" pitchFamily="2" charset="2"/>
              </a:rPr>
              <a:t> left mouse pressed; </a:t>
            </a:r>
            <a:r>
              <a:rPr lang="en-US" sz="2400" dirty="0">
                <a:highlight>
                  <a:srgbClr val="0000FF"/>
                </a:highlight>
                <a:sym typeface="Wingdings" panose="05000000000000000000" pitchFamily="2" charset="2"/>
              </a:rPr>
              <a:t>blue</a:t>
            </a:r>
            <a:r>
              <a:rPr lang="en-US" sz="2400" dirty="0">
                <a:sym typeface="Wingdings" panose="05000000000000000000" pitchFamily="2" charset="2"/>
              </a:rPr>
              <a:t> circle  right mouse pressed; </a:t>
            </a:r>
          </a:p>
          <a:p>
            <a:pPr lvl="1"/>
            <a:r>
              <a:rPr lang="en-US" sz="2400" dirty="0">
                <a:sym typeface="Wingdings" panose="05000000000000000000" pitchFamily="2" charset="2"/>
              </a:rPr>
              <a:t>Keys: the same as those in Task 1</a:t>
            </a:r>
          </a:p>
          <a:p>
            <a:pPr lvl="1"/>
            <a:endParaRPr lang="en-US" sz="2400" dirty="0"/>
          </a:p>
          <a:p>
            <a:endParaRPr lang="en-GB" sz="2400" dirty="0"/>
          </a:p>
        </p:txBody>
      </p:sp>
      <p:pic>
        <p:nvPicPr>
          <p:cNvPr id="8" name="Picture 7" descr="A cartoon of a dragon holding a pen&#10;&#10;Description automatically generated">
            <a:extLst>
              <a:ext uri="{FF2B5EF4-FFF2-40B4-BE49-F238E27FC236}">
                <a16:creationId xmlns:a16="http://schemas.microsoft.com/office/drawing/2014/main" id="{8B677423-BEAC-6B46-8375-3DE4D11EA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1" y="4109358"/>
            <a:ext cx="5225143" cy="34834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002CBD-2F68-3F86-B9FB-19901C543DFF}"/>
              </a:ext>
            </a:extLst>
          </p:cNvPr>
          <p:cNvSpPr txBox="1"/>
          <p:nvPr/>
        </p:nvSpPr>
        <p:spPr>
          <a:xfrm>
            <a:off x="-134553" y="7817206"/>
            <a:ext cx="6318242" cy="441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+mj-lt"/>
                <a:ea typeface="+mj-ea"/>
                <a:cs typeface="+mj-cs"/>
                <a:sym typeface="Andale Mono"/>
              </a:rPr>
              <a:t>Source Image (available on Canvas)</a:t>
            </a:r>
            <a:endParaRPr kumimoji="0" lang="en-GB" sz="22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+mj-lt"/>
              <a:ea typeface="+mj-ea"/>
              <a:cs typeface="+mj-cs"/>
              <a:sym typeface="Andale Mono"/>
            </a:endParaRPr>
          </a:p>
        </p:txBody>
      </p:sp>
      <p:pic>
        <p:nvPicPr>
          <p:cNvPr id="11" name="Picture 10" descr="A cartoon of a dragon sitting at a desk&#10;&#10;Description automatically generated">
            <a:extLst>
              <a:ext uri="{FF2B5EF4-FFF2-40B4-BE49-F238E27FC236}">
                <a16:creationId xmlns:a16="http://schemas.microsoft.com/office/drawing/2014/main" id="{F6CD8398-28A2-AE0F-7709-6FD5747C6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99" y="4120091"/>
            <a:ext cx="7630184" cy="515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057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9282-9974-EC19-E2B8-3B0CFB989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Task 3: Masked Image Processing Effects</a:t>
            </a: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119BB-C5F8-A9AC-A38D-6ACB4DAA4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Following the ideas of Task 2, create an </a:t>
            </a:r>
            <a:r>
              <a:rPr lang="en-US" sz="2400" b="1" u="sng" dirty="0"/>
              <a:t>interactive</a:t>
            </a:r>
            <a:r>
              <a:rPr lang="en-US" sz="2400" dirty="0"/>
              <a:t> Processing sketch to explore unique </a:t>
            </a:r>
            <a:r>
              <a:rPr lang="en-US" sz="2400" b="1" u="sng" dirty="0"/>
              <a:t>masked pixel-level image processing effects</a:t>
            </a:r>
          </a:p>
          <a:p>
            <a:pPr lvl="1"/>
            <a:r>
              <a:rPr lang="en-US" sz="2400" dirty="0"/>
              <a:t>Use your own images (e.g., those created by </a:t>
            </a:r>
            <a:r>
              <a:rPr lang="en-US" sz="2400" dirty="0" err="1"/>
              <a:t>GenAI</a:t>
            </a:r>
            <a:r>
              <a:rPr lang="en-US" sz="2400" dirty="0"/>
              <a:t>)</a:t>
            </a:r>
          </a:p>
          <a:p>
            <a:pPr lvl="2"/>
            <a:r>
              <a:rPr lang="en-US" sz="2400" dirty="0">
                <a:solidFill>
                  <a:srgbClr val="00B0F0"/>
                </a:solidFill>
              </a:rPr>
              <a:t>OPTIONAL</a:t>
            </a:r>
            <a:r>
              <a:rPr lang="en-US" sz="2400" dirty="0"/>
              <a:t>: apply pixel-level image processing to individual frames of a video or stream from a webcam, instead of a single source image  </a:t>
            </a:r>
          </a:p>
          <a:p>
            <a:pPr lvl="1"/>
            <a:r>
              <a:rPr lang="en-US" sz="2400" dirty="0"/>
              <a:t>Enable interesting and original </a:t>
            </a:r>
            <a:r>
              <a:rPr lang="en-US" sz="2400" u="sng" dirty="0"/>
              <a:t>(a) mask creation</a:t>
            </a:r>
            <a:r>
              <a:rPr lang="en-US" sz="2400" dirty="0"/>
              <a:t> and/or </a:t>
            </a:r>
            <a:r>
              <a:rPr lang="en-US" sz="2400" u="sng" dirty="0"/>
              <a:t>(b) image processing effects</a:t>
            </a:r>
            <a:r>
              <a:rPr lang="en-US" sz="2400" dirty="0"/>
              <a:t> </a:t>
            </a:r>
          </a:p>
          <a:p>
            <a:pPr lvl="2"/>
            <a:r>
              <a:rPr lang="en-US" sz="2400" dirty="0"/>
              <a:t>The focus of your sketch </a:t>
            </a:r>
          </a:p>
          <a:p>
            <a:pPr lvl="2"/>
            <a:r>
              <a:rPr lang="en-US" sz="2400" dirty="0"/>
              <a:t>Mask creation and image </a:t>
            </a:r>
            <a:br>
              <a:rPr lang="en-US" sz="2400" dirty="0"/>
            </a:br>
            <a:r>
              <a:rPr lang="en-US" sz="2400" dirty="0"/>
              <a:t>processing effects can be</a:t>
            </a:r>
            <a:br>
              <a:rPr lang="en-US" sz="2400" dirty="0"/>
            </a:br>
            <a:r>
              <a:rPr lang="en-US" sz="2400" dirty="0"/>
              <a:t>completely different from </a:t>
            </a:r>
            <a:br>
              <a:rPr lang="en-US" sz="2400" dirty="0"/>
            </a:br>
            <a:r>
              <a:rPr lang="en-US" sz="2400" dirty="0"/>
              <a:t>those in Task 2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Use a </a:t>
            </a:r>
            <a:r>
              <a:rPr lang="en-US" sz="2400" dirty="0">
                <a:solidFill>
                  <a:srgbClr val="FF0000"/>
                </a:solidFill>
              </a:rPr>
              <a:t>keyboard and/or mouse</a:t>
            </a:r>
            <a:r>
              <a:rPr lang="en-US" sz="2400" dirty="0"/>
              <a:t> to achieve interactivity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256F4-CD7D-7327-555E-3DDB83B6D6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449477" y="7320847"/>
            <a:ext cx="342900" cy="355600"/>
          </a:xfrm>
        </p:spPr>
        <p:txBody>
          <a:bodyPr/>
          <a:lstStyle/>
          <a:p>
            <a:fld id="{86CB4B4D-7CA3-9044-876B-883B54F8677D}" type="slidenum">
              <a:rPr lang="en-GB" smtClean="0"/>
              <a:t>3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F37AA5-59C3-DED5-50E1-B675C7E2CC57}"/>
              </a:ext>
            </a:extLst>
          </p:cNvPr>
          <p:cNvGrpSpPr/>
          <p:nvPr/>
        </p:nvGrpSpPr>
        <p:grpSpPr>
          <a:xfrm>
            <a:off x="6424771" y="5555711"/>
            <a:ext cx="6999129" cy="1037229"/>
            <a:chOff x="7192141" y="4868636"/>
            <a:chExt cx="4753949" cy="1281523"/>
          </a:xfrm>
        </p:grpSpPr>
        <p:sp>
          <p:nvSpPr>
            <p:cNvPr id="6" name="Image">
              <a:extLst>
                <a:ext uri="{FF2B5EF4-FFF2-40B4-BE49-F238E27FC236}">
                  <a16:creationId xmlns:a16="http://schemas.microsoft.com/office/drawing/2014/main" id="{F843D1F6-DF7E-9E5B-2B36-2D19BA7962AA}"/>
                </a:ext>
              </a:extLst>
            </p:cNvPr>
            <p:cNvSpPr/>
            <p:nvPr/>
          </p:nvSpPr>
          <p:spPr>
            <a:xfrm>
              <a:off x="7192141" y="4880158"/>
              <a:ext cx="1455824" cy="127000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36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ill Sans Light"/>
                </a:defRPr>
              </a:lvl1pPr>
            </a:lstStyle>
            <a:p>
              <a:r>
                <a:rPr lang="en-US" sz="2800" dirty="0"/>
                <a:t>Source</a:t>
              </a:r>
              <a:endParaRPr sz="2800" dirty="0"/>
            </a:p>
          </p:txBody>
        </p:sp>
        <p:sp>
          <p:nvSpPr>
            <p:cNvPr id="7" name="Arrow">
              <a:extLst>
                <a:ext uri="{FF2B5EF4-FFF2-40B4-BE49-F238E27FC236}">
                  <a16:creationId xmlns:a16="http://schemas.microsoft.com/office/drawing/2014/main" id="{40A4FA50-26E9-DA6C-581E-79C572A9ADC0}"/>
                </a:ext>
              </a:extLst>
            </p:cNvPr>
            <p:cNvSpPr/>
            <p:nvPr/>
          </p:nvSpPr>
          <p:spPr>
            <a:xfrm>
              <a:off x="8768219" y="4868636"/>
              <a:ext cx="1226407" cy="127000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rgbClr val="808785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36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ill Sans Light"/>
                </a:defRPr>
              </a:pPr>
              <a:endParaRPr sz="2800" dirty="0"/>
            </a:p>
          </p:txBody>
        </p:sp>
        <p:sp>
          <p:nvSpPr>
            <p:cNvPr id="8" name="Display…">
              <a:extLst>
                <a:ext uri="{FF2B5EF4-FFF2-40B4-BE49-F238E27FC236}">
                  <a16:creationId xmlns:a16="http://schemas.microsoft.com/office/drawing/2014/main" id="{061B385E-7264-6EE6-BCD7-EBCAB6291B40}"/>
                </a:ext>
              </a:extLst>
            </p:cNvPr>
            <p:cNvSpPr/>
            <p:nvPr/>
          </p:nvSpPr>
          <p:spPr>
            <a:xfrm>
              <a:off x="10133621" y="4868636"/>
              <a:ext cx="1812469" cy="1270001"/>
            </a:xfrm>
            <a:prstGeom prst="rect">
              <a:avLst/>
            </a:prstGeom>
            <a:solidFill>
              <a:srgbClr val="AB1802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/>
            <a:p>
              <a:pPr>
                <a:defRPr sz="36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ill Sans Light"/>
                </a:defRPr>
              </a:pPr>
              <a:r>
                <a:rPr lang="en-US" sz="2800" dirty="0"/>
                <a:t>Target</a:t>
              </a:r>
              <a:endParaRPr sz="28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DE993CD-DF99-9B6D-578D-F52DCDA98977}"/>
              </a:ext>
            </a:extLst>
          </p:cNvPr>
          <p:cNvGrpSpPr/>
          <p:nvPr/>
        </p:nvGrpSpPr>
        <p:grpSpPr>
          <a:xfrm>
            <a:off x="8568147" y="7125323"/>
            <a:ext cx="2143376" cy="1027903"/>
            <a:chOff x="6639561" y="6299802"/>
            <a:chExt cx="2143376" cy="1027903"/>
          </a:xfrm>
        </p:grpSpPr>
        <p:sp>
          <p:nvSpPr>
            <p:cNvPr id="9" name="Image">
              <a:extLst>
                <a:ext uri="{FF2B5EF4-FFF2-40B4-BE49-F238E27FC236}">
                  <a16:creationId xmlns:a16="http://schemas.microsoft.com/office/drawing/2014/main" id="{63B31083-ED54-EADE-F260-2244A55FDB50}"/>
                </a:ext>
              </a:extLst>
            </p:cNvPr>
            <p:cNvSpPr/>
            <p:nvPr/>
          </p:nvSpPr>
          <p:spPr>
            <a:xfrm>
              <a:off x="6639561" y="6299802"/>
              <a:ext cx="2143376" cy="1027903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36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Gill Sans Light"/>
                </a:defRPr>
              </a:lvl1pPr>
            </a:lstStyle>
            <a:p>
              <a:pPr algn="l"/>
              <a:r>
                <a:rPr lang="en-US" sz="2000" dirty="0"/>
                <a:t>(a) Mask</a:t>
              </a:r>
              <a:endParaRPr sz="20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B58D00A-810B-AAAD-3155-319ED71336A5}"/>
                </a:ext>
              </a:extLst>
            </p:cNvPr>
            <p:cNvSpPr/>
            <p:nvPr/>
          </p:nvSpPr>
          <p:spPr>
            <a:xfrm>
              <a:off x="7635061" y="6376735"/>
              <a:ext cx="987158" cy="874036"/>
            </a:xfrm>
            <a:custGeom>
              <a:avLst/>
              <a:gdLst>
                <a:gd name="connsiteX0" fmla="*/ 378414 w 1598228"/>
                <a:gd name="connsiteY0" fmla="*/ 43817 h 1379132"/>
                <a:gd name="connsiteX1" fmla="*/ 378414 w 1598228"/>
                <a:gd name="connsiteY1" fmla="*/ 43817 h 1379132"/>
                <a:gd name="connsiteX2" fmla="*/ 567100 w 1598228"/>
                <a:gd name="connsiteY2" fmla="*/ 203474 h 1379132"/>
                <a:gd name="connsiteX3" fmla="*/ 567100 w 1598228"/>
                <a:gd name="connsiteY3" fmla="*/ 522789 h 1379132"/>
                <a:gd name="connsiteX4" fmla="*/ 494528 w 1598228"/>
                <a:gd name="connsiteY4" fmla="*/ 580846 h 1379132"/>
                <a:gd name="connsiteX5" fmla="*/ 378414 w 1598228"/>
                <a:gd name="connsiteY5" fmla="*/ 653417 h 1379132"/>
                <a:gd name="connsiteX6" fmla="*/ 305842 w 1598228"/>
                <a:gd name="connsiteY6" fmla="*/ 682446 h 1379132"/>
                <a:gd name="connsiteX7" fmla="*/ 44585 w 1598228"/>
                <a:gd name="connsiteY7" fmla="*/ 856617 h 1379132"/>
                <a:gd name="connsiteX8" fmla="*/ 1042 w 1598228"/>
                <a:gd name="connsiteY8" fmla="*/ 1016274 h 1379132"/>
                <a:gd name="connsiteX9" fmla="*/ 15557 w 1598228"/>
                <a:gd name="connsiteY9" fmla="*/ 1161417 h 1379132"/>
                <a:gd name="connsiteX10" fmla="*/ 30071 w 1598228"/>
                <a:gd name="connsiteY10" fmla="*/ 1204960 h 1379132"/>
                <a:gd name="connsiteX11" fmla="*/ 102642 w 1598228"/>
                <a:gd name="connsiteY11" fmla="*/ 1292046 h 1379132"/>
                <a:gd name="connsiteX12" fmla="*/ 276814 w 1598228"/>
                <a:gd name="connsiteY12" fmla="*/ 1379132 h 1379132"/>
                <a:gd name="connsiteX13" fmla="*/ 480014 w 1598228"/>
                <a:gd name="connsiteY13" fmla="*/ 1248503 h 1379132"/>
                <a:gd name="connsiteX14" fmla="*/ 828357 w 1598228"/>
                <a:gd name="connsiteY14" fmla="*/ 972732 h 1379132"/>
                <a:gd name="connsiteX15" fmla="*/ 988014 w 1598228"/>
                <a:gd name="connsiteY15" fmla="*/ 900160 h 1379132"/>
                <a:gd name="connsiteX16" fmla="*/ 1089614 w 1598228"/>
                <a:gd name="connsiteY16" fmla="*/ 914674 h 1379132"/>
                <a:gd name="connsiteX17" fmla="*/ 1205728 w 1598228"/>
                <a:gd name="connsiteY17" fmla="*/ 1103360 h 1379132"/>
                <a:gd name="connsiteX18" fmla="*/ 1423442 w 1598228"/>
                <a:gd name="connsiteY18" fmla="*/ 1335589 h 1379132"/>
                <a:gd name="connsiteX19" fmla="*/ 1597614 w 1598228"/>
                <a:gd name="connsiteY19" fmla="*/ 987246 h 1379132"/>
                <a:gd name="connsiteX20" fmla="*/ 1568585 w 1598228"/>
                <a:gd name="connsiteY20" fmla="*/ 711474 h 1379132"/>
                <a:gd name="connsiteX21" fmla="*/ 1394414 w 1598228"/>
                <a:gd name="connsiteY21" fmla="*/ 421189 h 1379132"/>
                <a:gd name="connsiteX22" fmla="*/ 1205728 w 1598228"/>
                <a:gd name="connsiteY22" fmla="*/ 276046 h 1379132"/>
                <a:gd name="connsiteX23" fmla="*/ 1089614 w 1598228"/>
                <a:gd name="connsiteY23" fmla="*/ 261532 h 1379132"/>
                <a:gd name="connsiteX24" fmla="*/ 1002528 w 1598228"/>
                <a:gd name="connsiteY24" fmla="*/ 159932 h 1379132"/>
                <a:gd name="connsiteX25" fmla="*/ 944471 w 1598228"/>
                <a:gd name="connsiteY25" fmla="*/ 43817 h 1379132"/>
                <a:gd name="connsiteX26" fmla="*/ 842871 w 1598228"/>
                <a:gd name="connsiteY26" fmla="*/ 14789 h 1379132"/>
                <a:gd name="connsiteX27" fmla="*/ 567100 w 1598228"/>
                <a:gd name="connsiteY27" fmla="*/ 274 h 137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98228" h="1379132">
                  <a:moveTo>
                    <a:pt x="378414" y="43817"/>
                  </a:moveTo>
                  <a:lnTo>
                    <a:pt x="378414" y="43817"/>
                  </a:lnTo>
                  <a:cubicBezTo>
                    <a:pt x="441309" y="97036"/>
                    <a:pt x="518641" y="136842"/>
                    <a:pt x="567100" y="203474"/>
                  </a:cubicBezTo>
                  <a:cubicBezTo>
                    <a:pt x="634088" y="295582"/>
                    <a:pt x="616224" y="430681"/>
                    <a:pt x="567100" y="522789"/>
                  </a:cubicBezTo>
                  <a:cubicBezTo>
                    <a:pt x="552522" y="550123"/>
                    <a:pt x="519999" y="563212"/>
                    <a:pt x="494528" y="580846"/>
                  </a:cubicBezTo>
                  <a:cubicBezTo>
                    <a:pt x="457001" y="606826"/>
                    <a:pt x="418601" y="631778"/>
                    <a:pt x="378414" y="653417"/>
                  </a:cubicBezTo>
                  <a:cubicBezTo>
                    <a:pt x="355474" y="665769"/>
                    <a:pt x="328097" y="668899"/>
                    <a:pt x="305842" y="682446"/>
                  </a:cubicBezTo>
                  <a:cubicBezTo>
                    <a:pt x="216438" y="736866"/>
                    <a:pt x="44585" y="856617"/>
                    <a:pt x="44585" y="856617"/>
                  </a:cubicBezTo>
                  <a:cubicBezTo>
                    <a:pt x="30071" y="909836"/>
                    <a:pt x="6272" y="961360"/>
                    <a:pt x="1042" y="1016274"/>
                  </a:cubicBezTo>
                  <a:cubicBezTo>
                    <a:pt x="-3568" y="1064677"/>
                    <a:pt x="8164" y="1113360"/>
                    <a:pt x="15557" y="1161417"/>
                  </a:cubicBezTo>
                  <a:cubicBezTo>
                    <a:pt x="17883" y="1176539"/>
                    <a:pt x="21584" y="1192230"/>
                    <a:pt x="30071" y="1204960"/>
                  </a:cubicBezTo>
                  <a:cubicBezTo>
                    <a:pt x="51031" y="1236401"/>
                    <a:pt x="73613" y="1267855"/>
                    <a:pt x="102642" y="1292046"/>
                  </a:cubicBezTo>
                  <a:cubicBezTo>
                    <a:pt x="151783" y="1332997"/>
                    <a:pt x="218176" y="1355677"/>
                    <a:pt x="276814" y="1379132"/>
                  </a:cubicBezTo>
                  <a:cubicBezTo>
                    <a:pt x="344547" y="1335589"/>
                    <a:pt x="415001" y="1296012"/>
                    <a:pt x="480014" y="1248503"/>
                  </a:cubicBezTo>
                  <a:cubicBezTo>
                    <a:pt x="620298" y="1145988"/>
                    <a:pt x="679804" y="1063156"/>
                    <a:pt x="828357" y="972732"/>
                  </a:cubicBezTo>
                  <a:cubicBezTo>
                    <a:pt x="878293" y="942336"/>
                    <a:pt x="934795" y="924351"/>
                    <a:pt x="988014" y="900160"/>
                  </a:cubicBezTo>
                  <a:cubicBezTo>
                    <a:pt x="1021881" y="904998"/>
                    <a:pt x="1059581" y="898292"/>
                    <a:pt x="1089614" y="914674"/>
                  </a:cubicBezTo>
                  <a:cubicBezTo>
                    <a:pt x="1140361" y="942354"/>
                    <a:pt x="1181788" y="1069446"/>
                    <a:pt x="1205728" y="1103360"/>
                  </a:cubicBezTo>
                  <a:cubicBezTo>
                    <a:pt x="1250110" y="1166234"/>
                    <a:pt x="1365778" y="1277925"/>
                    <a:pt x="1423442" y="1335589"/>
                  </a:cubicBezTo>
                  <a:cubicBezTo>
                    <a:pt x="1481972" y="1244542"/>
                    <a:pt x="1593295" y="1112509"/>
                    <a:pt x="1597614" y="987246"/>
                  </a:cubicBezTo>
                  <a:cubicBezTo>
                    <a:pt x="1600799" y="894869"/>
                    <a:pt x="1591682" y="800974"/>
                    <a:pt x="1568585" y="711474"/>
                  </a:cubicBezTo>
                  <a:cubicBezTo>
                    <a:pt x="1548507" y="633672"/>
                    <a:pt x="1454375" y="485147"/>
                    <a:pt x="1394414" y="421189"/>
                  </a:cubicBezTo>
                  <a:cubicBezTo>
                    <a:pt x="1370373" y="395546"/>
                    <a:pt x="1270302" y="292189"/>
                    <a:pt x="1205728" y="276046"/>
                  </a:cubicBezTo>
                  <a:cubicBezTo>
                    <a:pt x="1167887" y="266586"/>
                    <a:pt x="1128319" y="266370"/>
                    <a:pt x="1089614" y="261532"/>
                  </a:cubicBezTo>
                  <a:cubicBezTo>
                    <a:pt x="1060585" y="227665"/>
                    <a:pt x="1027270" y="197046"/>
                    <a:pt x="1002528" y="159932"/>
                  </a:cubicBezTo>
                  <a:cubicBezTo>
                    <a:pt x="978524" y="123926"/>
                    <a:pt x="976491" y="72926"/>
                    <a:pt x="944471" y="43817"/>
                  </a:cubicBezTo>
                  <a:cubicBezTo>
                    <a:pt x="918409" y="20124"/>
                    <a:pt x="877614" y="20579"/>
                    <a:pt x="842871" y="14789"/>
                  </a:cubicBezTo>
                  <a:cubicBezTo>
                    <a:pt x="734755" y="-3230"/>
                    <a:pt x="671404" y="274"/>
                    <a:pt x="567100" y="274"/>
                  </a:cubicBezTo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1D67A46-C5E8-6771-A3A6-983EF807B463}"/>
              </a:ext>
            </a:extLst>
          </p:cNvPr>
          <p:cNvCxnSpPr>
            <a:stCxn id="9" idx="0"/>
          </p:cNvCxnSpPr>
          <p:nvPr/>
        </p:nvCxnSpPr>
        <p:spPr>
          <a:xfrm flipV="1">
            <a:off x="9639835" y="6069662"/>
            <a:ext cx="0" cy="10556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5C04F38-9D08-4555-9A7E-FDEE49AF5163}"/>
              </a:ext>
            </a:extLst>
          </p:cNvPr>
          <p:cNvSpPr txBox="1"/>
          <p:nvPr/>
        </p:nvSpPr>
        <p:spPr>
          <a:xfrm>
            <a:off x="8449476" y="4989216"/>
            <a:ext cx="210132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(b) </a:t>
            </a: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+mj-lt"/>
                <a:ea typeface="+mj-ea"/>
                <a:cs typeface="+mj-cs"/>
                <a:sym typeface="Andale Mono"/>
              </a:rPr>
              <a:t>Pixel-level Processing</a:t>
            </a:r>
          </a:p>
        </p:txBody>
      </p:sp>
    </p:spTree>
    <p:extLst>
      <p:ext uri="{BB962C8B-B14F-4D97-AF65-F5344CB8AC3E}">
        <p14:creationId xmlns:p14="http://schemas.microsoft.com/office/powerpoint/2010/main" val="41983800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A3BB5-AC17-465A-9115-E60B5305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Suggestions for Task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1E171-95A0-4ECB-B8ED-3C3603FCA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You’re encouraged to </a:t>
            </a:r>
            <a:r>
              <a:rPr lang="en-US" sz="2400" dirty="0">
                <a:solidFill>
                  <a:srgbClr val="00B050"/>
                </a:solidFill>
              </a:rPr>
              <a:t>create a new sketch from scratch</a:t>
            </a:r>
            <a:r>
              <a:rPr lang="en-US" sz="2400" dirty="0"/>
              <a:t> 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A simple modification of an in-class example or the code for Task 2</a:t>
            </a:r>
            <a:r>
              <a:rPr lang="en-US" sz="2400" dirty="0"/>
              <a:t> will lead to a low mark for this task 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A very straightforward combination of in-class examples</a:t>
            </a:r>
            <a:r>
              <a:rPr lang="en-US" sz="2400" dirty="0"/>
              <a:t> will not help you get a good mark either </a:t>
            </a:r>
          </a:p>
          <a:p>
            <a:endParaRPr lang="en-US" sz="2400" dirty="0"/>
          </a:p>
          <a:p>
            <a:r>
              <a:rPr lang="en-US" sz="2400" dirty="0"/>
              <a:t>You are not encouraged to </a:t>
            </a:r>
            <a:r>
              <a:rPr lang="en-US" sz="2400" dirty="0">
                <a:solidFill>
                  <a:srgbClr val="FF0000"/>
                </a:solidFill>
              </a:rPr>
              <a:t>look for examples on the Internet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A simple modification of an online example</a:t>
            </a:r>
            <a:r>
              <a:rPr lang="en-US" sz="2400" dirty="0"/>
              <a:t> (with proper in-code citations and references) is even worse than a simple modification of an in-class example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90D22-11AE-499E-AF5C-3F8134FB4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569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Andale Mono"/>
        <a:ea typeface="Andale Mono"/>
        <a:cs typeface="Andale Mono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j-lt"/>
            <a:ea typeface="+mj-ea"/>
            <a:cs typeface="+mj-cs"/>
            <a:sym typeface="Andale Mo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Andale Mono"/>
        <a:ea typeface="Andale Mono"/>
        <a:cs typeface="Andale Mono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j-lt"/>
            <a:ea typeface="+mj-ea"/>
            <a:cs typeface="+mj-cs"/>
            <a:sym typeface="Andale Mo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372</Words>
  <Application>Microsoft Macintosh PowerPoint</Application>
  <PresentationFormat>Custom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Andale Mono</vt:lpstr>
      <vt:lpstr>Gill Sans Light</vt:lpstr>
      <vt:lpstr>Lucida Grande</vt:lpstr>
      <vt:lpstr>Wingdings</vt:lpstr>
      <vt:lpstr>Showroom</vt:lpstr>
      <vt:lpstr>Task 1: Interactive Mask Creation</vt:lpstr>
      <vt:lpstr>Task 2: Masked Image Processing </vt:lpstr>
      <vt:lpstr>Task 3: Masked Image Processing Effects</vt:lpstr>
      <vt:lpstr>Suggestions for Task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SM2715 - Class 4</dc:title>
  <cp:lastModifiedBy>POON Kin San Sunny</cp:lastModifiedBy>
  <cp:revision>24</cp:revision>
  <dcterms:modified xsi:type="dcterms:W3CDTF">2024-02-08T09:44:33Z</dcterms:modified>
</cp:coreProperties>
</file>