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53"/>
  </p:notesMasterIdLst>
  <p:sldIdLst>
    <p:sldId id="256" r:id="rId2"/>
    <p:sldId id="257" r:id="rId3"/>
    <p:sldId id="258" r:id="rId4"/>
    <p:sldId id="345" r:id="rId5"/>
    <p:sldId id="351" r:id="rId6"/>
    <p:sldId id="352" r:id="rId7"/>
    <p:sldId id="353" r:id="rId8"/>
    <p:sldId id="372" r:id="rId9"/>
    <p:sldId id="354" r:id="rId10"/>
    <p:sldId id="355" r:id="rId11"/>
    <p:sldId id="356" r:id="rId12"/>
    <p:sldId id="358" r:id="rId13"/>
    <p:sldId id="377" r:id="rId14"/>
    <p:sldId id="378" r:id="rId15"/>
    <p:sldId id="359" r:id="rId16"/>
    <p:sldId id="362" r:id="rId17"/>
    <p:sldId id="363" r:id="rId18"/>
    <p:sldId id="364" r:id="rId19"/>
    <p:sldId id="361" r:id="rId20"/>
    <p:sldId id="365" r:id="rId21"/>
    <p:sldId id="306" r:id="rId22"/>
    <p:sldId id="322" r:id="rId23"/>
    <p:sldId id="265" r:id="rId24"/>
    <p:sldId id="375" r:id="rId25"/>
    <p:sldId id="373" r:id="rId26"/>
    <p:sldId id="376" r:id="rId27"/>
    <p:sldId id="271" r:id="rId28"/>
    <p:sldId id="272" r:id="rId29"/>
    <p:sldId id="340" r:id="rId30"/>
    <p:sldId id="276" r:id="rId31"/>
    <p:sldId id="277" r:id="rId32"/>
    <p:sldId id="278" r:id="rId33"/>
    <p:sldId id="366" r:id="rId34"/>
    <p:sldId id="281" r:id="rId35"/>
    <p:sldId id="367" r:id="rId36"/>
    <p:sldId id="370" r:id="rId37"/>
    <p:sldId id="368" r:id="rId38"/>
    <p:sldId id="336" r:id="rId39"/>
    <p:sldId id="329" r:id="rId40"/>
    <p:sldId id="371" r:id="rId41"/>
    <p:sldId id="330" r:id="rId42"/>
    <p:sldId id="286" r:id="rId43"/>
    <p:sldId id="287" r:id="rId44"/>
    <p:sldId id="331" r:id="rId45"/>
    <p:sldId id="332" r:id="rId46"/>
    <p:sldId id="333" r:id="rId47"/>
    <p:sldId id="334" r:id="rId48"/>
    <p:sldId id="335" r:id="rId49"/>
    <p:sldId id="293" r:id="rId50"/>
    <p:sldId id="294" r:id="rId51"/>
    <p:sldId id="29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26"/>
    <p:restoredTop sz="94751"/>
  </p:normalViewPr>
  <p:slideViewPr>
    <p:cSldViewPr>
      <p:cViewPr varScale="1">
        <p:scale>
          <a:sx n="87" d="100"/>
          <a:sy n="87" d="100"/>
        </p:scale>
        <p:origin x="1560" y="200"/>
      </p:cViewPr>
      <p:guideLst>
        <p:guide orient="horz" pos="2160"/>
        <p:guide pos="2880"/>
      </p:guideLst>
    </p:cSldViewPr>
  </p:slideViewPr>
  <p:notesTextViewPr>
    <p:cViewPr>
      <p:scale>
        <a:sx n="1" d="1"/>
        <a:sy n="1" d="1"/>
      </p:scale>
      <p:origin x="0" y="0"/>
    </p:cViewPr>
  </p:notesTextViewPr>
  <p:notesViewPr>
    <p:cSldViewPr>
      <p:cViewPr varScale="1">
        <p:scale>
          <a:sx n="101" d="100"/>
          <a:sy n="101" d="100"/>
        </p:scale>
        <p:origin x="-158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8CB66E-519E-4458-97EF-0D265DC92906}" type="datetimeFigureOut">
              <a:rPr lang="en-US" smtClean="0"/>
              <a:t>3/9/23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041916-5781-4333-BBB7-92F7B48D8E29}" type="slidenum">
              <a:rPr lang="en-US" smtClean="0"/>
              <a:t>‹#›</a:t>
            </a:fld>
            <a:endParaRPr lang="en-US"/>
          </a:p>
        </p:txBody>
      </p:sp>
    </p:spTree>
    <p:extLst>
      <p:ext uri="{BB962C8B-B14F-4D97-AF65-F5344CB8AC3E}">
        <p14:creationId xmlns:p14="http://schemas.microsoft.com/office/powerpoint/2010/main" val="3388747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E041916-5781-4333-BBB7-92F7B48D8E29}" type="slidenum">
              <a:rPr lang="en-US" smtClean="0"/>
              <a:t>2</a:t>
            </a:fld>
            <a:endParaRPr lang="en-US"/>
          </a:p>
        </p:txBody>
      </p:sp>
    </p:spTree>
    <p:extLst>
      <p:ext uri="{BB962C8B-B14F-4D97-AF65-F5344CB8AC3E}">
        <p14:creationId xmlns:p14="http://schemas.microsoft.com/office/powerpoint/2010/main" val="1578176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041916-5781-4333-BBB7-92F7B48D8E29}" type="slidenum">
              <a:rPr lang="en-US" smtClean="0"/>
              <a:t>7</a:t>
            </a:fld>
            <a:endParaRPr lang="en-US"/>
          </a:p>
        </p:txBody>
      </p:sp>
    </p:spTree>
    <p:extLst>
      <p:ext uri="{BB962C8B-B14F-4D97-AF65-F5344CB8AC3E}">
        <p14:creationId xmlns:p14="http://schemas.microsoft.com/office/powerpoint/2010/main" val="2027511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041916-5781-4333-BBB7-92F7B48D8E29}" type="slidenum">
              <a:rPr lang="en-US" smtClean="0"/>
              <a:t>12</a:t>
            </a:fld>
            <a:endParaRPr lang="en-US"/>
          </a:p>
        </p:txBody>
      </p:sp>
    </p:spTree>
    <p:extLst>
      <p:ext uri="{BB962C8B-B14F-4D97-AF65-F5344CB8AC3E}">
        <p14:creationId xmlns:p14="http://schemas.microsoft.com/office/powerpoint/2010/main" val="1357726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041916-5781-4333-BBB7-92F7B48D8E29}" type="slidenum">
              <a:rPr lang="en-US" smtClean="0"/>
              <a:t>16</a:t>
            </a:fld>
            <a:endParaRPr lang="en-US"/>
          </a:p>
        </p:txBody>
      </p:sp>
    </p:spTree>
    <p:extLst>
      <p:ext uri="{BB962C8B-B14F-4D97-AF65-F5344CB8AC3E}">
        <p14:creationId xmlns:p14="http://schemas.microsoft.com/office/powerpoint/2010/main" val="777043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041916-5781-4333-BBB7-92F7B48D8E29}" type="slidenum">
              <a:rPr lang="en-US" smtClean="0"/>
              <a:t>23</a:t>
            </a:fld>
            <a:endParaRPr lang="en-US"/>
          </a:p>
        </p:txBody>
      </p:sp>
    </p:spTree>
    <p:extLst>
      <p:ext uri="{BB962C8B-B14F-4D97-AF65-F5344CB8AC3E}">
        <p14:creationId xmlns:p14="http://schemas.microsoft.com/office/powerpoint/2010/main" val="1829965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041916-5781-4333-BBB7-92F7B48D8E29}" type="slidenum">
              <a:rPr lang="en-US" smtClean="0"/>
              <a:t>39</a:t>
            </a:fld>
            <a:endParaRPr lang="en-US"/>
          </a:p>
        </p:txBody>
      </p:sp>
    </p:spTree>
    <p:extLst>
      <p:ext uri="{BB962C8B-B14F-4D97-AF65-F5344CB8AC3E}">
        <p14:creationId xmlns:p14="http://schemas.microsoft.com/office/powerpoint/2010/main" val="2032027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E01307AD-13B7-4FFB-AD18-2975CCA7DD9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61248" cy="914400"/>
          </a:xfrm>
        </p:spPr>
        <p:txBody>
          <a:bodyPr>
            <a:normAutofit/>
          </a:bodyPr>
          <a:lstStyle>
            <a:lvl1pPr>
              <a:defRPr sz="3200">
                <a:latin typeface="Calibri" pitchFamily="34" charset="0"/>
                <a:cs typeface="Calibri" pitchFamily="34" charset="0"/>
              </a:defRPr>
            </a:lvl1pPr>
          </a:lstStyle>
          <a:p>
            <a:r>
              <a:rPr kumimoji="0" lang="en-US" dirty="0"/>
              <a:t>Click to edit Master 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8" name="Content Placeholder 7"/>
          <p:cNvSpPr>
            <a:spLocks noGrp="1"/>
          </p:cNvSpPr>
          <p:nvPr>
            <p:ph sz="quarter" idx="1"/>
          </p:nvPr>
        </p:nvSpPr>
        <p:spPr>
          <a:xfrm>
            <a:off x="304800" y="1371600"/>
            <a:ext cx="8461248" cy="4876800"/>
          </a:xfrm>
        </p:spPr>
        <p:txBody>
          <a:bodyPr/>
          <a:lstStyle>
            <a:lvl1pPr>
              <a:defRPr sz="2800">
                <a:latin typeface="Calibri" pitchFamily="34" charset="0"/>
                <a:cs typeface="Calibri" pitchFamily="34" charset="0"/>
              </a:defRPr>
            </a:lvl1pPr>
            <a:lvl2pPr>
              <a:defRPr sz="2400">
                <a:latin typeface="Calibri" pitchFamily="34" charset="0"/>
                <a:cs typeface="Calibri" pitchFamily="34" charset="0"/>
              </a:defRPr>
            </a:lvl2pPr>
            <a:lvl3pPr>
              <a:defRPr sz="2000">
                <a:latin typeface="Calibri" pitchFamily="34" charset="0"/>
                <a:cs typeface="Calibri" pitchFamily="34" charset="0"/>
              </a:defRPr>
            </a:lvl3pPr>
            <a:lvl4pPr>
              <a:defRPr sz="2000">
                <a:latin typeface="Calibri" pitchFamily="34" charset="0"/>
                <a:cs typeface="Calibri" pitchFamily="34" charset="0"/>
              </a:defRPr>
            </a:lvl4pPr>
            <a:lvl5pPr>
              <a:defRPr sz="2000">
                <a:latin typeface="Calibri" pitchFamily="34" charset="0"/>
                <a:cs typeface="Calibri" pitchFamily="34"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9" name="Slide Number Placeholder 5"/>
          <p:cNvSpPr txBox="1">
            <a:spLocks/>
          </p:cNvSpPr>
          <p:nvPr userDrawn="1"/>
        </p:nvSpPr>
        <p:spPr>
          <a:xfrm>
            <a:off x="8229600" y="6461124"/>
            <a:ext cx="533400" cy="244476"/>
          </a:xfrm>
          <a:prstGeom prst="rect">
            <a:avLst/>
          </a:prstGeom>
        </p:spPr>
        <p:txBody>
          <a:bodyPr vert="horz" anchor="ctr" anchorCtr="0">
            <a:normAutofit fontScale="85000" lnSpcReduction="20000"/>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01307AD-13B7-4FFB-AD18-2975CCA7DD99}" type="slidenum">
              <a:rPr lang="en-US" smtClean="0">
                <a:solidFill>
                  <a:schemeClr val="tx1"/>
                </a:solidFill>
              </a:rPr>
              <a:pPr algn="r"/>
              <a:t>‹#›</a:t>
            </a:fld>
            <a:endParaRPr lang="en-US" dirty="0">
              <a:solidFill>
                <a:schemeClr val="tx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E01307AD-13B7-4FFB-AD18-2975CCA7DD99}"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endParaRPr lang="en-US"/>
          </a:p>
        </p:txBody>
      </p:sp>
      <p:sp>
        <p:nvSpPr>
          <p:cNvPr id="10" name="Slide Number Placeholder 9"/>
          <p:cNvSpPr>
            <a:spLocks noGrp="1"/>
          </p:cNvSpPr>
          <p:nvPr>
            <p:ph type="sldNum" sz="quarter" idx="16"/>
          </p:nvPr>
        </p:nvSpPr>
        <p:spPr/>
        <p:txBody>
          <a:bodyPr rtlCol="0"/>
          <a:lstStyle/>
          <a:p>
            <a:fld id="{E01307AD-13B7-4FFB-AD18-2975CCA7DD99}"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endParaRPr lang="en-US"/>
          </a:p>
        </p:txBody>
      </p:sp>
      <p:sp>
        <p:nvSpPr>
          <p:cNvPr id="12" name="Slide Number Placeholder 11"/>
          <p:cNvSpPr>
            <a:spLocks noGrp="1"/>
          </p:cNvSpPr>
          <p:nvPr>
            <p:ph type="sldNum" sz="quarter" idx="16"/>
          </p:nvPr>
        </p:nvSpPr>
        <p:spPr/>
        <p:txBody>
          <a:bodyPr rtlCol="0"/>
          <a:lstStyle/>
          <a:p>
            <a:fld id="{E01307AD-13B7-4FFB-AD18-2975CCA7DD99}"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E01307AD-13B7-4FFB-AD18-2975CCA7DD9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E01307AD-13B7-4FFB-AD18-2975CCA7DD9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E01307AD-13B7-4FFB-AD18-2975CCA7DD99}"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E01307AD-13B7-4FFB-AD18-2975CCA7DD99}"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307AD-13B7-4FFB-AD18-2975CCA7DD9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E01307AD-13B7-4FFB-AD18-2975CCA7DD9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1307AD-13B7-4FFB-AD18-2975CCA7DD99}" type="slidenum">
              <a:rPr lang="en-US" smtClean="0"/>
              <a:t>‹#›</a:t>
            </a:fld>
            <a:endParaRPr lang="en-US"/>
          </a:p>
        </p:txBody>
      </p:sp>
    </p:spTree>
    <p:extLst>
      <p:ext uri="{BB962C8B-B14F-4D97-AF65-F5344CB8AC3E}">
        <p14:creationId xmlns:p14="http://schemas.microsoft.com/office/powerpoint/2010/main" val="1561238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838200"/>
          </a:xfrm>
          <a:prstGeom prst="rect">
            <a:avLst/>
          </a:prstGeom>
        </p:spPr>
        <p:txBody>
          <a:bodyPr vert="horz" anchor="ctr">
            <a:normAutofit/>
          </a:bodyPr>
          <a:lstStyle/>
          <a:p>
            <a:r>
              <a:rPr kumimoji="0" lang="en-US" dirty="0"/>
              <a:t>Click to edit Master title style</a:t>
            </a:r>
          </a:p>
        </p:txBody>
      </p:sp>
      <p:sp>
        <p:nvSpPr>
          <p:cNvPr id="13" name="Text Placeholder 12"/>
          <p:cNvSpPr>
            <a:spLocks noGrp="1"/>
          </p:cNvSpPr>
          <p:nvPr>
            <p:ph type="body" idx="1"/>
          </p:nvPr>
        </p:nvSpPr>
        <p:spPr>
          <a:xfrm>
            <a:off x="590550" y="1295400"/>
            <a:ext cx="8175498" cy="48310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12776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632460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06680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6308724"/>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E01307AD-13B7-4FFB-AD18-2975CCA7DD9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72" r:id="rId12"/>
  </p:sldLayoutIdLst>
  <p:hf hdr="0" ftr="0" dt="0"/>
  <p:txStyles>
    <p:titleStyle>
      <a:lvl1pPr algn="l" rtl="0" eaLnBrk="1" latinLnBrk="0" hangingPunct="1">
        <a:spcBef>
          <a:spcPct val="0"/>
        </a:spcBef>
        <a:buNone/>
        <a:defRPr kumimoji="0"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676400"/>
            <a:ext cx="7543800" cy="2590800"/>
          </a:xfrm>
        </p:spPr>
        <p:txBody>
          <a:bodyPr>
            <a:normAutofit/>
          </a:bodyPr>
          <a:lstStyle/>
          <a:p>
            <a:pPr marL="182880" indent="0" algn="l">
              <a:buNone/>
            </a:pPr>
            <a:r>
              <a:rPr lang="en-US" dirty="0"/>
              <a:t>Chapter 4: </a:t>
            </a:r>
            <a:br>
              <a:rPr lang="en-US" dirty="0"/>
            </a:br>
            <a:r>
              <a:rPr lang="en-US" dirty="0"/>
              <a:t>Working with Chart and Pivot Table Objects</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281215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Chapter Objectives</a:t>
            </a:r>
          </a:p>
        </p:txBody>
      </p:sp>
      <p:sp>
        <p:nvSpPr>
          <p:cNvPr id="3" name="Content Placeholder 2"/>
          <p:cNvSpPr>
            <a:spLocks noGrp="1"/>
          </p:cNvSpPr>
          <p:nvPr>
            <p:ph sz="quarter" idx="1"/>
          </p:nvPr>
        </p:nvSpPr>
        <p:spPr>
          <a:xfrm>
            <a:off x="304800" y="1371600"/>
            <a:ext cx="8686800" cy="4876800"/>
          </a:xfrm>
        </p:spPr>
        <p:txBody>
          <a:bodyPr>
            <a:normAutofit/>
          </a:bodyPr>
          <a:lstStyle/>
          <a:p>
            <a:r>
              <a:rPr lang="en-US" altLang="zh-TW" dirty="0">
                <a:ea typeface="新細明體" charset="-120"/>
              </a:rPr>
              <a:t>After completing this chapter, you will be able to:</a:t>
            </a:r>
          </a:p>
          <a:p>
            <a:pPr lvl="1"/>
            <a:r>
              <a:rPr lang="en-US" altLang="zh-TW" dirty="0">
                <a:ea typeface="新細明體" charset="-120"/>
              </a:rPr>
              <a:t>create and manipulate Chart objects programmatically</a:t>
            </a:r>
          </a:p>
          <a:p>
            <a:pPr lvl="1"/>
            <a:r>
              <a:rPr lang="en-US" altLang="zh-TW" dirty="0">
                <a:ea typeface="新細明體" charset="-120"/>
              </a:rPr>
              <a:t>create frequency tables and draw histograms programmatically</a:t>
            </a:r>
          </a:p>
          <a:p>
            <a:pPr lvl="1"/>
            <a:r>
              <a:rPr lang="en-US" dirty="0"/>
              <a:t>create and manipulate Pivot Table objects programmatically</a:t>
            </a:r>
          </a:p>
          <a:p>
            <a:pPr lvl="1"/>
            <a:r>
              <a:rPr lang="en-US" dirty="0"/>
              <a:t>import data to and export data from Excel programmatically (Self-Study)</a:t>
            </a:r>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2</a:t>
            </a:fld>
            <a:endParaRPr lang="en-US" dirty="0"/>
          </a:p>
        </p:txBody>
      </p:sp>
    </p:spTree>
    <p:extLst>
      <p:ext uri="{BB962C8B-B14F-4D97-AF65-F5344CB8AC3E}">
        <p14:creationId xmlns:p14="http://schemas.microsoft.com/office/powerpoint/2010/main" val="3980832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Working With </a:t>
            </a:r>
            <a:r>
              <a:rPr lang="en-US" dirty="0"/>
              <a:t>Chart Objects</a:t>
            </a:r>
          </a:p>
        </p:txBody>
      </p:sp>
      <p:sp>
        <p:nvSpPr>
          <p:cNvPr id="3" name="Content Placeholder 2"/>
          <p:cNvSpPr>
            <a:spLocks noGrp="1"/>
          </p:cNvSpPr>
          <p:nvPr>
            <p:ph sz="quarter" idx="1"/>
          </p:nvPr>
        </p:nvSpPr>
        <p:spPr>
          <a:xfrm>
            <a:off x="150642" y="1371600"/>
            <a:ext cx="8688558" cy="5410277"/>
          </a:xfrm>
          <a:prstGeom prst="rect">
            <a:avLst/>
          </a:prstGeom>
        </p:spPr>
        <p:txBody>
          <a:bodyPr>
            <a:normAutofit/>
          </a:bodyPr>
          <a:lstStyle/>
          <a:p>
            <a:r>
              <a:rPr lang="en-US" dirty="0"/>
              <a:t>There are two types of Chart object, one is embedded in a worksheet, and the other is contained in a chart sheet.</a:t>
            </a:r>
          </a:p>
        </p:txBody>
      </p:sp>
      <p:sp>
        <p:nvSpPr>
          <p:cNvPr id="5" name="Slide Number Placeholder 4"/>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3</a:t>
            </a:fld>
            <a:endParaRPr lang="en-US" dirty="0"/>
          </a:p>
        </p:txBody>
      </p:sp>
      <p:sp>
        <p:nvSpPr>
          <p:cNvPr id="7" name="TextBox 6"/>
          <p:cNvSpPr txBox="1"/>
          <p:nvPr/>
        </p:nvSpPr>
        <p:spPr>
          <a:xfrm>
            <a:off x="5413248" y="5618274"/>
            <a:ext cx="2667000" cy="369332"/>
          </a:xfrm>
          <a:prstGeom prst="rect">
            <a:avLst/>
          </a:prstGeom>
          <a:noFill/>
        </p:spPr>
        <p:txBody>
          <a:bodyPr wrap="square" rtlCol="0">
            <a:spAutoFit/>
          </a:bodyPr>
          <a:lstStyle/>
          <a:p>
            <a:r>
              <a:rPr lang="en-US" dirty="0"/>
              <a:t>Chart object in chart sheet.</a:t>
            </a:r>
          </a:p>
        </p:txBody>
      </p:sp>
      <p:sp>
        <p:nvSpPr>
          <p:cNvPr id="9" name="TextBox 8"/>
          <p:cNvSpPr txBox="1"/>
          <p:nvPr/>
        </p:nvSpPr>
        <p:spPr>
          <a:xfrm>
            <a:off x="434808" y="5618274"/>
            <a:ext cx="3962400" cy="369332"/>
          </a:xfrm>
          <a:prstGeom prst="rect">
            <a:avLst/>
          </a:prstGeom>
          <a:noFill/>
        </p:spPr>
        <p:txBody>
          <a:bodyPr wrap="square" rtlCol="0">
            <a:spAutoFit/>
          </a:bodyPr>
          <a:lstStyle/>
          <a:p>
            <a:r>
              <a:rPr lang="en-US" dirty="0"/>
              <a:t>Chart object embedded on a worksheet.</a:t>
            </a:r>
          </a:p>
        </p:txBody>
      </p:sp>
      <p:pic>
        <p:nvPicPr>
          <p:cNvPr id="10" name="Picture 9"/>
          <p:cNvPicPr/>
          <p:nvPr/>
        </p:nvPicPr>
        <p:blipFill rotWithShape="1">
          <a:blip r:embed="rId2"/>
          <a:srcRect t="19038" b="4029"/>
          <a:stretch/>
        </p:blipFill>
        <p:spPr bwMode="auto">
          <a:xfrm>
            <a:off x="434808" y="3273206"/>
            <a:ext cx="3962400" cy="2222500"/>
          </a:xfrm>
          <a:prstGeom prst="rect">
            <a:avLst/>
          </a:prstGeom>
          <a:ln>
            <a:noFill/>
          </a:ln>
          <a:extLst>
            <a:ext uri="{53640926-AAD7-44d8-BBD7-CCE9431645EC}">
              <a14:shadowObscured xmlns:a14="http://schemas.microsoft.com/office/drawing/2010/main" xmlns=""/>
            </a:ext>
          </a:extLst>
        </p:spPr>
      </p:pic>
      <p:pic>
        <p:nvPicPr>
          <p:cNvPr id="11" name="Picture 10"/>
          <p:cNvPicPr/>
          <p:nvPr/>
        </p:nvPicPr>
        <p:blipFill rotWithShape="1">
          <a:blip r:embed="rId3"/>
          <a:srcRect t="18877" b="3826"/>
          <a:stretch/>
        </p:blipFill>
        <p:spPr bwMode="auto">
          <a:xfrm>
            <a:off x="4727448" y="3280330"/>
            <a:ext cx="4038600" cy="2228850"/>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1914812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Working With </a:t>
            </a:r>
            <a:r>
              <a:rPr lang="en-US" dirty="0"/>
              <a:t>Chart Objects</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4</a:t>
            </a:fld>
            <a:endParaRPr lang="en-US" dirty="0"/>
          </a:p>
        </p:txBody>
      </p:sp>
      <p:sp>
        <p:nvSpPr>
          <p:cNvPr id="4" name="Content Placeholder 3"/>
          <p:cNvSpPr>
            <a:spLocks noGrp="1"/>
          </p:cNvSpPr>
          <p:nvPr>
            <p:ph sz="quarter" idx="1"/>
          </p:nvPr>
        </p:nvSpPr>
        <p:spPr>
          <a:xfrm>
            <a:off x="304800" y="1371600"/>
            <a:ext cx="8610600" cy="5257800"/>
          </a:xfrm>
        </p:spPr>
        <p:txBody>
          <a:bodyPr>
            <a:normAutofit/>
          </a:bodyPr>
          <a:lstStyle/>
          <a:p>
            <a:r>
              <a:rPr lang="en-US" dirty="0"/>
              <a:t>Embedded chart</a:t>
            </a:r>
          </a:p>
          <a:p>
            <a:pPr lvl="1"/>
            <a:r>
              <a:rPr lang="en-US" dirty="0"/>
              <a:t>An embedded chart is contained in a container which floats on a worksheet. </a:t>
            </a:r>
          </a:p>
          <a:p>
            <a:pPr lvl="2"/>
            <a:r>
              <a:rPr lang="en-US" dirty="0"/>
              <a:t>Any object embedded in a worksheet must be contained in a container. The container is called the Shape object. </a:t>
            </a:r>
          </a:p>
          <a:p>
            <a:pPr lvl="3"/>
            <a:r>
              <a:rPr lang="en-US" dirty="0"/>
              <a:t>Shapes object is a collection of all kinds of objects </a:t>
            </a:r>
          </a:p>
          <a:p>
            <a:pPr marL="1143000" lvl="3" indent="0">
              <a:buNone/>
            </a:pPr>
            <a:r>
              <a:rPr lang="en-US" dirty="0"/>
              <a:t>	(including charts, pictures,</a:t>
            </a:r>
          </a:p>
          <a:p>
            <a:pPr marL="1143000" lvl="3" indent="0">
              <a:buNone/>
            </a:pPr>
            <a:r>
              <a:rPr lang="en-US" dirty="0"/>
              <a:t>	ActiveX controls, SmartArt, etc.)</a:t>
            </a:r>
          </a:p>
          <a:p>
            <a:pPr marL="1143000" lvl="3" indent="0">
              <a:buNone/>
            </a:pPr>
            <a:r>
              <a:rPr lang="en-US" dirty="0"/>
              <a:t>	that can be drawn on the </a:t>
            </a:r>
          </a:p>
          <a:p>
            <a:pPr marL="1143000" lvl="3" indent="0">
              <a:buNone/>
            </a:pPr>
            <a:r>
              <a:rPr lang="en-US" dirty="0"/>
              <a:t>	specified worksheet. </a:t>
            </a:r>
          </a:p>
          <a:p>
            <a:pPr lvl="3"/>
            <a:r>
              <a:rPr lang="en-US" dirty="0"/>
              <a:t>An embedded chart is drawn inside</a:t>
            </a:r>
          </a:p>
          <a:p>
            <a:pPr marL="1143000" lvl="3" indent="0">
              <a:buNone/>
            </a:pPr>
            <a:r>
              <a:rPr lang="en-US" dirty="0"/>
              <a:t>	the specified Shape object.</a:t>
            </a:r>
          </a:p>
          <a:p>
            <a:pPr marL="1143000" lvl="3" indent="0">
              <a:buNone/>
            </a:pPr>
            <a:endParaRPr lang="en-US" dirty="0"/>
          </a:p>
          <a:p>
            <a:endParaRPr lang="en-US" dirty="0"/>
          </a:p>
        </p:txBody>
      </p:sp>
      <p:pic>
        <p:nvPicPr>
          <p:cNvPr id="8" name="Picture 7"/>
          <p:cNvPicPr>
            <a:picLocks noChangeAspect="1"/>
          </p:cNvPicPr>
          <p:nvPr/>
        </p:nvPicPr>
        <p:blipFill>
          <a:blip r:embed="rId2"/>
          <a:stretch>
            <a:fillRect/>
          </a:stretch>
        </p:blipFill>
        <p:spPr>
          <a:xfrm>
            <a:off x="5953776" y="4038600"/>
            <a:ext cx="3023179" cy="2667000"/>
          </a:xfrm>
          <a:prstGeom prst="rect">
            <a:avLst/>
          </a:prstGeom>
        </p:spPr>
      </p:pic>
    </p:spTree>
    <p:extLst>
      <p:ext uri="{BB962C8B-B14F-4D97-AF65-F5344CB8AC3E}">
        <p14:creationId xmlns:p14="http://schemas.microsoft.com/office/powerpoint/2010/main" val="1727135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TW" dirty="0">
                <a:ea typeface="新細明體" charset="-120"/>
              </a:rPr>
              <a:t>Working With </a:t>
            </a:r>
            <a:r>
              <a:rPr lang="en-US" dirty="0"/>
              <a:t>Chart Objects</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5</a:t>
            </a:fld>
            <a:endParaRPr lang="en-US" dirty="0"/>
          </a:p>
        </p:txBody>
      </p:sp>
      <p:sp>
        <p:nvSpPr>
          <p:cNvPr id="4" name="Content Placeholder 3"/>
          <p:cNvSpPr>
            <a:spLocks noGrp="1"/>
          </p:cNvSpPr>
          <p:nvPr>
            <p:ph sz="quarter" idx="1"/>
          </p:nvPr>
        </p:nvSpPr>
        <p:spPr>
          <a:xfrm>
            <a:off x="228600" y="1371600"/>
            <a:ext cx="8763000" cy="5181600"/>
          </a:xfrm>
        </p:spPr>
        <p:txBody>
          <a:bodyPr>
            <a:normAutofit fontScale="92500" lnSpcReduction="10000"/>
          </a:bodyPr>
          <a:lstStyle/>
          <a:p>
            <a:r>
              <a:rPr lang="en-US" dirty="0"/>
              <a:t>Use Macro Recorder to create the code</a:t>
            </a:r>
          </a:p>
          <a:p>
            <a:pPr lvl="1"/>
            <a:r>
              <a:rPr lang="en-US" dirty="0"/>
              <a:t>Example 4.1: Open workbook ChartMacro1.xlsm. Select any cell outside the data region of Sheet1. Turn on the Macro Recorder. Then draw an embedded scatterplot of Y on X for Series A on the same worksheet.</a:t>
            </a:r>
          </a:p>
          <a:p>
            <a:pPr lvl="2"/>
            <a:r>
              <a:rPr lang="en-US" dirty="0"/>
              <a:t>Steps:</a:t>
            </a:r>
          </a:p>
          <a:p>
            <a:pPr marL="1600200" lvl="3" indent="-457200">
              <a:buAutoNum type="arabicPeriod"/>
            </a:pPr>
            <a:r>
              <a:rPr lang="en-US" dirty="0"/>
              <a:t>In Insert, click Scatter (X, Y).</a:t>
            </a:r>
          </a:p>
          <a:p>
            <a:pPr marL="1600200" lvl="3" indent="-457200">
              <a:buAutoNum type="arabicPeriod"/>
            </a:pPr>
            <a:r>
              <a:rPr lang="en-US" dirty="0"/>
              <a:t>In Design, click Select Data. Select cells A2:B12 as the data range.</a:t>
            </a:r>
          </a:p>
          <a:p>
            <a:pPr marL="1600200" lvl="3" indent="-457200">
              <a:buAutoNum type="arabicPeriod"/>
            </a:pPr>
            <a:r>
              <a:rPr lang="en-US" dirty="0"/>
              <a:t>In Design, click Add Chart Element | Axis Titles | Primary Horizontal. Then enter X.</a:t>
            </a:r>
          </a:p>
          <a:p>
            <a:pPr marL="1600200" lvl="3" indent="-457200">
              <a:buFont typeface="Wingdings"/>
              <a:buAutoNum type="arabicPeriod"/>
            </a:pPr>
            <a:r>
              <a:rPr lang="en-US" dirty="0"/>
              <a:t>In Design, click Add Chart Element | Axis Titles | Primary Vertical. Then enter Y.</a:t>
            </a:r>
          </a:p>
          <a:p>
            <a:pPr marL="1600200" lvl="3" indent="-457200">
              <a:buFont typeface="Wingdings"/>
              <a:buAutoNum type="arabicPeriod"/>
            </a:pPr>
            <a:r>
              <a:rPr lang="en-US" dirty="0"/>
              <a:t>Select the chart title. Then enter ‘Plot of Y on X’. Click any empty cell.</a:t>
            </a:r>
          </a:p>
          <a:p>
            <a:pPr marL="1600200" lvl="3" indent="-457200">
              <a:buFont typeface="Wingdings"/>
              <a:buAutoNum type="arabicPeriod"/>
            </a:pPr>
            <a:r>
              <a:rPr lang="en-US" dirty="0"/>
              <a:t>Stop the Macro Recorder.</a:t>
            </a:r>
          </a:p>
          <a:p>
            <a:pPr lvl="2"/>
            <a:r>
              <a:rPr lang="en-US" dirty="0"/>
              <a:t>Review the recorded code in the module.</a:t>
            </a:r>
          </a:p>
          <a:p>
            <a:pPr marL="1600200" lvl="3" indent="-457200">
              <a:buAutoNum type="arabicPeriod"/>
            </a:pPr>
            <a:endParaRPr lang="en-US" dirty="0"/>
          </a:p>
          <a:p>
            <a:pPr marL="1143000" lvl="3" indent="0">
              <a:buNone/>
            </a:pPr>
            <a:endParaRPr lang="en-US" dirty="0"/>
          </a:p>
          <a:p>
            <a:pPr lvl="1"/>
            <a:endParaRPr lang="en-US" dirty="0"/>
          </a:p>
        </p:txBody>
      </p:sp>
    </p:spTree>
    <p:extLst>
      <p:ext uri="{BB962C8B-B14F-4D97-AF65-F5344CB8AC3E}">
        <p14:creationId xmlns:p14="http://schemas.microsoft.com/office/powerpoint/2010/main" val="1462792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Working With </a:t>
            </a:r>
            <a:r>
              <a:rPr lang="en-US" dirty="0"/>
              <a:t>Chart Objects</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6</a:t>
            </a:fld>
            <a:endParaRPr lang="en-US" dirty="0"/>
          </a:p>
        </p:txBody>
      </p:sp>
      <p:sp>
        <p:nvSpPr>
          <p:cNvPr id="4" name="Content Placeholder 3"/>
          <p:cNvSpPr>
            <a:spLocks noGrp="1"/>
          </p:cNvSpPr>
          <p:nvPr>
            <p:ph sz="quarter" idx="1"/>
          </p:nvPr>
        </p:nvSpPr>
        <p:spPr/>
        <p:txBody>
          <a:bodyPr/>
          <a:lstStyle/>
          <a:p>
            <a:r>
              <a:rPr lang="en-US" dirty="0"/>
              <a:t>Use Macro Recorder to create the code</a:t>
            </a:r>
          </a:p>
          <a:p>
            <a:pPr lvl="1"/>
            <a:r>
              <a:rPr lang="en-US" dirty="0"/>
              <a:t>Example 4.1: (cont’d)</a:t>
            </a:r>
          </a:p>
          <a:p>
            <a:pPr lvl="2"/>
            <a:r>
              <a:rPr lang="en-US" dirty="0"/>
              <a:t>Review the recorded code in the module.</a:t>
            </a:r>
          </a:p>
          <a:p>
            <a:pPr lvl="3"/>
            <a:r>
              <a:rPr lang="en-US" dirty="0"/>
              <a:t> There are mainly three groups of statements.</a:t>
            </a:r>
          </a:p>
          <a:p>
            <a:pPr lvl="4"/>
            <a:r>
              <a:rPr lang="en-US" dirty="0"/>
              <a:t>1. Create the chart shape (type of chart, chart location and size)</a:t>
            </a:r>
          </a:p>
          <a:p>
            <a:pPr lvl="4"/>
            <a:r>
              <a:rPr lang="en-US" dirty="0"/>
              <a:t>2. Specify the data source (defined as a range of cells)</a:t>
            </a:r>
          </a:p>
          <a:p>
            <a:pPr lvl="4"/>
            <a:r>
              <a:rPr lang="en-US" dirty="0"/>
              <a:t>3. Change the chart’s appearance, such as adding an x-axis title or a y-axis title, modifying the content of the chart title (the chart title is included by default), etc.</a:t>
            </a:r>
          </a:p>
          <a:p>
            <a:pPr lvl="3"/>
            <a:r>
              <a:rPr lang="en-US" dirty="0"/>
              <a:t>Other statements are irrelevant and can be deleted.</a:t>
            </a:r>
          </a:p>
          <a:p>
            <a:pPr lvl="2"/>
            <a:r>
              <a:rPr lang="en-US" u="sng" dirty="0">
                <a:solidFill>
                  <a:srgbClr val="FF0000"/>
                </a:solidFill>
              </a:rPr>
              <a:t>Note: The Macro Recorder created the two axes’ title statements incorrectly.</a:t>
            </a:r>
            <a:endParaRPr lang="en-US" dirty="0"/>
          </a:p>
          <a:p>
            <a:pPr lvl="4"/>
            <a:endParaRPr lang="en-US" dirty="0"/>
          </a:p>
        </p:txBody>
      </p:sp>
    </p:spTree>
    <p:extLst>
      <p:ext uri="{BB962C8B-B14F-4D97-AF65-F5344CB8AC3E}">
        <p14:creationId xmlns:p14="http://schemas.microsoft.com/office/powerpoint/2010/main" val="719863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Creating An Embedded Chart Programmatically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7</a:t>
            </a:fld>
            <a:endParaRPr lang="en-US" dirty="0"/>
          </a:p>
        </p:txBody>
      </p:sp>
      <p:sp>
        <p:nvSpPr>
          <p:cNvPr id="4" name="Content Placeholder 3"/>
          <p:cNvSpPr>
            <a:spLocks noGrp="1"/>
          </p:cNvSpPr>
          <p:nvPr>
            <p:ph sz="quarter" idx="1"/>
          </p:nvPr>
        </p:nvSpPr>
        <p:spPr>
          <a:xfrm>
            <a:off x="304800" y="1295400"/>
            <a:ext cx="8610600" cy="5486400"/>
          </a:xfrm>
        </p:spPr>
        <p:txBody>
          <a:bodyPr>
            <a:normAutofit fontScale="92500" lnSpcReduction="10000"/>
          </a:bodyPr>
          <a:lstStyle/>
          <a:p>
            <a:r>
              <a:rPr lang="en-US" dirty="0"/>
              <a:t>First step: Create an embedded chart Shape object using the AddChart2 method of Shapes</a:t>
            </a:r>
          </a:p>
          <a:p>
            <a:pPr lvl="1"/>
            <a:r>
              <a:rPr lang="en-US" dirty="0"/>
              <a:t>The syntax is:</a:t>
            </a:r>
          </a:p>
          <a:p>
            <a:pPr marL="685800" lvl="2" indent="0">
              <a:buNone/>
            </a:pPr>
            <a:r>
              <a:rPr lang="en-US" i="1" dirty="0"/>
              <a:t>Wkbookref.Wkshtref</a:t>
            </a:r>
            <a:r>
              <a:rPr lang="en-US" dirty="0"/>
              <a:t>.Shapes.AddChart2 _</a:t>
            </a:r>
          </a:p>
          <a:p>
            <a:pPr marL="685800" lvl="2" indent="0">
              <a:buNone/>
            </a:pPr>
            <a:r>
              <a:rPr lang="en-US" dirty="0"/>
              <a:t>[Style:= </a:t>
            </a:r>
            <a:r>
              <a:rPr lang="en-US" i="1" dirty="0" err="1"/>
              <a:t>numericvalue</a:t>
            </a:r>
            <a:r>
              <a:rPr lang="en-US" dirty="0"/>
              <a:t> ,]   </a:t>
            </a:r>
            <a:r>
              <a:rPr lang="en-US" dirty="0" err="1"/>
              <a:t>xlChartType</a:t>
            </a:r>
            <a:r>
              <a:rPr lang="en-US" dirty="0"/>
              <a:t>:=  </a:t>
            </a:r>
            <a:r>
              <a:rPr lang="en-US" i="1" dirty="0" err="1"/>
              <a:t>typeofchart</a:t>
            </a:r>
            <a:r>
              <a:rPr lang="en-US" i="1" dirty="0"/>
              <a:t>, _</a:t>
            </a:r>
          </a:p>
          <a:p>
            <a:pPr marL="685800" lvl="2" indent="0">
              <a:buNone/>
            </a:pPr>
            <a:r>
              <a:rPr lang="en-US" dirty="0"/>
              <a:t>[ Left:=</a:t>
            </a:r>
            <a:r>
              <a:rPr lang="en-US" i="1" dirty="0" err="1"/>
              <a:t>leftpos</a:t>
            </a:r>
            <a:r>
              <a:rPr lang="en-US" dirty="0"/>
              <a:t>, ]  [Top:=</a:t>
            </a:r>
            <a:r>
              <a:rPr lang="en-US" i="1" dirty="0" err="1"/>
              <a:t>toppos</a:t>
            </a:r>
            <a:r>
              <a:rPr lang="en-US" dirty="0"/>
              <a:t>, ] [Width:=</a:t>
            </a:r>
            <a:r>
              <a:rPr lang="en-US" i="1" dirty="0" err="1"/>
              <a:t>widithsize</a:t>
            </a:r>
            <a:r>
              <a:rPr lang="en-US" dirty="0"/>
              <a:t>, ] [Height:= </a:t>
            </a:r>
            <a:r>
              <a:rPr lang="en-US" i="1" dirty="0" err="1"/>
              <a:t>heightsize</a:t>
            </a:r>
            <a:r>
              <a:rPr lang="en-US" dirty="0"/>
              <a:t>]</a:t>
            </a:r>
          </a:p>
          <a:p>
            <a:pPr lvl="2"/>
            <a:r>
              <a:rPr lang="en-US" i="1" dirty="0" err="1"/>
              <a:t>Typeofchart</a:t>
            </a:r>
            <a:r>
              <a:rPr lang="en-US" dirty="0"/>
              <a:t> includes </a:t>
            </a:r>
            <a:r>
              <a:rPr lang="en-US" dirty="0" err="1"/>
              <a:t>xlBarClustered</a:t>
            </a:r>
            <a:r>
              <a:rPr lang="en-US" dirty="0"/>
              <a:t>, </a:t>
            </a:r>
            <a:r>
              <a:rPr lang="en-US" dirty="0" err="1"/>
              <a:t>xlColumnClustered</a:t>
            </a:r>
            <a:r>
              <a:rPr lang="en-US" dirty="0"/>
              <a:t>, </a:t>
            </a:r>
            <a:r>
              <a:rPr lang="en-US" dirty="0" err="1"/>
              <a:t>xlLine</a:t>
            </a:r>
            <a:r>
              <a:rPr lang="en-US" dirty="0"/>
              <a:t>, </a:t>
            </a:r>
            <a:r>
              <a:rPr lang="en-US" dirty="0" err="1"/>
              <a:t>xlPie</a:t>
            </a:r>
            <a:r>
              <a:rPr lang="en-US" dirty="0"/>
              <a:t>, </a:t>
            </a:r>
            <a:r>
              <a:rPr lang="en-US" dirty="0" err="1"/>
              <a:t>xlXYScatter</a:t>
            </a:r>
            <a:r>
              <a:rPr lang="en-US" dirty="0"/>
              <a:t>, etc.</a:t>
            </a:r>
          </a:p>
          <a:p>
            <a:pPr lvl="2"/>
            <a:r>
              <a:rPr lang="en-US" dirty="0"/>
              <a:t>The size and position of the embedded chart are determined by the </a:t>
            </a:r>
            <a:r>
              <a:rPr lang="en-US" i="1" dirty="0" err="1"/>
              <a:t>leftpos</a:t>
            </a:r>
            <a:r>
              <a:rPr lang="en-US" dirty="0"/>
              <a:t>, </a:t>
            </a:r>
            <a:r>
              <a:rPr lang="en-US" i="1" dirty="0" err="1"/>
              <a:t>toppos</a:t>
            </a:r>
            <a:r>
              <a:rPr lang="en-US" dirty="0"/>
              <a:t>, </a:t>
            </a:r>
            <a:r>
              <a:rPr lang="en-US" i="1" dirty="0" err="1"/>
              <a:t>widithsize</a:t>
            </a:r>
            <a:r>
              <a:rPr lang="en-US" dirty="0"/>
              <a:t>, and </a:t>
            </a:r>
            <a:r>
              <a:rPr lang="en-US" i="1" dirty="0" err="1"/>
              <a:t>heightsize</a:t>
            </a:r>
            <a:r>
              <a:rPr lang="en-US" dirty="0"/>
              <a:t> values. These values are measured in points. If they are not specified, default values will be applied. They can be changed in later statements.</a:t>
            </a:r>
          </a:p>
          <a:p>
            <a:pPr lvl="1"/>
            <a:r>
              <a:rPr lang="en-US" dirty="0">
                <a:solidFill>
                  <a:srgbClr val="FF0000"/>
                </a:solidFill>
              </a:rPr>
              <a:t>Warning: AddChart2 automatically draws all data series contained in the region of the active cell out of your control. To draw the chart in a controlled manner, the active cell must be outside any data range when the statement is executed.</a:t>
            </a:r>
          </a:p>
        </p:txBody>
      </p:sp>
    </p:spTree>
    <p:extLst>
      <p:ext uri="{BB962C8B-B14F-4D97-AF65-F5344CB8AC3E}">
        <p14:creationId xmlns:p14="http://schemas.microsoft.com/office/powerpoint/2010/main" val="1204828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6243E-6FE1-CA47-A839-1CEEAFB5F9DE}"/>
              </a:ext>
            </a:extLst>
          </p:cNvPr>
          <p:cNvSpPr>
            <a:spLocks noGrp="1"/>
          </p:cNvSpPr>
          <p:nvPr>
            <p:ph type="title"/>
          </p:nvPr>
        </p:nvSpPr>
        <p:spPr/>
        <p:txBody>
          <a:bodyPr/>
          <a:lstStyle/>
          <a:p>
            <a:r>
              <a:rPr lang="en-US" dirty="0"/>
              <a:t>Creating An Embedded Chart Programmatically</a:t>
            </a:r>
          </a:p>
        </p:txBody>
      </p:sp>
      <p:sp>
        <p:nvSpPr>
          <p:cNvPr id="3" name="Content Placeholder 2">
            <a:extLst>
              <a:ext uri="{FF2B5EF4-FFF2-40B4-BE49-F238E27FC236}">
                <a16:creationId xmlns:a16="http://schemas.microsoft.com/office/drawing/2014/main" id="{52446476-533A-BB49-ABA6-C26C22E4111B}"/>
              </a:ext>
            </a:extLst>
          </p:cNvPr>
          <p:cNvSpPr>
            <a:spLocks noGrp="1"/>
          </p:cNvSpPr>
          <p:nvPr>
            <p:ph sz="quarter" idx="1"/>
          </p:nvPr>
        </p:nvSpPr>
        <p:spPr>
          <a:xfrm>
            <a:off x="304800" y="1371600"/>
            <a:ext cx="8610600" cy="4876800"/>
          </a:xfrm>
        </p:spPr>
        <p:txBody>
          <a:bodyPr>
            <a:normAutofit/>
          </a:bodyPr>
          <a:lstStyle/>
          <a:p>
            <a:pPr lvl="1"/>
            <a:r>
              <a:rPr lang="en-US" dirty="0"/>
              <a:t>A newly created Shapes object is not activated (or selected) by default.</a:t>
            </a:r>
          </a:p>
          <a:p>
            <a:pPr lvl="2"/>
            <a:r>
              <a:rPr lang="en-US" sz="2100" dirty="0"/>
              <a:t>It must be selected programmatically (such as using the Select method) to complete the chart drawing in later steps.</a:t>
            </a:r>
            <a:r>
              <a:rPr lang="zh-TW" altLang="en-US" sz="2100" dirty="0"/>
              <a:t> </a:t>
            </a:r>
            <a:r>
              <a:rPr lang="en-US" altLang="zh-TW" sz="2100" dirty="0"/>
              <a:t>For example:</a:t>
            </a:r>
          </a:p>
          <a:p>
            <a:pPr marL="1143000" lvl="3" indent="0">
              <a:buNone/>
            </a:pPr>
            <a:r>
              <a:rPr lang="en-US" sz="2100" dirty="0"/>
              <a:t>Activesheet.Shapes.AddChart2(</a:t>
            </a:r>
            <a:r>
              <a:rPr lang="en-US" sz="2100" dirty="0" err="1"/>
              <a:t>xlChartType</a:t>
            </a:r>
            <a:r>
              <a:rPr lang="en-US" sz="2100" dirty="0"/>
              <a:t>:=</a:t>
            </a:r>
            <a:r>
              <a:rPr lang="en-US" sz="2100" dirty="0" err="1"/>
              <a:t>xlXYScatter</a:t>
            </a:r>
            <a:r>
              <a:rPr lang="en-US" sz="2100" dirty="0"/>
              <a:t>).Select</a:t>
            </a:r>
          </a:p>
          <a:p>
            <a:pPr lvl="2"/>
            <a:r>
              <a:rPr lang="en-US" sz="2100" dirty="0"/>
              <a:t>A selected chart can be called an </a:t>
            </a:r>
            <a:r>
              <a:rPr lang="en-US" sz="2100" dirty="0" err="1"/>
              <a:t>ActiveChart</a:t>
            </a:r>
            <a:r>
              <a:rPr lang="en-US" sz="2100" dirty="0"/>
              <a:t> object in later statements, provided the worksheet containing the selected chart is still active.</a:t>
            </a:r>
          </a:p>
          <a:p>
            <a:pPr lvl="2"/>
            <a:r>
              <a:rPr lang="en-US" sz="2100" dirty="0"/>
              <a:t>The added Shapes object can also be assigned to a Shape object variable for later reference. See the later section.</a:t>
            </a:r>
            <a:endParaRPr lang="en-US" dirty="0"/>
          </a:p>
          <a:p>
            <a:endParaRPr lang="en-US" dirty="0"/>
          </a:p>
        </p:txBody>
      </p:sp>
    </p:spTree>
    <p:extLst>
      <p:ext uri="{BB962C8B-B14F-4D97-AF65-F5344CB8AC3E}">
        <p14:creationId xmlns:p14="http://schemas.microsoft.com/office/powerpoint/2010/main" val="2494386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Embedded Chart Programmatically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9</a:t>
            </a:fld>
            <a:endParaRPr lang="en-US" dirty="0"/>
          </a:p>
        </p:txBody>
      </p:sp>
      <p:sp>
        <p:nvSpPr>
          <p:cNvPr id="4" name="Content Placeholder 3"/>
          <p:cNvSpPr>
            <a:spLocks noGrp="1"/>
          </p:cNvSpPr>
          <p:nvPr>
            <p:ph sz="quarter" idx="1"/>
          </p:nvPr>
        </p:nvSpPr>
        <p:spPr/>
        <p:txBody>
          <a:bodyPr>
            <a:normAutofit fontScale="92500" lnSpcReduction="10000"/>
          </a:bodyPr>
          <a:lstStyle/>
          <a:p>
            <a:r>
              <a:rPr lang="en-US" dirty="0"/>
              <a:t>Second step: Specify the data source using the </a:t>
            </a:r>
            <a:r>
              <a:rPr lang="en-US" dirty="0" err="1"/>
              <a:t>SetSourceData</a:t>
            </a:r>
            <a:r>
              <a:rPr lang="en-US" dirty="0"/>
              <a:t> method of the Chart object</a:t>
            </a:r>
          </a:p>
          <a:p>
            <a:pPr lvl="1"/>
            <a:r>
              <a:rPr lang="en-US" dirty="0"/>
              <a:t>The syntax is:</a:t>
            </a:r>
          </a:p>
          <a:p>
            <a:pPr lvl="2"/>
            <a:r>
              <a:rPr lang="en-US" i="1" dirty="0" err="1"/>
              <a:t>Chartobjectreference</a:t>
            </a:r>
            <a:r>
              <a:rPr lang="en-US" dirty="0" err="1"/>
              <a:t>.SetSourceData</a:t>
            </a:r>
            <a:r>
              <a:rPr lang="en-US" dirty="0"/>
              <a:t> _ 	</a:t>
            </a:r>
          </a:p>
          <a:p>
            <a:pPr marL="685800" lvl="2" indent="0">
              <a:buNone/>
            </a:pPr>
            <a:r>
              <a:rPr lang="en-US" dirty="0"/>
              <a:t>	Source := </a:t>
            </a:r>
            <a:r>
              <a:rPr lang="en-US" i="1" dirty="0" err="1"/>
              <a:t>rangeobjectreference</a:t>
            </a:r>
            <a:r>
              <a:rPr lang="en-US" i="1" dirty="0"/>
              <a:t>  </a:t>
            </a:r>
            <a:r>
              <a:rPr lang="en-US" dirty="0"/>
              <a:t>[, </a:t>
            </a:r>
            <a:r>
              <a:rPr lang="en-US" dirty="0" err="1"/>
              <a:t>PlotBy</a:t>
            </a:r>
            <a:r>
              <a:rPr lang="en-US" dirty="0"/>
              <a:t> := </a:t>
            </a:r>
            <a:r>
              <a:rPr lang="en-US" i="1" dirty="0" err="1"/>
              <a:t>roworcolumn</a:t>
            </a:r>
            <a:r>
              <a:rPr lang="en-US" dirty="0"/>
              <a:t> ] </a:t>
            </a:r>
          </a:p>
          <a:p>
            <a:pPr lvl="3"/>
            <a:r>
              <a:rPr lang="en-US" dirty="0" err="1"/>
              <a:t>Plotby</a:t>
            </a:r>
            <a:r>
              <a:rPr lang="en-US" dirty="0"/>
              <a:t> specifies the way the data is to be plotted.</a:t>
            </a:r>
            <a:r>
              <a:rPr lang="en-US" i="1" dirty="0"/>
              <a:t> </a:t>
            </a:r>
            <a:r>
              <a:rPr lang="en-US" i="1" dirty="0" err="1"/>
              <a:t>Roworcolumn</a:t>
            </a:r>
            <a:r>
              <a:rPr lang="en-US" dirty="0"/>
              <a:t> can either be </a:t>
            </a:r>
            <a:r>
              <a:rPr lang="en-US" dirty="0" err="1"/>
              <a:t>xlColumns</a:t>
            </a:r>
            <a:r>
              <a:rPr lang="en-US" dirty="0"/>
              <a:t> or </a:t>
            </a:r>
            <a:r>
              <a:rPr lang="en-US" dirty="0" err="1"/>
              <a:t>xlRows</a:t>
            </a:r>
            <a:r>
              <a:rPr lang="en-US" dirty="0"/>
              <a:t>. The default is </a:t>
            </a:r>
            <a:r>
              <a:rPr lang="en-US" dirty="0" err="1"/>
              <a:t>xlColumns</a:t>
            </a:r>
            <a:r>
              <a:rPr lang="en-US" dirty="0"/>
              <a:t>.</a:t>
            </a:r>
          </a:p>
          <a:p>
            <a:pPr lvl="3"/>
            <a:r>
              <a:rPr lang="en-US" dirty="0"/>
              <a:t>It assumes all data specified by the Source will be included in the chart. It assumes the first column (or row) of </a:t>
            </a:r>
            <a:r>
              <a:rPr lang="en-US" i="1" dirty="0" err="1"/>
              <a:t>rangeobjectreference</a:t>
            </a:r>
            <a:r>
              <a:rPr lang="en-US" dirty="0"/>
              <a:t> is for the x-series and the second column (or row) is for the first y-series, the third column (or row) is for the second y-series, and so forth.</a:t>
            </a:r>
          </a:p>
          <a:p>
            <a:pPr lvl="3"/>
            <a:r>
              <a:rPr lang="en-US" dirty="0"/>
              <a:t>Automatically handle column headers if included.</a:t>
            </a:r>
          </a:p>
          <a:p>
            <a:pPr lvl="1"/>
            <a:r>
              <a:rPr lang="en-US" dirty="0"/>
              <a:t>For example: </a:t>
            </a:r>
          </a:p>
          <a:p>
            <a:pPr marL="685800" lvl="2" indent="0">
              <a:buNone/>
            </a:pPr>
            <a:r>
              <a:rPr lang="en-US" sz="2200" dirty="0" err="1"/>
              <a:t>ActiveChart.SetSourceData</a:t>
            </a:r>
            <a:r>
              <a:rPr lang="en-US" sz="2200" dirty="0"/>
              <a:t>     Source := _ </a:t>
            </a:r>
            <a:r>
              <a:rPr lang="en-US" sz="2200" dirty="0" err="1"/>
              <a:t>ActiveWorkbook.Worksheets</a:t>
            </a:r>
            <a:r>
              <a:rPr lang="en-US" sz="2200" dirty="0"/>
              <a:t>("Sheet1").Range("A2:B12")</a:t>
            </a:r>
          </a:p>
        </p:txBody>
      </p:sp>
    </p:spTree>
    <p:extLst>
      <p:ext uri="{BB962C8B-B14F-4D97-AF65-F5344CB8AC3E}">
        <p14:creationId xmlns:p14="http://schemas.microsoft.com/office/powerpoint/2010/main" val="1494940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Embedded Chart Programmatically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10</a:t>
            </a:fld>
            <a:endParaRPr lang="en-US" dirty="0"/>
          </a:p>
        </p:txBody>
      </p:sp>
      <p:sp>
        <p:nvSpPr>
          <p:cNvPr id="4" name="Content Placeholder 3"/>
          <p:cNvSpPr>
            <a:spLocks noGrp="1"/>
          </p:cNvSpPr>
          <p:nvPr>
            <p:ph sz="quarter" idx="1"/>
          </p:nvPr>
        </p:nvSpPr>
        <p:spPr>
          <a:xfrm>
            <a:off x="304800" y="1371600"/>
            <a:ext cx="8461248" cy="5105400"/>
          </a:xfrm>
        </p:spPr>
        <p:txBody>
          <a:bodyPr>
            <a:normAutofit fontScale="92500" lnSpcReduction="20000"/>
          </a:bodyPr>
          <a:lstStyle/>
          <a:p>
            <a:r>
              <a:rPr lang="en-US" sz="3000" dirty="0"/>
              <a:t>Third step: Add axis title and chart title</a:t>
            </a:r>
          </a:p>
          <a:p>
            <a:pPr lvl="1"/>
            <a:r>
              <a:rPr lang="en-US" sz="2600" dirty="0"/>
              <a:t>Each title element must be added to the chart first by using the </a:t>
            </a:r>
            <a:r>
              <a:rPr lang="en-US" sz="2600" dirty="0" err="1"/>
              <a:t>SetElement</a:t>
            </a:r>
            <a:r>
              <a:rPr lang="en-US" sz="2600" dirty="0"/>
              <a:t> method of the Chart object</a:t>
            </a:r>
          </a:p>
          <a:p>
            <a:pPr lvl="1"/>
            <a:r>
              <a:rPr lang="en-US" sz="2600" dirty="0"/>
              <a:t>The syntax is:</a:t>
            </a:r>
          </a:p>
          <a:p>
            <a:pPr marL="685800" lvl="2" indent="0">
              <a:buNone/>
            </a:pPr>
            <a:r>
              <a:rPr lang="en-US" sz="2200" i="1" dirty="0" err="1"/>
              <a:t>Chartobjectreference</a:t>
            </a:r>
            <a:r>
              <a:rPr lang="en-US" sz="2200" dirty="0" err="1"/>
              <a:t>.SetElement</a:t>
            </a:r>
            <a:r>
              <a:rPr lang="en-US" sz="2200" dirty="0"/>
              <a:t>  Element := </a:t>
            </a:r>
            <a:r>
              <a:rPr lang="en-US" sz="2200" i="1" dirty="0" err="1"/>
              <a:t>chartelementtype</a:t>
            </a:r>
            <a:endParaRPr lang="en-US" sz="2200" i="1" dirty="0"/>
          </a:p>
          <a:p>
            <a:pPr lvl="2"/>
            <a:r>
              <a:rPr lang="en-US" sz="2200" dirty="0"/>
              <a:t>The </a:t>
            </a:r>
            <a:r>
              <a:rPr lang="en-US" sz="2200" dirty="0" err="1"/>
              <a:t>SetElement</a:t>
            </a:r>
            <a:r>
              <a:rPr lang="en-US" sz="2200" dirty="0"/>
              <a:t> method corresponds to the Set Element button of the referenced chart. This includes the control of Chart title, axes title, legend, etc.</a:t>
            </a:r>
          </a:p>
          <a:p>
            <a:pPr lvl="2"/>
            <a:r>
              <a:rPr lang="en-US" sz="2200" dirty="0"/>
              <a:t>Possible values of </a:t>
            </a:r>
            <a:r>
              <a:rPr lang="en-US" sz="2200" i="1" dirty="0" err="1"/>
              <a:t>chartelementtype</a:t>
            </a:r>
            <a:r>
              <a:rPr lang="en-US" sz="2200" dirty="0"/>
              <a:t> are: </a:t>
            </a:r>
            <a:r>
              <a:rPr lang="en-US" sz="2200" dirty="0" err="1"/>
              <a:t>msoElementTitle</a:t>
            </a:r>
            <a:r>
              <a:rPr lang="en-US" sz="2200" dirty="0"/>
              <a:t> group for the chart title, </a:t>
            </a:r>
            <a:r>
              <a:rPr lang="en-US" sz="2200" dirty="0" err="1"/>
              <a:t>msoElementPrimaryCategoryAxis</a:t>
            </a:r>
            <a:r>
              <a:rPr lang="en-US" sz="2200" dirty="0"/>
              <a:t> group for the X axis, or </a:t>
            </a:r>
            <a:r>
              <a:rPr lang="en-US" sz="2200" dirty="0" err="1"/>
              <a:t>msoElementPrimaryValueAxis</a:t>
            </a:r>
            <a:r>
              <a:rPr lang="en-US" sz="2200" dirty="0"/>
              <a:t> group for the Y axis.</a:t>
            </a:r>
          </a:p>
          <a:p>
            <a:pPr lvl="2"/>
            <a:r>
              <a:rPr lang="en-US" sz="2200" dirty="0"/>
              <a:t>The </a:t>
            </a:r>
            <a:r>
              <a:rPr lang="en-US" sz="2200" dirty="0" err="1"/>
              <a:t>SetElement</a:t>
            </a:r>
            <a:r>
              <a:rPr lang="en-US" sz="2200" dirty="0"/>
              <a:t> method controls the position of the specified element. For example, add the x-axis title below the x-axis:</a:t>
            </a:r>
          </a:p>
          <a:p>
            <a:pPr marL="685800" lvl="2" indent="0">
              <a:buNone/>
            </a:pPr>
            <a:r>
              <a:rPr lang="en-US" sz="2200" dirty="0"/>
              <a:t>		</a:t>
            </a:r>
            <a:r>
              <a:rPr lang="en-US" sz="2200" dirty="0" err="1"/>
              <a:t>ActiveChart.SetElement</a:t>
            </a:r>
            <a:r>
              <a:rPr lang="en-US" sz="2200" dirty="0"/>
              <a:t> _ 	</a:t>
            </a:r>
          </a:p>
          <a:p>
            <a:pPr marL="685800" lvl="2" indent="0">
              <a:buNone/>
            </a:pPr>
            <a:r>
              <a:rPr lang="en-US" sz="2200" dirty="0"/>
              <a:t>      	Element := </a:t>
            </a:r>
            <a:r>
              <a:rPr lang="en-US" sz="2200" dirty="0" err="1"/>
              <a:t>msoElementPrimaryCategoryAxisTitleBelowAxis</a:t>
            </a:r>
            <a:endParaRPr lang="en-US" sz="2200" dirty="0"/>
          </a:p>
          <a:p>
            <a:pPr lvl="2"/>
            <a:r>
              <a:rPr lang="en-US" u="sng" dirty="0">
                <a:solidFill>
                  <a:srgbClr val="FF0000"/>
                </a:solidFill>
              </a:rPr>
              <a:t>In Example 4.1, the two </a:t>
            </a:r>
            <a:r>
              <a:rPr lang="en-US" u="sng" dirty="0" err="1">
                <a:solidFill>
                  <a:srgbClr val="FF0000"/>
                </a:solidFill>
              </a:rPr>
              <a:t>SetElement</a:t>
            </a:r>
            <a:r>
              <a:rPr lang="en-US" u="sng" dirty="0">
                <a:solidFill>
                  <a:srgbClr val="FF0000"/>
                </a:solidFill>
              </a:rPr>
              <a:t> statements created by the Macro Recorder are incorrect.</a:t>
            </a:r>
          </a:p>
        </p:txBody>
      </p:sp>
    </p:spTree>
    <p:extLst>
      <p:ext uri="{BB962C8B-B14F-4D97-AF65-F5344CB8AC3E}">
        <p14:creationId xmlns:p14="http://schemas.microsoft.com/office/powerpoint/2010/main" val="874100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Embedded Chart Programmatically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11</a:t>
            </a:fld>
            <a:endParaRPr lang="en-US" dirty="0"/>
          </a:p>
        </p:txBody>
      </p:sp>
      <p:sp>
        <p:nvSpPr>
          <p:cNvPr id="4" name="Content Placeholder 3"/>
          <p:cNvSpPr>
            <a:spLocks noGrp="1"/>
          </p:cNvSpPr>
          <p:nvPr>
            <p:ph sz="quarter" idx="1"/>
          </p:nvPr>
        </p:nvSpPr>
        <p:spPr/>
        <p:txBody>
          <a:bodyPr>
            <a:normAutofit/>
          </a:bodyPr>
          <a:lstStyle/>
          <a:p>
            <a:r>
              <a:rPr lang="en-US" dirty="0"/>
              <a:t>Third step: Add axis title and chart title</a:t>
            </a:r>
          </a:p>
          <a:p>
            <a:pPr lvl="1"/>
            <a:r>
              <a:rPr lang="en-US" dirty="0"/>
              <a:t>Once an axis title is added, the title caption can be specified.</a:t>
            </a:r>
          </a:p>
          <a:p>
            <a:pPr lvl="1"/>
            <a:r>
              <a:rPr lang="en-US" dirty="0"/>
              <a:t>To specify the contents of an added x-axis title:</a:t>
            </a:r>
          </a:p>
          <a:p>
            <a:pPr marL="685800" lvl="2" indent="0">
              <a:buNone/>
            </a:pPr>
            <a:r>
              <a:rPr lang="en-US" sz="2000" i="1" dirty="0" err="1"/>
              <a:t>chartobjectreference</a:t>
            </a:r>
            <a:r>
              <a:rPr lang="en-US" sz="2000" dirty="0" err="1"/>
              <a:t>.Axes</a:t>
            </a:r>
            <a:r>
              <a:rPr lang="en-US" sz="2000" dirty="0"/>
              <a:t>(Type:=</a:t>
            </a:r>
            <a:r>
              <a:rPr lang="en-US" sz="2000" dirty="0" err="1"/>
              <a:t>xlCategory</a:t>
            </a:r>
            <a:r>
              <a:rPr lang="en-US" sz="2000" dirty="0"/>
              <a:t> [, </a:t>
            </a:r>
            <a:r>
              <a:rPr lang="en-US" sz="2000" dirty="0" err="1"/>
              <a:t>AxisGroup</a:t>
            </a:r>
            <a:r>
              <a:rPr lang="en-US" sz="2000" dirty="0"/>
              <a:t>:=</a:t>
            </a:r>
            <a:r>
              <a:rPr lang="en-US" sz="2000" dirty="0" err="1"/>
              <a:t>xlPrimary</a:t>
            </a:r>
            <a:r>
              <a:rPr lang="en-US" sz="2000" dirty="0"/>
              <a:t>] ) _</a:t>
            </a:r>
          </a:p>
          <a:p>
            <a:pPr marL="685800" lvl="2" indent="0">
              <a:buNone/>
            </a:pPr>
            <a:r>
              <a:rPr lang="en-US" sz="2000" dirty="0"/>
              <a:t>	.</a:t>
            </a:r>
            <a:r>
              <a:rPr lang="en-US" sz="2000" dirty="0" err="1"/>
              <a:t>AxisTitle.Caption</a:t>
            </a:r>
            <a:r>
              <a:rPr lang="en-US" sz="2000" dirty="0"/>
              <a:t> = "</a:t>
            </a:r>
            <a:r>
              <a:rPr lang="en-US" sz="2000" i="1" dirty="0" err="1"/>
              <a:t>titletext</a:t>
            </a:r>
            <a:r>
              <a:rPr lang="en-US" sz="2000" dirty="0"/>
              <a:t>"</a:t>
            </a:r>
          </a:p>
          <a:p>
            <a:pPr lvl="1"/>
            <a:r>
              <a:rPr lang="en-US" dirty="0"/>
              <a:t>To specify the contents of an added y-axis title:</a:t>
            </a:r>
          </a:p>
          <a:p>
            <a:pPr marL="685800" lvl="2" indent="0">
              <a:buNone/>
            </a:pPr>
            <a:r>
              <a:rPr lang="en-US" sz="2000" i="1" dirty="0" err="1"/>
              <a:t>chartobjectreference</a:t>
            </a:r>
            <a:r>
              <a:rPr lang="en-US" sz="2000" dirty="0" err="1"/>
              <a:t>.Axes</a:t>
            </a:r>
            <a:r>
              <a:rPr lang="en-US" sz="2000" dirty="0"/>
              <a:t>(Type:=</a:t>
            </a:r>
            <a:r>
              <a:rPr lang="en-US" sz="2000" dirty="0" err="1"/>
              <a:t>xlValue</a:t>
            </a:r>
            <a:r>
              <a:rPr lang="en-US" sz="2000" dirty="0"/>
              <a:t> [,</a:t>
            </a:r>
            <a:r>
              <a:rPr lang="en-US" sz="2000" dirty="0" err="1"/>
              <a:t>AxisGroup</a:t>
            </a:r>
            <a:r>
              <a:rPr lang="en-US" sz="2000" dirty="0"/>
              <a:t>:=</a:t>
            </a:r>
            <a:r>
              <a:rPr lang="en-US" sz="2000" dirty="0" err="1"/>
              <a:t>xlPrimary</a:t>
            </a:r>
            <a:r>
              <a:rPr lang="en-US" sz="2000" dirty="0"/>
              <a:t>]) _</a:t>
            </a:r>
          </a:p>
          <a:p>
            <a:pPr marL="685800" lvl="2" indent="0">
              <a:buNone/>
            </a:pPr>
            <a:r>
              <a:rPr lang="en-US" sz="2000" dirty="0"/>
              <a:t>	.</a:t>
            </a:r>
            <a:r>
              <a:rPr lang="en-US" sz="2000" dirty="0" err="1"/>
              <a:t>AxisTitle.Caption</a:t>
            </a:r>
            <a:r>
              <a:rPr lang="en-US" sz="2000" dirty="0"/>
              <a:t> = "</a:t>
            </a:r>
            <a:r>
              <a:rPr lang="en-US" sz="2000" i="1" dirty="0" err="1"/>
              <a:t>titletext</a:t>
            </a:r>
            <a:r>
              <a:rPr lang="en-US" sz="2000" dirty="0"/>
              <a:t>"</a:t>
            </a:r>
            <a:endParaRPr lang="en-US" sz="1800" dirty="0"/>
          </a:p>
          <a:p>
            <a:pPr marL="685800" lvl="2" indent="0">
              <a:buNone/>
            </a:pPr>
            <a:endParaRPr lang="en-US" sz="1800" dirty="0"/>
          </a:p>
          <a:p>
            <a:pPr marL="685800" lvl="2" indent="0">
              <a:buNone/>
            </a:pPr>
            <a:endParaRPr lang="en-US" dirty="0"/>
          </a:p>
          <a:p>
            <a:pPr marL="685800" lvl="2" indent="0">
              <a:buNone/>
            </a:pPr>
            <a:endParaRPr lang="en-US" dirty="0"/>
          </a:p>
        </p:txBody>
      </p:sp>
    </p:spTree>
    <p:extLst>
      <p:ext uri="{BB962C8B-B14F-4D97-AF65-F5344CB8AC3E}">
        <p14:creationId xmlns:p14="http://schemas.microsoft.com/office/powerpoint/2010/main" val="906690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Embedded Chart Programmatically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12</a:t>
            </a:fld>
            <a:endParaRPr lang="en-US" dirty="0"/>
          </a:p>
        </p:txBody>
      </p:sp>
      <p:sp>
        <p:nvSpPr>
          <p:cNvPr id="4" name="Content Placeholder 3"/>
          <p:cNvSpPr>
            <a:spLocks noGrp="1"/>
          </p:cNvSpPr>
          <p:nvPr>
            <p:ph sz="quarter" idx="1"/>
          </p:nvPr>
        </p:nvSpPr>
        <p:spPr/>
        <p:txBody>
          <a:bodyPr>
            <a:normAutofit/>
          </a:bodyPr>
          <a:lstStyle/>
          <a:p>
            <a:r>
              <a:rPr lang="en-US" dirty="0"/>
              <a:t>Third step: Add axis title and chart title</a:t>
            </a:r>
          </a:p>
          <a:p>
            <a:pPr lvl="1"/>
            <a:r>
              <a:rPr lang="en-US" dirty="0"/>
              <a:t>Specify the caption of the chart title object</a:t>
            </a:r>
          </a:p>
          <a:p>
            <a:pPr lvl="2"/>
            <a:r>
              <a:rPr lang="en-US" dirty="0"/>
              <a:t>The chart title is already included by default. To change the contents of the title, define the Caption property of the </a:t>
            </a:r>
            <a:r>
              <a:rPr lang="en-US" dirty="0" err="1"/>
              <a:t>ChartTitle</a:t>
            </a:r>
            <a:r>
              <a:rPr lang="en-US" dirty="0"/>
              <a:t> object. The syntax is</a:t>
            </a:r>
          </a:p>
          <a:p>
            <a:pPr marL="685800" lvl="2" indent="0">
              <a:buNone/>
            </a:pPr>
            <a:r>
              <a:rPr lang="en-US" i="1" dirty="0" err="1"/>
              <a:t>Chartobjectreference</a:t>
            </a:r>
            <a:r>
              <a:rPr lang="en-US" dirty="0" err="1"/>
              <a:t>.ChartTitle.Caption</a:t>
            </a:r>
            <a:r>
              <a:rPr lang="en-US" dirty="0"/>
              <a:t> = “</a:t>
            </a:r>
            <a:r>
              <a:rPr lang="en-US" i="1" dirty="0" err="1"/>
              <a:t>titletext</a:t>
            </a:r>
            <a:r>
              <a:rPr lang="en-US" dirty="0"/>
              <a:t>”</a:t>
            </a:r>
          </a:p>
          <a:p>
            <a:pPr lvl="1"/>
            <a:r>
              <a:rPr lang="en-US" dirty="0"/>
              <a:t>If it is necessary to add a chart title object, use the </a:t>
            </a:r>
            <a:r>
              <a:rPr lang="en-US" dirty="0" err="1"/>
              <a:t>SetElement</a:t>
            </a:r>
            <a:r>
              <a:rPr lang="en-US" dirty="0"/>
              <a:t> method to specify the location of the title first, then define the caption. For example:</a:t>
            </a:r>
          </a:p>
          <a:p>
            <a:pPr marL="685800" lvl="2" indent="0">
              <a:buNone/>
            </a:pPr>
            <a:r>
              <a:rPr lang="en-US" dirty="0" err="1"/>
              <a:t>ActiveChart.SetElement</a:t>
            </a:r>
            <a:r>
              <a:rPr lang="en-US" dirty="0"/>
              <a:t>  Element := </a:t>
            </a:r>
            <a:r>
              <a:rPr lang="en-US" dirty="0" err="1"/>
              <a:t>msoElementChartTitleAboveChart</a:t>
            </a:r>
            <a:endParaRPr lang="en-US" dirty="0"/>
          </a:p>
          <a:p>
            <a:pPr marL="685800" lvl="2" indent="0">
              <a:buNone/>
            </a:pPr>
            <a:r>
              <a:rPr lang="en-US" dirty="0" err="1"/>
              <a:t>ActiveChart.ChartTitle.Caption</a:t>
            </a:r>
            <a:r>
              <a:rPr lang="en-US" dirty="0"/>
              <a:t> = "Plot of Y on X"</a:t>
            </a:r>
          </a:p>
          <a:p>
            <a:pPr lvl="1"/>
            <a:r>
              <a:rPr lang="en-US" dirty="0"/>
              <a:t>Example 4.2: Refer to Sub ChartDemo1 in ChartMacro1.xlsm</a:t>
            </a:r>
          </a:p>
          <a:p>
            <a:pPr marL="685800" lvl="2" indent="0">
              <a:buNone/>
            </a:pPr>
            <a:endParaRPr lang="en-US" dirty="0"/>
          </a:p>
        </p:txBody>
      </p:sp>
    </p:spTree>
    <p:extLst>
      <p:ext uri="{BB962C8B-B14F-4D97-AF65-F5344CB8AC3E}">
        <p14:creationId xmlns:p14="http://schemas.microsoft.com/office/powerpoint/2010/main" val="1904634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61B9C-6928-4752-9C0D-A1108EFEA9CE}"/>
              </a:ext>
            </a:extLst>
          </p:cNvPr>
          <p:cNvSpPr>
            <a:spLocks noGrp="1"/>
          </p:cNvSpPr>
          <p:nvPr>
            <p:ph type="title"/>
          </p:nvPr>
        </p:nvSpPr>
        <p:spPr/>
        <p:txBody>
          <a:bodyPr/>
          <a:lstStyle/>
          <a:p>
            <a:r>
              <a:rPr lang="en-US" dirty="0"/>
              <a:t>Creating An Embedded Chart Programmatically</a:t>
            </a:r>
          </a:p>
        </p:txBody>
      </p:sp>
      <p:sp>
        <p:nvSpPr>
          <p:cNvPr id="3" name="Content Placeholder 2">
            <a:extLst>
              <a:ext uri="{FF2B5EF4-FFF2-40B4-BE49-F238E27FC236}">
                <a16:creationId xmlns:a16="http://schemas.microsoft.com/office/drawing/2014/main" id="{0174B205-D95D-425B-AAFD-9904B742F519}"/>
              </a:ext>
            </a:extLst>
          </p:cNvPr>
          <p:cNvSpPr>
            <a:spLocks noGrp="1"/>
          </p:cNvSpPr>
          <p:nvPr>
            <p:ph sz="quarter" idx="1"/>
          </p:nvPr>
        </p:nvSpPr>
        <p:spPr>
          <a:xfrm>
            <a:off x="304800" y="1371600"/>
            <a:ext cx="8461248" cy="5562600"/>
          </a:xfrm>
        </p:spPr>
        <p:txBody>
          <a:bodyPr>
            <a:normAutofit fontScale="70000" lnSpcReduction="20000"/>
          </a:bodyPr>
          <a:lstStyle/>
          <a:p>
            <a:r>
              <a:rPr lang="en-US" sz="4000" dirty="0"/>
              <a:t>Referring to a non-active embedded chart </a:t>
            </a:r>
          </a:p>
          <a:p>
            <a:pPr lvl="1"/>
            <a:r>
              <a:rPr lang="en-US" sz="3400" dirty="0"/>
              <a:t>Any embedded chart can be referred to programmatically by its parent shape object. The syntax is:</a:t>
            </a:r>
          </a:p>
          <a:p>
            <a:pPr marL="685800" lvl="2" indent="0">
              <a:buNone/>
            </a:pPr>
            <a:r>
              <a:rPr lang="en-US" sz="3400" i="1" dirty="0"/>
              <a:t>		</a:t>
            </a:r>
            <a:r>
              <a:rPr lang="en-US" sz="3400" i="1" dirty="0" err="1"/>
              <a:t>wkbookref.wkshtref.</a:t>
            </a:r>
            <a:r>
              <a:rPr lang="en-US" sz="3400" dirty="0" err="1"/>
              <a:t>Shapes</a:t>
            </a:r>
            <a:r>
              <a:rPr lang="en-US" sz="3400" dirty="0"/>
              <a:t>(</a:t>
            </a:r>
            <a:r>
              <a:rPr lang="en-US" sz="3400" i="1" dirty="0"/>
              <a:t>index</a:t>
            </a:r>
            <a:r>
              <a:rPr lang="en-US" sz="3400" dirty="0"/>
              <a:t>)</a:t>
            </a:r>
          </a:p>
          <a:p>
            <a:pPr lvl="2"/>
            <a:r>
              <a:rPr lang="en-US" sz="2900" dirty="0"/>
              <a:t>where</a:t>
            </a:r>
            <a:r>
              <a:rPr lang="en-US" sz="2900" i="1" dirty="0"/>
              <a:t> </a:t>
            </a:r>
            <a:r>
              <a:rPr lang="en-US" sz="2900" dirty="0"/>
              <a:t>the</a:t>
            </a:r>
            <a:r>
              <a:rPr lang="en-US" sz="2900" i="1" dirty="0"/>
              <a:t> index</a:t>
            </a:r>
            <a:r>
              <a:rPr lang="en-US" sz="2900" dirty="0"/>
              <a:t> is the index number or the name of the embedded Shapes object. </a:t>
            </a:r>
          </a:p>
          <a:p>
            <a:pPr lvl="3"/>
            <a:r>
              <a:rPr lang="en-US" sz="2900" dirty="0"/>
              <a:t>The index number refers to the stacking order of the Shapes. For example: </a:t>
            </a:r>
          </a:p>
          <a:p>
            <a:pPr lvl="3">
              <a:buFont typeface="Arial" panose="020B0604020202020204" pitchFamily="34" charset="0"/>
              <a:buChar char="•"/>
            </a:pPr>
            <a:r>
              <a:rPr lang="en-US" sz="2900" i="1" dirty="0" err="1"/>
              <a:t>wkbookref.wkshtref</a:t>
            </a:r>
            <a:r>
              <a:rPr lang="en-US" sz="2900" dirty="0" err="1"/>
              <a:t>.Shapes</a:t>
            </a:r>
            <a:r>
              <a:rPr lang="en-US" sz="2900" dirty="0"/>
              <a:t>(1) refers to the Shape at the bottom of the stacked Shapes on worksheet </a:t>
            </a:r>
            <a:r>
              <a:rPr lang="en-US" sz="2900" i="1" dirty="0" err="1"/>
              <a:t>wkshtref</a:t>
            </a:r>
            <a:r>
              <a:rPr lang="en-US" sz="2900" dirty="0"/>
              <a:t> of workbook </a:t>
            </a:r>
            <a:r>
              <a:rPr lang="en-US" sz="2900" i="1" dirty="0" err="1"/>
              <a:t>wkbookref</a:t>
            </a:r>
            <a:r>
              <a:rPr lang="en-US" sz="2900" i="1" dirty="0"/>
              <a:t>.</a:t>
            </a:r>
            <a:r>
              <a:rPr lang="en-US" sz="2900" dirty="0"/>
              <a:t> </a:t>
            </a:r>
          </a:p>
          <a:p>
            <a:pPr lvl="3">
              <a:buFont typeface="Arial" panose="020B0604020202020204" pitchFamily="34" charset="0"/>
              <a:buChar char="•"/>
            </a:pPr>
            <a:r>
              <a:rPr lang="en-US" sz="2900" i="1" dirty="0" err="1"/>
              <a:t>wkbookref.wkshtref.</a:t>
            </a:r>
            <a:r>
              <a:rPr lang="en-US" sz="2900" dirty="0" err="1"/>
              <a:t>Shapes</a:t>
            </a:r>
            <a:r>
              <a:rPr lang="en-US" sz="2900" dirty="0"/>
              <a:t>(</a:t>
            </a:r>
            <a:r>
              <a:rPr lang="en-US" sz="2900" i="1" dirty="0" err="1"/>
              <a:t>wkbookref.wkshtref.</a:t>
            </a:r>
            <a:r>
              <a:rPr lang="en-US" sz="2900" dirty="0" err="1"/>
              <a:t>Shapes.Count</a:t>
            </a:r>
            <a:r>
              <a:rPr lang="en-US" sz="2900" dirty="0"/>
              <a:t>) refers to the Shape at the top of the stacked Shapes.</a:t>
            </a:r>
            <a:endParaRPr lang="en-US" sz="2900" i="1" dirty="0"/>
          </a:p>
          <a:p>
            <a:pPr lvl="3"/>
            <a:r>
              <a:rPr lang="en-US" sz="2900" dirty="0"/>
              <a:t>Deleting a Shape or bringing a Shape forward or backward affects the index number of the Shapes. </a:t>
            </a:r>
            <a:r>
              <a:rPr lang="en-US" sz="2900" u="sng" dirty="0">
                <a:solidFill>
                  <a:srgbClr val="FF0000"/>
                </a:solidFill>
              </a:rPr>
              <a:t>Use the index number with caution.</a:t>
            </a:r>
          </a:p>
          <a:p>
            <a:pPr lvl="3"/>
            <a:r>
              <a:rPr lang="en-US" sz="2900" dirty="0"/>
              <a:t>The Name property of Shapes defines the name of a Shape object. The syntax is: </a:t>
            </a:r>
          </a:p>
          <a:p>
            <a:pPr marL="1097280" lvl="3" indent="0">
              <a:buNone/>
            </a:pPr>
            <a:r>
              <a:rPr lang="en-US" sz="2900" i="1" dirty="0"/>
              <a:t>	</a:t>
            </a:r>
            <a:r>
              <a:rPr lang="en-US" sz="2900" i="1" dirty="0" err="1"/>
              <a:t>shapesreference</a:t>
            </a:r>
            <a:r>
              <a:rPr lang="en-US" sz="2900" dirty="0" err="1"/>
              <a:t>.Name</a:t>
            </a:r>
            <a:r>
              <a:rPr lang="en-US" sz="2900" dirty="0"/>
              <a:t> = "</a:t>
            </a:r>
            <a:r>
              <a:rPr lang="en-US" sz="2900" dirty="0" err="1"/>
              <a:t>nametext</a:t>
            </a:r>
            <a:r>
              <a:rPr lang="en-US" sz="2900" dirty="0"/>
              <a:t>"</a:t>
            </a:r>
          </a:p>
          <a:p>
            <a:pPr marL="685800" lvl="2" indent="0">
              <a:buNone/>
            </a:pPr>
            <a:endParaRPr lang="en-US" dirty="0"/>
          </a:p>
        </p:txBody>
      </p:sp>
    </p:spTree>
    <p:extLst>
      <p:ext uri="{BB962C8B-B14F-4D97-AF65-F5344CB8AC3E}">
        <p14:creationId xmlns:p14="http://schemas.microsoft.com/office/powerpoint/2010/main" val="330042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73F40-7CF9-46C3-A137-381BB4CC6FE3}"/>
              </a:ext>
            </a:extLst>
          </p:cNvPr>
          <p:cNvSpPr>
            <a:spLocks noGrp="1"/>
          </p:cNvSpPr>
          <p:nvPr>
            <p:ph type="title"/>
          </p:nvPr>
        </p:nvSpPr>
        <p:spPr/>
        <p:txBody>
          <a:bodyPr/>
          <a:lstStyle/>
          <a:p>
            <a:r>
              <a:rPr lang="en-US" dirty="0"/>
              <a:t>Creating An Embedded Chart Programmatically</a:t>
            </a:r>
          </a:p>
        </p:txBody>
      </p:sp>
      <p:sp>
        <p:nvSpPr>
          <p:cNvPr id="3" name="Content Placeholder 2">
            <a:extLst>
              <a:ext uri="{FF2B5EF4-FFF2-40B4-BE49-F238E27FC236}">
                <a16:creationId xmlns:a16="http://schemas.microsoft.com/office/drawing/2014/main" id="{3E2FFFF6-A900-4438-847F-9F6C4B6065AD}"/>
              </a:ext>
            </a:extLst>
          </p:cNvPr>
          <p:cNvSpPr>
            <a:spLocks noGrp="1"/>
          </p:cNvSpPr>
          <p:nvPr>
            <p:ph sz="quarter" idx="1"/>
          </p:nvPr>
        </p:nvSpPr>
        <p:spPr>
          <a:xfrm>
            <a:off x="304800" y="1371600"/>
            <a:ext cx="8610600" cy="4876800"/>
          </a:xfrm>
        </p:spPr>
        <p:txBody>
          <a:bodyPr>
            <a:normAutofit fontScale="92500" lnSpcReduction="20000"/>
          </a:bodyPr>
          <a:lstStyle/>
          <a:p>
            <a:r>
              <a:rPr lang="en-US" sz="3000" dirty="0"/>
              <a:t>Referring to a non-active embedded chart </a:t>
            </a:r>
          </a:p>
          <a:p>
            <a:pPr lvl="1"/>
            <a:r>
              <a:rPr lang="en-US" sz="2600" dirty="0"/>
              <a:t>To activate an embedded chart, select its parent Shape object. The syntax is:</a:t>
            </a:r>
          </a:p>
          <a:p>
            <a:pPr marL="685800" lvl="2" indent="0">
              <a:buNone/>
            </a:pPr>
            <a:r>
              <a:rPr lang="en-US" sz="2600" i="1" dirty="0" err="1"/>
              <a:t>wkbookref.wkshtref.</a:t>
            </a:r>
            <a:r>
              <a:rPr lang="en-US" sz="2600" dirty="0" err="1"/>
              <a:t>Shapes</a:t>
            </a:r>
            <a:r>
              <a:rPr lang="en-US" sz="2600" dirty="0"/>
              <a:t>(</a:t>
            </a:r>
            <a:r>
              <a:rPr lang="en-US" sz="2600" i="1" dirty="0"/>
              <a:t>index</a:t>
            </a:r>
            <a:r>
              <a:rPr lang="en-US" sz="2600" dirty="0"/>
              <a:t>).Select</a:t>
            </a:r>
          </a:p>
          <a:p>
            <a:pPr lvl="2"/>
            <a:r>
              <a:rPr lang="en-US" sz="2200" dirty="0"/>
              <a:t>The </a:t>
            </a:r>
            <a:r>
              <a:rPr lang="en-US" sz="2200" i="1" dirty="0" err="1"/>
              <a:t>wkbookref</a:t>
            </a:r>
            <a:r>
              <a:rPr lang="en-US" sz="2200" dirty="0"/>
              <a:t> and </a:t>
            </a:r>
            <a:r>
              <a:rPr lang="en-US" sz="2200" i="1" dirty="0" err="1"/>
              <a:t>wkshtref</a:t>
            </a:r>
            <a:r>
              <a:rPr lang="en-US" sz="2200" dirty="0"/>
              <a:t> become the active workbook and active worksheet after the selection.</a:t>
            </a:r>
          </a:p>
          <a:p>
            <a:pPr lvl="2"/>
            <a:r>
              <a:rPr lang="en-US" sz="2200" dirty="0"/>
              <a:t>A selected chart can be referred to as </a:t>
            </a:r>
            <a:r>
              <a:rPr lang="en-US" sz="2200" dirty="0" err="1"/>
              <a:t>ActiveChart</a:t>
            </a:r>
            <a:r>
              <a:rPr lang="en-US" sz="2200" dirty="0"/>
              <a:t> until another Shape object is selected.</a:t>
            </a:r>
          </a:p>
          <a:p>
            <a:pPr lvl="1"/>
            <a:r>
              <a:rPr lang="en-US" sz="2600" dirty="0"/>
              <a:t>A non-active chart can be referred to as:</a:t>
            </a:r>
          </a:p>
          <a:p>
            <a:pPr marL="365760" lvl="1" indent="0">
              <a:buNone/>
            </a:pPr>
            <a:r>
              <a:rPr lang="en-US" sz="2600" dirty="0"/>
              <a:t>	</a:t>
            </a:r>
            <a:r>
              <a:rPr lang="en-US" sz="2600" i="1" dirty="0" err="1"/>
              <a:t>wkbookref</a:t>
            </a:r>
            <a:r>
              <a:rPr lang="en-US" sz="2600" dirty="0" err="1"/>
              <a:t>.</a:t>
            </a:r>
            <a:r>
              <a:rPr lang="en-US" sz="2600" i="1" dirty="0" err="1"/>
              <a:t>wkshtref</a:t>
            </a:r>
            <a:r>
              <a:rPr lang="en-US" sz="2600" dirty="0" err="1"/>
              <a:t>.Shapes</a:t>
            </a:r>
            <a:r>
              <a:rPr lang="en-US" sz="2600" dirty="0"/>
              <a:t>(</a:t>
            </a:r>
            <a:r>
              <a:rPr lang="en-US" sz="2600" i="1" dirty="0"/>
              <a:t>index</a:t>
            </a:r>
            <a:r>
              <a:rPr lang="en-US" sz="2600" dirty="0"/>
              <a:t>).Chart</a:t>
            </a:r>
          </a:p>
          <a:p>
            <a:pPr lvl="1"/>
            <a:endParaRPr lang="en-US" sz="3100" dirty="0"/>
          </a:p>
          <a:p>
            <a:pPr lvl="1"/>
            <a:r>
              <a:rPr lang="en-US" sz="3100" dirty="0"/>
              <a:t>Example 4.3: Refer to Sub ChartDemo2 in ChartMacro1.xlsm</a:t>
            </a:r>
          </a:p>
          <a:p>
            <a:pPr lvl="1"/>
            <a:endParaRPr lang="en-US" dirty="0"/>
          </a:p>
        </p:txBody>
      </p:sp>
    </p:spTree>
    <p:extLst>
      <p:ext uri="{BB962C8B-B14F-4D97-AF65-F5344CB8AC3E}">
        <p14:creationId xmlns:p14="http://schemas.microsoft.com/office/powerpoint/2010/main" val="465077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Embedded Chart Programmatically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15</a:t>
            </a:fld>
            <a:endParaRPr lang="en-US" dirty="0"/>
          </a:p>
        </p:txBody>
      </p:sp>
      <p:sp>
        <p:nvSpPr>
          <p:cNvPr id="4" name="Content Placeholder 3"/>
          <p:cNvSpPr>
            <a:spLocks noGrp="1"/>
          </p:cNvSpPr>
          <p:nvPr>
            <p:ph sz="quarter" idx="1"/>
          </p:nvPr>
        </p:nvSpPr>
        <p:spPr/>
        <p:txBody>
          <a:bodyPr>
            <a:normAutofit fontScale="77500" lnSpcReduction="20000"/>
          </a:bodyPr>
          <a:lstStyle/>
          <a:p>
            <a:r>
              <a:rPr lang="en-US" sz="3300" dirty="0"/>
              <a:t>Referring to a non-active embedded chart </a:t>
            </a:r>
          </a:p>
          <a:p>
            <a:pPr lvl="1"/>
            <a:r>
              <a:rPr lang="en-US" sz="3100" dirty="0"/>
              <a:t>Shapes and Chart objects can also be assigned to the respective type of object variable for later reference.</a:t>
            </a:r>
          </a:p>
          <a:p>
            <a:pPr lvl="2"/>
            <a:r>
              <a:rPr lang="en-US" sz="2700" dirty="0"/>
              <a:t>For example:</a:t>
            </a:r>
          </a:p>
          <a:p>
            <a:pPr marL="1143000" lvl="3" indent="0">
              <a:buNone/>
            </a:pPr>
            <a:r>
              <a:rPr lang="en-US" sz="2600" dirty="0"/>
              <a:t>Dim </a:t>
            </a:r>
            <a:r>
              <a:rPr lang="en-US" sz="2600" i="1" dirty="0" err="1"/>
              <a:t>shapeVar</a:t>
            </a:r>
            <a:r>
              <a:rPr lang="en-US" sz="2600" dirty="0"/>
              <a:t> as Shape, </a:t>
            </a:r>
            <a:r>
              <a:rPr lang="en-US" sz="2600" i="1" dirty="0" err="1"/>
              <a:t>chartVar</a:t>
            </a:r>
            <a:r>
              <a:rPr lang="en-US" sz="2600" dirty="0"/>
              <a:t> as Chart</a:t>
            </a:r>
          </a:p>
          <a:p>
            <a:pPr marL="1143000" lvl="3" indent="0">
              <a:buNone/>
            </a:pPr>
            <a:r>
              <a:rPr lang="en-US" sz="2600" dirty="0"/>
              <a:t>Set </a:t>
            </a:r>
            <a:r>
              <a:rPr lang="en-US" sz="2600" i="1" dirty="0" err="1"/>
              <a:t>shapeVar</a:t>
            </a:r>
            <a:r>
              <a:rPr lang="en-US" sz="2600" dirty="0"/>
              <a:t> = </a:t>
            </a:r>
            <a:r>
              <a:rPr lang="en-US" sz="2600" i="1" dirty="0" err="1"/>
              <a:t>shapesreference</a:t>
            </a:r>
            <a:endParaRPr lang="en-US" sz="2600" i="1" dirty="0"/>
          </a:p>
          <a:p>
            <a:pPr marL="1143000" lvl="3" indent="0">
              <a:buNone/>
            </a:pPr>
            <a:r>
              <a:rPr lang="en-US" sz="2600" dirty="0"/>
              <a:t>Set </a:t>
            </a:r>
            <a:r>
              <a:rPr lang="en-US" sz="2600" i="1" dirty="0" err="1"/>
              <a:t>chartVar</a:t>
            </a:r>
            <a:r>
              <a:rPr lang="en-US" sz="2600" dirty="0"/>
              <a:t> = </a:t>
            </a:r>
            <a:r>
              <a:rPr lang="en-US" sz="2600" i="1" dirty="0" err="1"/>
              <a:t>shapesreference</a:t>
            </a:r>
            <a:r>
              <a:rPr lang="en-US" sz="2600" dirty="0" err="1"/>
              <a:t>.Chart</a:t>
            </a:r>
            <a:endParaRPr lang="en-US" sz="2600" dirty="0"/>
          </a:p>
          <a:p>
            <a:pPr lvl="2"/>
            <a:r>
              <a:rPr lang="en-US" sz="2700" dirty="0"/>
              <a:t>Example 4.4: Refer to Sub ChartDemo3 in ChartMacro1.xlsm</a:t>
            </a:r>
          </a:p>
          <a:p>
            <a:pPr lvl="1"/>
            <a:endParaRPr lang="en-US" sz="3100" dirty="0"/>
          </a:p>
          <a:p>
            <a:pPr lvl="1"/>
            <a:r>
              <a:rPr lang="en-US" sz="3100" dirty="0"/>
              <a:t>To delete an embedded chart, delete its parent Shape object:</a:t>
            </a:r>
            <a:r>
              <a:rPr lang="en-US" sz="2600" dirty="0"/>
              <a:t> </a:t>
            </a:r>
          </a:p>
          <a:p>
            <a:pPr marL="1143000" lvl="3" indent="0">
              <a:buNone/>
            </a:pPr>
            <a:r>
              <a:rPr lang="en-US" sz="3100" i="1" dirty="0" err="1"/>
              <a:t>shapesreference.</a:t>
            </a:r>
            <a:r>
              <a:rPr lang="en-US" sz="3100" dirty="0" err="1"/>
              <a:t>Delete</a:t>
            </a:r>
            <a:endParaRPr lang="en-US" sz="3100" dirty="0"/>
          </a:p>
          <a:p>
            <a:pPr marL="1143000" lvl="3" indent="0">
              <a:buNone/>
            </a:pPr>
            <a:r>
              <a:rPr lang="en-US" sz="3100" dirty="0"/>
              <a:t>Or</a:t>
            </a:r>
          </a:p>
          <a:p>
            <a:pPr marL="1143000" lvl="3" indent="0">
              <a:buNone/>
            </a:pPr>
            <a:r>
              <a:rPr lang="en-US" sz="3100" i="1" dirty="0" err="1"/>
              <a:t>chartobjectreference</a:t>
            </a:r>
            <a:r>
              <a:rPr lang="en-US" sz="3100" dirty="0" err="1"/>
              <a:t>.Parent.Delete</a:t>
            </a:r>
            <a:endParaRPr lang="en-US" sz="3100" dirty="0"/>
          </a:p>
          <a:p>
            <a:endParaRPr lang="en-US" dirty="0"/>
          </a:p>
        </p:txBody>
      </p:sp>
    </p:spTree>
    <p:extLst>
      <p:ext uri="{BB962C8B-B14F-4D97-AF65-F5344CB8AC3E}">
        <p14:creationId xmlns:p14="http://schemas.microsoft.com/office/powerpoint/2010/main" val="1788605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Embedded Chart Programmatically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16</a:t>
            </a:fld>
            <a:endParaRPr lang="en-US" dirty="0"/>
          </a:p>
        </p:txBody>
      </p:sp>
      <p:sp>
        <p:nvSpPr>
          <p:cNvPr id="4" name="Content Placeholder 3"/>
          <p:cNvSpPr>
            <a:spLocks noGrp="1"/>
          </p:cNvSpPr>
          <p:nvPr>
            <p:ph sz="quarter" idx="1"/>
          </p:nvPr>
        </p:nvSpPr>
        <p:spPr>
          <a:xfrm>
            <a:off x="152400" y="1371600"/>
            <a:ext cx="8763000" cy="5334000"/>
          </a:xfrm>
        </p:spPr>
        <p:txBody>
          <a:bodyPr>
            <a:normAutofit fontScale="85000" lnSpcReduction="20000"/>
          </a:bodyPr>
          <a:lstStyle/>
          <a:p>
            <a:r>
              <a:rPr lang="en-US" sz="3300" dirty="0"/>
              <a:t>X and Y Data series are not in the same block region</a:t>
            </a:r>
          </a:p>
          <a:p>
            <a:pPr lvl="1"/>
            <a:r>
              <a:rPr lang="en-US" sz="2800" dirty="0"/>
              <a:t>The </a:t>
            </a:r>
            <a:r>
              <a:rPr lang="en-US" sz="2800" dirty="0" err="1"/>
              <a:t>SetSourceData</a:t>
            </a:r>
            <a:r>
              <a:rPr lang="en-US" sz="2800" dirty="0"/>
              <a:t> method cannot be used if the X and Y data series to be drawn are not in the same block region.</a:t>
            </a:r>
          </a:p>
          <a:p>
            <a:pPr lvl="1"/>
            <a:r>
              <a:rPr lang="en-US" sz="2800" dirty="0"/>
              <a:t>To specify a pair of X-series and Y-series independently:</a:t>
            </a:r>
          </a:p>
          <a:p>
            <a:pPr marL="411480" lvl="1" indent="0">
              <a:buNone/>
            </a:pPr>
            <a:r>
              <a:rPr lang="en-US" i="1" dirty="0" err="1"/>
              <a:t>Chartobjectreference</a:t>
            </a:r>
            <a:r>
              <a:rPr lang="en-US" dirty="0" err="1"/>
              <a:t>.SeriesCollection.NewSeries</a:t>
            </a:r>
            <a:endParaRPr lang="en-US" dirty="0"/>
          </a:p>
          <a:p>
            <a:pPr marL="411480" lvl="1" indent="0">
              <a:buNone/>
            </a:pPr>
            <a:r>
              <a:rPr lang="en-US" i="1" dirty="0" err="1"/>
              <a:t>Chartobjectreference.</a:t>
            </a:r>
            <a:r>
              <a:rPr lang="en-US" dirty="0" err="1"/>
              <a:t>SeriesCollection</a:t>
            </a:r>
            <a:r>
              <a:rPr lang="en-US" dirty="0"/>
              <a:t>(</a:t>
            </a:r>
            <a:r>
              <a:rPr lang="en-US" i="1" dirty="0"/>
              <a:t>index</a:t>
            </a:r>
            <a:r>
              <a:rPr lang="en-US" dirty="0"/>
              <a:t>).</a:t>
            </a:r>
            <a:r>
              <a:rPr lang="en-US" dirty="0" err="1"/>
              <a:t>xValues</a:t>
            </a:r>
            <a:r>
              <a:rPr lang="en-US" dirty="0"/>
              <a:t> = </a:t>
            </a:r>
            <a:r>
              <a:rPr lang="en-US" i="1" dirty="0" err="1"/>
              <a:t>rangereference</a:t>
            </a:r>
            <a:endParaRPr lang="en-US" i="1" dirty="0"/>
          </a:p>
          <a:p>
            <a:pPr marL="411480" lvl="1" indent="0">
              <a:buNone/>
            </a:pPr>
            <a:r>
              <a:rPr lang="en-US" i="1" dirty="0" err="1"/>
              <a:t>Chartobjectreference.</a:t>
            </a:r>
            <a:r>
              <a:rPr lang="en-US" dirty="0" err="1"/>
              <a:t>SeriesCollection</a:t>
            </a:r>
            <a:r>
              <a:rPr lang="en-US" dirty="0"/>
              <a:t>(</a:t>
            </a:r>
            <a:r>
              <a:rPr lang="en-US" i="1" dirty="0"/>
              <a:t>index</a:t>
            </a:r>
            <a:r>
              <a:rPr lang="en-US" dirty="0"/>
              <a:t>).Values = </a:t>
            </a:r>
            <a:r>
              <a:rPr lang="en-US" i="1" dirty="0" err="1"/>
              <a:t>rangereference</a:t>
            </a:r>
            <a:endParaRPr lang="en-US" i="1" dirty="0"/>
          </a:p>
          <a:p>
            <a:pPr marL="411480" lvl="1" indent="0">
              <a:buNone/>
            </a:pPr>
            <a:r>
              <a:rPr lang="en-US" dirty="0"/>
              <a:t>[ </a:t>
            </a:r>
            <a:r>
              <a:rPr lang="en-US" i="1" dirty="0" err="1"/>
              <a:t>chartobjectreference.</a:t>
            </a:r>
            <a:r>
              <a:rPr lang="en-US" dirty="0" err="1"/>
              <a:t>SeriesCollection</a:t>
            </a:r>
            <a:r>
              <a:rPr lang="en-US" dirty="0"/>
              <a:t>(index).Name =  _</a:t>
            </a:r>
          </a:p>
          <a:p>
            <a:pPr marL="411480" lvl="1" indent="0">
              <a:buNone/>
            </a:pPr>
            <a:r>
              <a:rPr lang="en-US" dirty="0"/>
              <a:t>	“</a:t>
            </a:r>
            <a:r>
              <a:rPr lang="en-US" i="1" dirty="0" err="1"/>
              <a:t>textorrangereference</a:t>
            </a:r>
            <a:r>
              <a:rPr lang="en-US" i="1" dirty="0"/>
              <a:t>”</a:t>
            </a:r>
            <a:r>
              <a:rPr lang="en-US" dirty="0"/>
              <a:t> ]</a:t>
            </a:r>
          </a:p>
          <a:p>
            <a:pPr lvl="2"/>
            <a:r>
              <a:rPr lang="en-US" sz="2400" dirty="0"/>
              <a:t>The</a:t>
            </a:r>
            <a:r>
              <a:rPr lang="en-US" sz="2400" i="1" dirty="0"/>
              <a:t> index</a:t>
            </a:r>
            <a:r>
              <a:rPr lang="en-US" sz="2400" dirty="0"/>
              <a:t> equals 1 for the first pair of series (x and y) to be plotted, 2 for the second pair of series, and so on. A separate </a:t>
            </a:r>
            <a:r>
              <a:rPr lang="en-US" sz="2400" dirty="0" err="1"/>
              <a:t>NewSeries</a:t>
            </a:r>
            <a:r>
              <a:rPr lang="en-US" sz="2400" dirty="0"/>
              <a:t> statement must precede the declaration of each pair of series. </a:t>
            </a:r>
          </a:p>
          <a:p>
            <a:pPr lvl="2"/>
            <a:r>
              <a:rPr lang="en-US" sz="2400" dirty="0"/>
              <a:t>The name property sets the name of the pair of series that appears in the legend or default chart title. It is optional.</a:t>
            </a:r>
          </a:p>
          <a:p>
            <a:pPr lvl="2"/>
            <a:r>
              <a:rPr lang="en-US" sz="2400" b="1" dirty="0"/>
              <a:t>The</a:t>
            </a:r>
            <a:r>
              <a:rPr lang="en-US" sz="2400" b="1" i="1" dirty="0"/>
              <a:t> </a:t>
            </a:r>
            <a:r>
              <a:rPr lang="en-US" sz="2400" b="1" i="1" dirty="0" err="1"/>
              <a:t>rangereference</a:t>
            </a:r>
            <a:r>
              <a:rPr lang="en-US" sz="2400" b="1" dirty="0"/>
              <a:t> must not include the column header.</a:t>
            </a:r>
          </a:p>
          <a:p>
            <a:pPr lvl="1"/>
            <a:r>
              <a:rPr lang="en-US" sz="2800" dirty="0"/>
              <a:t>Example 4.5: Refer to Sub ChartDemo4 in ChartMacro1.xlsm.</a:t>
            </a:r>
          </a:p>
          <a:p>
            <a:pPr marL="1143000" lvl="3" indent="0">
              <a:buNone/>
            </a:pPr>
            <a:endParaRPr lang="en-US" dirty="0"/>
          </a:p>
        </p:txBody>
      </p:sp>
    </p:spTree>
    <p:extLst>
      <p:ext uri="{BB962C8B-B14F-4D97-AF65-F5344CB8AC3E}">
        <p14:creationId xmlns:p14="http://schemas.microsoft.com/office/powerpoint/2010/main" val="1244568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Embedded Chart Programmatically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17</a:t>
            </a:fld>
            <a:endParaRPr lang="en-US" dirty="0"/>
          </a:p>
        </p:txBody>
      </p:sp>
      <p:sp>
        <p:nvSpPr>
          <p:cNvPr id="4" name="Content Placeholder 3"/>
          <p:cNvSpPr>
            <a:spLocks noGrp="1"/>
          </p:cNvSpPr>
          <p:nvPr>
            <p:ph sz="quarter" idx="1"/>
          </p:nvPr>
        </p:nvSpPr>
        <p:spPr>
          <a:xfrm>
            <a:off x="304800" y="1371600"/>
            <a:ext cx="8610600" cy="4876800"/>
          </a:xfrm>
        </p:spPr>
        <p:txBody>
          <a:bodyPr/>
          <a:lstStyle/>
          <a:p>
            <a:r>
              <a:rPr lang="en-US" sz="2600" dirty="0"/>
              <a:t>Create an embedded chart with multiple pair of data series</a:t>
            </a:r>
          </a:p>
          <a:p>
            <a:pPr lvl="1"/>
            <a:r>
              <a:rPr lang="en-US" dirty="0"/>
              <a:t>Example 4.6: Refer to ChartDemo5 in ChartMacro1.xlsm. Draw Series A in Sheet1 and Series C in Sheet2 on the same scatterplot. Embedded the scatterplot on Sheet1. Use the name of each series as the legend and display the legend below the x-axis of the plot.</a:t>
            </a:r>
          </a:p>
        </p:txBody>
      </p:sp>
      <p:pic>
        <p:nvPicPr>
          <p:cNvPr id="5" name="Picture 4"/>
          <p:cNvPicPr>
            <a:picLocks noChangeAspect="1"/>
          </p:cNvPicPr>
          <p:nvPr/>
        </p:nvPicPr>
        <p:blipFill>
          <a:blip r:embed="rId2"/>
          <a:stretch>
            <a:fillRect/>
          </a:stretch>
        </p:blipFill>
        <p:spPr>
          <a:xfrm>
            <a:off x="3505200" y="3828928"/>
            <a:ext cx="4422648" cy="2648072"/>
          </a:xfrm>
          <a:prstGeom prst="rect">
            <a:avLst/>
          </a:prstGeom>
        </p:spPr>
      </p:pic>
    </p:spTree>
    <p:extLst>
      <p:ext uri="{BB962C8B-B14F-4D97-AF65-F5344CB8AC3E}">
        <p14:creationId xmlns:p14="http://schemas.microsoft.com/office/powerpoint/2010/main" val="1867978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Embedded Chart Programmatically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18</a:t>
            </a:fld>
            <a:endParaRPr lang="en-US" dirty="0"/>
          </a:p>
        </p:txBody>
      </p:sp>
      <p:sp>
        <p:nvSpPr>
          <p:cNvPr id="4" name="Content Placeholder 3"/>
          <p:cNvSpPr>
            <a:spLocks noGrp="1"/>
          </p:cNvSpPr>
          <p:nvPr>
            <p:ph sz="quarter" idx="1"/>
          </p:nvPr>
        </p:nvSpPr>
        <p:spPr>
          <a:xfrm>
            <a:off x="304800" y="1219200"/>
            <a:ext cx="8610600" cy="5486400"/>
          </a:xfrm>
        </p:spPr>
        <p:txBody>
          <a:bodyPr>
            <a:normAutofit fontScale="25000" lnSpcReduction="20000"/>
          </a:bodyPr>
          <a:lstStyle/>
          <a:p>
            <a:r>
              <a:rPr lang="en-US" sz="10400" dirty="0"/>
              <a:t>Create an embedded chart with multiple pairs of data series</a:t>
            </a:r>
          </a:p>
          <a:p>
            <a:pPr lvl="1"/>
            <a:r>
              <a:rPr lang="en-US" sz="8000" dirty="0"/>
              <a:t>Example 4.6: Cont’d</a:t>
            </a:r>
          </a:p>
          <a:p>
            <a:pPr lvl="2"/>
            <a:r>
              <a:rPr lang="en-US" sz="8000" dirty="0"/>
              <a:t>Partial code</a:t>
            </a:r>
          </a:p>
          <a:p>
            <a:pPr marL="91440" indent="0">
              <a:buNone/>
            </a:pPr>
            <a:r>
              <a:rPr lang="en-US" sz="6400" dirty="0"/>
              <a:t>With </a:t>
            </a:r>
            <a:r>
              <a:rPr lang="en-US" sz="6400" dirty="0" err="1"/>
              <a:t>objChart</a:t>
            </a:r>
            <a:r>
              <a:rPr lang="en-US" sz="6400" dirty="0"/>
              <a:t>    </a:t>
            </a:r>
          </a:p>
          <a:p>
            <a:pPr marL="411480" lvl="1" indent="0">
              <a:buNone/>
            </a:pPr>
            <a:r>
              <a:rPr lang="en-US" sz="6400" dirty="0">
                <a:solidFill>
                  <a:srgbClr val="00B050"/>
                </a:solidFill>
              </a:rPr>
              <a:t>'Define the data source for the first series  </a:t>
            </a:r>
          </a:p>
          <a:p>
            <a:pPr marL="411480" lvl="1" indent="0">
              <a:buNone/>
            </a:pPr>
            <a:r>
              <a:rPr lang="en-US" sz="6400" dirty="0"/>
              <a:t>.</a:t>
            </a:r>
            <a:r>
              <a:rPr lang="en-US" sz="6400" dirty="0" err="1"/>
              <a:t>SeriesCollection.NewSeries</a:t>
            </a:r>
            <a:r>
              <a:rPr lang="en-US" sz="6400" dirty="0"/>
              <a:t>  </a:t>
            </a:r>
          </a:p>
          <a:p>
            <a:pPr marL="411480" lvl="1" indent="0">
              <a:buNone/>
            </a:pPr>
            <a:r>
              <a:rPr lang="en-US" sz="6400" dirty="0"/>
              <a:t>.</a:t>
            </a:r>
            <a:r>
              <a:rPr lang="en-US" sz="6400" dirty="0" err="1"/>
              <a:t>SeriesCollection</a:t>
            </a:r>
            <a:r>
              <a:rPr lang="en-US" sz="6400" dirty="0"/>
              <a:t>(1).</a:t>
            </a:r>
            <a:r>
              <a:rPr lang="en-US" sz="6400" dirty="0" err="1"/>
              <a:t>XValues</a:t>
            </a:r>
            <a:r>
              <a:rPr lang="en-US" sz="6400" dirty="0"/>
              <a:t> = </a:t>
            </a:r>
            <a:r>
              <a:rPr lang="en-US" sz="6400" dirty="0" err="1"/>
              <a:t>ThisWorkbook.Worksheets</a:t>
            </a:r>
            <a:r>
              <a:rPr lang="en-US" sz="6400" dirty="0"/>
              <a:t>("sheet1").Range("a3", "a12")  </a:t>
            </a:r>
          </a:p>
          <a:p>
            <a:pPr marL="411480" lvl="1" indent="0">
              <a:buNone/>
            </a:pPr>
            <a:r>
              <a:rPr lang="en-US" sz="6400" dirty="0"/>
              <a:t>.</a:t>
            </a:r>
            <a:r>
              <a:rPr lang="en-US" sz="6400" dirty="0" err="1"/>
              <a:t>SeriesCollection</a:t>
            </a:r>
            <a:r>
              <a:rPr lang="en-US" sz="6400" dirty="0"/>
              <a:t>(1).Values = </a:t>
            </a:r>
            <a:r>
              <a:rPr lang="en-US" sz="6400" dirty="0" err="1"/>
              <a:t>ThisWorkbook.Worksheets</a:t>
            </a:r>
            <a:r>
              <a:rPr lang="en-US" sz="6400" dirty="0"/>
              <a:t>("sheet1").Range("b3", "b12")    </a:t>
            </a:r>
          </a:p>
          <a:p>
            <a:pPr marL="411480" lvl="1" indent="0">
              <a:buNone/>
            </a:pPr>
            <a:r>
              <a:rPr lang="en-US" sz="6400" dirty="0"/>
              <a:t>.</a:t>
            </a:r>
            <a:r>
              <a:rPr lang="en-US" sz="6400" dirty="0" err="1"/>
              <a:t>SeriesCollection</a:t>
            </a:r>
            <a:r>
              <a:rPr lang="en-US" sz="6400" dirty="0"/>
              <a:t>(1).Name = </a:t>
            </a:r>
            <a:r>
              <a:rPr lang="en-US" sz="6400" dirty="0" err="1"/>
              <a:t>ThisWorkbook.Worksheets</a:t>
            </a:r>
            <a:r>
              <a:rPr lang="en-US" sz="6400" dirty="0"/>
              <a:t>("sheet1").Range("a1").Value </a:t>
            </a:r>
          </a:p>
          <a:p>
            <a:pPr marL="411480" lvl="1" indent="0">
              <a:buNone/>
            </a:pPr>
            <a:endParaRPr lang="en-US" sz="6400" dirty="0">
              <a:solidFill>
                <a:srgbClr val="00B050"/>
              </a:solidFill>
            </a:endParaRPr>
          </a:p>
          <a:p>
            <a:pPr marL="411480" lvl="1" indent="0">
              <a:buNone/>
            </a:pPr>
            <a:r>
              <a:rPr lang="en-US" sz="6400" dirty="0">
                <a:solidFill>
                  <a:srgbClr val="00B050"/>
                </a:solidFill>
              </a:rPr>
              <a:t>'Define the data source for the second series   </a:t>
            </a:r>
          </a:p>
          <a:p>
            <a:pPr marL="411480" lvl="1" indent="0">
              <a:buNone/>
            </a:pPr>
            <a:r>
              <a:rPr lang="en-US" sz="6400" dirty="0"/>
              <a:t>.</a:t>
            </a:r>
            <a:r>
              <a:rPr lang="en-US" sz="6400" dirty="0" err="1"/>
              <a:t>SeriesCollection.NewSeries</a:t>
            </a:r>
            <a:r>
              <a:rPr lang="en-US" sz="6400" dirty="0"/>
              <a:t>   </a:t>
            </a:r>
          </a:p>
          <a:p>
            <a:pPr marL="411480" lvl="1" indent="0">
              <a:buNone/>
            </a:pPr>
            <a:r>
              <a:rPr lang="en-US" sz="6400" dirty="0"/>
              <a:t> .</a:t>
            </a:r>
            <a:r>
              <a:rPr lang="en-US" sz="6400" dirty="0" err="1"/>
              <a:t>SeriesCollection</a:t>
            </a:r>
            <a:r>
              <a:rPr lang="en-US" sz="6400" dirty="0"/>
              <a:t>(2).</a:t>
            </a:r>
            <a:r>
              <a:rPr lang="en-US" sz="6400" dirty="0" err="1"/>
              <a:t>XValues</a:t>
            </a:r>
            <a:r>
              <a:rPr lang="en-US" sz="6400" dirty="0"/>
              <a:t> = </a:t>
            </a:r>
            <a:r>
              <a:rPr lang="en-US" sz="6400" dirty="0" err="1"/>
              <a:t>ThisWorkbook.Worksheets</a:t>
            </a:r>
            <a:r>
              <a:rPr lang="en-US" sz="6400" dirty="0"/>
              <a:t>("sheet2").Range("a3", "a12")    </a:t>
            </a:r>
          </a:p>
          <a:p>
            <a:pPr marL="411480" lvl="1" indent="0">
              <a:buNone/>
            </a:pPr>
            <a:r>
              <a:rPr lang="en-US" sz="6400" dirty="0"/>
              <a:t>.</a:t>
            </a:r>
            <a:r>
              <a:rPr lang="en-US" sz="6400" dirty="0" err="1"/>
              <a:t>SeriesCollection</a:t>
            </a:r>
            <a:r>
              <a:rPr lang="en-US" sz="6400" dirty="0"/>
              <a:t>(2).Values = </a:t>
            </a:r>
            <a:r>
              <a:rPr lang="en-US" sz="6400" dirty="0" err="1"/>
              <a:t>ThisWorkbook.Worksheets</a:t>
            </a:r>
            <a:r>
              <a:rPr lang="en-US" sz="6400" dirty="0"/>
              <a:t>("sheet2").Range("b3", "b12")    </a:t>
            </a:r>
          </a:p>
          <a:p>
            <a:pPr marL="411480" lvl="1" indent="0">
              <a:buNone/>
            </a:pPr>
            <a:r>
              <a:rPr lang="en-US" sz="6400" dirty="0"/>
              <a:t>.</a:t>
            </a:r>
            <a:r>
              <a:rPr lang="en-US" sz="6400" dirty="0" err="1"/>
              <a:t>SeriesCollection</a:t>
            </a:r>
            <a:r>
              <a:rPr lang="en-US" sz="6400" dirty="0"/>
              <a:t>(2).Name = </a:t>
            </a:r>
            <a:r>
              <a:rPr lang="en-US" sz="6400" dirty="0" err="1"/>
              <a:t>ThisWorkbook.Worksheets</a:t>
            </a:r>
            <a:r>
              <a:rPr lang="en-US" sz="6400" dirty="0"/>
              <a:t>("sheet2").Range("a1").Value</a:t>
            </a:r>
          </a:p>
          <a:p>
            <a:pPr marL="411480" lvl="1" indent="0">
              <a:buNone/>
            </a:pPr>
            <a:r>
              <a:rPr lang="en-US" sz="6400" dirty="0"/>
              <a:t>. . .</a:t>
            </a:r>
          </a:p>
          <a:p>
            <a:pPr marL="411480" lvl="1" indent="0">
              <a:buNone/>
            </a:pPr>
            <a:r>
              <a:rPr lang="en-US" sz="6400" dirty="0">
                <a:solidFill>
                  <a:srgbClr val="00B050"/>
                </a:solidFill>
              </a:rPr>
              <a:t>'Display the legend at the bottom   </a:t>
            </a:r>
          </a:p>
          <a:p>
            <a:pPr marL="411480" lvl="1" indent="0">
              <a:buNone/>
            </a:pPr>
            <a:r>
              <a:rPr lang="en-US" sz="6400" dirty="0"/>
              <a:t> .</a:t>
            </a:r>
            <a:r>
              <a:rPr lang="en-US" sz="6400" dirty="0" err="1"/>
              <a:t>SetElement</a:t>
            </a:r>
            <a:r>
              <a:rPr lang="en-US" sz="6400" dirty="0"/>
              <a:t> element:=</a:t>
            </a:r>
            <a:r>
              <a:rPr lang="en-US" sz="6400" dirty="0" err="1"/>
              <a:t>msoElementLegendBottom</a:t>
            </a:r>
            <a:endParaRPr lang="en-US" sz="6400" dirty="0"/>
          </a:p>
          <a:p>
            <a:pPr marL="91440" indent="0">
              <a:buNone/>
            </a:pPr>
            <a:r>
              <a:rPr lang="en-US" sz="6400" dirty="0"/>
              <a:t>End with</a:t>
            </a:r>
          </a:p>
        </p:txBody>
      </p:sp>
    </p:spTree>
    <p:extLst>
      <p:ext uri="{BB962C8B-B14F-4D97-AF65-F5344CB8AC3E}">
        <p14:creationId xmlns:p14="http://schemas.microsoft.com/office/powerpoint/2010/main" val="149662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Embedded Chart Programmatically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19</a:t>
            </a:fld>
            <a:endParaRPr lang="en-US" dirty="0"/>
          </a:p>
        </p:txBody>
      </p:sp>
      <p:sp>
        <p:nvSpPr>
          <p:cNvPr id="4" name="Content Placeholder 3"/>
          <p:cNvSpPr>
            <a:spLocks noGrp="1"/>
          </p:cNvSpPr>
          <p:nvPr>
            <p:ph sz="quarter" idx="1"/>
          </p:nvPr>
        </p:nvSpPr>
        <p:spPr>
          <a:xfrm>
            <a:off x="304800" y="1371600"/>
            <a:ext cx="8461248" cy="5211762"/>
          </a:xfrm>
        </p:spPr>
        <p:txBody>
          <a:bodyPr>
            <a:normAutofit fontScale="85000" lnSpcReduction="10000"/>
          </a:bodyPr>
          <a:lstStyle/>
          <a:p>
            <a:r>
              <a:rPr lang="en-US" dirty="0"/>
              <a:t>Create an embedded chart with multiple pairs of data series</a:t>
            </a:r>
          </a:p>
          <a:p>
            <a:pPr lvl="1"/>
            <a:r>
              <a:rPr lang="en-US" sz="2600" dirty="0"/>
              <a:t>Excel tries to determine the current region containing the active cell automatically when the statement AddChart2 is being executed. The set of series selected may be incorrectly selected by the system (it depends on which cell is active or selected and the number of columns in the selected region). Use the following statements immediately after the AddChart2 statement  to remove all unwanted series from the chart before defining the data series programmatically:</a:t>
            </a:r>
          </a:p>
          <a:p>
            <a:pPr marL="685800" lvl="2" indent="0">
              <a:buNone/>
            </a:pPr>
            <a:endParaRPr lang="en-US" dirty="0"/>
          </a:p>
          <a:p>
            <a:pPr marL="685800" lvl="2" indent="0">
              <a:buNone/>
            </a:pPr>
            <a:r>
              <a:rPr lang="en-US" sz="2200" dirty="0">
                <a:solidFill>
                  <a:srgbClr val="00B050"/>
                </a:solidFill>
              </a:rPr>
              <a:t>'Do Until </a:t>
            </a:r>
            <a:r>
              <a:rPr lang="en-US" sz="2200" dirty="0" err="1">
                <a:solidFill>
                  <a:srgbClr val="00B050"/>
                </a:solidFill>
              </a:rPr>
              <a:t>shape</a:t>
            </a:r>
            <a:r>
              <a:rPr lang="en-US" sz="2200" i="1" dirty="0" err="1">
                <a:solidFill>
                  <a:srgbClr val="00B050"/>
                </a:solidFill>
              </a:rPr>
              <a:t>reference</a:t>
            </a:r>
            <a:r>
              <a:rPr lang="en-US" sz="2200" dirty="0" err="1">
                <a:solidFill>
                  <a:srgbClr val="00B050"/>
                </a:solidFill>
              </a:rPr>
              <a:t>.Chart.SeriesCollection.Count</a:t>
            </a:r>
            <a:r>
              <a:rPr lang="en-US" sz="2200" dirty="0">
                <a:solidFill>
                  <a:srgbClr val="00B050"/>
                </a:solidFill>
              </a:rPr>
              <a:t> = 0</a:t>
            </a:r>
          </a:p>
          <a:p>
            <a:pPr marL="685800" lvl="2" indent="0">
              <a:buNone/>
            </a:pPr>
            <a:r>
              <a:rPr lang="en-US" sz="2200" dirty="0"/>
              <a:t>Do Until </a:t>
            </a:r>
            <a:r>
              <a:rPr lang="en-US" sz="2200" i="1" dirty="0" err="1"/>
              <a:t>chartreference</a:t>
            </a:r>
            <a:r>
              <a:rPr lang="en-US" sz="2200" dirty="0" err="1"/>
              <a:t>.SeriesCollection.Count</a:t>
            </a:r>
            <a:r>
              <a:rPr lang="en-US" sz="2200" dirty="0"/>
              <a:t> = 0</a:t>
            </a:r>
          </a:p>
          <a:p>
            <a:pPr marL="685800" lvl="2" indent="0">
              <a:buNone/>
            </a:pPr>
            <a:r>
              <a:rPr lang="en-US" sz="2200" dirty="0"/>
              <a:t>	</a:t>
            </a:r>
            <a:r>
              <a:rPr lang="en-US" sz="2200" i="1" dirty="0" err="1"/>
              <a:t>chartreference</a:t>
            </a:r>
            <a:r>
              <a:rPr lang="en-US" sz="2200" dirty="0" err="1"/>
              <a:t>.SeriesCollection</a:t>
            </a:r>
            <a:r>
              <a:rPr lang="en-US" sz="2200" dirty="0"/>
              <a:t>(1).Delete</a:t>
            </a:r>
          </a:p>
          <a:p>
            <a:pPr marL="685800" lvl="2" indent="0">
              <a:buNone/>
            </a:pPr>
            <a:r>
              <a:rPr lang="en-US" sz="2200" dirty="0"/>
              <a:t>Loop</a:t>
            </a:r>
          </a:p>
          <a:p>
            <a:pPr marL="685800" lvl="2" indent="0">
              <a:buNone/>
            </a:pPr>
            <a:endParaRPr lang="en-US" dirty="0"/>
          </a:p>
          <a:p>
            <a:pPr lvl="1"/>
            <a:r>
              <a:rPr lang="en-US" sz="2600" dirty="0"/>
              <a:t>Example 4.7: Refer to ChartDemo5b in ChartMacro1.xlsm.</a:t>
            </a:r>
          </a:p>
          <a:p>
            <a:endParaRPr lang="en-US" dirty="0"/>
          </a:p>
        </p:txBody>
      </p:sp>
    </p:spTree>
    <p:extLst>
      <p:ext uri="{BB962C8B-B14F-4D97-AF65-F5344CB8AC3E}">
        <p14:creationId xmlns:p14="http://schemas.microsoft.com/office/powerpoint/2010/main" val="339148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Embedded Chart Programmatically</a:t>
            </a:r>
          </a:p>
        </p:txBody>
      </p:sp>
      <p:sp>
        <p:nvSpPr>
          <p:cNvPr id="3" name="Content Placeholder 2"/>
          <p:cNvSpPr>
            <a:spLocks noGrp="1"/>
          </p:cNvSpPr>
          <p:nvPr>
            <p:ph sz="quarter" idx="1"/>
          </p:nvPr>
        </p:nvSpPr>
        <p:spPr>
          <a:xfrm>
            <a:off x="304800" y="1371600"/>
            <a:ext cx="8610600" cy="4876800"/>
          </a:xfrm>
        </p:spPr>
        <p:txBody>
          <a:bodyPr>
            <a:normAutofit lnSpcReduction="10000"/>
          </a:bodyPr>
          <a:lstStyle/>
          <a:p>
            <a:r>
              <a:rPr lang="en-US" dirty="0"/>
              <a:t>Create a chart object on a chart sheet</a:t>
            </a:r>
          </a:p>
          <a:p>
            <a:pPr lvl="1"/>
            <a:r>
              <a:rPr lang="en-US" dirty="0"/>
              <a:t>There is a different set of statements for creating a chart object on a chart sheet. It is much easier to convert an embedded chart to a chart on a chart sheet.</a:t>
            </a:r>
          </a:p>
          <a:p>
            <a:pPr lvl="1"/>
            <a:r>
              <a:rPr lang="en-US" dirty="0"/>
              <a:t>The syntax is</a:t>
            </a:r>
          </a:p>
          <a:p>
            <a:pPr marL="365760" lvl="1" indent="0">
              <a:buNone/>
            </a:pPr>
            <a:r>
              <a:rPr lang="en-US" sz="2400" i="1" dirty="0" err="1"/>
              <a:t>worksheetreference</a:t>
            </a:r>
            <a:r>
              <a:rPr lang="en-US" sz="2400" dirty="0" err="1"/>
              <a:t>.Shapes</a:t>
            </a:r>
            <a:r>
              <a:rPr lang="en-US" sz="2400" dirty="0"/>
              <a:t>(</a:t>
            </a:r>
            <a:r>
              <a:rPr lang="en-US" sz="2400" i="1" dirty="0"/>
              <a:t>index</a:t>
            </a:r>
            <a:r>
              <a:rPr lang="en-US" sz="2400" dirty="0"/>
              <a:t>).</a:t>
            </a:r>
            <a:r>
              <a:rPr lang="en-US" sz="2400" dirty="0" err="1"/>
              <a:t>Chart.Location</a:t>
            </a:r>
            <a:r>
              <a:rPr lang="en-US" sz="2400" dirty="0"/>
              <a:t>  _</a:t>
            </a:r>
          </a:p>
          <a:p>
            <a:pPr marL="1143000" lvl="3" indent="0">
              <a:buNone/>
            </a:pPr>
            <a:r>
              <a:rPr lang="en-US" sz="2400" dirty="0"/>
              <a:t>Where:= </a:t>
            </a:r>
            <a:r>
              <a:rPr lang="en-US" sz="2400" dirty="0" err="1"/>
              <a:t>xlLocationAsNewSheet</a:t>
            </a:r>
            <a:r>
              <a:rPr lang="en-US" sz="2400" dirty="0"/>
              <a:t>, Name := "</a:t>
            </a:r>
            <a:r>
              <a:rPr lang="en-US" sz="2400" i="1" dirty="0" err="1"/>
              <a:t>sheettabname</a:t>
            </a:r>
            <a:r>
              <a:rPr lang="en-US" sz="2400" dirty="0"/>
              <a:t>”</a:t>
            </a:r>
          </a:p>
          <a:p>
            <a:pPr lvl="2"/>
            <a:r>
              <a:rPr lang="en-US" dirty="0"/>
              <a:t>Once converted, the chart can no longer be referred to as an embedded chart.</a:t>
            </a:r>
          </a:p>
          <a:p>
            <a:pPr lvl="1"/>
            <a:r>
              <a:rPr lang="en-US" dirty="0"/>
              <a:t>A chart on a chart sheet can be referred to as </a:t>
            </a:r>
            <a:r>
              <a:rPr lang="en-US" i="1" dirty="0" err="1"/>
              <a:t>workbookreference</a:t>
            </a:r>
            <a:r>
              <a:rPr lang="en-US" dirty="0" err="1"/>
              <a:t>.Charts</a:t>
            </a:r>
            <a:r>
              <a:rPr lang="en-US" dirty="0"/>
              <a:t>("</a:t>
            </a:r>
            <a:r>
              <a:rPr lang="en-US" i="1" dirty="0" err="1"/>
              <a:t>sheet_tab_name</a:t>
            </a:r>
            <a:r>
              <a:rPr lang="en-US" i="1" dirty="0"/>
              <a:t>"</a:t>
            </a:r>
            <a:r>
              <a:rPr lang="en-US" dirty="0"/>
              <a:t>)</a:t>
            </a:r>
          </a:p>
          <a:p>
            <a:pPr lvl="1"/>
            <a:r>
              <a:rPr lang="en-US" dirty="0"/>
              <a:t>Example 4.8: Refer to Sub ChartDemo6 in ChartMacro1.xlsm.</a:t>
            </a:r>
            <a:endParaRPr lang="en-US" sz="3600" dirty="0"/>
          </a:p>
          <a:p>
            <a:pPr lvl="1"/>
            <a:endParaRPr lang="en-US" dirty="0"/>
          </a:p>
        </p:txBody>
      </p:sp>
    </p:spTree>
    <p:extLst>
      <p:ext uri="{BB962C8B-B14F-4D97-AF65-F5344CB8AC3E}">
        <p14:creationId xmlns:p14="http://schemas.microsoft.com/office/powerpoint/2010/main" val="1138807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Creating An Embedded Chart Programmatically</a:t>
            </a:r>
            <a:br>
              <a:rPr lang="en-US" dirty="0"/>
            </a:br>
            <a:r>
              <a:rPr lang="en-US" dirty="0"/>
              <a:t>(Self-Study)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21</a:t>
            </a:fld>
            <a:endParaRPr lang="en-US" dirty="0"/>
          </a:p>
        </p:txBody>
      </p:sp>
      <p:sp>
        <p:nvSpPr>
          <p:cNvPr id="4" name="Content Placeholder 3"/>
          <p:cNvSpPr>
            <a:spLocks noGrp="1"/>
          </p:cNvSpPr>
          <p:nvPr>
            <p:ph sz="quarter" idx="1"/>
          </p:nvPr>
        </p:nvSpPr>
        <p:spPr>
          <a:xfrm>
            <a:off x="304800" y="1371600"/>
            <a:ext cx="8461248" cy="5257800"/>
          </a:xfrm>
        </p:spPr>
        <p:txBody>
          <a:bodyPr>
            <a:normAutofit lnSpcReduction="10000"/>
          </a:bodyPr>
          <a:lstStyle/>
          <a:p>
            <a:r>
              <a:rPr lang="en-US" dirty="0"/>
              <a:t>Create a chart object on a chart sheet</a:t>
            </a:r>
          </a:p>
          <a:p>
            <a:pPr lvl="1"/>
            <a:r>
              <a:rPr lang="en-US" dirty="0"/>
              <a:t>A Chart object on a chart sheet can be referred to as </a:t>
            </a:r>
            <a:r>
              <a:rPr lang="en-US" i="1" dirty="0" err="1"/>
              <a:t>workbookreference</a:t>
            </a:r>
            <a:r>
              <a:rPr lang="en-US" dirty="0" err="1"/>
              <a:t>.Charts</a:t>
            </a:r>
            <a:r>
              <a:rPr lang="en-US" dirty="0"/>
              <a:t>(</a:t>
            </a:r>
            <a:r>
              <a:rPr lang="en-US" i="1" dirty="0"/>
              <a:t>index</a:t>
            </a:r>
            <a:r>
              <a:rPr lang="en-US" dirty="0"/>
              <a:t>).</a:t>
            </a:r>
          </a:p>
          <a:p>
            <a:pPr lvl="2"/>
            <a:r>
              <a:rPr lang="en-US" dirty="0"/>
              <a:t>Charts object is a collection of all chart sheets in the specified Workbook.</a:t>
            </a:r>
          </a:p>
          <a:p>
            <a:pPr lvl="3"/>
            <a:r>
              <a:rPr lang="en-US" dirty="0"/>
              <a:t>The</a:t>
            </a:r>
            <a:r>
              <a:rPr lang="en-US" i="1" dirty="0"/>
              <a:t> index</a:t>
            </a:r>
            <a:r>
              <a:rPr lang="en-US" dirty="0"/>
              <a:t> is the chart sheet index number or the tab name of the chart sheet.</a:t>
            </a:r>
          </a:p>
          <a:p>
            <a:pPr lvl="3"/>
            <a:r>
              <a:rPr lang="en-US" dirty="0"/>
              <a:t>For example, </a:t>
            </a:r>
            <a:r>
              <a:rPr lang="en-US" dirty="0" err="1"/>
              <a:t>ActiveWorkbook.Charts</a:t>
            </a:r>
            <a:r>
              <a:rPr lang="en-US" dirty="0"/>
              <a:t>(1) is the first (leftmost) chart sheet in the active workbook; </a:t>
            </a:r>
            <a:r>
              <a:rPr lang="en-US" dirty="0" err="1"/>
              <a:t>ActiveWorkbook.Charts</a:t>
            </a:r>
            <a:r>
              <a:rPr lang="en-US" dirty="0"/>
              <a:t>(</a:t>
            </a:r>
            <a:r>
              <a:rPr lang="en-US" dirty="0" err="1"/>
              <a:t>Activeworkbook.Charts.Count</a:t>
            </a:r>
            <a:r>
              <a:rPr lang="en-US" dirty="0"/>
              <a:t>) is the last (rightmost).</a:t>
            </a:r>
          </a:p>
          <a:p>
            <a:pPr lvl="3"/>
            <a:r>
              <a:rPr lang="en-US" u="sng" dirty="0">
                <a:solidFill>
                  <a:srgbClr val="FF0000"/>
                </a:solidFill>
              </a:rPr>
              <a:t>Use the chart sheet index number with caution.</a:t>
            </a:r>
          </a:p>
          <a:p>
            <a:pPr lvl="1"/>
            <a:r>
              <a:rPr lang="en-US" dirty="0"/>
              <a:t>A chart sheet is active if the user has selected it or has been activated programmatically.</a:t>
            </a:r>
          </a:p>
          <a:p>
            <a:pPr lvl="2"/>
            <a:r>
              <a:rPr lang="en-US" dirty="0"/>
              <a:t>The chart in the active chart sheet can be referred to as the </a:t>
            </a:r>
            <a:r>
              <a:rPr lang="en-US" dirty="0" err="1"/>
              <a:t>ActiveChart</a:t>
            </a:r>
            <a:r>
              <a:rPr lang="en-US" dirty="0"/>
              <a:t> object.  </a:t>
            </a:r>
          </a:p>
        </p:txBody>
      </p:sp>
    </p:spTree>
    <p:extLst>
      <p:ext uri="{BB962C8B-B14F-4D97-AF65-F5344CB8AC3E}">
        <p14:creationId xmlns:p14="http://schemas.microsoft.com/office/powerpoint/2010/main" val="259022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Creating An Embedded Chart Programmatically</a:t>
            </a:r>
            <a:br>
              <a:rPr lang="en-US" dirty="0"/>
            </a:br>
            <a:r>
              <a:rPr lang="en-US" dirty="0"/>
              <a:t>(Self-Study)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22</a:t>
            </a:fld>
            <a:endParaRPr lang="en-US" dirty="0"/>
          </a:p>
        </p:txBody>
      </p:sp>
      <p:sp>
        <p:nvSpPr>
          <p:cNvPr id="4" name="Content Placeholder 3"/>
          <p:cNvSpPr>
            <a:spLocks noGrp="1"/>
          </p:cNvSpPr>
          <p:nvPr>
            <p:ph sz="quarter" idx="1"/>
          </p:nvPr>
        </p:nvSpPr>
        <p:spPr>
          <a:xfrm>
            <a:off x="304800" y="1295400"/>
            <a:ext cx="8461248" cy="1905000"/>
          </a:xfrm>
        </p:spPr>
        <p:txBody>
          <a:bodyPr>
            <a:normAutofit/>
          </a:bodyPr>
          <a:lstStyle/>
          <a:p>
            <a:r>
              <a:rPr lang="en-US" dirty="0"/>
              <a:t>Other statements</a:t>
            </a:r>
          </a:p>
          <a:p>
            <a:pPr lvl="1"/>
            <a:r>
              <a:rPr lang="en-US" dirty="0"/>
              <a:t>Use Set object variables for the various objects down the hierarchy of a chart (such as </a:t>
            </a:r>
            <a:r>
              <a:rPr lang="en-US" dirty="0" err="1"/>
              <a:t>ChartObject</a:t>
            </a:r>
            <a:r>
              <a:rPr lang="en-US" dirty="0"/>
              <a:t>, Chart, Series, Axis, or Legend etc.) to guarantee </a:t>
            </a:r>
            <a:r>
              <a:rPr lang="en-US" dirty="0" err="1"/>
              <a:t>Intellisense</a:t>
            </a:r>
            <a:r>
              <a:rPr lang="en-US" dirty="0"/>
              <a:t>.</a:t>
            </a:r>
          </a:p>
          <a:p>
            <a:endParaRPr lang="en-US" dirty="0"/>
          </a:p>
        </p:txBody>
      </p:sp>
      <p:pic>
        <p:nvPicPr>
          <p:cNvPr id="5" name="Picture 4"/>
          <p:cNvPicPr/>
          <p:nvPr/>
        </p:nvPicPr>
        <p:blipFill rotWithShape="1">
          <a:blip r:embed="rId2"/>
          <a:srcRect l="30769" t="66233" r="31411" b="10245"/>
          <a:stretch/>
        </p:blipFill>
        <p:spPr bwMode="auto">
          <a:xfrm>
            <a:off x="4635357" y="3324057"/>
            <a:ext cx="4343400" cy="2551905"/>
          </a:xfrm>
          <a:prstGeom prst="rect">
            <a:avLst/>
          </a:prstGeom>
          <a:ln>
            <a:noFill/>
          </a:ln>
          <a:extLst>
            <a:ext uri="{53640926-AAD7-44d8-BBD7-CCE9431645EC}">
              <a14:shadowObscured xmlns:a14="http://schemas.microsoft.com/office/drawing/2010/main" xmlns=""/>
            </a:ext>
          </a:extLst>
        </p:spPr>
      </p:pic>
      <p:sp>
        <p:nvSpPr>
          <p:cNvPr id="6" name="Content Placeholder 3"/>
          <p:cNvSpPr txBox="1">
            <a:spLocks/>
          </p:cNvSpPr>
          <p:nvPr/>
        </p:nvSpPr>
        <p:spPr>
          <a:xfrm>
            <a:off x="267984" y="3200400"/>
            <a:ext cx="4343400" cy="2667000"/>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3200" kern="1200">
                <a:solidFill>
                  <a:schemeClr val="tx1"/>
                </a:solidFill>
                <a:latin typeface="Calibri" pitchFamily="34" charset="0"/>
                <a:ea typeface="+mn-ea"/>
                <a:cs typeface="Calibri" pitchFamily="34" charset="0"/>
              </a:defRPr>
            </a:lvl1pPr>
            <a:lvl2pPr marL="640080" indent="-274320" algn="l" rtl="0" eaLnBrk="1" latinLnBrk="0" hangingPunct="1">
              <a:spcBef>
                <a:spcPts val="550"/>
              </a:spcBef>
              <a:buClr>
                <a:schemeClr val="accent1"/>
              </a:buClr>
              <a:buSzPct val="70000"/>
              <a:buFont typeface="Wingdings 2"/>
              <a:buChar char=""/>
              <a:defRPr kumimoji="0" sz="2800" kern="1200">
                <a:solidFill>
                  <a:schemeClr val="tx1"/>
                </a:solidFill>
                <a:latin typeface="Calibri" pitchFamily="34" charset="0"/>
                <a:ea typeface="+mn-ea"/>
                <a:cs typeface="Calibri" pitchFamily="34" charset="0"/>
              </a:defRPr>
            </a:lvl2pPr>
            <a:lvl3pPr marL="914400" indent="-228600" algn="l" rtl="0" eaLnBrk="1" latinLnBrk="0" hangingPunct="1">
              <a:spcBef>
                <a:spcPts val="500"/>
              </a:spcBef>
              <a:buClr>
                <a:schemeClr val="accent2"/>
              </a:buClr>
              <a:buSzPct val="75000"/>
              <a:buFont typeface="Wingdings"/>
              <a:buChar char=""/>
              <a:defRPr kumimoji="0" sz="2400" kern="1200">
                <a:solidFill>
                  <a:schemeClr val="tx1"/>
                </a:solidFill>
                <a:latin typeface="Calibri" pitchFamily="34" charset="0"/>
                <a:ea typeface="+mn-ea"/>
                <a:cs typeface="Calibri" pitchFamily="34" charset="0"/>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Calibri" pitchFamily="34" charset="0"/>
                <a:ea typeface="+mn-ea"/>
                <a:cs typeface="Calibri" pitchFamily="34" charset="0"/>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Calibri" pitchFamily="34" charset="0"/>
                <a:ea typeface="+mn-ea"/>
                <a:cs typeface="Calibri" pitchFamily="34" charset="0"/>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lvl="2"/>
            <a:r>
              <a:rPr lang="en-US" dirty="0"/>
              <a:t>For example, if you type </a:t>
            </a:r>
            <a:r>
              <a:rPr lang="en-US" dirty="0" err="1"/>
              <a:t>ActiveChart.Axes</a:t>
            </a:r>
            <a:r>
              <a:rPr lang="en-US" dirty="0"/>
              <a:t>(</a:t>
            </a:r>
            <a:r>
              <a:rPr lang="en-US" dirty="0" err="1"/>
              <a:t>xlCategory</a:t>
            </a:r>
            <a:r>
              <a:rPr lang="en-US" dirty="0"/>
              <a:t>, </a:t>
            </a:r>
            <a:r>
              <a:rPr lang="en-US" dirty="0" err="1"/>
              <a:t>xlPrimary</a:t>
            </a:r>
            <a:r>
              <a:rPr lang="en-US" dirty="0"/>
              <a:t>) and then a period, you won't get any </a:t>
            </a:r>
            <a:r>
              <a:rPr lang="en-US" dirty="0" err="1"/>
              <a:t>Intellisense</a:t>
            </a:r>
            <a:r>
              <a:rPr lang="en-US" dirty="0"/>
              <a:t> to help with Axis objects. But the following statements will:</a:t>
            </a:r>
          </a:p>
          <a:p>
            <a:endParaRPr lang="en-US" dirty="0"/>
          </a:p>
        </p:txBody>
      </p:sp>
    </p:spTree>
    <p:extLst>
      <p:ext uri="{BB962C8B-B14F-4D97-AF65-F5344CB8AC3E}">
        <p14:creationId xmlns:p14="http://schemas.microsoft.com/office/powerpoint/2010/main" val="3482896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新細明體" charset="-120"/>
              </a:rPr>
              <a:t>Drawing A Histogram Programmatically</a:t>
            </a:r>
            <a:endParaRPr lang="en-US" dirty="0"/>
          </a:p>
        </p:txBody>
      </p:sp>
      <p:sp>
        <p:nvSpPr>
          <p:cNvPr id="3" name="Content Placeholder 2"/>
          <p:cNvSpPr>
            <a:spLocks noGrp="1"/>
          </p:cNvSpPr>
          <p:nvPr>
            <p:ph sz="quarter" idx="1"/>
          </p:nvPr>
        </p:nvSpPr>
        <p:spPr>
          <a:xfrm>
            <a:off x="182880" y="1295399"/>
            <a:ext cx="8802094" cy="5181601"/>
          </a:xfrm>
          <a:prstGeom prst="rect">
            <a:avLst/>
          </a:prstGeom>
        </p:spPr>
        <p:txBody>
          <a:bodyPr>
            <a:normAutofit/>
          </a:bodyPr>
          <a:lstStyle/>
          <a:p>
            <a:r>
              <a:rPr lang="en-US" dirty="0"/>
              <a:t>As from Excel 2016 can draw a frequency histogram under Insert Charts as usual. However, it does not report the distribution of the variable in a table form, you have no control over the bin width, and you cannot construct a relative frequency histogram using Insert Charts.</a:t>
            </a:r>
          </a:p>
          <a:p>
            <a:r>
              <a:rPr lang="en-US" dirty="0"/>
              <a:t>Drawing a histogram manually takes a lot of work. The frequency distribution table of the variable needs to be constructed first. Once the distribution table is built, a bar chart can be drawn. By applying appropriate modifications, it will become a frequency histogram or relative frequency histogram.</a:t>
            </a:r>
          </a:p>
          <a:p>
            <a:endParaRPr lang="en-US" dirty="0"/>
          </a:p>
        </p:txBody>
      </p:sp>
      <p:sp>
        <p:nvSpPr>
          <p:cNvPr id="5" name="Slide Number Placeholder 4"/>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23</a:t>
            </a:fld>
            <a:endParaRPr lang="en-US" dirty="0"/>
          </a:p>
        </p:txBody>
      </p:sp>
    </p:spTree>
    <p:extLst>
      <p:ext uri="{BB962C8B-B14F-4D97-AF65-F5344CB8AC3E}">
        <p14:creationId xmlns:p14="http://schemas.microsoft.com/office/powerpoint/2010/main" val="11599564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126AC-B54E-784D-BD6C-263CF0A31F1C}"/>
              </a:ext>
            </a:extLst>
          </p:cNvPr>
          <p:cNvSpPr>
            <a:spLocks noGrp="1"/>
          </p:cNvSpPr>
          <p:nvPr>
            <p:ph type="title"/>
          </p:nvPr>
        </p:nvSpPr>
        <p:spPr/>
        <p:txBody>
          <a:bodyPr/>
          <a:lstStyle/>
          <a:p>
            <a:r>
              <a:rPr lang="en-US" altLang="zh-TW" dirty="0">
                <a:ea typeface="新細明體" charset="-120"/>
              </a:rPr>
              <a:t>Drawing A Histogram Programmatically</a:t>
            </a:r>
            <a:endParaRPr lang="en-US" dirty="0"/>
          </a:p>
        </p:txBody>
      </p:sp>
      <p:sp>
        <p:nvSpPr>
          <p:cNvPr id="3" name="Content Placeholder 2">
            <a:extLst>
              <a:ext uri="{FF2B5EF4-FFF2-40B4-BE49-F238E27FC236}">
                <a16:creationId xmlns:a16="http://schemas.microsoft.com/office/drawing/2014/main" id="{EFD634D8-D89C-0549-AA26-11D7418FFB48}"/>
              </a:ext>
            </a:extLst>
          </p:cNvPr>
          <p:cNvSpPr>
            <a:spLocks noGrp="1"/>
          </p:cNvSpPr>
          <p:nvPr>
            <p:ph sz="quarter" idx="1"/>
          </p:nvPr>
        </p:nvSpPr>
        <p:spPr/>
        <p:txBody>
          <a:bodyPr/>
          <a:lstStyle/>
          <a:p>
            <a:r>
              <a:rPr lang="en-US" dirty="0"/>
              <a:t>Using the Excel Frequency function</a:t>
            </a:r>
          </a:p>
          <a:p>
            <a:pPr lvl="1"/>
            <a:r>
              <a:rPr lang="en-US" dirty="0"/>
              <a:t>Excel Frequency function returns the number of values that fall within specific ranges, ignoring text values and blank cells.</a:t>
            </a:r>
          </a:p>
          <a:p>
            <a:pPr lvl="1"/>
            <a:r>
              <a:rPr lang="en-US" dirty="0"/>
              <a:t>The syntax is:</a:t>
            </a:r>
          </a:p>
          <a:p>
            <a:pPr marL="685800" lvl="2" indent="0">
              <a:buNone/>
            </a:pPr>
            <a:r>
              <a:rPr lang="en-US" sz="2400" dirty="0"/>
              <a:t>FREQUENCY(</a:t>
            </a:r>
            <a:r>
              <a:rPr lang="en-US" sz="2400" i="1" dirty="0" err="1"/>
              <a:t>data_array</a:t>
            </a:r>
            <a:r>
              <a:rPr lang="en-US" sz="2400" dirty="0"/>
              <a:t>, </a:t>
            </a:r>
            <a:r>
              <a:rPr lang="en-US" sz="2400" i="1" dirty="0" err="1"/>
              <a:t>bins_array</a:t>
            </a:r>
            <a:r>
              <a:rPr lang="en-US" sz="2400" dirty="0"/>
              <a:t>)</a:t>
            </a:r>
          </a:p>
          <a:p>
            <a:pPr lvl="2"/>
            <a:r>
              <a:rPr lang="en-US" i="1" dirty="0" err="1"/>
              <a:t>data_array</a:t>
            </a:r>
            <a:r>
              <a:rPr lang="en-US" i="1" dirty="0"/>
              <a:t>  </a:t>
            </a:r>
            <a:r>
              <a:rPr lang="en-US" dirty="0"/>
              <a:t>is a set of cells for which you want to count frequencies.</a:t>
            </a:r>
          </a:p>
          <a:p>
            <a:pPr lvl="2"/>
            <a:r>
              <a:rPr lang="en-US" i="1" dirty="0" err="1"/>
              <a:t>bins_array</a:t>
            </a:r>
            <a:r>
              <a:rPr lang="en-US" i="1" dirty="0"/>
              <a:t> </a:t>
            </a:r>
            <a:r>
              <a:rPr lang="en-US" dirty="0"/>
              <a:t>is a set of bins for grouping the values.</a:t>
            </a:r>
          </a:p>
          <a:p>
            <a:pPr lvl="1"/>
            <a:r>
              <a:rPr lang="en-US" dirty="0"/>
              <a:t>The Frequency formula must be entered as a multi-cell array formula. First, select a range of adjacent cells where you want to output the frequencies, then type the formula at the formula bar and press </a:t>
            </a:r>
            <a:r>
              <a:rPr lang="en-US" dirty="0" err="1"/>
              <a:t>Ctrl+Shift+Enter</a:t>
            </a:r>
            <a:r>
              <a:rPr lang="en-US" dirty="0"/>
              <a:t> to complete it.</a:t>
            </a:r>
          </a:p>
          <a:p>
            <a:pPr marL="685800" lvl="2" indent="0">
              <a:buNone/>
            </a:pPr>
            <a:endParaRPr lang="en-US" dirty="0"/>
          </a:p>
        </p:txBody>
      </p:sp>
    </p:spTree>
    <p:extLst>
      <p:ext uri="{BB962C8B-B14F-4D97-AF65-F5344CB8AC3E}">
        <p14:creationId xmlns:p14="http://schemas.microsoft.com/office/powerpoint/2010/main" val="1470458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543B8-6FA4-5045-B3B8-CDB4366A1416}"/>
              </a:ext>
            </a:extLst>
          </p:cNvPr>
          <p:cNvSpPr>
            <a:spLocks noGrp="1"/>
          </p:cNvSpPr>
          <p:nvPr>
            <p:ph type="title"/>
          </p:nvPr>
        </p:nvSpPr>
        <p:spPr/>
        <p:txBody>
          <a:bodyPr/>
          <a:lstStyle/>
          <a:p>
            <a:r>
              <a:rPr lang="en-US" altLang="zh-TW" dirty="0">
                <a:ea typeface="新細明體" charset="-120"/>
              </a:rPr>
              <a:t>Drawing A Histogram Programmatically</a:t>
            </a:r>
            <a:endParaRPr lang="en-US" dirty="0"/>
          </a:p>
        </p:txBody>
      </p:sp>
      <p:sp>
        <p:nvSpPr>
          <p:cNvPr id="3" name="Content Placeholder 2">
            <a:extLst>
              <a:ext uri="{FF2B5EF4-FFF2-40B4-BE49-F238E27FC236}">
                <a16:creationId xmlns:a16="http://schemas.microsoft.com/office/drawing/2014/main" id="{3D57012D-BF9D-8342-9D7B-46F85025E72E}"/>
              </a:ext>
            </a:extLst>
          </p:cNvPr>
          <p:cNvSpPr>
            <a:spLocks noGrp="1"/>
          </p:cNvSpPr>
          <p:nvPr>
            <p:ph sz="quarter" idx="1"/>
          </p:nvPr>
        </p:nvSpPr>
        <p:spPr/>
        <p:txBody>
          <a:bodyPr/>
          <a:lstStyle/>
          <a:p>
            <a:r>
              <a:rPr lang="en-US" dirty="0"/>
              <a:t>Using the Excel Frequency function</a:t>
            </a:r>
          </a:p>
          <a:p>
            <a:pPr lvl="1"/>
            <a:r>
              <a:rPr lang="en-US" dirty="0"/>
              <a:t>Example 4.9: Refer to Sheet1 in Histogram1.xlsm. Construct a frequency distribution table for </a:t>
            </a:r>
            <a:r>
              <a:rPr lang="en-US" dirty="0" err="1"/>
              <a:t>ReturnB</a:t>
            </a:r>
            <a:r>
              <a:rPr lang="en-US" dirty="0"/>
              <a:t> with bin sizes of 0.05 and a starting bin with an upper bound of -0.2.</a:t>
            </a:r>
          </a:p>
          <a:p>
            <a:pPr marL="1143000" lvl="2" indent="-457200">
              <a:buFont typeface="+mj-lt"/>
              <a:buAutoNum type="arabicPeriod"/>
            </a:pPr>
            <a:r>
              <a:rPr lang="en-US" dirty="0"/>
              <a:t>Select the cells I2:I10 for storing the derived frequencies.</a:t>
            </a:r>
          </a:p>
          <a:p>
            <a:pPr marL="1143000" lvl="2" indent="-457200">
              <a:buFont typeface="+mj-lt"/>
              <a:buAutoNum type="arabicPeriod"/>
            </a:pPr>
            <a:r>
              <a:rPr lang="en-US" dirty="0"/>
              <a:t>Enter the formula ‘=FREQUENCY(F2:F60, H2:H10)’ into the formula bar.</a:t>
            </a:r>
          </a:p>
          <a:p>
            <a:pPr marL="1143000" lvl="2" indent="-457200">
              <a:buFont typeface="+mj-lt"/>
              <a:buAutoNum type="arabicPeriod"/>
            </a:pPr>
            <a:r>
              <a:rPr lang="en-US" dirty="0"/>
              <a:t>Press </a:t>
            </a:r>
            <a:r>
              <a:rPr lang="en-US" dirty="0" err="1"/>
              <a:t>Ctrl+Shift+Enter</a:t>
            </a:r>
            <a:r>
              <a:rPr lang="en-US" dirty="0"/>
              <a:t>.</a:t>
            </a:r>
          </a:p>
          <a:p>
            <a:pPr marL="1143000" lvl="2" indent="-457200">
              <a:buFont typeface="+mj-lt"/>
              <a:buAutoNum type="arabicPeriod"/>
            </a:pPr>
            <a:endParaRPr lang="en-US" dirty="0"/>
          </a:p>
        </p:txBody>
      </p:sp>
      <p:pic>
        <p:nvPicPr>
          <p:cNvPr id="4" name="Picture 3">
            <a:extLst>
              <a:ext uri="{FF2B5EF4-FFF2-40B4-BE49-F238E27FC236}">
                <a16:creationId xmlns:a16="http://schemas.microsoft.com/office/drawing/2014/main" id="{AC951C2B-582A-C649-ADEB-E2D67C934231}"/>
              </a:ext>
            </a:extLst>
          </p:cNvPr>
          <p:cNvPicPr>
            <a:picLocks noChangeAspect="1"/>
          </p:cNvPicPr>
          <p:nvPr/>
        </p:nvPicPr>
        <p:blipFill rotWithShape="1">
          <a:blip r:embed="rId2"/>
          <a:srcRect l="15001" t="11895" r="44166" b="40474"/>
          <a:stretch/>
        </p:blipFill>
        <p:spPr>
          <a:xfrm>
            <a:off x="801624" y="4495800"/>
            <a:ext cx="3733800" cy="2286001"/>
          </a:xfrm>
          <a:prstGeom prst="rect">
            <a:avLst/>
          </a:prstGeom>
        </p:spPr>
      </p:pic>
      <p:pic>
        <p:nvPicPr>
          <p:cNvPr id="6" name="Picture 5">
            <a:extLst>
              <a:ext uri="{FF2B5EF4-FFF2-40B4-BE49-F238E27FC236}">
                <a16:creationId xmlns:a16="http://schemas.microsoft.com/office/drawing/2014/main" id="{0BEB7F56-7A71-874E-859E-80699C07863A}"/>
              </a:ext>
            </a:extLst>
          </p:cNvPr>
          <p:cNvPicPr>
            <a:picLocks noChangeAspect="1"/>
          </p:cNvPicPr>
          <p:nvPr/>
        </p:nvPicPr>
        <p:blipFill rotWithShape="1">
          <a:blip r:embed="rId3"/>
          <a:srcRect l="27500" t="16658" r="55833" b="43649"/>
          <a:stretch/>
        </p:blipFill>
        <p:spPr>
          <a:xfrm>
            <a:off x="5058790" y="4495800"/>
            <a:ext cx="1524000" cy="1905001"/>
          </a:xfrm>
          <a:prstGeom prst="rect">
            <a:avLst/>
          </a:prstGeom>
        </p:spPr>
      </p:pic>
      <p:sp>
        <p:nvSpPr>
          <p:cNvPr id="5" name="TextBox 4">
            <a:extLst>
              <a:ext uri="{FF2B5EF4-FFF2-40B4-BE49-F238E27FC236}">
                <a16:creationId xmlns:a16="http://schemas.microsoft.com/office/drawing/2014/main" id="{8BF9FCB4-F813-4E4B-99CC-1AAF80951CC7}"/>
              </a:ext>
            </a:extLst>
          </p:cNvPr>
          <p:cNvSpPr txBox="1"/>
          <p:nvPr/>
        </p:nvSpPr>
        <p:spPr>
          <a:xfrm>
            <a:off x="6794160" y="4724400"/>
            <a:ext cx="1971887" cy="738664"/>
          </a:xfrm>
          <a:prstGeom prst="rect">
            <a:avLst/>
          </a:prstGeom>
          <a:noFill/>
        </p:spPr>
        <p:txBody>
          <a:bodyPr wrap="square" rtlCol="0">
            <a:spAutoFit/>
          </a:bodyPr>
          <a:lstStyle/>
          <a:p>
            <a:r>
              <a:rPr lang="en-US" sz="1400" dirty="0" err="1"/>
              <a:t>ReturnB</a:t>
            </a:r>
            <a:r>
              <a:rPr lang="en-US" sz="1400" dirty="0"/>
              <a:t> &lt;= -0.2</a:t>
            </a:r>
          </a:p>
          <a:p>
            <a:r>
              <a:rPr lang="en-US" sz="1400" dirty="0"/>
              <a:t>-0.2 &lt; </a:t>
            </a:r>
            <a:r>
              <a:rPr lang="en-US" sz="1400" dirty="0" err="1"/>
              <a:t>ReturnB</a:t>
            </a:r>
            <a:r>
              <a:rPr lang="en-US" sz="1400" dirty="0"/>
              <a:t> &lt;= -0.15</a:t>
            </a:r>
          </a:p>
          <a:p>
            <a:r>
              <a:rPr lang="en-US" sz="1400" dirty="0" err="1"/>
              <a:t>etc</a:t>
            </a:r>
            <a:endParaRPr lang="en-US" sz="1400" dirty="0"/>
          </a:p>
        </p:txBody>
      </p:sp>
    </p:spTree>
    <p:extLst>
      <p:ext uri="{BB962C8B-B14F-4D97-AF65-F5344CB8AC3E}">
        <p14:creationId xmlns:p14="http://schemas.microsoft.com/office/powerpoint/2010/main" val="3252714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507A0-21B3-2E4A-9BDA-6617C7BE564E}"/>
              </a:ext>
            </a:extLst>
          </p:cNvPr>
          <p:cNvSpPr>
            <a:spLocks noGrp="1"/>
          </p:cNvSpPr>
          <p:nvPr>
            <p:ph type="title"/>
          </p:nvPr>
        </p:nvSpPr>
        <p:spPr/>
        <p:txBody>
          <a:bodyPr/>
          <a:lstStyle/>
          <a:p>
            <a:r>
              <a:rPr lang="en-US" altLang="zh-TW" dirty="0">
                <a:ea typeface="新細明體" charset="-120"/>
              </a:rPr>
              <a:t>Drawing A Histogram Programmatically</a:t>
            </a:r>
            <a:endParaRPr lang="en-US" dirty="0"/>
          </a:p>
        </p:txBody>
      </p:sp>
      <p:sp>
        <p:nvSpPr>
          <p:cNvPr id="3" name="Content Placeholder 2">
            <a:extLst>
              <a:ext uri="{FF2B5EF4-FFF2-40B4-BE49-F238E27FC236}">
                <a16:creationId xmlns:a16="http://schemas.microsoft.com/office/drawing/2014/main" id="{65784DE9-7873-7840-B3B9-573E02138F9D}"/>
              </a:ext>
            </a:extLst>
          </p:cNvPr>
          <p:cNvSpPr>
            <a:spLocks noGrp="1"/>
          </p:cNvSpPr>
          <p:nvPr>
            <p:ph sz="quarter" idx="1"/>
          </p:nvPr>
        </p:nvSpPr>
        <p:spPr/>
        <p:txBody>
          <a:bodyPr/>
          <a:lstStyle/>
          <a:p>
            <a:r>
              <a:rPr lang="en-US" dirty="0"/>
              <a:t>Using the Excel Frequency function</a:t>
            </a:r>
          </a:p>
          <a:p>
            <a:pPr lvl="1"/>
            <a:r>
              <a:rPr lang="en-US" dirty="0"/>
              <a:t>Example 4.9: Cont’d. </a:t>
            </a:r>
          </a:p>
          <a:p>
            <a:pPr lvl="2"/>
            <a:r>
              <a:rPr lang="en-US" dirty="0" err="1"/>
              <a:t>UserForm</a:t>
            </a:r>
            <a:r>
              <a:rPr lang="en-US" dirty="0"/>
              <a:t> frmHistogram1 constructs a frequency distribution and a frequency histogram at run time.</a:t>
            </a:r>
          </a:p>
          <a:p>
            <a:pPr lvl="2"/>
            <a:r>
              <a:rPr lang="en-US" dirty="0"/>
              <a:t>To enter the Frequency function formula programmatically into the cells, set the property </a:t>
            </a:r>
            <a:r>
              <a:rPr lang="en-US" dirty="0" err="1"/>
              <a:t>FormulaArray</a:t>
            </a:r>
            <a:r>
              <a:rPr lang="en-US" dirty="0"/>
              <a:t> of the range of cells for the frequencies as:</a:t>
            </a:r>
          </a:p>
        </p:txBody>
      </p:sp>
      <p:sp>
        <p:nvSpPr>
          <p:cNvPr id="4" name="TextBox 3">
            <a:extLst>
              <a:ext uri="{FF2B5EF4-FFF2-40B4-BE49-F238E27FC236}">
                <a16:creationId xmlns:a16="http://schemas.microsoft.com/office/drawing/2014/main" id="{0D68ED53-4423-E54F-9D87-E855AA67AE47}"/>
              </a:ext>
            </a:extLst>
          </p:cNvPr>
          <p:cNvSpPr txBox="1"/>
          <p:nvPr/>
        </p:nvSpPr>
        <p:spPr>
          <a:xfrm>
            <a:off x="533400" y="4038600"/>
            <a:ext cx="8458200" cy="646331"/>
          </a:xfrm>
          <a:prstGeom prst="rect">
            <a:avLst/>
          </a:prstGeom>
          <a:noFill/>
        </p:spPr>
        <p:txBody>
          <a:bodyPr wrap="square" rtlCol="0">
            <a:spAutoFit/>
          </a:bodyPr>
          <a:lstStyle/>
          <a:p>
            <a:r>
              <a:rPr lang="en-US" dirty="0"/>
              <a:t>Range(</a:t>
            </a:r>
            <a:r>
              <a:rPr lang="en-US" dirty="0" err="1"/>
              <a:t>rfdFreq.Value</a:t>
            </a:r>
            <a:r>
              <a:rPr lang="en-US" dirty="0"/>
              <a:t>).</a:t>
            </a:r>
            <a:r>
              <a:rPr lang="en-US" dirty="0" err="1"/>
              <a:t>FormulaArray</a:t>
            </a:r>
            <a:r>
              <a:rPr lang="en-US" dirty="0"/>
              <a:t> = "=frequency(" &amp; </a:t>
            </a:r>
            <a:r>
              <a:rPr lang="en-US" dirty="0" err="1"/>
              <a:t>rfdData.Value</a:t>
            </a:r>
            <a:r>
              <a:rPr lang="en-US" dirty="0"/>
              <a:t> _</a:t>
            </a:r>
          </a:p>
          <a:p>
            <a:r>
              <a:rPr lang="en-US" dirty="0"/>
              <a:t>    &amp; "," &amp; </a:t>
            </a:r>
            <a:r>
              <a:rPr lang="en-US" dirty="0" err="1"/>
              <a:t>RfdBin.Value</a:t>
            </a:r>
            <a:r>
              <a:rPr lang="en-US" dirty="0"/>
              <a:t> &amp; ")"</a:t>
            </a:r>
          </a:p>
        </p:txBody>
      </p:sp>
      <p:pic>
        <p:nvPicPr>
          <p:cNvPr id="5" name="Picture 4">
            <a:extLst>
              <a:ext uri="{FF2B5EF4-FFF2-40B4-BE49-F238E27FC236}">
                <a16:creationId xmlns:a16="http://schemas.microsoft.com/office/drawing/2014/main" id="{86912F93-579B-D441-A288-8D2DF96540DF}"/>
              </a:ext>
            </a:extLst>
          </p:cNvPr>
          <p:cNvPicPr>
            <a:picLocks noChangeAspect="1"/>
          </p:cNvPicPr>
          <p:nvPr/>
        </p:nvPicPr>
        <p:blipFill rotWithShape="1">
          <a:blip r:embed="rId2"/>
          <a:srcRect l="27501" t="16658" r="8332" b="23831"/>
          <a:stretch/>
        </p:blipFill>
        <p:spPr>
          <a:xfrm>
            <a:off x="1143000" y="4650684"/>
            <a:ext cx="4151095" cy="2020669"/>
          </a:xfrm>
          <a:prstGeom prst="rect">
            <a:avLst/>
          </a:prstGeom>
        </p:spPr>
      </p:pic>
      <p:sp>
        <p:nvSpPr>
          <p:cNvPr id="6" name="TextBox 5">
            <a:extLst>
              <a:ext uri="{FF2B5EF4-FFF2-40B4-BE49-F238E27FC236}">
                <a16:creationId xmlns:a16="http://schemas.microsoft.com/office/drawing/2014/main" id="{5C4A5221-8421-B34B-B3BD-E9E9488C10B0}"/>
              </a:ext>
            </a:extLst>
          </p:cNvPr>
          <p:cNvSpPr txBox="1"/>
          <p:nvPr/>
        </p:nvSpPr>
        <p:spPr>
          <a:xfrm>
            <a:off x="5486400" y="4684931"/>
            <a:ext cx="33528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Since the frequency table is linked to the data range, if the data changes, the table and the chart will be changed automatically.</a:t>
            </a:r>
          </a:p>
        </p:txBody>
      </p:sp>
    </p:spTree>
    <p:extLst>
      <p:ext uri="{BB962C8B-B14F-4D97-AF65-F5344CB8AC3E}">
        <p14:creationId xmlns:p14="http://schemas.microsoft.com/office/powerpoint/2010/main" val="61849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Content Placeholder 2"/>
          <p:cNvSpPr>
            <a:spLocks noGrp="1"/>
          </p:cNvSpPr>
          <p:nvPr>
            <p:ph sz="quarter" idx="1"/>
          </p:nvPr>
        </p:nvSpPr>
        <p:spPr/>
        <p:txBody>
          <a:bodyPr>
            <a:normAutofit/>
          </a:bodyPr>
          <a:lstStyle/>
          <a:p>
            <a:r>
              <a:rPr lang="en-US" dirty="0"/>
              <a:t>While the worksheet function Frequency is useful, it only works with numeric data.</a:t>
            </a:r>
          </a:p>
          <a:p>
            <a:r>
              <a:rPr lang="en-US" dirty="0"/>
              <a:t>If you try to draw a pie or bar chart for a categorical variable, you will need first to create the frequency distribution of the variable. This involves obtaining a list of items in the variable and counting the frequency for every item.</a:t>
            </a:r>
          </a:p>
          <a:p>
            <a:r>
              <a:rPr lang="en-US" dirty="0"/>
              <a:t>It is much easier to compute a categorical variable’s distribution with the Pivot Tables function.</a:t>
            </a:r>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27</a:t>
            </a:fld>
            <a:endParaRPr lang="en-US" dirty="0"/>
          </a:p>
        </p:txBody>
      </p:sp>
    </p:spTree>
    <p:extLst>
      <p:ext uri="{BB962C8B-B14F-4D97-AF65-F5344CB8AC3E}">
        <p14:creationId xmlns:p14="http://schemas.microsoft.com/office/powerpoint/2010/main" val="2052744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Content Placeholder 2"/>
          <p:cNvSpPr>
            <a:spLocks noGrp="1"/>
          </p:cNvSpPr>
          <p:nvPr>
            <p:ph sz="quarter" idx="1"/>
          </p:nvPr>
        </p:nvSpPr>
        <p:spPr>
          <a:xfrm>
            <a:off x="304800" y="1371600"/>
            <a:ext cx="8610600" cy="4876800"/>
          </a:xfrm>
        </p:spPr>
        <p:txBody>
          <a:bodyPr>
            <a:normAutofit fontScale="92500"/>
          </a:bodyPr>
          <a:lstStyle/>
          <a:p>
            <a:r>
              <a:rPr lang="en-US" dirty="0"/>
              <a:t>It is not practical (but you still can) to manipulate Pivot Table programmatically as the power of Pivot Table lies in the interactions between the user and the table through a series of drag-and-drop actions.</a:t>
            </a:r>
          </a:p>
          <a:p>
            <a:pPr lvl="1"/>
            <a:r>
              <a:rPr lang="en-US" dirty="0"/>
              <a:t>For example, if a data set shows a daily company’s sales in each district with stores, you can easily view sales totals by month, district, or both by using the Pivot Table function.</a:t>
            </a:r>
          </a:p>
          <a:p>
            <a:r>
              <a:rPr lang="en-US" dirty="0"/>
              <a:t>Our purpose here is to use Pivot Table to create the distribution table for a categorical variable programmatically and for computing summary statistics of a numeric variable grouped by levels of a categorical variable.</a:t>
            </a:r>
          </a:p>
          <a:p>
            <a:pPr lvl="1"/>
            <a:r>
              <a:rPr lang="en-US" dirty="0"/>
              <a:t>For example, to compute the total sales by region.</a:t>
            </a:r>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28</a:t>
            </a:fld>
            <a:endParaRPr lang="en-US" dirty="0"/>
          </a:p>
        </p:txBody>
      </p:sp>
    </p:spTree>
    <p:extLst>
      <p:ext uri="{BB962C8B-B14F-4D97-AF65-F5344CB8AC3E}">
        <p14:creationId xmlns:p14="http://schemas.microsoft.com/office/powerpoint/2010/main" val="4172616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29</a:t>
            </a:fld>
            <a:endParaRPr lang="en-US" dirty="0"/>
          </a:p>
        </p:txBody>
      </p:sp>
      <p:sp>
        <p:nvSpPr>
          <p:cNvPr id="4" name="Content Placeholder 3"/>
          <p:cNvSpPr>
            <a:spLocks noGrp="1"/>
          </p:cNvSpPr>
          <p:nvPr>
            <p:ph sz="quarter" idx="1"/>
          </p:nvPr>
        </p:nvSpPr>
        <p:spPr>
          <a:xfrm>
            <a:off x="304800" y="1371600"/>
            <a:ext cx="8686800" cy="4876800"/>
          </a:xfrm>
        </p:spPr>
        <p:txBody>
          <a:bodyPr/>
          <a:lstStyle/>
          <a:p>
            <a:r>
              <a:rPr lang="en-US" dirty="0"/>
              <a:t>Example 4.10. The "Data" sheet in </a:t>
            </a:r>
            <a:r>
              <a:rPr lang="en-US" dirty="0" err="1"/>
              <a:t>PivotTableMacro.xlsm</a:t>
            </a:r>
            <a:r>
              <a:rPr lang="en-US" dirty="0"/>
              <a:t> contains sales transaction records for a company. Suppose we would like to create a report on the Age distribution of the customers in the "Data" sheet.</a:t>
            </a:r>
          </a:p>
          <a:p>
            <a:pPr lvl="1"/>
            <a:r>
              <a:rPr lang="en-US" dirty="0"/>
              <a:t>Turn on the Macro Recorder to record the code for creating a Pivot Table for the variable Age.</a:t>
            </a:r>
          </a:p>
          <a:p>
            <a:pPr lvl="1"/>
            <a:r>
              <a:rPr lang="en-US" dirty="0"/>
              <a:t>Activate Sheet1.</a:t>
            </a:r>
          </a:p>
          <a:p>
            <a:pPr lvl="1"/>
            <a:endParaRPr lang="en-US" dirty="0"/>
          </a:p>
          <a:p>
            <a:endParaRPr lang="en-US" dirty="0"/>
          </a:p>
        </p:txBody>
      </p:sp>
    </p:spTree>
    <p:extLst>
      <p:ext uri="{BB962C8B-B14F-4D97-AF65-F5344CB8AC3E}">
        <p14:creationId xmlns:p14="http://schemas.microsoft.com/office/powerpoint/2010/main" val="3277789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Content Placeholder 2"/>
          <p:cNvSpPr>
            <a:spLocks noGrp="1"/>
          </p:cNvSpPr>
          <p:nvPr>
            <p:ph sz="quarter" idx="1"/>
          </p:nvPr>
        </p:nvSpPr>
        <p:spPr>
          <a:xfrm>
            <a:off x="304800" y="1295400"/>
            <a:ext cx="5105400" cy="4724400"/>
          </a:xfrm>
        </p:spPr>
        <p:txBody>
          <a:bodyPr>
            <a:normAutofit/>
          </a:bodyPr>
          <a:lstStyle/>
          <a:p>
            <a:r>
              <a:rPr lang="en-US" dirty="0"/>
              <a:t>Example 4.10: Cont’d. </a:t>
            </a:r>
          </a:p>
          <a:p>
            <a:pPr lvl="1"/>
            <a:r>
              <a:rPr lang="en-US" dirty="0"/>
              <a:t>Steps to create a pivot table manually:</a:t>
            </a:r>
          </a:p>
          <a:p>
            <a:pPr marL="741363" lvl="1" indent="-376238">
              <a:buNone/>
            </a:pPr>
            <a:r>
              <a:rPr lang="en-US" dirty="0"/>
              <a:t>1. Click Pivot Table in the Insert ribbon. In the Create PivotTable dialogue box, enter or confirm the address in the Table Range as the data you want to analyze. Choose the Existing worksheet and specify a location (A1, say) for the PivotTable report to be placed.</a:t>
            </a:r>
          </a:p>
          <a:p>
            <a:pPr marL="365760" lvl="1" indent="0">
              <a:buNone/>
            </a:pPr>
            <a:endParaRPr lang="en-US" dirty="0"/>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30</a:t>
            </a:fld>
            <a:endParaRPr lang="en-US" dirty="0"/>
          </a:p>
        </p:txBody>
      </p:sp>
      <p:pic>
        <p:nvPicPr>
          <p:cNvPr id="6" name="Picture 5">
            <a:extLst>
              <a:ext uri="{FF2B5EF4-FFF2-40B4-BE49-F238E27FC236}">
                <a16:creationId xmlns:a16="http://schemas.microsoft.com/office/drawing/2014/main" id="{741749D6-8113-AA46-B066-F645CE40C7E8}"/>
              </a:ext>
            </a:extLst>
          </p:cNvPr>
          <p:cNvPicPr>
            <a:picLocks noChangeAspect="1"/>
          </p:cNvPicPr>
          <p:nvPr/>
        </p:nvPicPr>
        <p:blipFill>
          <a:blip r:embed="rId2"/>
          <a:stretch>
            <a:fillRect/>
          </a:stretch>
        </p:blipFill>
        <p:spPr>
          <a:xfrm>
            <a:off x="5257800" y="2667000"/>
            <a:ext cx="3743915" cy="2438400"/>
          </a:xfrm>
          <a:prstGeom prst="rect">
            <a:avLst/>
          </a:prstGeom>
        </p:spPr>
      </p:pic>
    </p:spTree>
    <p:extLst>
      <p:ext uri="{BB962C8B-B14F-4D97-AF65-F5344CB8AC3E}">
        <p14:creationId xmlns:p14="http://schemas.microsoft.com/office/powerpoint/2010/main" val="666148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Content Placeholder 2"/>
          <p:cNvSpPr>
            <a:spLocks noGrp="1"/>
          </p:cNvSpPr>
          <p:nvPr>
            <p:ph sz="quarter" idx="1"/>
          </p:nvPr>
        </p:nvSpPr>
        <p:spPr>
          <a:xfrm>
            <a:off x="457200" y="1219200"/>
            <a:ext cx="5029200" cy="4800600"/>
          </a:xfrm>
        </p:spPr>
        <p:txBody>
          <a:bodyPr/>
          <a:lstStyle/>
          <a:p>
            <a:r>
              <a:rPr lang="en-US" dirty="0"/>
              <a:t>Example 4.10: Cont’d</a:t>
            </a:r>
          </a:p>
          <a:p>
            <a:pPr lvl="1"/>
            <a:r>
              <a:rPr lang="en-US" dirty="0"/>
              <a:t>Steps to create a pivot table manually:</a:t>
            </a:r>
          </a:p>
          <a:p>
            <a:pPr marL="858838" lvl="2" indent="-333375">
              <a:buNone/>
            </a:pPr>
            <a:r>
              <a:rPr lang="en-US" dirty="0"/>
              <a:t>2. Drag Age to the Row Labels area and Age to Values area to create the frequency table.</a:t>
            </a:r>
          </a:p>
          <a:p>
            <a:pPr marL="982980" lvl="3"/>
            <a:r>
              <a:rPr lang="en-US" dirty="0"/>
              <a:t>The default reported value for categorical value is Count. This can be changed from the dropdown list under the Values area.</a:t>
            </a:r>
          </a:p>
          <a:p>
            <a:pPr marL="982980" lvl="3"/>
            <a:r>
              <a:rPr lang="en-US" dirty="0"/>
              <a:t>Grand Total is included by default.</a:t>
            </a:r>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31</a:t>
            </a:fld>
            <a:endParaRPr lang="en-US" dirty="0"/>
          </a:p>
        </p:txBody>
      </p:sp>
      <p:pic>
        <p:nvPicPr>
          <p:cNvPr id="5" name="Picture 4">
            <a:extLst>
              <a:ext uri="{FF2B5EF4-FFF2-40B4-BE49-F238E27FC236}">
                <a16:creationId xmlns:a16="http://schemas.microsoft.com/office/drawing/2014/main" id="{9F64D3AF-F5A5-2445-8264-8FAFB23B5474}"/>
              </a:ext>
            </a:extLst>
          </p:cNvPr>
          <p:cNvPicPr>
            <a:picLocks noChangeAspect="1"/>
          </p:cNvPicPr>
          <p:nvPr/>
        </p:nvPicPr>
        <p:blipFill>
          <a:blip r:embed="rId2"/>
          <a:stretch>
            <a:fillRect/>
          </a:stretch>
        </p:blipFill>
        <p:spPr>
          <a:xfrm>
            <a:off x="5257800" y="2286000"/>
            <a:ext cx="3780094" cy="3300927"/>
          </a:xfrm>
          <a:prstGeom prst="rect">
            <a:avLst/>
          </a:prstGeom>
        </p:spPr>
      </p:pic>
    </p:spTree>
    <p:extLst>
      <p:ext uri="{BB962C8B-B14F-4D97-AF65-F5344CB8AC3E}">
        <p14:creationId xmlns:p14="http://schemas.microsoft.com/office/powerpoint/2010/main" val="762407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192393"/>
            <a:ext cx="8308848" cy="990600"/>
          </a:xfrm>
        </p:spPr>
        <p:txBody>
          <a:bodyPr/>
          <a:lstStyle/>
          <a:p>
            <a:r>
              <a:rPr lang="en-US" dirty="0"/>
              <a:t>Working with Pivot Table Objects</a:t>
            </a:r>
          </a:p>
        </p:txBody>
      </p:sp>
      <p:sp>
        <p:nvSpPr>
          <p:cNvPr id="3" name="Content Placeholder 2"/>
          <p:cNvSpPr>
            <a:spLocks noGrp="1"/>
          </p:cNvSpPr>
          <p:nvPr>
            <p:ph sz="quarter" idx="1"/>
          </p:nvPr>
        </p:nvSpPr>
        <p:spPr>
          <a:xfrm>
            <a:off x="457199" y="1143000"/>
            <a:ext cx="6126164" cy="4876800"/>
          </a:xfrm>
        </p:spPr>
        <p:txBody>
          <a:bodyPr>
            <a:normAutofit/>
          </a:bodyPr>
          <a:lstStyle/>
          <a:p>
            <a:r>
              <a:rPr lang="en-US" dirty="0"/>
              <a:t>Example 4.10: Cont’d</a:t>
            </a:r>
          </a:p>
          <a:p>
            <a:pPr lvl="1"/>
            <a:r>
              <a:rPr lang="en-US" dirty="0"/>
              <a:t>Steps to create a pivot table manually:</a:t>
            </a:r>
          </a:p>
          <a:p>
            <a:pPr marL="630238" lvl="2" indent="-279400">
              <a:buNone/>
            </a:pPr>
            <a:r>
              <a:rPr lang="en-US" dirty="0"/>
              <a:t>3. If the relative frequency is also wanted, drag Age into the Values field again. From the dropdown list of Count of Age 2, select Value Field Setting, then set Show Value As % of Grand Total. Enter "% of Total" into the Custom Name box.</a:t>
            </a:r>
          </a:p>
          <a:p>
            <a:pPr marL="868680" lvl="2"/>
            <a:r>
              <a:rPr lang="en-US" dirty="0"/>
              <a:t>	If you do not see the Field List, click </a:t>
            </a:r>
            <a:r>
              <a:rPr lang="en-US" dirty="0" err="1"/>
              <a:t>FieldList</a:t>
            </a:r>
            <a:r>
              <a:rPr lang="en-US" dirty="0"/>
              <a:t> in the Show group under the Analyze ribbon of PivotTable Tools.</a:t>
            </a:r>
          </a:p>
          <a:p>
            <a:pPr marL="594360" lvl="1"/>
            <a:r>
              <a:rPr lang="en-US" dirty="0"/>
              <a:t>Stop the Macro Recorder.</a:t>
            </a:r>
          </a:p>
        </p:txBody>
      </p:sp>
      <p:pic>
        <p:nvPicPr>
          <p:cNvPr id="4100"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1164"/>
          <a:stretch/>
        </p:blipFill>
        <p:spPr bwMode="auto">
          <a:xfrm>
            <a:off x="6583363" y="481317"/>
            <a:ext cx="2408237" cy="37886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6"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0269" y="4495800"/>
            <a:ext cx="2567353" cy="228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32</a:t>
            </a:fld>
            <a:endParaRPr lang="en-US" dirty="0"/>
          </a:p>
        </p:txBody>
      </p:sp>
      <p:pic>
        <p:nvPicPr>
          <p:cNvPr id="8" name="Picture 7">
            <a:extLst>
              <a:ext uri="{FF2B5EF4-FFF2-40B4-BE49-F238E27FC236}">
                <a16:creationId xmlns:a16="http://schemas.microsoft.com/office/drawing/2014/main" id="{46441A4C-DD06-9443-9466-9FAB5028A7C3}"/>
              </a:ext>
            </a:extLst>
          </p:cNvPr>
          <p:cNvPicPr>
            <a:picLocks noChangeAspect="1"/>
          </p:cNvPicPr>
          <p:nvPr/>
        </p:nvPicPr>
        <p:blipFill rotWithShape="1">
          <a:blip r:embed="rId4"/>
          <a:srcRect t="16480" r="57201" b="63408"/>
          <a:stretch/>
        </p:blipFill>
        <p:spPr>
          <a:xfrm>
            <a:off x="1600199" y="5029200"/>
            <a:ext cx="3744685" cy="1554162"/>
          </a:xfrm>
          <a:prstGeom prst="rect">
            <a:avLst/>
          </a:prstGeom>
        </p:spPr>
      </p:pic>
    </p:spTree>
    <p:extLst>
      <p:ext uri="{BB962C8B-B14F-4D97-AF65-F5344CB8AC3E}">
        <p14:creationId xmlns:p14="http://schemas.microsoft.com/office/powerpoint/2010/main" val="1029358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Content Placeholder 2"/>
          <p:cNvSpPr>
            <a:spLocks noGrp="1"/>
          </p:cNvSpPr>
          <p:nvPr>
            <p:ph sz="quarter" idx="1"/>
          </p:nvPr>
        </p:nvSpPr>
        <p:spPr/>
        <p:txBody>
          <a:bodyPr/>
          <a:lstStyle/>
          <a:p>
            <a:r>
              <a:rPr lang="en-US" dirty="0"/>
              <a:t>Example 4.10: Cont’d</a:t>
            </a:r>
          </a:p>
          <a:p>
            <a:pPr lvl="1"/>
            <a:r>
              <a:rPr lang="en-US" dirty="0"/>
              <a:t>View the created VBA code.</a:t>
            </a:r>
          </a:p>
          <a:p>
            <a:pPr lvl="2"/>
            <a:r>
              <a:rPr lang="en-US" dirty="0"/>
              <a:t>There are three groups of record code</a:t>
            </a:r>
          </a:p>
          <a:p>
            <a:pPr marL="1600200" lvl="3" indent="-457200">
              <a:buAutoNum type="arabicPeriod"/>
            </a:pPr>
            <a:r>
              <a:rPr lang="en-US" dirty="0"/>
              <a:t>The code for creating the PivotTable object includes the pivot cache, source data, and table destination.</a:t>
            </a:r>
          </a:p>
          <a:p>
            <a:pPr marL="1600200" lvl="3" indent="-457200">
              <a:buAutoNum type="arabicPeriod"/>
            </a:pPr>
            <a:r>
              <a:rPr lang="en-US" dirty="0"/>
              <a:t>Code for identifying variables to be included in rows (or/and columns).</a:t>
            </a:r>
          </a:p>
          <a:p>
            <a:pPr marL="1600200" lvl="3" indent="-457200">
              <a:buAutoNum type="arabicPeriod"/>
            </a:pPr>
            <a:r>
              <a:rPr lang="en-US" dirty="0"/>
              <a:t>Code for the type of reported statistics.</a:t>
            </a:r>
          </a:p>
          <a:p>
            <a:pPr marL="1600200" lvl="3" indent="-457200">
              <a:buAutoNum type="arabicPeriod"/>
            </a:pPr>
            <a:endParaRPr lang="en-US" dirty="0"/>
          </a:p>
          <a:p>
            <a:pPr lvl="2"/>
            <a:r>
              <a:rPr lang="en-US" u="sng" dirty="0">
                <a:solidFill>
                  <a:srgbClr val="FF0000"/>
                </a:solidFill>
              </a:rPr>
              <a:t>The recorded code cannot reproduce the same Pivot Table because the system incorrectly defined the involved pivot fields in the recorded code.</a:t>
            </a:r>
          </a:p>
        </p:txBody>
      </p:sp>
    </p:spTree>
    <p:extLst>
      <p:ext uri="{BB962C8B-B14F-4D97-AF65-F5344CB8AC3E}">
        <p14:creationId xmlns:p14="http://schemas.microsoft.com/office/powerpoint/2010/main" val="2102774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Content Placeholder 2"/>
          <p:cNvSpPr>
            <a:spLocks noGrp="1"/>
          </p:cNvSpPr>
          <p:nvPr>
            <p:ph sz="quarter" idx="1"/>
          </p:nvPr>
        </p:nvSpPr>
        <p:spPr>
          <a:xfrm>
            <a:off x="76200" y="1447800"/>
            <a:ext cx="8915400" cy="5135562"/>
          </a:xfrm>
        </p:spPr>
        <p:txBody>
          <a:bodyPr>
            <a:normAutofit fontScale="77500" lnSpcReduction="20000"/>
          </a:bodyPr>
          <a:lstStyle/>
          <a:p>
            <a:r>
              <a:rPr lang="en-US" sz="3600" dirty="0"/>
              <a:t>Some properties and methods of </a:t>
            </a:r>
            <a:r>
              <a:rPr lang="en-US" sz="3300" dirty="0"/>
              <a:t>PivotTable</a:t>
            </a:r>
            <a:r>
              <a:rPr lang="en-US" dirty="0"/>
              <a:t> objects</a:t>
            </a:r>
          </a:p>
          <a:p>
            <a:pPr marL="662940" lvl="1" indent="-298450"/>
            <a:r>
              <a:rPr lang="en-US" sz="3100" dirty="0" err="1"/>
              <a:t>PivotCache</a:t>
            </a:r>
            <a:r>
              <a:rPr lang="en-US" sz="3100" dirty="0"/>
              <a:t> object and PivotTable object</a:t>
            </a:r>
          </a:p>
          <a:p>
            <a:pPr marL="937260" lvl="2" indent="-298450"/>
            <a:r>
              <a:rPr lang="en-US" sz="2600" dirty="0"/>
              <a:t>For every pivot table, a </a:t>
            </a:r>
            <a:r>
              <a:rPr lang="en-US" sz="2600" dirty="0" err="1"/>
              <a:t>PivotCache</a:t>
            </a:r>
            <a:r>
              <a:rPr lang="en-US" sz="2600" dirty="0"/>
              <a:t> object holds a static copy of the source data in memory. The </a:t>
            </a:r>
            <a:r>
              <a:rPr lang="en-US" sz="2600" dirty="0" err="1"/>
              <a:t>PivotCache</a:t>
            </a:r>
            <a:r>
              <a:rPr lang="en-US" sz="2600" dirty="0"/>
              <a:t> object must be created first, and then a PivotTable object can be added.</a:t>
            </a:r>
          </a:p>
          <a:p>
            <a:pPr lvl="2"/>
            <a:r>
              <a:rPr lang="en-US" sz="2600" dirty="0"/>
              <a:t>The syntax for creating a </a:t>
            </a:r>
            <a:r>
              <a:rPr lang="en-US" sz="2600" dirty="0" err="1"/>
              <a:t>PivotCache</a:t>
            </a:r>
            <a:r>
              <a:rPr lang="en-US" sz="2600" dirty="0"/>
              <a:t> object is:</a:t>
            </a:r>
          </a:p>
          <a:p>
            <a:pPr marL="91440" indent="0">
              <a:buNone/>
            </a:pPr>
            <a:r>
              <a:rPr lang="en-US" sz="2600" i="1" dirty="0"/>
              <a:t>             </a:t>
            </a:r>
            <a:r>
              <a:rPr lang="en-US" sz="2600" i="1" dirty="0" err="1"/>
              <a:t>workbookreference</a:t>
            </a:r>
            <a:r>
              <a:rPr lang="en-US" sz="2600" dirty="0" err="1"/>
              <a:t>.PivotCaches.Create</a:t>
            </a:r>
            <a:r>
              <a:rPr lang="en-US" sz="2600" dirty="0"/>
              <a:t>     </a:t>
            </a:r>
            <a:r>
              <a:rPr lang="en-US" sz="2600" dirty="0" err="1"/>
              <a:t>SourceType</a:t>
            </a:r>
            <a:r>
              <a:rPr lang="en-US" sz="2600" dirty="0"/>
              <a:t>:=</a:t>
            </a:r>
            <a:r>
              <a:rPr lang="en-US" sz="2600" dirty="0" err="1"/>
              <a:t>xlDatabase</a:t>
            </a:r>
            <a:r>
              <a:rPr lang="en-US" sz="2600" dirty="0"/>
              <a:t>, _  	  	</a:t>
            </a:r>
            <a:r>
              <a:rPr lang="en-US" sz="2600" dirty="0" err="1"/>
              <a:t>SourceData</a:t>
            </a:r>
            <a:r>
              <a:rPr lang="en-US" sz="2600" dirty="0"/>
              <a:t>:=</a:t>
            </a:r>
            <a:r>
              <a:rPr lang="en-US" sz="2600" i="1" dirty="0" err="1"/>
              <a:t>rangereference</a:t>
            </a:r>
            <a:endParaRPr lang="en-US" sz="2600" dirty="0"/>
          </a:p>
          <a:p>
            <a:pPr lvl="2">
              <a:lnSpc>
                <a:spcPct val="120000"/>
              </a:lnSpc>
            </a:pPr>
            <a:endParaRPr lang="en-US" sz="1500" dirty="0"/>
          </a:p>
          <a:p>
            <a:pPr lvl="2"/>
            <a:r>
              <a:rPr lang="en-US" sz="2600" dirty="0"/>
              <a:t>It is often convenient to assign the created </a:t>
            </a:r>
            <a:r>
              <a:rPr lang="en-US" sz="2600" dirty="0" err="1"/>
              <a:t>PivotCache</a:t>
            </a:r>
            <a:r>
              <a:rPr lang="en-US" sz="2600" dirty="0"/>
              <a:t> object to a </a:t>
            </a:r>
            <a:r>
              <a:rPr lang="en-US" sz="2600" dirty="0" err="1"/>
              <a:t>PivotCache</a:t>
            </a:r>
            <a:r>
              <a:rPr lang="en-US" sz="2600" dirty="0"/>
              <a:t> type of variable for later reference. For example:</a:t>
            </a:r>
          </a:p>
          <a:p>
            <a:pPr marL="1143000" lvl="3" indent="0">
              <a:buNone/>
            </a:pPr>
            <a:r>
              <a:rPr lang="en-US" sz="2600" dirty="0"/>
              <a:t>Dim</a:t>
            </a:r>
            <a:r>
              <a:rPr lang="en-US" sz="2200" dirty="0"/>
              <a:t> </a:t>
            </a:r>
            <a:r>
              <a:rPr lang="en-US" sz="2600" i="1" dirty="0" err="1"/>
              <a:t>pivotCacheVar</a:t>
            </a:r>
            <a:r>
              <a:rPr lang="en-US" sz="2600" dirty="0"/>
              <a:t> As </a:t>
            </a:r>
            <a:r>
              <a:rPr lang="en-US" sz="2600" dirty="0" err="1"/>
              <a:t>PivotCache</a:t>
            </a:r>
            <a:endParaRPr lang="en-US" sz="2600" dirty="0"/>
          </a:p>
          <a:p>
            <a:pPr marL="1143000" lvl="3" indent="0">
              <a:buNone/>
            </a:pPr>
            <a:r>
              <a:rPr lang="en-US" sz="2600" dirty="0"/>
              <a:t>Set </a:t>
            </a:r>
            <a:r>
              <a:rPr lang="en-US" sz="2600" i="1" dirty="0" err="1"/>
              <a:t>pivotCacheVar</a:t>
            </a:r>
            <a:r>
              <a:rPr lang="en-US" sz="2600" dirty="0"/>
              <a:t> = _  </a:t>
            </a:r>
          </a:p>
          <a:p>
            <a:pPr marL="1143000" lvl="3" indent="0">
              <a:buNone/>
            </a:pPr>
            <a:r>
              <a:rPr lang="en-US" sz="2600" i="1" dirty="0" err="1"/>
              <a:t>workbookreference</a:t>
            </a:r>
            <a:r>
              <a:rPr lang="en-US" sz="2600" dirty="0" err="1"/>
              <a:t>.PivotCaches.Create</a:t>
            </a:r>
            <a:r>
              <a:rPr lang="en-US" sz="2600" dirty="0"/>
              <a:t>( </a:t>
            </a:r>
            <a:r>
              <a:rPr lang="en-US" sz="2600" dirty="0" err="1"/>
              <a:t>SourceType</a:t>
            </a:r>
            <a:r>
              <a:rPr lang="en-US" sz="2600" dirty="0"/>
              <a:t> := </a:t>
            </a:r>
            <a:r>
              <a:rPr lang="en-US" sz="2600" dirty="0" err="1"/>
              <a:t>xlDataBase</a:t>
            </a:r>
            <a:r>
              <a:rPr lang="en-US" sz="2600" dirty="0"/>
              <a:t>, _ </a:t>
            </a:r>
          </a:p>
          <a:p>
            <a:pPr marL="1143000" lvl="3" indent="0">
              <a:buNone/>
            </a:pPr>
            <a:r>
              <a:rPr lang="en-US" sz="2600" dirty="0"/>
              <a:t>	</a:t>
            </a:r>
            <a:r>
              <a:rPr lang="en-US" sz="2600" dirty="0" err="1"/>
              <a:t>ScourceData</a:t>
            </a:r>
            <a:r>
              <a:rPr lang="en-US" sz="2600" dirty="0"/>
              <a:t> := </a:t>
            </a:r>
            <a:r>
              <a:rPr lang="en-US" sz="2600" i="1" dirty="0" err="1"/>
              <a:t>rangereference</a:t>
            </a:r>
            <a:r>
              <a:rPr lang="en-US" sz="2600" i="1" dirty="0"/>
              <a:t> </a:t>
            </a:r>
            <a:r>
              <a:rPr lang="en-US" sz="2600" dirty="0"/>
              <a:t>)</a:t>
            </a:r>
          </a:p>
          <a:p>
            <a:pPr marL="525780" lvl="2" indent="0">
              <a:buNone/>
            </a:pPr>
            <a:r>
              <a:rPr lang="en-US" dirty="0"/>
              <a:t> </a:t>
            </a:r>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34</a:t>
            </a:fld>
            <a:endParaRPr lang="en-US" dirty="0"/>
          </a:p>
        </p:txBody>
      </p:sp>
    </p:spTree>
    <p:extLst>
      <p:ext uri="{BB962C8B-B14F-4D97-AF65-F5344CB8AC3E}">
        <p14:creationId xmlns:p14="http://schemas.microsoft.com/office/powerpoint/2010/main" val="17918035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Content Placeholder 2"/>
          <p:cNvSpPr>
            <a:spLocks noGrp="1"/>
          </p:cNvSpPr>
          <p:nvPr>
            <p:ph sz="quarter" idx="1"/>
          </p:nvPr>
        </p:nvSpPr>
        <p:spPr>
          <a:xfrm>
            <a:off x="304800" y="1371600"/>
            <a:ext cx="8610600" cy="5029200"/>
          </a:xfrm>
        </p:spPr>
        <p:txBody>
          <a:bodyPr>
            <a:normAutofit fontScale="92500" lnSpcReduction="10000"/>
          </a:bodyPr>
          <a:lstStyle/>
          <a:p>
            <a:r>
              <a:rPr lang="en-US" dirty="0"/>
              <a:t>Some properties and methods of PivotTable objects</a:t>
            </a:r>
          </a:p>
          <a:p>
            <a:pPr lvl="1"/>
            <a:r>
              <a:rPr lang="en-US" dirty="0" err="1"/>
              <a:t>PivotCache</a:t>
            </a:r>
            <a:r>
              <a:rPr lang="en-US" dirty="0"/>
              <a:t> object and PivotTable object</a:t>
            </a:r>
          </a:p>
          <a:p>
            <a:pPr lvl="2"/>
            <a:r>
              <a:rPr lang="en-US" dirty="0"/>
              <a:t>Once a </a:t>
            </a:r>
            <a:r>
              <a:rPr lang="en-US" dirty="0" err="1"/>
              <a:t>PivotCache</a:t>
            </a:r>
            <a:r>
              <a:rPr lang="en-US" dirty="0"/>
              <a:t> object is created, a PivotTable object can be created based on the data in the </a:t>
            </a:r>
            <a:r>
              <a:rPr lang="en-US" dirty="0" err="1"/>
              <a:t>PivotCache</a:t>
            </a:r>
            <a:r>
              <a:rPr lang="en-US" dirty="0"/>
              <a:t>. The syntax is:</a:t>
            </a:r>
          </a:p>
          <a:p>
            <a:pPr marL="365760" lvl="1" indent="0">
              <a:buNone/>
            </a:pPr>
            <a:r>
              <a:rPr lang="en-US" sz="2400" i="1" dirty="0" err="1"/>
              <a:t>pivotcacheref</a:t>
            </a:r>
            <a:r>
              <a:rPr lang="en-US" sz="2400" dirty="0" err="1"/>
              <a:t>.CreatePivotTable</a:t>
            </a:r>
            <a:r>
              <a:rPr lang="en-US" sz="2400" dirty="0"/>
              <a:t>   </a:t>
            </a:r>
            <a:r>
              <a:rPr lang="en-US" sz="2400" dirty="0" err="1"/>
              <a:t>TableDestination</a:t>
            </a:r>
            <a:r>
              <a:rPr lang="en-US" sz="2400" dirty="0"/>
              <a:t> := </a:t>
            </a:r>
            <a:r>
              <a:rPr lang="en-US" sz="2400" i="1" dirty="0" err="1"/>
              <a:t>rangeref</a:t>
            </a:r>
            <a:r>
              <a:rPr lang="en-US" sz="2400" dirty="0"/>
              <a:t>  [ _</a:t>
            </a:r>
          </a:p>
          <a:p>
            <a:pPr marL="365760" lvl="1" indent="0">
              <a:buNone/>
            </a:pPr>
            <a:r>
              <a:rPr lang="en-US" sz="2400" dirty="0"/>
              <a:t>     , </a:t>
            </a:r>
            <a:r>
              <a:rPr lang="en-US" sz="2400" dirty="0" err="1"/>
              <a:t>TableName</a:t>
            </a:r>
            <a:r>
              <a:rPr lang="en-US" sz="2400" dirty="0"/>
              <a:t> := "</a:t>
            </a:r>
            <a:r>
              <a:rPr lang="en-US" sz="2400" i="1" dirty="0" err="1"/>
              <a:t>tablename</a:t>
            </a:r>
            <a:r>
              <a:rPr lang="en-US" sz="2400" dirty="0"/>
              <a:t>"]</a:t>
            </a:r>
          </a:p>
          <a:p>
            <a:pPr lvl="3"/>
            <a:r>
              <a:rPr lang="en-US" dirty="0"/>
              <a:t>The</a:t>
            </a:r>
            <a:r>
              <a:rPr lang="en-US" i="1" dirty="0"/>
              <a:t> </a:t>
            </a:r>
            <a:r>
              <a:rPr lang="en-US" i="1" dirty="0" err="1"/>
              <a:t>rangerref</a:t>
            </a:r>
            <a:r>
              <a:rPr lang="en-US" dirty="0"/>
              <a:t> specifies the location of the upper-left cell of the pivot table.</a:t>
            </a:r>
          </a:p>
          <a:p>
            <a:pPr lvl="2"/>
            <a:r>
              <a:rPr lang="en-US" sz="2200" dirty="0"/>
              <a:t>After the pivot table is created, it can be referred to as </a:t>
            </a:r>
            <a:r>
              <a:rPr lang="en-US" sz="2200" i="1" dirty="0" err="1"/>
              <a:t>worksheetreference</a:t>
            </a:r>
            <a:r>
              <a:rPr lang="en-US" sz="2200" dirty="0" err="1"/>
              <a:t>.PivotTables</a:t>
            </a:r>
            <a:r>
              <a:rPr lang="en-US" sz="2200" dirty="0"/>
              <a:t>(</a:t>
            </a:r>
            <a:r>
              <a:rPr lang="en-US" sz="2200" i="1" dirty="0"/>
              <a:t>index</a:t>
            </a:r>
            <a:r>
              <a:rPr lang="en-US" sz="2200" dirty="0"/>
              <a:t>) </a:t>
            </a:r>
          </a:p>
          <a:p>
            <a:pPr lvl="3"/>
            <a:r>
              <a:rPr lang="en-US" sz="2200" dirty="0"/>
              <a:t>The</a:t>
            </a:r>
            <a:r>
              <a:rPr lang="en-US" sz="2200" i="1" dirty="0"/>
              <a:t> index</a:t>
            </a:r>
            <a:r>
              <a:rPr lang="en-US" sz="2200" dirty="0"/>
              <a:t> could be a numeric number—for example, </a:t>
            </a:r>
            <a:r>
              <a:rPr lang="en-US" sz="2200" i="1" dirty="0" err="1"/>
              <a:t>worksheetreference</a:t>
            </a:r>
            <a:r>
              <a:rPr lang="en-US" sz="2200" dirty="0" err="1"/>
              <a:t>.PivotTables</a:t>
            </a:r>
            <a:r>
              <a:rPr lang="en-US" sz="2200" dirty="0"/>
              <a:t>(1) refers to the latest created table.</a:t>
            </a:r>
          </a:p>
          <a:p>
            <a:pPr lvl="3"/>
            <a:r>
              <a:rPr lang="en-US" sz="2200" dirty="0"/>
              <a:t>The</a:t>
            </a:r>
            <a:r>
              <a:rPr lang="en-US" sz="2200" i="1" dirty="0"/>
              <a:t> index</a:t>
            </a:r>
            <a:r>
              <a:rPr lang="en-US" sz="2200" dirty="0"/>
              <a:t> could be "</a:t>
            </a:r>
            <a:r>
              <a:rPr lang="en-US" sz="2200" i="1" dirty="0" err="1"/>
              <a:t>tablename</a:t>
            </a:r>
            <a:r>
              <a:rPr lang="en-US" sz="2200" dirty="0"/>
              <a:t>" defined in the argument of the </a:t>
            </a:r>
            <a:r>
              <a:rPr lang="en-US" sz="2200" dirty="0" err="1"/>
              <a:t>CreatePivotTable</a:t>
            </a:r>
            <a:r>
              <a:rPr lang="en-US" sz="2200" dirty="0"/>
              <a:t> method. However, it is more convenient to assign the created table to a variable of PivotTable type.</a:t>
            </a:r>
          </a:p>
          <a:p>
            <a:pPr marL="365760" lvl="1" indent="0">
              <a:buNone/>
            </a:pPr>
            <a:endParaRPr lang="en-US" sz="2400" dirty="0"/>
          </a:p>
        </p:txBody>
      </p:sp>
    </p:spTree>
    <p:extLst>
      <p:ext uri="{BB962C8B-B14F-4D97-AF65-F5344CB8AC3E}">
        <p14:creationId xmlns:p14="http://schemas.microsoft.com/office/powerpoint/2010/main" val="1754475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Content Placeholder 2"/>
          <p:cNvSpPr>
            <a:spLocks noGrp="1"/>
          </p:cNvSpPr>
          <p:nvPr>
            <p:ph sz="quarter" idx="1"/>
          </p:nvPr>
        </p:nvSpPr>
        <p:spPr/>
        <p:txBody>
          <a:bodyPr/>
          <a:lstStyle/>
          <a:p>
            <a:r>
              <a:rPr lang="en-US" dirty="0"/>
              <a:t>Some properties and methods of PivotTable objects</a:t>
            </a:r>
          </a:p>
          <a:p>
            <a:pPr lvl="1"/>
            <a:r>
              <a:rPr lang="en-US" dirty="0"/>
              <a:t>Add a variable (field) to the row, column, or page area of the Pivot Table. The syntax is:</a:t>
            </a:r>
          </a:p>
          <a:p>
            <a:pPr marL="365760" lvl="1" indent="0">
              <a:buNone/>
            </a:pPr>
            <a:r>
              <a:rPr lang="en-US" sz="2400" i="1" dirty="0" err="1"/>
              <a:t>pivottableref</a:t>
            </a:r>
            <a:r>
              <a:rPr lang="en-US" sz="2400" dirty="0" err="1"/>
              <a:t>.PivotFields</a:t>
            </a:r>
            <a:r>
              <a:rPr lang="en-US" sz="2400" dirty="0"/>
              <a:t>("</a:t>
            </a:r>
            <a:r>
              <a:rPr lang="en-US" sz="2400" i="1" dirty="0" err="1"/>
              <a:t>fieldref</a:t>
            </a:r>
            <a:r>
              <a:rPr lang="en-US" dirty="0"/>
              <a:t>"</a:t>
            </a:r>
            <a:r>
              <a:rPr lang="en-US" sz="2400" dirty="0"/>
              <a:t>).Orientation = </a:t>
            </a:r>
            <a:r>
              <a:rPr lang="en-US" sz="2400" i="1" dirty="0" err="1"/>
              <a:t>propertyvalue</a:t>
            </a:r>
            <a:endParaRPr lang="en-US" sz="2400" i="1" dirty="0"/>
          </a:p>
          <a:p>
            <a:pPr lvl="2"/>
            <a:endParaRPr lang="en-US" i="1" dirty="0"/>
          </a:p>
          <a:p>
            <a:pPr lvl="2"/>
            <a:r>
              <a:rPr lang="en-US" dirty="0"/>
              <a:t>The</a:t>
            </a:r>
            <a:r>
              <a:rPr lang="en-US" i="1" dirty="0"/>
              <a:t> </a:t>
            </a:r>
            <a:r>
              <a:rPr lang="en-US" i="1" dirty="0" err="1"/>
              <a:t>fieldref</a:t>
            </a:r>
            <a:r>
              <a:rPr lang="en-US" dirty="0"/>
              <a:t> represents a variable (field) name to be added.</a:t>
            </a:r>
          </a:p>
          <a:p>
            <a:pPr lvl="2"/>
            <a:r>
              <a:rPr lang="en-US" dirty="0"/>
              <a:t>The</a:t>
            </a:r>
            <a:r>
              <a:rPr lang="en-US" i="1" dirty="0"/>
              <a:t> </a:t>
            </a:r>
            <a:r>
              <a:rPr lang="en-US" i="1" dirty="0" err="1"/>
              <a:t>propertyvalue</a:t>
            </a:r>
            <a:r>
              <a:rPr lang="en-US" dirty="0"/>
              <a:t> is either </a:t>
            </a:r>
            <a:r>
              <a:rPr lang="en-US" dirty="0" err="1"/>
              <a:t>xlRowField</a:t>
            </a:r>
            <a:r>
              <a:rPr lang="en-US" dirty="0"/>
              <a:t>, </a:t>
            </a:r>
            <a:r>
              <a:rPr lang="en-US" dirty="0" err="1"/>
              <a:t>xlColumnField</a:t>
            </a:r>
            <a:r>
              <a:rPr lang="en-US" dirty="0"/>
              <a:t>, or </a:t>
            </a:r>
            <a:r>
              <a:rPr lang="en-US" dirty="0" err="1"/>
              <a:t>xlPageField</a:t>
            </a:r>
            <a:r>
              <a:rPr lang="en-US" dirty="0"/>
              <a:t>.</a:t>
            </a:r>
          </a:p>
          <a:p>
            <a:endParaRPr lang="en-US" dirty="0"/>
          </a:p>
        </p:txBody>
      </p:sp>
    </p:spTree>
    <p:extLst>
      <p:ext uri="{BB962C8B-B14F-4D97-AF65-F5344CB8AC3E}">
        <p14:creationId xmlns:p14="http://schemas.microsoft.com/office/powerpoint/2010/main" val="15476763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Content Placeholder 2"/>
          <p:cNvSpPr>
            <a:spLocks noGrp="1"/>
          </p:cNvSpPr>
          <p:nvPr>
            <p:ph sz="quarter" idx="1"/>
          </p:nvPr>
        </p:nvSpPr>
        <p:spPr>
          <a:xfrm>
            <a:off x="228600" y="1371600"/>
            <a:ext cx="8686800" cy="5029200"/>
          </a:xfrm>
        </p:spPr>
        <p:txBody>
          <a:bodyPr>
            <a:normAutofit/>
          </a:bodyPr>
          <a:lstStyle/>
          <a:p>
            <a:r>
              <a:rPr lang="en-US" dirty="0"/>
              <a:t>Some properties and methods of PivotTable objects</a:t>
            </a:r>
          </a:p>
          <a:p>
            <a:pPr lvl="1"/>
            <a:r>
              <a:rPr lang="en-US" dirty="0"/>
              <a:t>Add a variable (field) to the values area of a pivot table. The syntax is:</a:t>
            </a:r>
          </a:p>
          <a:p>
            <a:pPr marL="685800" lvl="2" indent="0">
              <a:buNone/>
            </a:pPr>
            <a:r>
              <a:rPr lang="en-US" i="1" dirty="0" err="1"/>
              <a:t>Pivottableref</a:t>
            </a:r>
            <a:r>
              <a:rPr lang="en-US" dirty="0" err="1"/>
              <a:t>.PivotFields</a:t>
            </a:r>
            <a:r>
              <a:rPr lang="en-US" dirty="0"/>
              <a:t>(“</a:t>
            </a:r>
            <a:r>
              <a:rPr lang="en-US" i="1" dirty="0" err="1"/>
              <a:t>fieldref</a:t>
            </a:r>
            <a:r>
              <a:rPr lang="en-US" dirty="0"/>
              <a:t>”).</a:t>
            </a:r>
            <a:r>
              <a:rPr lang="en-US" i="1" dirty="0" err="1"/>
              <a:t>fieldproperty</a:t>
            </a:r>
            <a:r>
              <a:rPr lang="en-US" dirty="0"/>
              <a:t> = </a:t>
            </a:r>
            <a:r>
              <a:rPr lang="en-US" i="1" dirty="0" err="1"/>
              <a:t>fieldpropertyvalue</a:t>
            </a:r>
            <a:r>
              <a:rPr lang="en-US" i="1" dirty="0"/>
              <a:t> </a:t>
            </a:r>
            <a:endParaRPr lang="en-US" dirty="0"/>
          </a:p>
          <a:p>
            <a:pPr lvl="2"/>
            <a:r>
              <a:rPr lang="en-US" dirty="0"/>
              <a:t>where </a:t>
            </a:r>
            <a:r>
              <a:rPr lang="en-US" i="1" dirty="0" err="1"/>
              <a:t>fieldproperty</a:t>
            </a:r>
            <a:r>
              <a:rPr lang="en-US" i="1" dirty="0"/>
              <a:t> </a:t>
            </a:r>
            <a:r>
              <a:rPr lang="en-US" dirty="0"/>
              <a:t>= </a:t>
            </a:r>
            <a:r>
              <a:rPr lang="en-US" i="1" dirty="0" err="1"/>
              <a:t>fieldpropertyvalue</a:t>
            </a:r>
            <a:r>
              <a:rPr lang="en-US" i="1" dirty="0"/>
              <a:t> </a:t>
            </a:r>
            <a:r>
              <a:rPr lang="en-US" dirty="0"/>
              <a:t>can be one of the following:</a:t>
            </a:r>
          </a:p>
          <a:p>
            <a:pPr lvl="3"/>
            <a:r>
              <a:rPr lang="en-US" dirty="0"/>
              <a:t>Orientation = </a:t>
            </a:r>
            <a:r>
              <a:rPr lang="en-US" dirty="0" err="1"/>
              <a:t>xlDataField</a:t>
            </a:r>
            <a:endParaRPr lang="en-US" dirty="0"/>
          </a:p>
          <a:p>
            <a:pPr lvl="3"/>
            <a:r>
              <a:rPr lang="en-US" dirty="0"/>
              <a:t>Function = </a:t>
            </a:r>
            <a:r>
              <a:rPr lang="en-US" dirty="0" err="1"/>
              <a:t>xlSum</a:t>
            </a:r>
            <a:r>
              <a:rPr lang="en-US" dirty="0"/>
              <a:t>, </a:t>
            </a:r>
            <a:r>
              <a:rPr lang="en-US" dirty="0" err="1"/>
              <a:t>xlCount</a:t>
            </a:r>
            <a:r>
              <a:rPr lang="en-US" dirty="0"/>
              <a:t>, </a:t>
            </a:r>
            <a:r>
              <a:rPr lang="en-US" dirty="0" err="1"/>
              <a:t>xlAverage</a:t>
            </a:r>
            <a:r>
              <a:rPr lang="en-US" dirty="0"/>
              <a:t>, </a:t>
            </a:r>
            <a:r>
              <a:rPr lang="en-US" dirty="0" err="1"/>
              <a:t>xlMax</a:t>
            </a:r>
            <a:r>
              <a:rPr lang="en-US" dirty="0"/>
              <a:t>, </a:t>
            </a:r>
            <a:r>
              <a:rPr lang="en-US" dirty="0" err="1"/>
              <a:t>xlMin</a:t>
            </a:r>
            <a:r>
              <a:rPr lang="en-US" dirty="0"/>
              <a:t>, </a:t>
            </a:r>
            <a:r>
              <a:rPr lang="en-US" dirty="0" err="1"/>
              <a:t>xlStDev</a:t>
            </a:r>
            <a:r>
              <a:rPr lang="en-US" dirty="0"/>
              <a:t>, </a:t>
            </a:r>
            <a:r>
              <a:rPr lang="en-US" dirty="0" err="1"/>
              <a:t>xlVar</a:t>
            </a:r>
            <a:r>
              <a:rPr lang="en-US" dirty="0"/>
              <a:t> etc.</a:t>
            </a:r>
          </a:p>
          <a:p>
            <a:pPr lvl="3"/>
            <a:r>
              <a:rPr lang="en-US" dirty="0"/>
              <a:t>Calculation = </a:t>
            </a:r>
            <a:r>
              <a:rPr lang="en-US" dirty="0" err="1"/>
              <a:t>xlPercentofTotal</a:t>
            </a:r>
            <a:r>
              <a:rPr lang="en-US" dirty="0"/>
              <a:t>, </a:t>
            </a:r>
            <a:r>
              <a:rPr lang="en-US" dirty="0" err="1"/>
              <a:t>xlPercentofColumn</a:t>
            </a:r>
            <a:r>
              <a:rPr lang="en-US" dirty="0"/>
              <a:t>, </a:t>
            </a:r>
            <a:r>
              <a:rPr lang="en-US" dirty="0" err="1"/>
              <a:t>xlPercentofRow</a:t>
            </a:r>
            <a:r>
              <a:rPr lang="en-US" dirty="0"/>
              <a:t> etc.</a:t>
            </a:r>
          </a:p>
          <a:p>
            <a:pPr lvl="3"/>
            <a:r>
              <a:rPr lang="en-US" dirty="0" err="1"/>
              <a:t>NumberFormat</a:t>
            </a:r>
            <a:r>
              <a:rPr lang="en-US" dirty="0"/>
              <a:t> = "</a:t>
            </a:r>
            <a:r>
              <a:rPr lang="en-US" i="1" dirty="0" err="1"/>
              <a:t>formatstring</a:t>
            </a:r>
            <a:r>
              <a:rPr lang="en-US" dirty="0"/>
              <a:t>" such as "0.00%”.</a:t>
            </a:r>
          </a:p>
          <a:p>
            <a:pPr lvl="1"/>
            <a:r>
              <a:rPr lang="en-US" dirty="0"/>
              <a:t>Example 4.11: See Sub PvTableDemo1 in </a:t>
            </a:r>
            <a:r>
              <a:rPr lang="en-US" dirty="0" err="1"/>
              <a:t>PivotTableMacro.xlsm</a:t>
            </a:r>
            <a:r>
              <a:rPr lang="en-US" dirty="0"/>
              <a:t>.</a:t>
            </a:r>
          </a:p>
          <a:p>
            <a:pPr lvl="4"/>
            <a:endParaRPr lang="en-US" dirty="0"/>
          </a:p>
        </p:txBody>
      </p:sp>
    </p:spTree>
    <p:extLst>
      <p:ext uri="{BB962C8B-B14F-4D97-AF65-F5344CB8AC3E}">
        <p14:creationId xmlns:p14="http://schemas.microsoft.com/office/powerpoint/2010/main" val="18877378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38</a:t>
            </a:fld>
            <a:endParaRPr lang="en-US" dirty="0"/>
          </a:p>
        </p:txBody>
      </p:sp>
      <p:sp>
        <p:nvSpPr>
          <p:cNvPr id="4" name="Content Placeholder 3"/>
          <p:cNvSpPr>
            <a:spLocks noGrp="1"/>
          </p:cNvSpPr>
          <p:nvPr>
            <p:ph sz="quarter" idx="1"/>
          </p:nvPr>
        </p:nvSpPr>
        <p:spPr>
          <a:xfrm>
            <a:off x="304800" y="1371600"/>
            <a:ext cx="8686800" cy="5105400"/>
          </a:xfrm>
        </p:spPr>
        <p:txBody>
          <a:bodyPr>
            <a:normAutofit fontScale="92500" lnSpcReduction="10000"/>
          </a:bodyPr>
          <a:lstStyle/>
          <a:p>
            <a:r>
              <a:rPr lang="en-US" sz="3000" dirty="0"/>
              <a:t>Some properties and methods of PivotTable objects</a:t>
            </a:r>
          </a:p>
          <a:p>
            <a:pPr lvl="1"/>
            <a:r>
              <a:rPr lang="en-US" sz="2600" dirty="0"/>
              <a:t>Convert a pivot table to a flat table</a:t>
            </a:r>
          </a:p>
          <a:p>
            <a:pPr lvl="2"/>
            <a:r>
              <a:rPr lang="en-US" dirty="0"/>
              <a:t>TableRange2 property of a PivotTable object returns a Range object that represents the range containing the entire pivot table, including the page field if present.</a:t>
            </a:r>
          </a:p>
          <a:p>
            <a:pPr lvl="2"/>
            <a:r>
              <a:rPr lang="en-US" dirty="0"/>
              <a:t>Use Copy method of TableRange2 to copy the entire pivot table, including the Page field if present, and then paste the copied table as a flat table. The syntax is</a:t>
            </a:r>
          </a:p>
          <a:p>
            <a:pPr marL="640080" lvl="2" indent="0">
              <a:buNone/>
            </a:pPr>
            <a:r>
              <a:rPr lang="en-US" sz="2200" i="1" dirty="0"/>
              <a:t>pivottableref</a:t>
            </a:r>
            <a:r>
              <a:rPr lang="en-US" sz="2200" dirty="0"/>
              <a:t>.TableRange2.Copy </a:t>
            </a:r>
          </a:p>
          <a:p>
            <a:pPr marL="640080" lvl="2" indent="0">
              <a:buNone/>
            </a:pPr>
            <a:r>
              <a:rPr lang="en-US" sz="2200" i="1" dirty="0" err="1"/>
              <a:t>destinationrangeref</a:t>
            </a:r>
            <a:r>
              <a:rPr lang="en-US" sz="2200" dirty="0" err="1"/>
              <a:t>.PasteSpecial</a:t>
            </a:r>
            <a:r>
              <a:rPr lang="en-US" sz="2200" dirty="0"/>
              <a:t> Paste := </a:t>
            </a:r>
            <a:r>
              <a:rPr lang="en-US" sz="2200" dirty="0" err="1"/>
              <a:t>xlPasteValuesAndNumberFormats</a:t>
            </a:r>
            <a:endParaRPr lang="en-US" sz="2200" dirty="0"/>
          </a:p>
          <a:p>
            <a:pPr lvl="3"/>
            <a:r>
              <a:rPr lang="en-US" i="1" dirty="0" err="1"/>
              <a:t>destinationrangeref</a:t>
            </a:r>
            <a:r>
              <a:rPr lang="en-US" dirty="0"/>
              <a:t> specifies the location of the upper-left cell of the destination.</a:t>
            </a:r>
          </a:p>
          <a:p>
            <a:pPr lvl="3"/>
            <a:r>
              <a:rPr lang="en-US" dirty="0" err="1"/>
              <a:t>xlPasteValuesAndNumberFormats</a:t>
            </a:r>
            <a:r>
              <a:rPr lang="en-US" dirty="0"/>
              <a:t> paste only the values and number formats of the selected object.</a:t>
            </a:r>
          </a:p>
          <a:p>
            <a:pPr lvl="1"/>
            <a:r>
              <a:rPr lang="en-US" sz="2600" dirty="0"/>
              <a:t>Example 4.12: See Sub PvTableDemo2 in </a:t>
            </a:r>
            <a:r>
              <a:rPr lang="en-US" sz="2600" dirty="0" err="1"/>
              <a:t>PivotTableMacro.xlsm</a:t>
            </a:r>
            <a:r>
              <a:rPr lang="en-US" sz="2600" dirty="0"/>
              <a:t>.</a:t>
            </a:r>
          </a:p>
          <a:p>
            <a:pPr lvl="2"/>
            <a:endParaRPr lang="en-US" sz="2200" dirty="0"/>
          </a:p>
          <a:p>
            <a:endParaRPr lang="en-US" dirty="0"/>
          </a:p>
        </p:txBody>
      </p:sp>
    </p:spTree>
    <p:extLst>
      <p:ext uri="{BB962C8B-B14F-4D97-AF65-F5344CB8AC3E}">
        <p14:creationId xmlns:p14="http://schemas.microsoft.com/office/powerpoint/2010/main" val="4258732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39</a:t>
            </a:fld>
            <a:endParaRPr lang="en-US" dirty="0"/>
          </a:p>
        </p:txBody>
      </p:sp>
      <p:sp>
        <p:nvSpPr>
          <p:cNvPr id="4" name="Content Placeholder 3"/>
          <p:cNvSpPr>
            <a:spLocks noGrp="1"/>
          </p:cNvSpPr>
          <p:nvPr>
            <p:ph sz="quarter" idx="1"/>
          </p:nvPr>
        </p:nvSpPr>
        <p:spPr>
          <a:xfrm>
            <a:off x="304800" y="1371600"/>
            <a:ext cx="8610600" cy="5257800"/>
          </a:xfrm>
        </p:spPr>
        <p:txBody>
          <a:bodyPr>
            <a:normAutofit/>
          </a:bodyPr>
          <a:lstStyle/>
          <a:p>
            <a:r>
              <a:rPr lang="en-US" dirty="0"/>
              <a:t>Some properties and methods of PivotTable objects</a:t>
            </a:r>
          </a:p>
          <a:p>
            <a:pPr lvl="1"/>
            <a:r>
              <a:rPr lang="en-US" dirty="0"/>
              <a:t>TableRange2.Delete method</a:t>
            </a:r>
          </a:p>
          <a:p>
            <a:pPr lvl="2"/>
            <a:r>
              <a:rPr lang="en-US" dirty="0"/>
              <a:t>Delete the entire pivot table, including page fields, if present. The syntax is:</a:t>
            </a:r>
          </a:p>
          <a:p>
            <a:pPr marL="685800" lvl="2" indent="0">
              <a:buNone/>
            </a:pPr>
            <a:r>
              <a:rPr lang="en-US" i="1" dirty="0"/>
              <a:t>Pivottableref</a:t>
            </a:r>
            <a:r>
              <a:rPr lang="en-US" dirty="0"/>
              <a:t>.TableRange2.Delete</a:t>
            </a:r>
          </a:p>
          <a:p>
            <a:pPr lvl="1"/>
            <a:r>
              <a:rPr lang="en-US" dirty="0"/>
              <a:t>Turn off the field list</a:t>
            </a:r>
          </a:p>
          <a:p>
            <a:pPr lvl="2"/>
            <a:r>
              <a:rPr lang="en-US" dirty="0"/>
              <a:t>The syntax is</a:t>
            </a:r>
          </a:p>
          <a:p>
            <a:pPr marL="1143000" lvl="3" indent="0">
              <a:buNone/>
            </a:pPr>
            <a:r>
              <a:rPr lang="en-US" i="1" dirty="0" err="1"/>
              <a:t>workbookreference</a:t>
            </a:r>
            <a:r>
              <a:rPr lang="en-US" dirty="0" err="1"/>
              <a:t>.ShowPivotTableFieldList</a:t>
            </a:r>
            <a:r>
              <a:rPr lang="en-US" dirty="0"/>
              <a:t> = False</a:t>
            </a:r>
          </a:p>
          <a:p>
            <a:pPr lvl="3"/>
            <a:r>
              <a:rPr lang="en-US" dirty="0"/>
              <a:t>All filed lists in the workbook will be turned off.</a:t>
            </a:r>
          </a:p>
        </p:txBody>
      </p:sp>
    </p:spTree>
    <p:extLst>
      <p:ext uri="{BB962C8B-B14F-4D97-AF65-F5344CB8AC3E}">
        <p14:creationId xmlns:p14="http://schemas.microsoft.com/office/powerpoint/2010/main" val="41661259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Content Placeholder 2"/>
          <p:cNvSpPr>
            <a:spLocks noGrp="1"/>
          </p:cNvSpPr>
          <p:nvPr>
            <p:ph sz="quarter" idx="1"/>
          </p:nvPr>
        </p:nvSpPr>
        <p:spPr/>
        <p:txBody>
          <a:bodyPr/>
          <a:lstStyle/>
          <a:p>
            <a:r>
              <a:rPr lang="en-US" dirty="0"/>
              <a:t>Some properties and methods of PivotTable objects</a:t>
            </a:r>
          </a:p>
          <a:p>
            <a:pPr lvl="1"/>
            <a:r>
              <a:rPr lang="en-US" dirty="0"/>
              <a:t>Replace the row header text “Row Labels” with new text. The syntax is:</a:t>
            </a:r>
          </a:p>
          <a:p>
            <a:pPr marL="685800" lvl="2" indent="0">
              <a:buNone/>
            </a:pPr>
            <a:r>
              <a:rPr lang="en-US" i="1" dirty="0"/>
              <a:t>	</a:t>
            </a:r>
            <a:r>
              <a:rPr lang="en-US" i="1" dirty="0" err="1"/>
              <a:t>pivottableref.</a:t>
            </a:r>
            <a:r>
              <a:rPr lang="en-US" dirty="0" err="1"/>
              <a:t>CompactLayoutRowHeader</a:t>
            </a:r>
            <a:r>
              <a:rPr lang="en-US" dirty="0"/>
              <a:t> = "</a:t>
            </a:r>
            <a:r>
              <a:rPr lang="en-US" i="1" dirty="0" err="1"/>
              <a:t>newtext</a:t>
            </a:r>
            <a:r>
              <a:rPr lang="en-US" i="1" dirty="0"/>
              <a:t>"</a:t>
            </a:r>
            <a:endParaRPr lang="en-US" dirty="0"/>
          </a:p>
          <a:p>
            <a:pPr lvl="1"/>
            <a:r>
              <a:rPr lang="en-US" dirty="0"/>
              <a:t>Replace the Grand Total caption with given text:</a:t>
            </a:r>
          </a:p>
          <a:p>
            <a:pPr marL="365760" lvl="1" indent="0">
              <a:buNone/>
            </a:pPr>
            <a:r>
              <a:rPr lang="en-US" sz="2400" i="1" dirty="0"/>
              <a:t>	</a:t>
            </a:r>
            <a:r>
              <a:rPr lang="en-US" sz="2400" i="1" dirty="0" err="1"/>
              <a:t>pivottableref.</a:t>
            </a:r>
            <a:r>
              <a:rPr lang="en-US" sz="2400" dirty="0" err="1"/>
              <a:t>GrandTotalName</a:t>
            </a:r>
            <a:r>
              <a:rPr lang="en-US" sz="2400" dirty="0"/>
              <a:t> = "</a:t>
            </a:r>
            <a:r>
              <a:rPr lang="en-US" sz="2400" i="1" dirty="0" err="1"/>
              <a:t>newtext</a:t>
            </a:r>
            <a:r>
              <a:rPr lang="en-US" dirty="0"/>
              <a:t>"</a:t>
            </a:r>
            <a:endParaRPr lang="en-US" sz="2400" dirty="0"/>
          </a:p>
        </p:txBody>
      </p:sp>
    </p:spTree>
    <p:extLst>
      <p:ext uri="{BB962C8B-B14F-4D97-AF65-F5344CB8AC3E}">
        <p14:creationId xmlns:p14="http://schemas.microsoft.com/office/powerpoint/2010/main" val="9711192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Pivot Table Objects</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41</a:t>
            </a:fld>
            <a:endParaRPr lang="en-US" dirty="0"/>
          </a:p>
        </p:txBody>
      </p:sp>
      <p:sp>
        <p:nvSpPr>
          <p:cNvPr id="4" name="Content Placeholder 3"/>
          <p:cNvSpPr>
            <a:spLocks noGrp="1"/>
          </p:cNvSpPr>
          <p:nvPr>
            <p:ph sz="quarter" idx="1"/>
          </p:nvPr>
        </p:nvSpPr>
        <p:spPr/>
        <p:txBody>
          <a:bodyPr>
            <a:normAutofit lnSpcReduction="10000"/>
          </a:bodyPr>
          <a:lstStyle/>
          <a:p>
            <a:r>
              <a:rPr lang="en-US" dirty="0"/>
              <a:t>Example 4.13. Refer to the </a:t>
            </a:r>
            <a:r>
              <a:rPr lang="en-US" dirty="0" err="1"/>
              <a:t>Userform</a:t>
            </a:r>
            <a:r>
              <a:rPr lang="en-US" dirty="0"/>
              <a:t> </a:t>
            </a:r>
            <a:r>
              <a:rPr lang="en-US" dirty="0" err="1"/>
              <a:t>frmReports</a:t>
            </a:r>
            <a:r>
              <a:rPr lang="en-US" dirty="0"/>
              <a:t> in SalesTableDemo2b.xlsm. </a:t>
            </a:r>
          </a:p>
          <a:p>
            <a:pPr lvl="1"/>
            <a:r>
              <a:rPr lang="en-US" dirty="0"/>
              <a:t>Report the distribution of each selected categorical variable in either Pivot Table or flat table with the option to draw a pie chart for the distribution of the selected variable.</a:t>
            </a:r>
          </a:p>
          <a:p>
            <a:pPr lvl="2"/>
            <a:r>
              <a:rPr lang="en-US" dirty="0"/>
              <a:t>A chart drawn from PivotTable is a PivotChart, over which you have no control.</a:t>
            </a:r>
          </a:p>
          <a:p>
            <a:pPr lvl="2"/>
            <a:r>
              <a:rPr lang="en-US" dirty="0"/>
              <a:t>A chart drawn from a flat table is an embedded chart over which you have full control.</a:t>
            </a:r>
          </a:p>
          <a:p>
            <a:pPr lvl="1"/>
            <a:r>
              <a:rPr lang="en-US" dirty="0"/>
              <a:t>Report the average amount spent for each level of a selected categorical variable in the Pivot Table or flat table. Option to draw a bar chart for the average amount spent by each level of the selected categorical variable.</a:t>
            </a:r>
          </a:p>
        </p:txBody>
      </p:sp>
    </p:spTree>
    <p:extLst>
      <p:ext uri="{BB962C8B-B14F-4D97-AF65-F5344CB8AC3E}">
        <p14:creationId xmlns:p14="http://schemas.microsoft.com/office/powerpoint/2010/main" val="42334123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Importing and Exporting Data (Self-Study)</a:t>
            </a:r>
          </a:p>
        </p:txBody>
      </p:sp>
      <p:sp>
        <p:nvSpPr>
          <p:cNvPr id="3" name="Content Placeholder 2"/>
          <p:cNvSpPr>
            <a:spLocks noGrp="1"/>
          </p:cNvSpPr>
          <p:nvPr>
            <p:ph idx="1"/>
          </p:nvPr>
        </p:nvSpPr>
        <p:spPr>
          <a:xfrm>
            <a:off x="612648" y="1447800"/>
            <a:ext cx="8153400" cy="4648200"/>
          </a:xfrm>
        </p:spPr>
        <p:txBody>
          <a:bodyPr>
            <a:normAutofit/>
          </a:bodyPr>
          <a:lstStyle/>
          <a:p>
            <a:r>
              <a:rPr lang="en-US" altLang="zh-TW" dirty="0"/>
              <a:t>Import data from an external text file</a:t>
            </a:r>
          </a:p>
          <a:p>
            <a:pPr lvl="1"/>
            <a:r>
              <a:rPr lang="en-US" altLang="zh-TW" dirty="0">
                <a:ea typeface="新細明體" charset="-120"/>
              </a:rPr>
              <a:t>Suppose a text file test1.txt contains the following lines</a:t>
            </a:r>
          </a:p>
          <a:p>
            <a:pPr marL="1752600" lvl="3" indent="-381000">
              <a:buFont typeface="Wingdings" pitchFamily="2" charset="2"/>
              <a:buNone/>
            </a:pPr>
            <a:r>
              <a:rPr lang="en-US" altLang="zh-TW" sz="1800" dirty="0">
                <a:ea typeface="新細明體" charset="-120"/>
              </a:rPr>
              <a:t>City1,City2,30</a:t>
            </a:r>
          </a:p>
          <a:p>
            <a:pPr marL="1752600" lvl="3" indent="-381000">
              <a:buFont typeface="Wingdings" pitchFamily="2" charset="2"/>
              <a:buNone/>
            </a:pPr>
            <a:r>
              <a:rPr lang="en-US" altLang="zh-TW" sz="1800" dirty="0">
                <a:ea typeface="新細明體" charset="-120"/>
              </a:rPr>
              <a:t>City3,City2,40</a:t>
            </a:r>
          </a:p>
          <a:p>
            <a:pPr marL="895350" lvl="1" indent="-381000"/>
            <a:r>
              <a:rPr lang="en-US" altLang="zh-TW" dirty="0">
                <a:ea typeface="新細明體" charset="-120"/>
              </a:rPr>
              <a:t>In Excel, activate Macro Recorder</a:t>
            </a:r>
          </a:p>
          <a:p>
            <a:pPr marL="895350" lvl="1" indent="-381000"/>
            <a:r>
              <a:rPr lang="en-US" altLang="zh-TW" dirty="0">
                <a:ea typeface="新細明體" charset="-120"/>
              </a:rPr>
              <a:t>Then from Ribbon, Data | From Text to import test1.txt</a:t>
            </a:r>
          </a:p>
          <a:p>
            <a:pPr marL="895350" lvl="1" indent="-381000"/>
            <a:r>
              <a:rPr lang="en-US" altLang="zh-TW" dirty="0">
                <a:ea typeface="新細明體" charset="-120"/>
              </a:rPr>
              <a:t>Import the text file to the position A1 of the existing worksheet</a:t>
            </a:r>
          </a:p>
          <a:p>
            <a:pPr marL="895350" lvl="1" indent="-381000"/>
            <a:r>
              <a:rPr lang="en-US" altLang="zh-TW" dirty="0">
                <a:ea typeface="新細明體" charset="-120"/>
              </a:rPr>
              <a:t>Stop the macro recorder</a:t>
            </a:r>
            <a:endParaRPr lang="zh-TW" altLang="en-US" dirty="0"/>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pPr>
              <a:defRPr/>
            </a:pPr>
            <a:fld id="{171055FC-F4A2-473D-A2E4-D64D2FB41EAA}" type="slidenum">
              <a:rPr lang="en-US" altLang="zh-TW" smtClean="0"/>
              <a:pPr>
                <a:defRPr/>
              </a:pPr>
              <a:t>42</a:t>
            </a:fld>
            <a:endParaRPr lang="en-US" altLang="zh-TW"/>
          </a:p>
        </p:txBody>
      </p:sp>
    </p:spTree>
    <p:extLst>
      <p:ext uri="{BB962C8B-B14F-4D97-AF65-F5344CB8AC3E}">
        <p14:creationId xmlns:p14="http://schemas.microsoft.com/office/powerpoint/2010/main" val="23765962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Importing and Exporting Data (Self-Study)</a:t>
            </a:r>
            <a:endParaRPr lang="zh-TW" altLang="en-US" dirty="0"/>
          </a:p>
        </p:txBody>
      </p:sp>
      <p:sp>
        <p:nvSpPr>
          <p:cNvPr id="3" name="Content Placeholder 2"/>
          <p:cNvSpPr>
            <a:spLocks noGrp="1"/>
          </p:cNvSpPr>
          <p:nvPr>
            <p:ph idx="1"/>
          </p:nvPr>
        </p:nvSpPr>
        <p:spPr>
          <a:xfrm>
            <a:off x="182880" y="1224501"/>
            <a:ext cx="8802094" cy="5218632"/>
          </a:xfrm>
        </p:spPr>
        <p:txBody>
          <a:bodyPr>
            <a:normAutofit fontScale="92500" lnSpcReduction="20000"/>
          </a:bodyPr>
          <a:lstStyle/>
          <a:p>
            <a:r>
              <a:rPr lang="en-US" altLang="zh-TW" dirty="0"/>
              <a:t>Import data from an external text file</a:t>
            </a:r>
          </a:p>
          <a:p>
            <a:pPr lvl="1"/>
            <a:r>
              <a:rPr lang="en-US" altLang="zh-TW" dirty="0"/>
              <a:t>The recorded macro contains many statements. Only the followings are essential:</a:t>
            </a:r>
          </a:p>
          <a:p>
            <a:pPr lvl="1">
              <a:buNone/>
            </a:pPr>
            <a:r>
              <a:rPr lang="en-US" altLang="zh-TW" sz="2200" dirty="0">
                <a:solidFill>
                  <a:srgbClr val="009900"/>
                </a:solidFill>
              </a:rPr>
              <a:t>'Import external data</a:t>
            </a:r>
          </a:p>
          <a:p>
            <a:pPr lvl="1">
              <a:buNone/>
            </a:pPr>
            <a:r>
              <a:rPr lang="en-US" altLang="zh-TW" sz="2200" dirty="0"/>
              <a:t>With </a:t>
            </a:r>
            <a:r>
              <a:rPr lang="en-US" altLang="zh-TW" sz="2200" dirty="0" err="1"/>
              <a:t>ActiveSheet.QueryTables.Add</a:t>
            </a:r>
            <a:r>
              <a:rPr lang="en-US" altLang="zh-TW" sz="2200" dirty="0"/>
              <a:t>(Connection:="TEXT;D:\test1.txt", _</a:t>
            </a:r>
          </a:p>
          <a:p>
            <a:pPr lvl="1">
              <a:buNone/>
            </a:pPr>
            <a:r>
              <a:rPr lang="en-US" altLang="zh-TW" sz="2200" dirty="0"/>
              <a:t>        	Destination:=Range("$A$1"))</a:t>
            </a:r>
          </a:p>
          <a:p>
            <a:pPr lvl="1">
              <a:buNone/>
            </a:pPr>
            <a:r>
              <a:rPr lang="en-US" altLang="zh-TW" sz="2000" dirty="0"/>
              <a:t>		</a:t>
            </a:r>
            <a:r>
              <a:rPr lang="en-US" altLang="zh-TW" sz="2200" dirty="0"/>
              <a:t>.</a:t>
            </a:r>
            <a:r>
              <a:rPr lang="en-US" altLang="zh-TW" sz="2200" dirty="0" err="1"/>
              <a:t>FieldNames</a:t>
            </a:r>
            <a:r>
              <a:rPr lang="en-US" altLang="zh-TW" sz="2200" dirty="0"/>
              <a:t> = True</a:t>
            </a:r>
          </a:p>
          <a:p>
            <a:pPr lvl="1">
              <a:buNone/>
            </a:pPr>
            <a:r>
              <a:rPr lang="en-US" altLang="zh-TW" sz="2200" dirty="0"/>
              <a:t>    		.</a:t>
            </a:r>
            <a:r>
              <a:rPr lang="en-US" altLang="zh-TW" sz="2200" dirty="0" err="1"/>
              <a:t>TextFileStartRow</a:t>
            </a:r>
            <a:r>
              <a:rPr lang="en-US" altLang="zh-TW" sz="2200" dirty="0"/>
              <a:t> = 1</a:t>
            </a:r>
          </a:p>
          <a:p>
            <a:pPr lvl="1">
              <a:buNone/>
            </a:pPr>
            <a:r>
              <a:rPr lang="en-US" altLang="zh-TW" sz="2200" dirty="0"/>
              <a:t>    		.</a:t>
            </a:r>
            <a:r>
              <a:rPr lang="en-US" altLang="zh-TW" sz="2200" dirty="0" err="1"/>
              <a:t>TextFileParseType</a:t>
            </a:r>
            <a:r>
              <a:rPr lang="en-US" altLang="zh-TW" sz="2200" dirty="0"/>
              <a:t> = </a:t>
            </a:r>
            <a:r>
              <a:rPr lang="en-US" altLang="zh-TW" sz="2200" dirty="0" err="1"/>
              <a:t>xlDelimited</a:t>
            </a:r>
            <a:endParaRPr lang="en-US" altLang="zh-TW" sz="2200" dirty="0"/>
          </a:p>
          <a:p>
            <a:pPr lvl="1">
              <a:buNone/>
            </a:pPr>
            <a:r>
              <a:rPr lang="en-US" altLang="zh-TW" sz="2200" dirty="0"/>
              <a:t>    		.</a:t>
            </a:r>
            <a:r>
              <a:rPr lang="en-US" altLang="zh-TW" sz="2200" dirty="0" err="1"/>
              <a:t>TextFileCommaDelimiter</a:t>
            </a:r>
            <a:r>
              <a:rPr lang="en-US" altLang="zh-TW" sz="2200" dirty="0"/>
              <a:t> = True</a:t>
            </a:r>
          </a:p>
          <a:p>
            <a:pPr lvl="1">
              <a:buNone/>
            </a:pPr>
            <a:r>
              <a:rPr lang="en-US" altLang="zh-TW" sz="2200" dirty="0"/>
              <a:t>		.</a:t>
            </a:r>
            <a:r>
              <a:rPr lang="en-US" altLang="zh-TW" sz="2200" dirty="0" err="1"/>
              <a:t>AdjustColumnWidth</a:t>
            </a:r>
            <a:r>
              <a:rPr lang="en-US" altLang="zh-TW" sz="2200" dirty="0"/>
              <a:t> = True</a:t>
            </a:r>
          </a:p>
          <a:p>
            <a:pPr lvl="1">
              <a:buNone/>
            </a:pPr>
            <a:r>
              <a:rPr lang="en-US" altLang="zh-TW" sz="2200" dirty="0"/>
              <a:t>    		.Refresh</a:t>
            </a:r>
          </a:p>
          <a:p>
            <a:pPr lvl="1">
              <a:buNone/>
            </a:pPr>
            <a:r>
              <a:rPr lang="en-US" altLang="zh-TW" sz="2200" dirty="0"/>
              <a:t> End With</a:t>
            </a:r>
          </a:p>
          <a:p>
            <a:pPr lvl="1">
              <a:buNone/>
            </a:pPr>
            <a:r>
              <a:rPr lang="en-US" altLang="zh-TW" sz="2200" dirty="0">
                <a:solidFill>
                  <a:srgbClr val="009900"/>
                </a:solidFill>
              </a:rPr>
              <a:t>'Delete the connection between the workbook and the source text file</a:t>
            </a:r>
          </a:p>
          <a:p>
            <a:pPr lvl="1">
              <a:buNone/>
            </a:pPr>
            <a:r>
              <a:rPr lang="en-US" altLang="zh-TW" sz="2200" dirty="0" err="1"/>
              <a:t>ThisWorkbook.Connections</a:t>
            </a:r>
            <a:r>
              <a:rPr lang="en-US" altLang="zh-TW" sz="2200" dirty="0"/>
              <a:t>(1).Delete</a:t>
            </a:r>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pPr>
              <a:defRPr/>
            </a:pPr>
            <a:fld id="{171055FC-F4A2-473D-A2E4-D64D2FB41EAA}" type="slidenum">
              <a:rPr lang="en-US" altLang="zh-TW" smtClean="0"/>
              <a:pPr>
                <a:defRPr/>
              </a:pPr>
              <a:t>43</a:t>
            </a:fld>
            <a:endParaRPr lang="en-US" altLang="zh-TW"/>
          </a:p>
        </p:txBody>
      </p:sp>
    </p:spTree>
    <p:extLst>
      <p:ext uri="{BB962C8B-B14F-4D97-AF65-F5344CB8AC3E}">
        <p14:creationId xmlns:p14="http://schemas.microsoft.com/office/powerpoint/2010/main" val="27528965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Importing and Exporting Data (Self-Study)</a:t>
            </a:r>
            <a:endParaRPr lang="zh-TW" altLang="en-US" dirty="0"/>
          </a:p>
        </p:txBody>
      </p:sp>
      <p:sp>
        <p:nvSpPr>
          <p:cNvPr id="3" name="Content Placeholder 2"/>
          <p:cNvSpPr>
            <a:spLocks noGrp="1"/>
          </p:cNvSpPr>
          <p:nvPr>
            <p:ph idx="1"/>
          </p:nvPr>
        </p:nvSpPr>
        <p:spPr/>
        <p:txBody>
          <a:bodyPr/>
          <a:lstStyle/>
          <a:p>
            <a:r>
              <a:rPr lang="en-US" altLang="zh-TW" dirty="0"/>
              <a:t>Import a CSV file from the web</a:t>
            </a:r>
          </a:p>
          <a:p>
            <a:pPr lvl="1"/>
            <a:r>
              <a:rPr lang="en-US" altLang="zh-TW" dirty="0"/>
              <a:t>Example 4.14: Download the stock price data file from Yahoo finance.</a:t>
            </a:r>
          </a:p>
          <a:p>
            <a:pPr>
              <a:buNone/>
            </a:pPr>
            <a:endParaRPr lang="zh-TW" altLang="en-US" dirty="0"/>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pPr>
              <a:defRPr/>
            </a:pPr>
            <a:fld id="{171055FC-F4A2-473D-A2E4-D64D2FB41EAA}" type="slidenum">
              <a:rPr lang="en-US" altLang="zh-TW" smtClean="0"/>
              <a:pPr>
                <a:defRPr/>
              </a:pPr>
              <a:t>44</a:t>
            </a:fld>
            <a:endParaRPr lang="en-US" altLang="zh-TW" dirty="0"/>
          </a:p>
        </p:txBody>
      </p:sp>
      <p:pic>
        <p:nvPicPr>
          <p:cNvPr id="5" name="Picture 4"/>
          <p:cNvPicPr/>
          <p:nvPr/>
        </p:nvPicPr>
        <p:blipFill>
          <a:blip r:embed="rId2" cstate="print"/>
          <a:srcRect/>
          <a:stretch>
            <a:fillRect/>
          </a:stretch>
        </p:blipFill>
        <p:spPr bwMode="auto">
          <a:xfrm>
            <a:off x="1037378" y="2591038"/>
            <a:ext cx="6032288" cy="2270985"/>
          </a:xfrm>
          <a:prstGeom prst="rect">
            <a:avLst/>
          </a:prstGeom>
          <a:noFill/>
          <a:ln w="9525">
            <a:noFill/>
            <a:miter lim="800000"/>
            <a:headEnd/>
            <a:tailEnd/>
          </a:ln>
        </p:spPr>
      </p:pic>
      <p:grpSp>
        <p:nvGrpSpPr>
          <p:cNvPr id="8" name="Group 7"/>
          <p:cNvGrpSpPr/>
          <p:nvPr/>
        </p:nvGrpSpPr>
        <p:grpSpPr>
          <a:xfrm>
            <a:off x="1054311" y="4899594"/>
            <a:ext cx="6015355" cy="1721339"/>
            <a:chOff x="1071244" y="4467794"/>
            <a:chExt cx="6015355" cy="1721339"/>
          </a:xfrm>
        </p:grpSpPr>
        <p:pic>
          <p:nvPicPr>
            <p:cNvPr id="6" name="Picture 5"/>
            <p:cNvPicPr/>
            <p:nvPr/>
          </p:nvPicPr>
          <p:blipFill>
            <a:blip r:embed="rId3" cstate="print"/>
            <a:srcRect/>
            <a:stretch>
              <a:fillRect/>
            </a:stretch>
          </p:blipFill>
          <p:spPr bwMode="auto">
            <a:xfrm>
              <a:off x="1071244" y="4467794"/>
              <a:ext cx="6015355" cy="1721339"/>
            </a:xfrm>
            <a:prstGeom prst="rect">
              <a:avLst/>
            </a:prstGeom>
            <a:noFill/>
            <a:ln w="9525">
              <a:noFill/>
              <a:miter lim="800000"/>
              <a:headEnd/>
              <a:tailEnd/>
            </a:ln>
          </p:spPr>
        </p:pic>
        <p:sp>
          <p:nvSpPr>
            <p:cNvPr id="7" name="Oval 6"/>
            <p:cNvSpPr/>
            <p:nvPr/>
          </p:nvSpPr>
          <p:spPr bwMode="auto">
            <a:xfrm>
              <a:off x="4563533" y="5528733"/>
              <a:ext cx="1617134" cy="414867"/>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755433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Importing and Exporting Data (Self-Study)</a:t>
            </a:r>
            <a:endParaRPr lang="zh-TW" altLang="en-US" dirty="0"/>
          </a:p>
        </p:txBody>
      </p:sp>
      <p:sp>
        <p:nvSpPr>
          <p:cNvPr id="3" name="Content Placeholder 2"/>
          <p:cNvSpPr>
            <a:spLocks noGrp="1"/>
          </p:cNvSpPr>
          <p:nvPr>
            <p:ph idx="1"/>
          </p:nvPr>
        </p:nvSpPr>
        <p:spPr>
          <a:xfrm>
            <a:off x="182880" y="1224501"/>
            <a:ext cx="8802094" cy="1611832"/>
          </a:xfrm>
        </p:spPr>
        <p:txBody>
          <a:bodyPr/>
          <a:lstStyle/>
          <a:p>
            <a:r>
              <a:rPr lang="en-US" altLang="zh-TW" dirty="0"/>
              <a:t>Import a CSV file from the web</a:t>
            </a:r>
          </a:p>
          <a:p>
            <a:pPr lvl="1"/>
            <a:r>
              <a:rPr lang="en-US" altLang="zh-TW" dirty="0"/>
              <a:t>Example 4.14: (Cont’d)</a:t>
            </a:r>
          </a:p>
          <a:p>
            <a:endParaRPr lang="en-US" altLang="zh-TW" dirty="0"/>
          </a:p>
          <a:p>
            <a:endParaRPr lang="en-US" altLang="zh-TW" dirty="0"/>
          </a:p>
          <a:p>
            <a:endParaRPr lang="en-US" altLang="zh-TW" dirty="0"/>
          </a:p>
          <a:p>
            <a:endParaRPr lang="zh-TW" altLang="en-US" dirty="0"/>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pPr>
              <a:defRPr/>
            </a:pPr>
            <a:fld id="{171055FC-F4A2-473D-A2E4-D64D2FB41EAA}" type="slidenum">
              <a:rPr lang="en-US" altLang="zh-TW" smtClean="0"/>
              <a:pPr>
                <a:defRPr/>
              </a:pPr>
              <a:t>45</a:t>
            </a:fld>
            <a:endParaRPr lang="en-US" altLang="zh-TW"/>
          </a:p>
        </p:txBody>
      </p:sp>
      <p:sp>
        <p:nvSpPr>
          <p:cNvPr id="5" name="Rectangle 4"/>
          <p:cNvSpPr/>
          <p:nvPr/>
        </p:nvSpPr>
        <p:spPr>
          <a:xfrm>
            <a:off x="127000" y="2586447"/>
            <a:ext cx="9017000" cy="3416320"/>
          </a:xfrm>
          <a:prstGeom prst="rect">
            <a:avLst/>
          </a:prstGeom>
        </p:spPr>
        <p:txBody>
          <a:bodyPr wrap="square">
            <a:spAutoFit/>
          </a:bodyPr>
          <a:lstStyle/>
          <a:p>
            <a:r>
              <a:rPr lang="en-US" altLang="zh-TW" dirty="0"/>
              <a:t>Sub </a:t>
            </a:r>
            <a:r>
              <a:rPr lang="en-US" altLang="zh-TW" dirty="0" err="1"/>
              <a:t>stockPrice</a:t>
            </a:r>
            <a:r>
              <a:rPr lang="en-US" altLang="zh-TW" dirty="0"/>
              <a:t>( )</a:t>
            </a:r>
          </a:p>
          <a:p>
            <a:r>
              <a:rPr lang="en-US" altLang="zh-TW" dirty="0"/>
              <a:t>Dim </a:t>
            </a:r>
            <a:r>
              <a:rPr lang="en-US" altLang="zh-TW" dirty="0" err="1"/>
              <a:t>fname</a:t>
            </a:r>
            <a:r>
              <a:rPr lang="en-US" altLang="zh-TW" dirty="0"/>
              <a:t> As String</a:t>
            </a:r>
          </a:p>
          <a:p>
            <a:r>
              <a:rPr lang="en-US" altLang="zh-TW" dirty="0" err="1"/>
              <a:t>fname</a:t>
            </a:r>
            <a:r>
              <a:rPr lang="en-US" altLang="zh-TW" dirty="0"/>
              <a:t> = "</a:t>
            </a:r>
            <a:r>
              <a:rPr lang="en-US" altLang="zh-TW" dirty="0" err="1"/>
              <a:t>text;http</a:t>
            </a:r>
            <a:r>
              <a:rPr lang="en-US" altLang="zh-TW" dirty="0"/>
              <a:t>://</a:t>
            </a:r>
            <a:r>
              <a:rPr lang="en-US" altLang="zh-TW" dirty="0" err="1"/>
              <a:t>ichart.yahoo.com</a:t>
            </a:r>
            <a:r>
              <a:rPr lang="en-US" altLang="zh-TW" dirty="0"/>
              <a:t>/</a:t>
            </a:r>
            <a:r>
              <a:rPr lang="en-US" altLang="zh-TW" dirty="0" err="1"/>
              <a:t>table.csv?s</a:t>
            </a:r>
            <a:r>
              <a:rPr lang="en-US" altLang="zh-TW" dirty="0"/>
              <a:t>=0001.HK&amp;a=00&amp;b=1&amp;c=2003" + _                  </a:t>
            </a:r>
          </a:p>
          <a:p>
            <a:r>
              <a:rPr lang="en-US" altLang="zh-TW" dirty="0"/>
              <a:t>                      "&amp;d=11&amp;e=30&amp;f=2008&amp;g=</a:t>
            </a:r>
            <a:r>
              <a:rPr lang="en-US" altLang="zh-TW" dirty="0" err="1"/>
              <a:t>d&amp;ignore</a:t>
            </a:r>
            <a:r>
              <a:rPr lang="en-US" altLang="zh-TW" dirty="0"/>
              <a:t>=.</a:t>
            </a:r>
            <a:r>
              <a:rPr lang="en-US" altLang="zh-TW" dirty="0" err="1"/>
              <a:t>csv</a:t>
            </a:r>
            <a:r>
              <a:rPr lang="en-US" altLang="zh-TW" dirty="0"/>
              <a:t>"</a:t>
            </a:r>
          </a:p>
          <a:p>
            <a:r>
              <a:rPr lang="en-US" altLang="zh-TW" dirty="0"/>
              <a:t>With </a:t>
            </a:r>
            <a:r>
              <a:rPr lang="en-US" altLang="zh-TW" dirty="0" err="1"/>
              <a:t>ActiveSheet.QueryTables.Add</a:t>
            </a:r>
            <a:r>
              <a:rPr lang="en-US" altLang="zh-TW" dirty="0"/>
              <a:t>(Connection:=</a:t>
            </a:r>
            <a:r>
              <a:rPr lang="en-US" altLang="zh-TW" dirty="0" err="1"/>
              <a:t>fname,Destination</a:t>
            </a:r>
            <a:r>
              <a:rPr lang="en-US" altLang="zh-TW" dirty="0"/>
              <a:t>:=Range("$A$1"))</a:t>
            </a:r>
          </a:p>
          <a:p>
            <a:r>
              <a:rPr lang="en-US" altLang="zh-TW" dirty="0"/>
              <a:t>      .</a:t>
            </a:r>
            <a:r>
              <a:rPr lang="en-US" altLang="zh-TW" dirty="0" err="1"/>
              <a:t>TextFileStartRow</a:t>
            </a:r>
            <a:r>
              <a:rPr lang="en-US" altLang="zh-TW" dirty="0"/>
              <a:t> = 1</a:t>
            </a:r>
          </a:p>
          <a:p>
            <a:r>
              <a:rPr lang="en-US" altLang="zh-TW" dirty="0"/>
              <a:t>      .</a:t>
            </a:r>
            <a:r>
              <a:rPr lang="en-US" altLang="zh-TW" dirty="0" err="1"/>
              <a:t>TextFileParseType</a:t>
            </a:r>
            <a:r>
              <a:rPr lang="en-US" altLang="zh-TW" dirty="0"/>
              <a:t> = </a:t>
            </a:r>
            <a:r>
              <a:rPr lang="en-US" altLang="zh-TW" dirty="0" err="1"/>
              <a:t>xlDelimited</a:t>
            </a:r>
            <a:endParaRPr lang="en-US" altLang="zh-TW" dirty="0"/>
          </a:p>
          <a:p>
            <a:r>
              <a:rPr lang="en-US" altLang="zh-TW" dirty="0"/>
              <a:t>      .</a:t>
            </a:r>
            <a:r>
              <a:rPr lang="en-US" altLang="zh-TW" dirty="0" err="1"/>
              <a:t>TextFileCommaDelimiter</a:t>
            </a:r>
            <a:r>
              <a:rPr lang="en-US" altLang="zh-TW" dirty="0"/>
              <a:t> = True</a:t>
            </a:r>
          </a:p>
          <a:p>
            <a:r>
              <a:rPr lang="en-US" altLang="zh-TW" dirty="0"/>
              <a:t>      .Refresh</a:t>
            </a:r>
          </a:p>
          <a:p>
            <a:r>
              <a:rPr lang="en-US" altLang="zh-TW" dirty="0"/>
              <a:t>End With</a:t>
            </a:r>
          </a:p>
          <a:p>
            <a:r>
              <a:rPr lang="en-US" altLang="zh-TW" dirty="0" err="1"/>
              <a:t>ThisWorkbook.Connections</a:t>
            </a:r>
            <a:r>
              <a:rPr lang="en-US" altLang="zh-TW" dirty="0"/>
              <a:t>(1).Delete</a:t>
            </a:r>
          </a:p>
          <a:p>
            <a:r>
              <a:rPr lang="en-US" altLang="zh-TW" dirty="0"/>
              <a:t>End Sub</a:t>
            </a:r>
            <a:endParaRPr lang="zh-TW" altLang="en-US" dirty="0"/>
          </a:p>
        </p:txBody>
      </p:sp>
    </p:spTree>
    <p:extLst>
      <p:ext uri="{BB962C8B-B14F-4D97-AF65-F5344CB8AC3E}">
        <p14:creationId xmlns:p14="http://schemas.microsoft.com/office/powerpoint/2010/main" val="34209178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Importing and Exporting Data (Self-Study)</a:t>
            </a:r>
            <a:endParaRPr lang="zh-TW" altLang="en-US" dirty="0"/>
          </a:p>
        </p:txBody>
      </p:sp>
      <p:sp>
        <p:nvSpPr>
          <p:cNvPr id="3" name="Content Placeholder 2"/>
          <p:cNvSpPr>
            <a:spLocks noGrp="1"/>
          </p:cNvSpPr>
          <p:nvPr>
            <p:ph idx="1"/>
          </p:nvPr>
        </p:nvSpPr>
        <p:spPr/>
        <p:txBody>
          <a:bodyPr/>
          <a:lstStyle/>
          <a:p>
            <a:r>
              <a:rPr lang="en-US" altLang="zh-TW" dirty="0"/>
              <a:t>Import Access data file</a:t>
            </a:r>
          </a:p>
          <a:p>
            <a:pPr lvl="1"/>
            <a:r>
              <a:rPr lang="en-US" altLang="zh-TW" dirty="0"/>
              <a:t>To read from the Access data file, add the reference for Microsoft ActiveX Data Objects in VBE.</a:t>
            </a:r>
            <a:endParaRPr lang="zh-TW" altLang="en-US" dirty="0"/>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pPr>
              <a:defRPr/>
            </a:pPr>
            <a:fld id="{171055FC-F4A2-473D-A2E4-D64D2FB41EAA}" type="slidenum">
              <a:rPr lang="en-US" altLang="zh-TW" smtClean="0"/>
              <a:pPr>
                <a:defRPr/>
              </a:pPr>
              <a:t>46</a:t>
            </a:fld>
            <a:endParaRPr lang="en-US" altLang="zh-TW"/>
          </a:p>
        </p:txBody>
      </p:sp>
      <p:pic>
        <p:nvPicPr>
          <p:cNvPr id="7" name="Picture 6" descr="Graphical user interface, application&#10;&#10;Description automatically generated">
            <a:extLst>
              <a:ext uri="{FF2B5EF4-FFF2-40B4-BE49-F238E27FC236}">
                <a16:creationId xmlns:a16="http://schemas.microsoft.com/office/drawing/2014/main" id="{196F92E8-2041-4E48-9C13-3DD53FC61A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8024" y="2941864"/>
            <a:ext cx="4114800" cy="3306536"/>
          </a:xfrm>
          <a:prstGeom prst="rect">
            <a:avLst/>
          </a:prstGeom>
        </p:spPr>
      </p:pic>
    </p:spTree>
    <p:extLst>
      <p:ext uri="{BB962C8B-B14F-4D97-AF65-F5344CB8AC3E}">
        <p14:creationId xmlns:p14="http://schemas.microsoft.com/office/powerpoint/2010/main" val="16173839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Importing and Exporting Data (Self-Study)</a:t>
            </a:r>
            <a:endParaRPr lang="zh-TW" altLang="en-US" dirty="0"/>
          </a:p>
        </p:txBody>
      </p:sp>
      <p:sp>
        <p:nvSpPr>
          <p:cNvPr id="3" name="Content Placeholder 2"/>
          <p:cNvSpPr>
            <a:spLocks noGrp="1"/>
          </p:cNvSpPr>
          <p:nvPr>
            <p:ph idx="1"/>
          </p:nvPr>
        </p:nvSpPr>
        <p:spPr>
          <a:xfrm>
            <a:off x="182880" y="1295399"/>
            <a:ext cx="8802094" cy="4938423"/>
          </a:xfrm>
        </p:spPr>
        <p:txBody>
          <a:bodyPr/>
          <a:lstStyle/>
          <a:p>
            <a:r>
              <a:rPr lang="en-US" altLang="zh-TW" dirty="0"/>
              <a:t>Import Access data file</a:t>
            </a:r>
          </a:p>
          <a:p>
            <a:pPr lvl="1"/>
            <a:r>
              <a:rPr lang="en-US" altLang="zh-TW" dirty="0"/>
              <a:t>Example 4.15: Import all records from table Customers of SalesOrders.accdb.</a:t>
            </a:r>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pPr>
              <a:defRPr/>
            </a:pPr>
            <a:fld id="{171055FC-F4A2-473D-A2E4-D64D2FB41EAA}" type="slidenum">
              <a:rPr lang="en-US" altLang="zh-TW" smtClean="0"/>
              <a:pPr>
                <a:defRPr/>
              </a:pPr>
              <a:t>47</a:t>
            </a:fld>
            <a:endParaRPr lang="en-US" altLang="zh-TW"/>
          </a:p>
        </p:txBody>
      </p:sp>
      <p:sp>
        <p:nvSpPr>
          <p:cNvPr id="5" name="Rectangle 4"/>
          <p:cNvSpPr/>
          <p:nvPr/>
        </p:nvSpPr>
        <p:spPr>
          <a:xfrm>
            <a:off x="914398" y="2703016"/>
            <a:ext cx="7984067" cy="4154984"/>
          </a:xfrm>
          <a:prstGeom prst="rect">
            <a:avLst/>
          </a:prstGeom>
        </p:spPr>
        <p:txBody>
          <a:bodyPr wrap="square">
            <a:spAutoFit/>
          </a:bodyPr>
          <a:lstStyle/>
          <a:p>
            <a:r>
              <a:rPr lang="en-US" altLang="zh-TW" sz="1600" dirty="0">
                <a:solidFill>
                  <a:srgbClr val="009900"/>
                </a:solidFill>
              </a:rPr>
              <a:t>'This is an ADO (ActiveX Data Object) approach, there are many other methods.</a:t>
            </a:r>
          </a:p>
          <a:p>
            <a:endParaRPr lang="en-US" altLang="zh-TW" sz="1600" dirty="0">
              <a:solidFill>
                <a:schemeClr val="tx2"/>
              </a:solidFill>
            </a:endParaRPr>
          </a:p>
          <a:p>
            <a:r>
              <a:rPr lang="en-US" altLang="zh-TW" sz="1600" dirty="0">
                <a:solidFill>
                  <a:schemeClr val="tx2"/>
                </a:solidFill>
              </a:rPr>
              <a:t>Dim </a:t>
            </a:r>
            <a:r>
              <a:rPr lang="en-US" altLang="zh-TW" sz="1600" dirty="0" err="1">
                <a:solidFill>
                  <a:schemeClr val="tx2"/>
                </a:solidFill>
              </a:rPr>
              <a:t>filePath</a:t>
            </a:r>
            <a:r>
              <a:rPr lang="en-US" altLang="zh-TW" sz="1600" dirty="0">
                <a:solidFill>
                  <a:schemeClr val="tx2"/>
                </a:solidFill>
              </a:rPr>
              <a:t> As String, </a:t>
            </a:r>
            <a:r>
              <a:rPr lang="en-US" altLang="zh-TW" sz="1600" dirty="0" err="1">
                <a:solidFill>
                  <a:schemeClr val="tx2"/>
                </a:solidFill>
              </a:rPr>
              <a:t>i</a:t>
            </a:r>
            <a:r>
              <a:rPr lang="en-US" altLang="zh-TW" sz="1600" dirty="0">
                <a:solidFill>
                  <a:schemeClr val="tx2"/>
                </a:solidFill>
              </a:rPr>
              <a:t> As Integer</a:t>
            </a:r>
          </a:p>
          <a:p>
            <a:r>
              <a:rPr lang="en-US" altLang="zh-TW" sz="1600" dirty="0">
                <a:solidFill>
                  <a:schemeClr val="tx2"/>
                </a:solidFill>
              </a:rPr>
              <a:t>Dim </a:t>
            </a:r>
            <a:r>
              <a:rPr lang="en-US" altLang="zh-TW" sz="1600" dirty="0" err="1">
                <a:solidFill>
                  <a:schemeClr val="tx2"/>
                </a:solidFill>
              </a:rPr>
              <a:t>conAccess</a:t>
            </a:r>
            <a:r>
              <a:rPr lang="en-US" altLang="zh-TW" sz="1600" dirty="0">
                <a:solidFill>
                  <a:schemeClr val="tx2"/>
                </a:solidFill>
              </a:rPr>
              <a:t> As </a:t>
            </a:r>
            <a:r>
              <a:rPr lang="en-US" altLang="zh-TW" sz="1600" dirty="0" err="1">
                <a:solidFill>
                  <a:schemeClr val="tx2"/>
                </a:solidFill>
              </a:rPr>
              <a:t>ADODB.Connection</a:t>
            </a:r>
            <a:r>
              <a:rPr lang="en-US" altLang="zh-TW" sz="1600" dirty="0">
                <a:solidFill>
                  <a:schemeClr val="tx2"/>
                </a:solidFill>
              </a:rPr>
              <a:t>    </a:t>
            </a:r>
          </a:p>
          <a:p>
            <a:r>
              <a:rPr lang="en-US" altLang="zh-TW" sz="1600" dirty="0">
                <a:solidFill>
                  <a:schemeClr val="tx2"/>
                </a:solidFill>
              </a:rPr>
              <a:t>Dim </a:t>
            </a:r>
            <a:r>
              <a:rPr lang="en-US" altLang="zh-TW" sz="1600" dirty="0" err="1">
                <a:solidFill>
                  <a:schemeClr val="tx2"/>
                </a:solidFill>
              </a:rPr>
              <a:t>rsAccess</a:t>
            </a:r>
            <a:r>
              <a:rPr lang="en-US" altLang="zh-TW" sz="1600" dirty="0">
                <a:solidFill>
                  <a:schemeClr val="tx2"/>
                </a:solidFill>
              </a:rPr>
              <a:t> As </a:t>
            </a:r>
            <a:r>
              <a:rPr lang="en-US" altLang="zh-TW" sz="1600" dirty="0" err="1">
                <a:solidFill>
                  <a:schemeClr val="tx2"/>
                </a:solidFill>
              </a:rPr>
              <a:t>ADODB.Recordset</a:t>
            </a:r>
            <a:r>
              <a:rPr lang="en-US" altLang="zh-TW" sz="1600" dirty="0">
                <a:solidFill>
                  <a:schemeClr val="tx2"/>
                </a:solidFill>
              </a:rPr>
              <a:t>     </a:t>
            </a:r>
          </a:p>
          <a:p>
            <a:endParaRPr lang="en-US" altLang="zh-TW" sz="1600" dirty="0">
              <a:solidFill>
                <a:schemeClr val="tx2"/>
              </a:solidFill>
            </a:endParaRPr>
          </a:p>
          <a:p>
            <a:r>
              <a:rPr lang="en-US" altLang="zh-TW" sz="1600" dirty="0">
                <a:solidFill>
                  <a:srgbClr val="009900"/>
                </a:solidFill>
              </a:rPr>
              <a:t>'Define path to the Access table</a:t>
            </a:r>
          </a:p>
          <a:p>
            <a:r>
              <a:rPr lang="en-US" altLang="zh-TW" sz="1600" dirty="0" err="1">
                <a:solidFill>
                  <a:schemeClr val="tx2"/>
                </a:solidFill>
              </a:rPr>
              <a:t>filePath</a:t>
            </a:r>
            <a:r>
              <a:rPr lang="en-US" altLang="zh-TW" sz="1600" dirty="0">
                <a:solidFill>
                  <a:schemeClr val="tx2"/>
                </a:solidFill>
              </a:rPr>
              <a:t> = "d:\temp\SalesOrders.accdb"</a:t>
            </a:r>
          </a:p>
          <a:p>
            <a:endParaRPr lang="en-US" altLang="zh-TW" sz="1600" dirty="0">
              <a:solidFill>
                <a:schemeClr val="tx2"/>
              </a:solidFill>
            </a:endParaRPr>
          </a:p>
          <a:p>
            <a:r>
              <a:rPr lang="en-US" altLang="zh-TW" sz="1600" dirty="0">
                <a:solidFill>
                  <a:srgbClr val="009900"/>
                </a:solidFill>
              </a:rPr>
              <a:t>'Establish Access connection</a:t>
            </a:r>
          </a:p>
          <a:p>
            <a:r>
              <a:rPr lang="en-US" altLang="zh-TW" sz="1600" dirty="0">
                <a:solidFill>
                  <a:schemeClr val="tx2"/>
                </a:solidFill>
              </a:rPr>
              <a:t>'Define a Connection object and specify the type of data base </a:t>
            </a:r>
          </a:p>
          <a:p>
            <a:r>
              <a:rPr lang="en-US" altLang="zh-TW" sz="1600" dirty="0">
                <a:solidFill>
                  <a:schemeClr val="tx2"/>
                </a:solidFill>
              </a:rPr>
              <a:t>Set </a:t>
            </a:r>
            <a:r>
              <a:rPr lang="en-US" altLang="zh-TW" sz="1600" dirty="0" err="1">
                <a:solidFill>
                  <a:schemeClr val="tx2"/>
                </a:solidFill>
              </a:rPr>
              <a:t>conAccess</a:t>
            </a:r>
            <a:r>
              <a:rPr lang="en-US" altLang="zh-TW" sz="1600" dirty="0">
                <a:solidFill>
                  <a:schemeClr val="tx2"/>
                </a:solidFill>
              </a:rPr>
              <a:t> = New </a:t>
            </a:r>
            <a:r>
              <a:rPr lang="en-US" altLang="zh-TW" sz="1600" dirty="0" err="1">
                <a:solidFill>
                  <a:schemeClr val="tx2"/>
                </a:solidFill>
              </a:rPr>
              <a:t>ADODB.Connection</a:t>
            </a:r>
            <a:endParaRPr lang="en-US" altLang="zh-TW" sz="1600" dirty="0">
              <a:solidFill>
                <a:schemeClr val="tx2"/>
              </a:solidFill>
            </a:endParaRPr>
          </a:p>
          <a:p>
            <a:r>
              <a:rPr lang="en-US" altLang="zh-TW" sz="1600" dirty="0">
                <a:solidFill>
                  <a:schemeClr val="tx2"/>
                </a:solidFill>
              </a:rPr>
              <a:t>With </a:t>
            </a:r>
            <a:r>
              <a:rPr lang="en-US" altLang="zh-TW" sz="1600" dirty="0" err="1">
                <a:solidFill>
                  <a:schemeClr val="tx2"/>
                </a:solidFill>
              </a:rPr>
              <a:t>conAccess</a:t>
            </a:r>
            <a:endParaRPr lang="en-US" altLang="zh-TW" sz="1600" dirty="0">
              <a:solidFill>
                <a:schemeClr val="tx2"/>
              </a:solidFill>
            </a:endParaRPr>
          </a:p>
          <a:p>
            <a:r>
              <a:rPr lang="en-US" altLang="zh-TW" sz="1600" dirty="0">
                <a:solidFill>
                  <a:schemeClr val="tx2"/>
                </a:solidFill>
              </a:rPr>
              <a:t>    .Provider = "microsoft.ace.oledb.12.0"</a:t>
            </a:r>
          </a:p>
          <a:p>
            <a:r>
              <a:rPr lang="en-US" altLang="zh-TW" sz="1600" dirty="0">
                <a:solidFill>
                  <a:schemeClr val="tx2"/>
                </a:solidFill>
              </a:rPr>
              <a:t>    .Open </a:t>
            </a:r>
            <a:r>
              <a:rPr lang="en-US" altLang="zh-TW" sz="1600" dirty="0" err="1">
                <a:solidFill>
                  <a:schemeClr val="tx2"/>
                </a:solidFill>
              </a:rPr>
              <a:t>filePath</a:t>
            </a:r>
            <a:endParaRPr lang="en-US" altLang="zh-TW" sz="1600" dirty="0">
              <a:solidFill>
                <a:schemeClr val="tx2"/>
              </a:solidFill>
            </a:endParaRPr>
          </a:p>
          <a:p>
            <a:r>
              <a:rPr lang="en-US" altLang="zh-TW" sz="1600" dirty="0">
                <a:solidFill>
                  <a:schemeClr val="tx2"/>
                </a:solidFill>
              </a:rPr>
              <a:t>End With</a:t>
            </a:r>
          </a:p>
        </p:txBody>
      </p:sp>
    </p:spTree>
    <p:extLst>
      <p:ext uri="{BB962C8B-B14F-4D97-AF65-F5344CB8AC3E}">
        <p14:creationId xmlns:p14="http://schemas.microsoft.com/office/powerpoint/2010/main" val="26074155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Importing and Exporting Data (Self-Study)</a:t>
            </a:r>
            <a:endParaRPr lang="zh-TW" altLang="en-US" dirty="0"/>
          </a:p>
        </p:txBody>
      </p:sp>
      <p:sp>
        <p:nvSpPr>
          <p:cNvPr id="3" name="Content Placeholder 2"/>
          <p:cNvSpPr>
            <a:spLocks noGrp="1"/>
          </p:cNvSpPr>
          <p:nvPr>
            <p:ph idx="1"/>
          </p:nvPr>
        </p:nvSpPr>
        <p:spPr>
          <a:xfrm>
            <a:off x="182880" y="922867"/>
            <a:ext cx="8802094" cy="5310956"/>
          </a:xfrm>
        </p:spPr>
        <p:txBody>
          <a:bodyPr/>
          <a:lstStyle/>
          <a:p>
            <a:endParaRPr lang="en-US" altLang="zh-TW" dirty="0"/>
          </a:p>
          <a:p>
            <a:r>
              <a:rPr lang="en-US" altLang="zh-TW" dirty="0"/>
              <a:t>Import Access data file</a:t>
            </a:r>
          </a:p>
          <a:p>
            <a:pPr lvl="1"/>
            <a:r>
              <a:rPr lang="en-US" altLang="zh-TW" dirty="0"/>
              <a:t>Example 4.15: (Cont’d)</a:t>
            </a:r>
          </a:p>
        </p:txBody>
      </p:sp>
      <p:sp>
        <p:nvSpPr>
          <p:cNvPr id="4" name="Slide Number Placeholder 3"/>
          <p:cNvSpPr>
            <a:spLocks noGrp="1"/>
          </p:cNvSpPr>
          <p:nvPr>
            <p:ph type="sldNum" sz="quarter" idx="4294967295"/>
          </p:nvPr>
        </p:nvSpPr>
        <p:spPr>
          <a:xfrm>
            <a:off x="762000" y="6338886"/>
            <a:ext cx="533400" cy="244476"/>
          </a:xfrm>
        </p:spPr>
        <p:txBody>
          <a:bodyPr>
            <a:normAutofit fontScale="85000" lnSpcReduction="20000"/>
          </a:bodyPr>
          <a:lstStyle/>
          <a:p>
            <a:pPr>
              <a:defRPr/>
            </a:pPr>
            <a:fld id="{171055FC-F4A2-473D-A2E4-D64D2FB41EAA}" type="slidenum">
              <a:rPr lang="en-US" altLang="zh-TW" smtClean="0"/>
              <a:pPr>
                <a:defRPr/>
              </a:pPr>
              <a:t>48</a:t>
            </a:fld>
            <a:endParaRPr lang="en-US" altLang="zh-TW"/>
          </a:p>
        </p:txBody>
      </p:sp>
      <p:sp>
        <p:nvSpPr>
          <p:cNvPr id="5" name="Rectangle 4"/>
          <p:cNvSpPr/>
          <p:nvPr/>
        </p:nvSpPr>
        <p:spPr>
          <a:xfrm>
            <a:off x="762000" y="2362200"/>
            <a:ext cx="8005064" cy="4247317"/>
          </a:xfrm>
          <a:prstGeom prst="rect">
            <a:avLst/>
          </a:prstGeom>
        </p:spPr>
        <p:txBody>
          <a:bodyPr wrap="square">
            <a:spAutoFit/>
          </a:bodyPr>
          <a:lstStyle/>
          <a:p>
            <a:r>
              <a:rPr lang="en-US" altLang="zh-TW" dirty="0">
                <a:solidFill>
                  <a:srgbClr val="009900"/>
                </a:solidFill>
              </a:rPr>
              <a:t>Identify the data table to be imported</a:t>
            </a:r>
          </a:p>
          <a:p>
            <a:r>
              <a:rPr lang="en-US" altLang="zh-TW" dirty="0">
                <a:solidFill>
                  <a:schemeClr val="tx2"/>
                </a:solidFill>
              </a:rPr>
              <a:t>Set </a:t>
            </a:r>
            <a:r>
              <a:rPr lang="en-US" altLang="zh-TW" dirty="0" err="1">
                <a:solidFill>
                  <a:schemeClr val="tx2"/>
                </a:solidFill>
              </a:rPr>
              <a:t>rsAccess</a:t>
            </a:r>
            <a:r>
              <a:rPr lang="en-US" altLang="zh-TW" dirty="0">
                <a:solidFill>
                  <a:schemeClr val="tx2"/>
                </a:solidFill>
              </a:rPr>
              <a:t> = New </a:t>
            </a:r>
            <a:r>
              <a:rPr lang="en-US" altLang="zh-TW" dirty="0" err="1">
                <a:solidFill>
                  <a:schemeClr val="tx2"/>
                </a:solidFill>
              </a:rPr>
              <a:t>ADODB.Recordset</a:t>
            </a:r>
            <a:endParaRPr lang="en-US" altLang="zh-TW" dirty="0">
              <a:solidFill>
                <a:schemeClr val="tx2"/>
              </a:solidFill>
            </a:endParaRPr>
          </a:p>
          <a:p>
            <a:r>
              <a:rPr lang="en-US" altLang="zh-TW" dirty="0" err="1">
                <a:solidFill>
                  <a:schemeClr val="tx2"/>
                </a:solidFill>
              </a:rPr>
              <a:t>rsAccess.Open</a:t>
            </a:r>
            <a:r>
              <a:rPr lang="en-US" altLang="zh-TW" dirty="0">
                <a:solidFill>
                  <a:schemeClr val="tx2"/>
                </a:solidFill>
              </a:rPr>
              <a:t> Source:="select * from customers", </a:t>
            </a:r>
            <a:r>
              <a:rPr lang="en-US" altLang="zh-TW" dirty="0" err="1">
                <a:solidFill>
                  <a:schemeClr val="tx2"/>
                </a:solidFill>
              </a:rPr>
              <a:t>ActiveConnection</a:t>
            </a:r>
            <a:r>
              <a:rPr lang="en-US" altLang="zh-TW" dirty="0">
                <a:solidFill>
                  <a:schemeClr val="tx2"/>
                </a:solidFill>
              </a:rPr>
              <a:t>:=</a:t>
            </a:r>
            <a:r>
              <a:rPr lang="en-US" altLang="zh-TW" dirty="0" err="1">
                <a:solidFill>
                  <a:schemeClr val="tx2"/>
                </a:solidFill>
              </a:rPr>
              <a:t>conAccess</a:t>
            </a:r>
            <a:endParaRPr lang="en-US" altLang="zh-TW" dirty="0">
              <a:solidFill>
                <a:schemeClr val="tx2"/>
              </a:solidFill>
            </a:endParaRPr>
          </a:p>
          <a:p>
            <a:endParaRPr lang="en-US" altLang="zh-TW" dirty="0">
              <a:solidFill>
                <a:schemeClr val="tx2"/>
              </a:solidFill>
            </a:endParaRPr>
          </a:p>
          <a:p>
            <a:r>
              <a:rPr lang="en-US" altLang="zh-TW" dirty="0">
                <a:solidFill>
                  <a:srgbClr val="009900"/>
                </a:solidFill>
              </a:rPr>
              <a:t>'Copy the header row from the table to worksheet</a:t>
            </a:r>
          </a:p>
          <a:p>
            <a:r>
              <a:rPr lang="en-US" altLang="zh-TW" dirty="0">
                <a:solidFill>
                  <a:schemeClr val="tx2"/>
                </a:solidFill>
              </a:rPr>
              <a:t>For </a:t>
            </a:r>
            <a:r>
              <a:rPr lang="en-US" altLang="zh-TW" dirty="0" err="1">
                <a:solidFill>
                  <a:schemeClr val="tx2"/>
                </a:solidFill>
              </a:rPr>
              <a:t>i</a:t>
            </a:r>
            <a:r>
              <a:rPr lang="en-US" altLang="zh-TW" dirty="0">
                <a:solidFill>
                  <a:schemeClr val="tx2"/>
                </a:solidFill>
              </a:rPr>
              <a:t> = 1 To </a:t>
            </a:r>
            <a:r>
              <a:rPr lang="en-US" altLang="zh-TW" dirty="0" err="1">
                <a:solidFill>
                  <a:schemeClr val="tx2"/>
                </a:solidFill>
              </a:rPr>
              <a:t>rsAccess.Fields.Count</a:t>
            </a:r>
            <a:endParaRPr lang="en-US" altLang="zh-TW" dirty="0">
              <a:solidFill>
                <a:schemeClr val="tx2"/>
              </a:solidFill>
            </a:endParaRPr>
          </a:p>
          <a:p>
            <a:r>
              <a:rPr lang="en-US" altLang="zh-TW" dirty="0">
                <a:solidFill>
                  <a:schemeClr val="tx2"/>
                </a:solidFill>
              </a:rPr>
              <a:t>    </a:t>
            </a:r>
            <a:r>
              <a:rPr lang="en-US" altLang="zh-TW" dirty="0" err="1">
                <a:solidFill>
                  <a:schemeClr val="tx2"/>
                </a:solidFill>
              </a:rPr>
              <a:t>ActiveSheet.Range</a:t>
            </a:r>
            <a:r>
              <a:rPr lang="en-US" altLang="zh-TW" dirty="0">
                <a:solidFill>
                  <a:schemeClr val="tx2"/>
                </a:solidFill>
              </a:rPr>
              <a:t>("a1").Offset(0, </a:t>
            </a:r>
            <a:r>
              <a:rPr lang="en-US" altLang="zh-TW" dirty="0" err="1">
                <a:solidFill>
                  <a:schemeClr val="tx2"/>
                </a:solidFill>
              </a:rPr>
              <a:t>i</a:t>
            </a:r>
            <a:r>
              <a:rPr lang="en-US" altLang="zh-TW" dirty="0">
                <a:solidFill>
                  <a:schemeClr val="tx2"/>
                </a:solidFill>
              </a:rPr>
              <a:t> - 1).Value = </a:t>
            </a:r>
            <a:r>
              <a:rPr lang="en-US" altLang="zh-TW" dirty="0" err="1">
                <a:solidFill>
                  <a:schemeClr val="tx2"/>
                </a:solidFill>
              </a:rPr>
              <a:t>rsAccess.Fields</a:t>
            </a:r>
            <a:r>
              <a:rPr lang="en-US" altLang="zh-TW" dirty="0">
                <a:solidFill>
                  <a:schemeClr val="tx2"/>
                </a:solidFill>
              </a:rPr>
              <a:t>(</a:t>
            </a:r>
            <a:r>
              <a:rPr lang="en-US" altLang="zh-TW" dirty="0" err="1">
                <a:solidFill>
                  <a:schemeClr val="tx2"/>
                </a:solidFill>
              </a:rPr>
              <a:t>i</a:t>
            </a:r>
            <a:r>
              <a:rPr lang="en-US" altLang="zh-TW" dirty="0">
                <a:solidFill>
                  <a:schemeClr val="tx2"/>
                </a:solidFill>
              </a:rPr>
              <a:t> - 1).Name</a:t>
            </a:r>
          </a:p>
          <a:p>
            <a:r>
              <a:rPr lang="en-US" altLang="zh-TW" dirty="0">
                <a:solidFill>
                  <a:schemeClr val="tx2"/>
                </a:solidFill>
              </a:rPr>
              <a:t>Next </a:t>
            </a:r>
            <a:r>
              <a:rPr lang="en-US" altLang="zh-TW" dirty="0" err="1">
                <a:solidFill>
                  <a:schemeClr val="tx2"/>
                </a:solidFill>
              </a:rPr>
              <a:t>i</a:t>
            </a:r>
            <a:endParaRPr lang="en-US" altLang="zh-TW" dirty="0">
              <a:solidFill>
                <a:schemeClr val="tx2"/>
              </a:solidFill>
            </a:endParaRPr>
          </a:p>
          <a:p>
            <a:r>
              <a:rPr lang="en-US" altLang="zh-TW" dirty="0">
                <a:solidFill>
                  <a:srgbClr val="009900"/>
                </a:solidFill>
              </a:rPr>
              <a:t>'Copy the records from the </a:t>
            </a:r>
            <a:r>
              <a:rPr lang="en-US" altLang="zh-TW" dirty="0" err="1">
                <a:solidFill>
                  <a:srgbClr val="009900"/>
                </a:solidFill>
              </a:rPr>
              <a:t>recordset</a:t>
            </a:r>
            <a:endParaRPr lang="en-US" altLang="zh-TW" dirty="0">
              <a:solidFill>
                <a:srgbClr val="009900"/>
              </a:solidFill>
            </a:endParaRPr>
          </a:p>
          <a:p>
            <a:r>
              <a:rPr lang="en-US" altLang="zh-TW" dirty="0" err="1">
                <a:solidFill>
                  <a:schemeClr val="tx2"/>
                </a:solidFill>
              </a:rPr>
              <a:t>ActiveSheet.Range</a:t>
            </a:r>
            <a:r>
              <a:rPr lang="en-US" altLang="zh-TW" dirty="0">
                <a:solidFill>
                  <a:schemeClr val="tx2"/>
                </a:solidFill>
              </a:rPr>
              <a:t>("a2").</a:t>
            </a:r>
            <a:r>
              <a:rPr lang="en-US" altLang="zh-TW" dirty="0" err="1">
                <a:solidFill>
                  <a:schemeClr val="tx2"/>
                </a:solidFill>
              </a:rPr>
              <a:t>CopyFromRecordset</a:t>
            </a:r>
            <a:r>
              <a:rPr lang="en-US" altLang="zh-TW" dirty="0">
                <a:solidFill>
                  <a:schemeClr val="tx2"/>
                </a:solidFill>
              </a:rPr>
              <a:t> </a:t>
            </a:r>
            <a:r>
              <a:rPr lang="en-US" altLang="zh-TW" dirty="0" err="1">
                <a:solidFill>
                  <a:schemeClr val="tx2"/>
                </a:solidFill>
              </a:rPr>
              <a:t>rsAccess</a:t>
            </a:r>
            <a:endParaRPr lang="en-US" altLang="zh-TW" dirty="0">
              <a:solidFill>
                <a:schemeClr val="tx2"/>
              </a:solidFill>
            </a:endParaRPr>
          </a:p>
          <a:p>
            <a:endParaRPr lang="en-US" altLang="zh-TW" dirty="0">
              <a:solidFill>
                <a:schemeClr val="tx2"/>
              </a:solidFill>
            </a:endParaRPr>
          </a:p>
          <a:p>
            <a:r>
              <a:rPr lang="en-US" altLang="zh-TW" dirty="0">
                <a:solidFill>
                  <a:srgbClr val="009900"/>
                </a:solidFill>
              </a:rPr>
              <a:t>'Close the data table</a:t>
            </a:r>
          </a:p>
          <a:p>
            <a:r>
              <a:rPr lang="en-US" altLang="zh-TW" dirty="0" err="1">
                <a:solidFill>
                  <a:schemeClr val="tx2"/>
                </a:solidFill>
              </a:rPr>
              <a:t>rsAccess.Close</a:t>
            </a:r>
            <a:endParaRPr lang="en-US" altLang="zh-TW" dirty="0">
              <a:solidFill>
                <a:schemeClr val="tx2"/>
              </a:solidFill>
            </a:endParaRPr>
          </a:p>
          <a:p>
            <a:r>
              <a:rPr lang="en-US" altLang="zh-TW" dirty="0">
                <a:solidFill>
                  <a:srgbClr val="009900"/>
                </a:solidFill>
              </a:rPr>
              <a:t>'Close the connection to Access</a:t>
            </a:r>
          </a:p>
          <a:p>
            <a:r>
              <a:rPr lang="en-US" altLang="zh-TW" dirty="0" err="1">
                <a:solidFill>
                  <a:schemeClr val="tx2"/>
                </a:solidFill>
              </a:rPr>
              <a:t>conAccess.Close</a:t>
            </a:r>
            <a:endParaRPr lang="en-US" altLang="zh-TW" dirty="0">
              <a:solidFill>
                <a:schemeClr val="tx2"/>
              </a:solidFill>
            </a:endParaRPr>
          </a:p>
        </p:txBody>
      </p:sp>
    </p:spTree>
    <p:extLst>
      <p:ext uri="{BB962C8B-B14F-4D97-AF65-F5344CB8AC3E}">
        <p14:creationId xmlns:p14="http://schemas.microsoft.com/office/powerpoint/2010/main" val="29724004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Importing and Exporting Data (Self-Study)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49</a:t>
            </a:fld>
            <a:endParaRPr lang="en-US" dirty="0"/>
          </a:p>
        </p:txBody>
      </p:sp>
      <p:sp>
        <p:nvSpPr>
          <p:cNvPr id="4" name="Content Placeholder 3"/>
          <p:cNvSpPr>
            <a:spLocks noGrp="1"/>
          </p:cNvSpPr>
          <p:nvPr>
            <p:ph sz="quarter" idx="1"/>
          </p:nvPr>
        </p:nvSpPr>
        <p:spPr>
          <a:xfrm>
            <a:off x="612648" y="1447800"/>
            <a:ext cx="8153400" cy="4953000"/>
          </a:xfrm>
        </p:spPr>
        <p:txBody>
          <a:bodyPr>
            <a:normAutofit/>
          </a:bodyPr>
          <a:lstStyle/>
          <a:p>
            <a:r>
              <a:rPr lang="en-US" dirty="0"/>
              <a:t>Export data to a text file</a:t>
            </a:r>
          </a:p>
          <a:p>
            <a:pPr lvl="1"/>
            <a:r>
              <a:rPr lang="en-US" dirty="0"/>
              <a:t>Excel saves the active worksheet as a .CSV or .txt file. There is a risk that all other worksheets will be lost unless the workbook has been saved before the action.</a:t>
            </a:r>
          </a:p>
          <a:p>
            <a:pPr lvl="1"/>
            <a:r>
              <a:rPr lang="en-US" dirty="0"/>
              <a:t>To write a selected range of cells to a text file directly, use the Open statement:</a:t>
            </a:r>
          </a:p>
          <a:p>
            <a:pPr marL="685800" lvl="2" indent="0">
              <a:buNone/>
            </a:pPr>
            <a:r>
              <a:rPr lang="en-US" dirty="0"/>
              <a:t>Open </a:t>
            </a:r>
            <a:r>
              <a:rPr lang="en-US" i="1" dirty="0" err="1"/>
              <a:t>outputfilepath</a:t>
            </a:r>
            <a:r>
              <a:rPr lang="en-US" dirty="0"/>
              <a:t> For Output As </a:t>
            </a:r>
            <a:r>
              <a:rPr lang="en-US" b="1" dirty="0"/>
              <a:t>#</a:t>
            </a:r>
            <a:r>
              <a:rPr lang="en-US" i="1" dirty="0" err="1"/>
              <a:t>filenumber</a:t>
            </a:r>
            <a:endParaRPr lang="en-US" i="1" dirty="0"/>
          </a:p>
          <a:p>
            <a:pPr lvl="2"/>
            <a:r>
              <a:rPr lang="en-US" dirty="0"/>
              <a:t>The</a:t>
            </a:r>
            <a:r>
              <a:rPr lang="en-US" i="1" dirty="0"/>
              <a:t> </a:t>
            </a:r>
            <a:r>
              <a:rPr lang="en-US" i="1" dirty="0" err="1"/>
              <a:t>outputfielpath</a:t>
            </a:r>
            <a:r>
              <a:rPr lang="en-US" dirty="0"/>
              <a:t> is the full file path, including the file name and extension, of the text file to be created. All directories involved in the path must exist already before the running of the statement. An existing file with the same name will be deleted.</a:t>
            </a:r>
          </a:p>
          <a:p>
            <a:pPr lvl="2"/>
            <a:r>
              <a:rPr lang="en-US" dirty="0"/>
              <a:t>The</a:t>
            </a:r>
            <a:r>
              <a:rPr lang="en-US" i="1" dirty="0"/>
              <a:t> </a:t>
            </a:r>
            <a:r>
              <a:rPr lang="en-US" i="1" dirty="0" err="1"/>
              <a:t>filenumber</a:t>
            </a:r>
            <a:r>
              <a:rPr lang="en-US" dirty="0"/>
              <a:t> ranges from 1 to 511. It is used in the running program for later reference to the file.</a:t>
            </a:r>
          </a:p>
          <a:p>
            <a:pPr lvl="1"/>
            <a:endParaRPr lang="en-US" dirty="0"/>
          </a:p>
        </p:txBody>
      </p:sp>
    </p:spTree>
    <p:extLst>
      <p:ext uri="{BB962C8B-B14F-4D97-AF65-F5344CB8AC3E}">
        <p14:creationId xmlns:p14="http://schemas.microsoft.com/office/powerpoint/2010/main" val="9557431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Importing and Exporting Data (Self-Study)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50</a:t>
            </a:fld>
            <a:endParaRPr lang="en-US" dirty="0"/>
          </a:p>
        </p:txBody>
      </p:sp>
      <p:sp>
        <p:nvSpPr>
          <p:cNvPr id="4" name="Content Placeholder 3"/>
          <p:cNvSpPr>
            <a:spLocks noGrp="1"/>
          </p:cNvSpPr>
          <p:nvPr>
            <p:ph sz="quarter" idx="1"/>
          </p:nvPr>
        </p:nvSpPr>
        <p:spPr>
          <a:xfrm>
            <a:off x="228600" y="1371600"/>
            <a:ext cx="8537448" cy="4800600"/>
          </a:xfrm>
        </p:spPr>
        <p:txBody>
          <a:bodyPr>
            <a:normAutofit/>
          </a:bodyPr>
          <a:lstStyle/>
          <a:p>
            <a:r>
              <a:rPr lang="en-US" sz="3500" dirty="0"/>
              <a:t>Export data to a text file</a:t>
            </a:r>
          </a:p>
          <a:p>
            <a:pPr lvl="1"/>
            <a:r>
              <a:rPr lang="en-US" dirty="0"/>
              <a:t>The basic procedure for writing a text file is:</a:t>
            </a:r>
          </a:p>
          <a:p>
            <a:pPr lvl="2"/>
            <a:r>
              <a:rPr lang="en-US" dirty="0"/>
              <a:t>Open or create the file by using the Open statement.</a:t>
            </a:r>
          </a:p>
          <a:p>
            <a:pPr lvl="2"/>
            <a:r>
              <a:rPr lang="en-US" dirty="0"/>
              <a:t>Write selected data to the file using the Write #</a:t>
            </a:r>
            <a:r>
              <a:rPr lang="en-US" i="1" dirty="0" err="1"/>
              <a:t>filenumber</a:t>
            </a:r>
            <a:r>
              <a:rPr lang="en-US" dirty="0"/>
              <a:t> or Print #</a:t>
            </a:r>
            <a:r>
              <a:rPr lang="en-US" dirty="0" err="1"/>
              <a:t>f</a:t>
            </a:r>
            <a:r>
              <a:rPr lang="en-US" i="1" dirty="0" err="1"/>
              <a:t>ilenumber</a:t>
            </a:r>
            <a:r>
              <a:rPr lang="en-US" i="1" dirty="0"/>
              <a:t> </a:t>
            </a:r>
            <a:r>
              <a:rPr lang="en-US" dirty="0"/>
              <a:t>statement.</a:t>
            </a:r>
          </a:p>
          <a:p>
            <a:pPr lvl="3"/>
            <a:r>
              <a:rPr lang="en-US" dirty="0"/>
              <a:t>Write: Write a series of values, each separated by a comma and enclosed in quotes. If the statement is ended with a semicolon, a carriage return/linefeed sequence is not inserted after each value.</a:t>
            </a:r>
          </a:p>
          <a:p>
            <a:pPr lvl="3"/>
            <a:r>
              <a:rPr lang="en-US" dirty="0"/>
              <a:t>Print: Writes a series of values, with each value separated by a space character. If the statement is ended with a semicolon, a carriage return/linefeed sequence is not inserted after each value.</a:t>
            </a:r>
          </a:p>
          <a:p>
            <a:pPr lvl="2"/>
            <a:r>
              <a:rPr lang="en-US" dirty="0"/>
              <a:t>Close the file by using the Close statement.</a:t>
            </a:r>
          </a:p>
          <a:p>
            <a:pPr lvl="2"/>
            <a:endParaRPr lang="en-US" dirty="0"/>
          </a:p>
        </p:txBody>
      </p:sp>
    </p:spTree>
    <p:extLst>
      <p:ext uri="{BB962C8B-B14F-4D97-AF65-F5344CB8AC3E}">
        <p14:creationId xmlns:p14="http://schemas.microsoft.com/office/powerpoint/2010/main" val="31610952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Importing and Exporting Data (Self-Study)</a:t>
            </a:r>
          </a:p>
        </p:txBody>
      </p:sp>
      <p:sp>
        <p:nvSpPr>
          <p:cNvPr id="3" name="Slide Number Placeholder 2"/>
          <p:cNvSpPr>
            <a:spLocks noGrp="1"/>
          </p:cNvSpPr>
          <p:nvPr>
            <p:ph type="sldNum" sz="quarter" idx="4294967295"/>
          </p:nvPr>
        </p:nvSpPr>
        <p:spPr>
          <a:xfrm>
            <a:off x="762000" y="6338886"/>
            <a:ext cx="533400" cy="244476"/>
          </a:xfrm>
        </p:spPr>
        <p:txBody>
          <a:bodyPr>
            <a:normAutofit fontScale="85000" lnSpcReduction="20000"/>
          </a:bodyPr>
          <a:lstStyle/>
          <a:p>
            <a:fld id="{E01307AD-13B7-4FFB-AD18-2975CCA7DD99}" type="slidenum">
              <a:rPr lang="en-US" smtClean="0"/>
              <a:pPr/>
              <a:t>51</a:t>
            </a:fld>
            <a:endParaRPr lang="en-US" dirty="0"/>
          </a:p>
        </p:txBody>
      </p:sp>
      <p:sp>
        <p:nvSpPr>
          <p:cNvPr id="4" name="Content Placeholder 3"/>
          <p:cNvSpPr>
            <a:spLocks noGrp="1"/>
          </p:cNvSpPr>
          <p:nvPr>
            <p:ph sz="quarter" idx="1"/>
          </p:nvPr>
        </p:nvSpPr>
        <p:spPr>
          <a:xfrm>
            <a:off x="612648" y="1295400"/>
            <a:ext cx="8153400" cy="5486400"/>
          </a:xfrm>
        </p:spPr>
        <p:txBody>
          <a:bodyPr>
            <a:normAutofit fontScale="40000" lnSpcReduction="20000"/>
          </a:bodyPr>
          <a:lstStyle/>
          <a:p>
            <a:r>
              <a:rPr lang="en-US" sz="7000" dirty="0"/>
              <a:t>Export data to a text file</a:t>
            </a:r>
          </a:p>
          <a:p>
            <a:pPr lvl="1"/>
            <a:r>
              <a:rPr lang="en-US" sz="6000" dirty="0"/>
              <a:t>Example 4.16: Export the following range of cells to a text file.</a:t>
            </a:r>
          </a:p>
          <a:p>
            <a:pPr marL="411480" lvl="1" indent="0">
              <a:buNone/>
            </a:pPr>
            <a:endParaRPr lang="en-US" sz="3300" dirty="0"/>
          </a:p>
          <a:p>
            <a:pPr marL="411480" lvl="1" indent="0">
              <a:buNone/>
            </a:pPr>
            <a:r>
              <a:rPr lang="en-US" sz="3500" dirty="0"/>
              <a:t>Sub ex3b7( )</a:t>
            </a:r>
          </a:p>
          <a:p>
            <a:pPr marL="411480" lvl="1" indent="0">
              <a:buNone/>
            </a:pPr>
            <a:r>
              <a:rPr lang="en-US" sz="3500" dirty="0"/>
              <a:t>Dim </a:t>
            </a:r>
            <a:r>
              <a:rPr lang="en-US" sz="3500" dirty="0" err="1"/>
              <a:t>outFile</a:t>
            </a:r>
            <a:r>
              <a:rPr lang="en-US" sz="3500" dirty="0"/>
              <a:t> As String, </a:t>
            </a:r>
            <a:r>
              <a:rPr lang="en-US" sz="3500" dirty="0" err="1"/>
              <a:t>iRow</a:t>
            </a:r>
            <a:r>
              <a:rPr lang="en-US" sz="3500" dirty="0"/>
              <a:t> As Long</a:t>
            </a:r>
          </a:p>
          <a:p>
            <a:pPr marL="411480" lvl="1" indent="0">
              <a:buNone/>
            </a:pPr>
            <a:endParaRPr lang="en-US" sz="3500" dirty="0"/>
          </a:p>
          <a:p>
            <a:pPr marL="411480" lvl="1" indent="0">
              <a:buNone/>
            </a:pPr>
            <a:r>
              <a:rPr lang="en-US" sz="3500" dirty="0" err="1"/>
              <a:t>outFile</a:t>
            </a:r>
            <a:r>
              <a:rPr lang="en-US" sz="3500" dirty="0"/>
              <a:t> = "d:\temp1\file1.txt"</a:t>
            </a:r>
          </a:p>
          <a:p>
            <a:pPr marL="411480" lvl="1" indent="0">
              <a:buNone/>
            </a:pPr>
            <a:endParaRPr lang="en-US" sz="3500" dirty="0"/>
          </a:p>
          <a:p>
            <a:pPr marL="411480" lvl="1" indent="0">
              <a:buNone/>
            </a:pPr>
            <a:r>
              <a:rPr lang="en-US" sz="3500" dirty="0"/>
              <a:t>Open </a:t>
            </a:r>
            <a:r>
              <a:rPr lang="en-US" sz="3500" dirty="0" err="1"/>
              <a:t>outFile</a:t>
            </a:r>
            <a:r>
              <a:rPr lang="en-US" sz="3500" dirty="0"/>
              <a:t> For Output As #1</a:t>
            </a:r>
          </a:p>
          <a:p>
            <a:pPr marL="411480" lvl="1" indent="0">
              <a:buNone/>
            </a:pPr>
            <a:endParaRPr lang="en-US" sz="3500" dirty="0"/>
          </a:p>
          <a:p>
            <a:pPr marL="411480" lvl="1" indent="0">
              <a:buNone/>
            </a:pPr>
            <a:r>
              <a:rPr lang="en-US" sz="3500" dirty="0"/>
              <a:t>With Worksheets("sheet1").Range("a1")</a:t>
            </a:r>
          </a:p>
          <a:p>
            <a:pPr marL="411480" lvl="1" indent="0">
              <a:buNone/>
            </a:pPr>
            <a:r>
              <a:rPr lang="en-US" sz="3500" dirty="0"/>
              <a:t>    For </a:t>
            </a:r>
            <a:r>
              <a:rPr lang="en-US" sz="3500" dirty="0" err="1"/>
              <a:t>iRow</a:t>
            </a:r>
            <a:r>
              <a:rPr lang="en-US" sz="3500" dirty="0"/>
              <a:t> = 0 To 3</a:t>
            </a:r>
          </a:p>
          <a:p>
            <a:pPr marL="411480" lvl="1" indent="0">
              <a:buNone/>
            </a:pPr>
            <a:r>
              <a:rPr lang="en-US" sz="3500" dirty="0"/>
              <a:t>    Write #1, .Offset(</a:t>
            </a:r>
            <a:r>
              <a:rPr lang="en-US" sz="3500" dirty="0" err="1"/>
              <a:t>iRow</a:t>
            </a:r>
            <a:r>
              <a:rPr lang="en-US" sz="3500" dirty="0"/>
              <a:t>, 0).Value; .Offset(</a:t>
            </a:r>
            <a:r>
              <a:rPr lang="en-US" sz="3500" dirty="0" err="1"/>
              <a:t>iRow</a:t>
            </a:r>
            <a:r>
              <a:rPr lang="en-US" sz="3500" dirty="0"/>
              <a:t>, 1).Value; _</a:t>
            </a:r>
          </a:p>
          <a:p>
            <a:pPr marL="411480" lvl="1" indent="0">
              <a:buNone/>
            </a:pPr>
            <a:r>
              <a:rPr lang="en-US" sz="3500" dirty="0"/>
              <a:t>     .Offset(</a:t>
            </a:r>
            <a:r>
              <a:rPr lang="en-US" sz="3500" dirty="0" err="1"/>
              <a:t>iRow</a:t>
            </a:r>
            <a:r>
              <a:rPr lang="en-US" sz="3500" dirty="0"/>
              <a:t>, 2).Value; .Offset(</a:t>
            </a:r>
            <a:r>
              <a:rPr lang="en-US" sz="3500" dirty="0" err="1"/>
              <a:t>iRow</a:t>
            </a:r>
            <a:r>
              <a:rPr lang="en-US" sz="3500" dirty="0"/>
              <a:t>, 3).Value</a:t>
            </a:r>
          </a:p>
          <a:p>
            <a:pPr marL="411480" lvl="1" indent="0">
              <a:buNone/>
            </a:pPr>
            <a:r>
              <a:rPr lang="en-US" sz="3500" dirty="0"/>
              <a:t>    Next </a:t>
            </a:r>
            <a:r>
              <a:rPr lang="en-US" sz="3500" dirty="0" err="1"/>
              <a:t>iRow</a:t>
            </a:r>
            <a:endParaRPr lang="en-US" sz="3500" dirty="0"/>
          </a:p>
          <a:p>
            <a:pPr marL="411480" lvl="1" indent="0">
              <a:buNone/>
            </a:pPr>
            <a:r>
              <a:rPr lang="en-US" sz="3500" dirty="0"/>
              <a:t>End With</a:t>
            </a:r>
          </a:p>
          <a:p>
            <a:pPr marL="411480" lvl="1" indent="0">
              <a:buNone/>
            </a:pPr>
            <a:endParaRPr lang="en-US" sz="3500" dirty="0"/>
          </a:p>
          <a:p>
            <a:pPr marL="411480" lvl="1" indent="0">
              <a:buNone/>
            </a:pPr>
            <a:r>
              <a:rPr lang="en-US" sz="3500" dirty="0"/>
              <a:t>Close #1</a:t>
            </a:r>
          </a:p>
          <a:p>
            <a:pPr marL="411480" lvl="1" indent="0">
              <a:buNone/>
            </a:pPr>
            <a:r>
              <a:rPr lang="en-US" sz="3500" dirty="0"/>
              <a:t>End Sub</a:t>
            </a:r>
            <a:endParaRPr lang="en-US" sz="3300" dirty="0"/>
          </a:p>
        </p:txBody>
      </p:sp>
      <p:pic>
        <p:nvPicPr>
          <p:cNvPr id="102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800" y="2514600"/>
            <a:ext cx="2827735"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5257800"/>
            <a:ext cx="2943225" cy="1379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28267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15419</TotalTime>
  <Words>5419</Words>
  <Application>Microsoft Macintosh PowerPoint</Application>
  <PresentationFormat>On-screen Show (4:3)</PresentationFormat>
  <Paragraphs>502</Paragraphs>
  <Slides>51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Tw Cen MT</vt:lpstr>
      <vt:lpstr>Wingdings</vt:lpstr>
      <vt:lpstr>Wingdings 2</vt:lpstr>
      <vt:lpstr>Median</vt:lpstr>
      <vt:lpstr>Chapter 4:  Working with Chart and Pivot Table Objects</vt:lpstr>
      <vt:lpstr>Chapter Objectives</vt:lpstr>
      <vt:lpstr>Working With Chart Objects</vt:lpstr>
      <vt:lpstr>Working With Chart Objects</vt:lpstr>
      <vt:lpstr>Working With Chart Objects</vt:lpstr>
      <vt:lpstr>Working With Chart Objects</vt:lpstr>
      <vt:lpstr>Creating An Embedded Chart Programmatically</vt:lpstr>
      <vt:lpstr>Creating An Embedded Chart Programmatically</vt:lpstr>
      <vt:lpstr>Creating An Embedded Chart Programmatically</vt:lpstr>
      <vt:lpstr>Creating An Embedded Chart Programmatically</vt:lpstr>
      <vt:lpstr>Creating An Embedded Chart Programmatically</vt:lpstr>
      <vt:lpstr>Creating An Embedded Chart Programmatically</vt:lpstr>
      <vt:lpstr>Creating An Embedded Chart Programmatically</vt:lpstr>
      <vt:lpstr>Creating An Embedded Chart Programmatically</vt:lpstr>
      <vt:lpstr>Creating An Embedded Chart Programmatically</vt:lpstr>
      <vt:lpstr>Creating An Embedded Chart Programmatically</vt:lpstr>
      <vt:lpstr>Creating An Embedded Chart Programmatically</vt:lpstr>
      <vt:lpstr>Creating An Embedded Chart Programmatically</vt:lpstr>
      <vt:lpstr>Creating An Embedded Chart Programmatically</vt:lpstr>
      <vt:lpstr>Creating An Embedded Chart Programmatically</vt:lpstr>
      <vt:lpstr>Creating An Embedded Chart Programmatically (Self-Study)</vt:lpstr>
      <vt:lpstr>Creating An Embedded Chart Programmatically (Self-Study)</vt:lpstr>
      <vt:lpstr>Drawing A Histogram Programmatically</vt:lpstr>
      <vt:lpstr>Drawing A Histogram Programmatically</vt:lpstr>
      <vt:lpstr>Drawing A Histogram Programmatically</vt:lpstr>
      <vt:lpstr>Drawing A Histogram Programmatically</vt:lpstr>
      <vt:lpstr>Working with Pivot Table Objects</vt:lpstr>
      <vt:lpstr>Working with Pivot Table Objects</vt:lpstr>
      <vt:lpstr>Working with Pivot Table Objects</vt:lpstr>
      <vt:lpstr>Working with Pivot Table Objects</vt:lpstr>
      <vt:lpstr>Working with Pivot Table Objects</vt:lpstr>
      <vt:lpstr>Working with Pivot Table Objects</vt:lpstr>
      <vt:lpstr>Working with Pivot Table Objects</vt:lpstr>
      <vt:lpstr>Working with Pivot Table Objects</vt:lpstr>
      <vt:lpstr>Working with Pivot Table Objects</vt:lpstr>
      <vt:lpstr>Working with Pivot Table Objects</vt:lpstr>
      <vt:lpstr>Working with Pivot Table Objects</vt:lpstr>
      <vt:lpstr>Working with Pivot Table Objects</vt:lpstr>
      <vt:lpstr>Working with Pivot Table Objects</vt:lpstr>
      <vt:lpstr>Working with Pivot Table Objects</vt:lpstr>
      <vt:lpstr>Working with Pivot Table Objects</vt:lpstr>
      <vt:lpstr>Importing and Exporting Data (Self-Study)</vt:lpstr>
      <vt:lpstr>Importing and Exporting Data (Self-Study)</vt:lpstr>
      <vt:lpstr>Importing and Exporting Data (Self-Study)</vt:lpstr>
      <vt:lpstr>Importing and Exporting Data (Self-Study)</vt:lpstr>
      <vt:lpstr>Importing and Exporting Data (Self-Study)</vt:lpstr>
      <vt:lpstr>Importing and Exporting Data (Self-Study)</vt:lpstr>
      <vt:lpstr>Importing and Exporting Data (Self-Study)</vt:lpstr>
      <vt:lpstr>Importing and Exporting Data (Self-Study)</vt:lpstr>
      <vt:lpstr>Importing and Exporting Data (Self-Study)</vt:lpstr>
      <vt:lpstr>Importing and Exporting Data (Self-Study)</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3b:  Working with Charts and Pivot Tables</dc:title>
  <dc:creator>mshkyuen</dc:creator>
  <cp:lastModifiedBy>Dr. Hak Keung Yuen</cp:lastModifiedBy>
  <cp:revision>408</cp:revision>
  <dcterms:created xsi:type="dcterms:W3CDTF">2012-09-04T03:56:55Z</dcterms:created>
  <dcterms:modified xsi:type="dcterms:W3CDTF">2023-03-09T07:31:24Z</dcterms:modified>
</cp:coreProperties>
</file>