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Lst>
  <p:notesMasterIdLst>
    <p:notesMasterId r:id="rId94"/>
  </p:notesMasterIdLst>
  <p:handoutMasterIdLst>
    <p:handoutMasterId r:id="rId95"/>
  </p:handoutMasterIdLst>
  <p:sldIdLst>
    <p:sldId id="256" r:id="rId2"/>
    <p:sldId id="288" r:id="rId3"/>
    <p:sldId id="530" r:id="rId4"/>
    <p:sldId id="531" r:id="rId5"/>
    <p:sldId id="532" r:id="rId6"/>
    <p:sldId id="545" r:id="rId7"/>
    <p:sldId id="546" r:id="rId8"/>
    <p:sldId id="259" r:id="rId9"/>
    <p:sldId id="257" r:id="rId10"/>
    <p:sldId id="537" r:id="rId11"/>
    <p:sldId id="540" r:id="rId12"/>
    <p:sldId id="459" r:id="rId13"/>
    <p:sldId id="468" r:id="rId14"/>
    <p:sldId id="467" r:id="rId15"/>
    <p:sldId id="461" r:id="rId16"/>
    <p:sldId id="462" r:id="rId17"/>
    <p:sldId id="463" r:id="rId18"/>
    <p:sldId id="550" r:id="rId19"/>
    <p:sldId id="541" r:id="rId20"/>
    <p:sldId id="542" r:id="rId21"/>
    <p:sldId id="544" r:id="rId22"/>
    <p:sldId id="460" r:id="rId23"/>
    <p:sldId id="533" r:id="rId24"/>
    <p:sldId id="536" r:id="rId25"/>
    <p:sldId id="535" r:id="rId26"/>
    <p:sldId id="534" r:id="rId27"/>
    <p:sldId id="543" r:id="rId28"/>
    <p:sldId id="547" r:id="rId29"/>
    <p:sldId id="548" r:id="rId30"/>
    <p:sldId id="376" r:id="rId31"/>
    <p:sldId id="377" r:id="rId32"/>
    <p:sldId id="556" r:id="rId33"/>
    <p:sldId id="549" r:id="rId34"/>
    <p:sldId id="473" r:id="rId35"/>
    <p:sldId id="483" r:id="rId36"/>
    <p:sldId id="474" r:id="rId37"/>
    <p:sldId id="476" r:id="rId38"/>
    <p:sldId id="518" r:id="rId39"/>
    <p:sldId id="477" r:id="rId40"/>
    <p:sldId id="522" r:id="rId41"/>
    <p:sldId id="551" r:id="rId42"/>
    <p:sldId id="424" r:id="rId43"/>
    <p:sldId id="521" r:id="rId44"/>
    <p:sldId id="485" r:id="rId45"/>
    <p:sldId id="557" r:id="rId46"/>
    <p:sldId id="499" r:id="rId47"/>
    <p:sldId id="500" r:id="rId48"/>
    <p:sldId id="487" r:id="rId49"/>
    <p:sldId id="488" r:id="rId50"/>
    <p:sldId id="486" r:id="rId51"/>
    <p:sldId id="267" r:id="rId52"/>
    <p:sldId id="430" r:id="rId53"/>
    <p:sldId id="431" r:id="rId54"/>
    <p:sldId id="432" r:id="rId55"/>
    <p:sldId id="433" r:id="rId56"/>
    <p:sldId id="523" r:id="rId57"/>
    <p:sldId id="429" r:id="rId58"/>
    <p:sldId id="435" r:id="rId59"/>
    <p:sldId id="444" r:id="rId60"/>
    <p:sldId id="445" r:id="rId61"/>
    <p:sldId id="560" r:id="rId62"/>
    <p:sldId id="564" r:id="rId63"/>
    <p:sldId id="497" r:id="rId64"/>
    <p:sldId id="565" r:id="rId65"/>
    <p:sldId id="439" r:id="rId66"/>
    <p:sldId id="496" r:id="rId67"/>
    <p:sldId id="443" r:id="rId68"/>
    <p:sldId id="552" r:id="rId69"/>
    <p:sldId id="553" r:id="rId70"/>
    <p:sldId id="425" r:id="rId71"/>
    <p:sldId id="434" r:id="rId72"/>
    <p:sldId id="437" r:id="rId73"/>
    <p:sldId id="436" r:id="rId74"/>
    <p:sldId id="396" r:id="rId75"/>
    <p:sldId id="525" r:id="rId76"/>
    <p:sldId id="427" r:id="rId77"/>
    <p:sldId id="369" r:id="rId78"/>
    <p:sldId id="503" r:id="rId79"/>
    <p:sldId id="526" r:id="rId80"/>
    <p:sldId id="527" r:id="rId81"/>
    <p:sldId id="515" r:id="rId82"/>
    <p:sldId id="516" r:id="rId83"/>
    <p:sldId id="501" r:id="rId84"/>
    <p:sldId id="504" r:id="rId85"/>
    <p:sldId id="505" r:id="rId86"/>
    <p:sldId id="561" r:id="rId87"/>
    <p:sldId id="562" r:id="rId88"/>
    <p:sldId id="563" r:id="rId89"/>
    <p:sldId id="502" r:id="rId90"/>
    <p:sldId id="506" r:id="rId91"/>
    <p:sldId id="507" r:id="rId92"/>
    <p:sldId id="508" r:id="rId93"/>
  </p:sldIdLst>
  <p:sldSz cx="9144000" cy="6858000" type="screen4x3"/>
  <p:notesSz cx="6781800" cy="98806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2">
          <p15:clr>
            <a:srgbClr val="A4A3A4"/>
          </p15:clr>
        </p15:guide>
        <p15:guide id="2" pos="213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CC3300"/>
    <a:srgbClr val="80808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42" autoAdjust="0"/>
    <p:restoredTop sz="95827" autoAdjust="0"/>
  </p:normalViewPr>
  <p:slideViewPr>
    <p:cSldViewPr snapToGrid="0">
      <p:cViewPr varScale="1">
        <p:scale>
          <a:sx n="97" d="100"/>
          <a:sy n="97" d="100"/>
        </p:scale>
        <p:origin x="200" y="3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7" d="100"/>
          <a:sy n="47" d="100"/>
        </p:scale>
        <p:origin x="-2004" y="-102"/>
      </p:cViewPr>
      <p:guideLst>
        <p:guide orient="horz" pos="3112"/>
        <p:guide pos="213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36875"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ltLang="zh-TW"/>
          </a:p>
        </p:txBody>
      </p:sp>
      <p:sp>
        <p:nvSpPr>
          <p:cNvPr id="48131" name="Rectangle 3"/>
          <p:cNvSpPr>
            <a:spLocks noGrp="1" noChangeArrowheads="1"/>
          </p:cNvSpPr>
          <p:nvPr>
            <p:ph type="dt" sz="quarter" idx="1"/>
          </p:nvPr>
        </p:nvSpPr>
        <p:spPr bwMode="auto">
          <a:xfrm>
            <a:off x="3843338" y="0"/>
            <a:ext cx="2936875"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ltLang="zh-TW"/>
          </a:p>
        </p:txBody>
      </p:sp>
      <p:sp>
        <p:nvSpPr>
          <p:cNvPr id="48132" name="Rectangle 4"/>
          <p:cNvSpPr>
            <a:spLocks noGrp="1" noChangeArrowheads="1"/>
          </p:cNvSpPr>
          <p:nvPr>
            <p:ph type="ftr" sz="quarter" idx="2"/>
          </p:nvPr>
        </p:nvSpPr>
        <p:spPr bwMode="auto">
          <a:xfrm>
            <a:off x="0" y="9383713"/>
            <a:ext cx="2936875"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ltLang="zh-TW"/>
          </a:p>
        </p:txBody>
      </p:sp>
      <p:sp>
        <p:nvSpPr>
          <p:cNvPr id="48133" name="Rectangle 5"/>
          <p:cNvSpPr>
            <a:spLocks noGrp="1" noChangeArrowheads="1"/>
          </p:cNvSpPr>
          <p:nvPr>
            <p:ph type="sldNum" sz="quarter" idx="3"/>
          </p:nvPr>
        </p:nvSpPr>
        <p:spPr bwMode="auto">
          <a:xfrm>
            <a:off x="3843338" y="9383713"/>
            <a:ext cx="2936875"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9DFCB80-65F5-42B2-841C-144C94FED2F4}" type="slidenum">
              <a:rPr lang="en-US" altLang="zh-TW"/>
              <a:pPr>
                <a:defRPr/>
              </a:pPr>
              <a:t>‹#›</a:t>
            </a:fld>
            <a:endParaRPr lang="en-US" altLang="zh-TW"/>
          </a:p>
        </p:txBody>
      </p:sp>
    </p:spTree>
    <p:extLst>
      <p:ext uri="{BB962C8B-B14F-4D97-AF65-F5344CB8AC3E}">
        <p14:creationId xmlns:p14="http://schemas.microsoft.com/office/powerpoint/2010/main" val="14745970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36875"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ltLang="zh-TW"/>
          </a:p>
        </p:txBody>
      </p:sp>
      <p:sp>
        <p:nvSpPr>
          <p:cNvPr id="47107" name="Rectangle 3"/>
          <p:cNvSpPr>
            <a:spLocks noGrp="1" noChangeArrowheads="1"/>
          </p:cNvSpPr>
          <p:nvPr>
            <p:ph type="dt" idx="1"/>
          </p:nvPr>
        </p:nvSpPr>
        <p:spPr bwMode="auto">
          <a:xfrm>
            <a:off x="3843338" y="0"/>
            <a:ext cx="2936875"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ltLang="zh-TW"/>
          </a:p>
        </p:txBody>
      </p:sp>
      <p:sp>
        <p:nvSpPr>
          <p:cNvPr id="65540" name="Rectangle 4"/>
          <p:cNvSpPr>
            <a:spLocks noGrp="1" noRot="1" noChangeAspect="1" noChangeArrowheads="1" noTextEdit="1"/>
          </p:cNvSpPr>
          <p:nvPr>
            <p:ph type="sldImg" idx="2"/>
          </p:nvPr>
        </p:nvSpPr>
        <p:spPr bwMode="auto">
          <a:xfrm>
            <a:off x="920750" y="739775"/>
            <a:ext cx="4940300" cy="3705225"/>
          </a:xfrm>
          <a:prstGeom prst="rect">
            <a:avLst/>
          </a:prstGeom>
          <a:noFill/>
          <a:ln w="9525">
            <a:solidFill>
              <a:srgbClr val="000000"/>
            </a:solidFill>
            <a:miter lim="800000"/>
            <a:headEnd/>
            <a:tailEnd/>
          </a:ln>
        </p:spPr>
      </p:sp>
      <p:sp>
        <p:nvSpPr>
          <p:cNvPr id="47109" name="Rectangle 5"/>
          <p:cNvSpPr>
            <a:spLocks noGrp="1" noChangeArrowheads="1"/>
          </p:cNvSpPr>
          <p:nvPr>
            <p:ph type="body" sz="quarter" idx="3"/>
          </p:nvPr>
        </p:nvSpPr>
        <p:spPr bwMode="auto">
          <a:xfrm>
            <a:off x="677863" y="4692650"/>
            <a:ext cx="5426075" cy="4448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47110" name="Rectangle 6"/>
          <p:cNvSpPr>
            <a:spLocks noGrp="1" noChangeArrowheads="1"/>
          </p:cNvSpPr>
          <p:nvPr>
            <p:ph type="ftr" sz="quarter" idx="4"/>
          </p:nvPr>
        </p:nvSpPr>
        <p:spPr bwMode="auto">
          <a:xfrm>
            <a:off x="0" y="9383713"/>
            <a:ext cx="2936875"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ltLang="zh-TW"/>
          </a:p>
        </p:txBody>
      </p:sp>
      <p:sp>
        <p:nvSpPr>
          <p:cNvPr id="47111" name="Rectangle 7"/>
          <p:cNvSpPr>
            <a:spLocks noGrp="1" noChangeArrowheads="1"/>
          </p:cNvSpPr>
          <p:nvPr>
            <p:ph type="sldNum" sz="quarter" idx="5"/>
          </p:nvPr>
        </p:nvSpPr>
        <p:spPr bwMode="auto">
          <a:xfrm>
            <a:off x="3843338" y="9383713"/>
            <a:ext cx="2936875"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FDB0345F-5566-4FE3-9371-D3AD9B4C03AB}" type="slidenum">
              <a:rPr lang="en-US" altLang="zh-TW"/>
              <a:pPr>
                <a:defRPr/>
              </a:pPr>
              <a:t>‹#›</a:t>
            </a:fld>
            <a:endParaRPr lang="en-US" altLang="zh-TW"/>
          </a:p>
        </p:txBody>
      </p:sp>
    </p:spTree>
    <p:extLst>
      <p:ext uri="{BB962C8B-B14F-4D97-AF65-F5344CB8AC3E}">
        <p14:creationId xmlns:p14="http://schemas.microsoft.com/office/powerpoint/2010/main" val="10865550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DB0345F-5566-4FE3-9371-D3AD9B4C03AB}" type="slidenum">
              <a:rPr lang="en-US" altLang="zh-TW" smtClean="0"/>
              <a:pPr>
                <a:defRPr/>
              </a:pPr>
              <a:t>21</a:t>
            </a:fld>
            <a:endParaRPr lang="en-US" altLang="zh-TW"/>
          </a:p>
        </p:txBody>
      </p:sp>
    </p:spTree>
    <p:extLst>
      <p:ext uri="{BB962C8B-B14F-4D97-AF65-F5344CB8AC3E}">
        <p14:creationId xmlns:p14="http://schemas.microsoft.com/office/powerpoint/2010/main" val="1918461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DB0345F-5566-4FE3-9371-D3AD9B4C03AB}" type="slidenum">
              <a:rPr lang="en-US" altLang="zh-TW" smtClean="0"/>
              <a:pPr>
                <a:defRPr/>
              </a:pPr>
              <a:t>25</a:t>
            </a:fld>
            <a:endParaRPr lang="en-US" altLang="zh-TW"/>
          </a:p>
        </p:txBody>
      </p:sp>
    </p:spTree>
    <p:extLst>
      <p:ext uri="{BB962C8B-B14F-4D97-AF65-F5344CB8AC3E}">
        <p14:creationId xmlns:p14="http://schemas.microsoft.com/office/powerpoint/2010/main" val="1063721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DB0345F-5566-4FE3-9371-D3AD9B4C03AB}" type="slidenum">
              <a:rPr lang="en-US" altLang="zh-TW" smtClean="0"/>
              <a:pPr>
                <a:defRPr/>
              </a:pPr>
              <a:t>31</a:t>
            </a:fld>
            <a:endParaRPr lang="en-US" altLang="zh-TW"/>
          </a:p>
        </p:txBody>
      </p:sp>
    </p:spTree>
    <p:extLst>
      <p:ext uri="{BB962C8B-B14F-4D97-AF65-F5344CB8AC3E}">
        <p14:creationId xmlns:p14="http://schemas.microsoft.com/office/powerpoint/2010/main" val="1065536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DB0345F-5566-4FE3-9371-D3AD9B4C03AB}" type="slidenum">
              <a:rPr lang="en-US" altLang="zh-TW" smtClean="0"/>
              <a:pPr>
                <a:defRPr/>
              </a:pPr>
              <a:t>80</a:t>
            </a:fld>
            <a:endParaRPr lang="en-US" altLang="zh-TW"/>
          </a:p>
        </p:txBody>
      </p:sp>
    </p:spTree>
    <p:extLst>
      <p:ext uri="{BB962C8B-B14F-4D97-AF65-F5344CB8AC3E}">
        <p14:creationId xmlns:p14="http://schemas.microsoft.com/office/powerpoint/2010/main" val="4117459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pPr>
              <a:defRPr/>
            </a:pPr>
            <a:endParaRPr lang="zh-TW" altLang="en-US"/>
          </a:p>
        </p:txBody>
      </p:sp>
      <p:sp>
        <p:nvSpPr>
          <p:cNvPr id="5"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eaLnBrk="1" hangingPunct="1">
              <a:defRPr/>
            </a:pPr>
            <a:endParaRPr lang="en-US" altLang="zh-TW" sz="2400">
              <a:latin typeface="Times New Roman" charset="0"/>
              <a:ea typeface="新細明體" charset="-120"/>
            </a:endParaRPr>
          </a:p>
        </p:txBody>
      </p:sp>
      <p:sp>
        <p:nvSpPr>
          <p:cNvPr id="6"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eaLnBrk="1" hangingPunct="1">
              <a:defRPr/>
            </a:pPr>
            <a:endParaRPr lang="en-US" altLang="zh-TW" sz="2400">
              <a:latin typeface="Times New Roman" charset="0"/>
              <a:ea typeface="新細明體" charset="-120"/>
            </a:endParaRPr>
          </a:p>
        </p:txBody>
      </p:sp>
      <p:sp>
        <p:nvSpPr>
          <p:cNvPr id="7"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eaLnBrk="1" hangingPunct="1">
              <a:defRPr/>
            </a:pPr>
            <a:endParaRPr lang="en-US" altLang="zh-TW" sz="2400">
              <a:latin typeface="Times New Roman" charset="0"/>
              <a:ea typeface="新細明體" charset="-120"/>
            </a:endParaRPr>
          </a:p>
        </p:txBody>
      </p:sp>
      <p:sp>
        <p:nvSpPr>
          <p:cNvPr id="46082" name="Rectangle 2"/>
          <p:cNvSpPr>
            <a:spLocks noGrp="1" noChangeArrowheads="1"/>
          </p:cNvSpPr>
          <p:nvPr>
            <p:ph type="ctrTitle"/>
          </p:nvPr>
        </p:nvSpPr>
        <p:spPr>
          <a:xfrm>
            <a:off x="2133600" y="1371600"/>
            <a:ext cx="6477000" cy="1752600"/>
          </a:xfrm>
        </p:spPr>
        <p:txBody>
          <a:bodyPr/>
          <a:lstStyle>
            <a:lvl1pPr>
              <a:defRPr sz="4200"/>
            </a:lvl1pPr>
          </a:lstStyle>
          <a:p>
            <a:r>
              <a:rPr lang="en-US" altLang="zh-TW"/>
              <a:t>Click to edit Master title style</a:t>
            </a:r>
          </a:p>
        </p:txBody>
      </p:sp>
      <p:sp>
        <p:nvSpPr>
          <p:cNvPr id="46083"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a:lvl1pPr>
          </a:lstStyle>
          <a:p>
            <a:r>
              <a:rPr lang="en-US" altLang="zh-TW"/>
              <a:t>Click to edit Master subtitle style</a:t>
            </a:r>
          </a:p>
        </p:txBody>
      </p:sp>
      <p:sp>
        <p:nvSpPr>
          <p:cNvPr id="8" name="Rectangle 4"/>
          <p:cNvSpPr>
            <a:spLocks noGrp="1" noChangeArrowheads="1"/>
          </p:cNvSpPr>
          <p:nvPr>
            <p:ph type="dt" sz="half" idx="10"/>
          </p:nvPr>
        </p:nvSpPr>
        <p:spPr>
          <a:xfrm>
            <a:off x="7086600" y="6248400"/>
            <a:ext cx="1524000" cy="457200"/>
          </a:xfrm>
        </p:spPr>
        <p:txBody>
          <a:bodyPr/>
          <a:lstStyle>
            <a:lvl1pPr>
              <a:defRPr smtClean="0"/>
            </a:lvl1pPr>
          </a:lstStyle>
          <a:p>
            <a:pPr>
              <a:defRPr/>
            </a:pPr>
            <a:endParaRPr lang="en-US" altLang="zh-TW"/>
          </a:p>
        </p:txBody>
      </p:sp>
      <p:sp>
        <p:nvSpPr>
          <p:cNvPr id="9" name="Rectangle 5"/>
          <p:cNvSpPr>
            <a:spLocks noGrp="1" noChangeArrowheads="1"/>
          </p:cNvSpPr>
          <p:nvPr>
            <p:ph type="ftr" sz="quarter" idx="11"/>
          </p:nvPr>
        </p:nvSpPr>
        <p:spPr>
          <a:xfrm>
            <a:off x="3810000" y="6248400"/>
            <a:ext cx="2895600" cy="457200"/>
          </a:xfrm>
        </p:spPr>
        <p:txBody>
          <a:bodyPr/>
          <a:lstStyle>
            <a:lvl1pPr>
              <a:defRPr smtClean="0"/>
            </a:lvl1pPr>
          </a:lstStyle>
          <a:p>
            <a:pPr>
              <a:defRPr/>
            </a:pPr>
            <a:endParaRPr lang="en-US" altLang="zh-TW"/>
          </a:p>
        </p:txBody>
      </p:sp>
      <p:sp>
        <p:nvSpPr>
          <p:cNvPr id="10" name="Rectangle 6"/>
          <p:cNvSpPr>
            <a:spLocks noGrp="1" noChangeArrowheads="1"/>
          </p:cNvSpPr>
          <p:nvPr>
            <p:ph type="sldNum" sz="quarter" idx="12"/>
          </p:nvPr>
        </p:nvSpPr>
        <p:spPr>
          <a:xfrm>
            <a:off x="228600" y="6248400"/>
            <a:ext cx="1219200" cy="457200"/>
          </a:xfrm>
        </p:spPr>
        <p:txBody>
          <a:bodyPr/>
          <a:lstStyle>
            <a:lvl1pPr>
              <a:defRPr smtClean="0"/>
            </a:lvl1pPr>
          </a:lstStyle>
          <a:p>
            <a:pPr>
              <a:defRPr/>
            </a:pPr>
            <a:fld id="{FF593A11-5DBD-448E-8FDA-2058C042BE5F}" type="slidenum">
              <a:rPr lang="en-US" altLang="zh-TW"/>
              <a:pPr>
                <a:defRPr/>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190500"/>
            <a:ext cx="8825948" cy="811364"/>
          </a:xfrm>
        </p:spPr>
        <p:txBody>
          <a:bodyPr/>
          <a:lstStyle/>
          <a:p>
            <a:r>
              <a:rPr lang="en-US" altLang="zh-TW" dirty="0"/>
              <a:t>Click to edit Master title style</a:t>
            </a:r>
            <a:endParaRPr lang="zh-TW" altLang="en-US" dirty="0"/>
          </a:p>
        </p:txBody>
      </p:sp>
      <p:sp>
        <p:nvSpPr>
          <p:cNvPr id="3" name="Content Placeholder 2"/>
          <p:cNvSpPr>
            <a:spLocks noGrp="1"/>
          </p:cNvSpPr>
          <p:nvPr>
            <p:ph idx="1" hasCustomPrompt="1"/>
          </p:nvPr>
        </p:nvSpPr>
        <p:spPr>
          <a:xfrm>
            <a:off x="182880" y="1224501"/>
            <a:ext cx="8802094" cy="5009322"/>
          </a:xfrm>
        </p:spPr>
        <p:txBody>
          <a:bodyPr lIns="90000"/>
          <a:lstStyle>
            <a:lvl1pPr>
              <a:defRPr sz="2800"/>
            </a:lvl1pPr>
            <a:lvl2pPr marL="706950">
              <a:defRPr sz="2400"/>
            </a:lvl2pPr>
            <a:lvl3pPr marL="1035000">
              <a:defRPr sz="2400"/>
            </a:lvl3pPr>
            <a:lvl4pPr marL="1348200">
              <a:defRPr/>
            </a:lvl4pPr>
            <a:lvl5pPr marL="1631700" indent="-270900">
              <a:buFont typeface="Arial" panose="020B0604020202020204" pitchFamily="34" charset="0"/>
              <a:buChar char="•"/>
              <a:defRPr/>
            </a:lvl5pPr>
          </a:lstStyle>
          <a:p>
            <a:pPr lvl="0"/>
            <a:r>
              <a:rPr lang="en-US" altLang="zh-TW" dirty="0"/>
              <a:t>Click to edit Master text styles</a:t>
            </a:r>
          </a:p>
          <a:p>
            <a:pPr lvl="1"/>
            <a:r>
              <a:rPr lang="en-US" altLang="zh-TW" dirty="0"/>
              <a:t>Second level</a:t>
            </a:r>
          </a:p>
          <a:p>
            <a:pPr lvl="2"/>
            <a:r>
              <a:rPr lang="en-US" altLang="zh-TW" dirty="0"/>
              <a:t>Third level</a:t>
            </a:r>
          </a:p>
          <a:p>
            <a:pPr lvl="3"/>
            <a:r>
              <a:rPr lang="en-US" altLang="zh-TW" dirty="0"/>
              <a:t>Fourth level</a:t>
            </a:r>
          </a:p>
          <a:p>
            <a:pPr lvl="4"/>
            <a:r>
              <a:rPr lang="en-US" altLang="zh-TW" dirty="0"/>
              <a:t>Fifth level</a:t>
            </a:r>
          </a:p>
          <a:p>
            <a:pPr lvl="4"/>
            <a:endParaRPr lang="zh-TW" altLang="en-US" dirty="0"/>
          </a:p>
        </p:txBody>
      </p:sp>
      <p:sp>
        <p:nvSpPr>
          <p:cNvPr id="4" name="Rectangle 4"/>
          <p:cNvSpPr>
            <a:spLocks noGrp="1" noChangeArrowheads="1"/>
          </p:cNvSpPr>
          <p:nvPr>
            <p:ph type="dt" sz="half" idx="10"/>
          </p:nvPr>
        </p:nvSpPr>
        <p:spPr>
          <a:xfrm>
            <a:off x="6629400" y="6392848"/>
            <a:ext cx="1905000" cy="312751"/>
          </a:xfrm>
          <a:ln/>
        </p:spPr>
        <p:txBody>
          <a:bodyPr/>
          <a:lstStyle>
            <a:lvl1pPr>
              <a:defRPr/>
            </a:lvl1pPr>
          </a:lstStyle>
          <a:p>
            <a:pPr>
              <a:defRPr/>
            </a:pPr>
            <a:endParaRPr lang="en-US" altLang="zh-TW" dirty="0"/>
          </a:p>
        </p:txBody>
      </p:sp>
      <p:sp>
        <p:nvSpPr>
          <p:cNvPr id="5" name="Rectangle 5"/>
          <p:cNvSpPr>
            <a:spLocks noGrp="1" noChangeArrowheads="1"/>
          </p:cNvSpPr>
          <p:nvPr>
            <p:ph type="ftr" sz="quarter" idx="11"/>
          </p:nvPr>
        </p:nvSpPr>
        <p:spPr>
          <a:xfrm>
            <a:off x="3276600" y="6392848"/>
            <a:ext cx="2895600" cy="312751"/>
          </a:xfrm>
          <a:ln/>
        </p:spPr>
        <p:txBody>
          <a:bodyPr/>
          <a:lstStyle>
            <a:lvl1pPr>
              <a:defRPr/>
            </a:lvl1pPr>
          </a:lstStyle>
          <a:p>
            <a:pPr>
              <a:defRPr/>
            </a:pPr>
            <a:endParaRPr lang="en-US" altLang="zh-TW" dirty="0"/>
          </a:p>
        </p:txBody>
      </p:sp>
      <p:sp>
        <p:nvSpPr>
          <p:cNvPr id="6" name="Rectangle 6"/>
          <p:cNvSpPr>
            <a:spLocks noGrp="1" noChangeArrowheads="1"/>
          </p:cNvSpPr>
          <p:nvPr>
            <p:ph type="sldNum" sz="quarter" idx="12"/>
          </p:nvPr>
        </p:nvSpPr>
        <p:spPr>
          <a:xfrm>
            <a:off x="304800" y="6368994"/>
            <a:ext cx="1295400" cy="336605"/>
          </a:xfrm>
          <a:ln/>
        </p:spPr>
        <p:txBody>
          <a:bodyPr/>
          <a:lstStyle>
            <a:lvl1pPr>
              <a:defRPr/>
            </a:lvl1pPr>
          </a:lstStyle>
          <a:p>
            <a:pPr>
              <a:defRPr/>
            </a:pPr>
            <a:fld id="{171055FC-F4A2-473D-A2E4-D64D2FB41EAA}" type="slidenum">
              <a:rPr lang="en-US" altLang="zh-TW"/>
              <a:pPr>
                <a:defRPr/>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F90B2D7C-D37C-45AB-860E-FBBAC74A9A86}"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Content Placeholder 2"/>
          <p:cNvSpPr>
            <a:spLocks noGrp="1"/>
          </p:cNvSpPr>
          <p:nvPr>
            <p:ph sz="half" idx="1"/>
          </p:nvPr>
        </p:nvSpPr>
        <p:spPr>
          <a:xfrm>
            <a:off x="533400" y="1524000"/>
            <a:ext cx="39243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10100" y="1524000"/>
            <a:ext cx="39243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80EF5B87-41EA-402C-9A80-B31C60F0D0DA}"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DF2D067B-D06E-4746-8339-3D2B11822E12}"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E2D3988D-E9F3-440D-8408-B4C442C4FE3A}"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0063BA69-D853-40CB-B7DF-F601E6D80E25}" type="slidenum">
              <a:rPr lang="en-US" altLang="zh-TW"/>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610FEE3C-7264-477F-8931-74FCB15A2655}"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C9DD5CF0-1CB9-4566-A74A-A467DF8D9028}"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6AC99BFF-E7E7-443B-9A5B-308C2B0FE03B}"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190500"/>
            <a:ext cx="2000250" cy="5829300"/>
          </a:xfrm>
        </p:spPr>
        <p:txBody>
          <a:bodyPr vert="eaVert"/>
          <a:lstStyle/>
          <a:p>
            <a:r>
              <a:rPr lang="en-US" altLang="zh-TW"/>
              <a:t>Click to edit Master title style</a:t>
            </a:r>
            <a:endParaRPr lang="zh-TW" altLang="en-US"/>
          </a:p>
        </p:txBody>
      </p:sp>
      <p:sp>
        <p:nvSpPr>
          <p:cNvPr id="3" name="Vertical Text Placeholder 2"/>
          <p:cNvSpPr>
            <a:spLocks noGrp="1"/>
          </p:cNvSpPr>
          <p:nvPr>
            <p:ph type="body" orient="vert" idx="1"/>
          </p:nvPr>
        </p:nvSpPr>
        <p:spPr>
          <a:xfrm>
            <a:off x="533400" y="190500"/>
            <a:ext cx="5848350" cy="58293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AF7CE8E5-38AC-4051-BDB8-1D4081CD6562}"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
            <a:ext cx="8001000" cy="1181100"/>
          </a:xfrm>
        </p:spPr>
        <p:txBody>
          <a:bodyPr/>
          <a:lstStyle/>
          <a:p>
            <a:r>
              <a:rPr lang="en-US" altLang="zh-TW"/>
              <a:t>Click to edit Master title style</a:t>
            </a:r>
            <a:endParaRPr lang="zh-TW" altLang="en-US"/>
          </a:p>
        </p:txBody>
      </p:sp>
      <p:sp>
        <p:nvSpPr>
          <p:cNvPr id="3" name="Text Placeholder 2"/>
          <p:cNvSpPr>
            <a:spLocks noGrp="1"/>
          </p:cNvSpPr>
          <p:nvPr>
            <p:ph type="body" sz="half" idx="1"/>
          </p:nvPr>
        </p:nvSpPr>
        <p:spPr>
          <a:xfrm>
            <a:off x="533400" y="1524000"/>
            <a:ext cx="3924300" cy="4495800"/>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half" idx="2"/>
          </p:nvPr>
        </p:nvSpPr>
        <p:spPr>
          <a:xfrm>
            <a:off x="4610100" y="1524000"/>
            <a:ext cx="3924300" cy="4495800"/>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5BDD1F4E-7853-4BA6-82C6-75FED9AA6270}"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
            <a:ext cx="8001000" cy="1181100"/>
          </a:xfrm>
        </p:spPr>
        <p:txBody>
          <a:bodyPr/>
          <a:lstStyle/>
          <a:p>
            <a:r>
              <a:rPr lang="en-US" altLang="zh-TW"/>
              <a:t>Click to edit Master title style</a:t>
            </a:r>
            <a:endParaRPr lang="zh-TW" altLang="en-US"/>
          </a:p>
        </p:txBody>
      </p:sp>
      <p:sp>
        <p:nvSpPr>
          <p:cNvPr id="3" name="Text Placeholder 2"/>
          <p:cNvSpPr>
            <a:spLocks noGrp="1"/>
          </p:cNvSpPr>
          <p:nvPr>
            <p:ph type="body" sz="half" idx="1"/>
          </p:nvPr>
        </p:nvSpPr>
        <p:spPr>
          <a:xfrm>
            <a:off x="533400" y="1524000"/>
            <a:ext cx="3924300" cy="4495800"/>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p:cNvSpPr>
            <a:spLocks noGrp="1"/>
          </p:cNvSpPr>
          <p:nvPr>
            <p:ph sz="quarter" idx="2"/>
          </p:nvPr>
        </p:nvSpPr>
        <p:spPr>
          <a:xfrm>
            <a:off x="4610100" y="1524000"/>
            <a:ext cx="3924300" cy="2171700"/>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Content Placeholder 4"/>
          <p:cNvSpPr>
            <a:spLocks noGrp="1"/>
          </p:cNvSpPr>
          <p:nvPr>
            <p:ph sz="quarter" idx="3"/>
          </p:nvPr>
        </p:nvSpPr>
        <p:spPr>
          <a:xfrm>
            <a:off x="4610100" y="3848100"/>
            <a:ext cx="3924300" cy="2171700"/>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p:cNvSpPr>
            <a:spLocks noGrp="1" noChangeArrowheads="1"/>
          </p:cNvSpPr>
          <p:nvPr>
            <p:ph type="sldNum" sz="quarter" idx="12"/>
          </p:nvPr>
        </p:nvSpPr>
        <p:spPr>
          <a:ln/>
        </p:spPr>
        <p:txBody>
          <a:bodyPr/>
          <a:lstStyle>
            <a:lvl1pPr>
              <a:defRPr/>
            </a:lvl1pPr>
          </a:lstStyle>
          <a:p>
            <a:pPr>
              <a:defRPr/>
            </a:pPr>
            <a:fld id="{A3203EF9-9080-4E5A-BF06-3D34FFD83BF7}" type="slidenum">
              <a:rPr lang="en-US" altLang="zh-TW"/>
              <a:pPr>
                <a:defRPr/>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3400" y="190500"/>
            <a:ext cx="8001000" cy="11811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p:cNvSpPr>
            <a:spLocks noGrp="1" noChangeArrowheads="1"/>
          </p:cNvSpPr>
          <p:nvPr>
            <p:ph type="body" idx="1"/>
          </p:nvPr>
        </p:nvSpPr>
        <p:spPr bwMode="auto">
          <a:xfrm>
            <a:off x="533400" y="1524000"/>
            <a:ext cx="80010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45060" name="Rectangle 4"/>
          <p:cNvSpPr>
            <a:spLocks noGrp="1" noChangeArrowheads="1"/>
          </p:cNvSpPr>
          <p:nvPr>
            <p:ph type="dt" sz="half" idx="2"/>
          </p:nvPr>
        </p:nvSpPr>
        <p:spPr bwMode="auto">
          <a:xfrm>
            <a:off x="6629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a typeface="新細明體" charset="-120"/>
              </a:defRPr>
            </a:lvl1pPr>
          </a:lstStyle>
          <a:p>
            <a:pPr>
              <a:defRPr/>
            </a:pPr>
            <a:endParaRPr lang="en-US" altLang="zh-TW"/>
          </a:p>
        </p:txBody>
      </p:sp>
      <p:sp>
        <p:nvSpPr>
          <p:cNvPr id="45061" name="Rectangle 5"/>
          <p:cNvSpPr>
            <a:spLocks noGrp="1" noChangeArrowheads="1"/>
          </p:cNvSpPr>
          <p:nvPr>
            <p:ph type="ftr" sz="quarter" idx="3"/>
          </p:nvPr>
        </p:nvSpPr>
        <p:spPr bwMode="auto">
          <a:xfrm>
            <a:off x="3276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ea typeface="新細明體" charset="-120"/>
              </a:defRPr>
            </a:lvl1pPr>
          </a:lstStyle>
          <a:p>
            <a:pPr>
              <a:defRPr/>
            </a:pPr>
            <a:endParaRPr lang="en-US" altLang="zh-TW"/>
          </a:p>
        </p:txBody>
      </p:sp>
      <p:sp>
        <p:nvSpPr>
          <p:cNvPr id="45062" name="Rectangle 6"/>
          <p:cNvSpPr>
            <a:spLocks noGrp="1" noChangeArrowheads="1"/>
          </p:cNvSpPr>
          <p:nvPr>
            <p:ph type="sldNum" sz="quarter" idx="4"/>
          </p:nvPr>
        </p:nvSpPr>
        <p:spPr bwMode="auto">
          <a:xfrm>
            <a:off x="3048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smtClean="0">
                <a:ea typeface="新細明體" charset="-120"/>
              </a:defRPr>
            </a:lvl1pPr>
          </a:lstStyle>
          <a:p>
            <a:pPr>
              <a:defRPr/>
            </a:pPr>
            <a:fld id="{D5539B00-D6CC-4091-B33D-B66B68AB8CB2}"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682"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Arial" charset="0"/>
        </a:defRPr>
      </a:lvl2pPr>
      <a:lvl3pPr algn="l" rtl="0" eaLnBrk="0" fontAlgn="base" hangingPunct="0">
        <a:spcBef>
          <a:spcPct val="0"/>
        </a:spcBef>
        <a:spcAft>
          <a:spcPct val="0"/>
        </a:spcAft>
        <a:defRPr sz="3200">
          <a:solidFill>
            <a:schemeClr val="tx2"/>
          </a:solidFill>
          <a:latin typeface="Arial" charset="0"/>
        </a:defRPr>
      </a:lvl3pPr>
      <a:lvl4pPr algn="l" rtl="0" eaLnBrk="0" fontAlgn="base" hangingPunct="0">
        <a:spcBef>
          <a:spcPct val="0"/>
        </a:spcBef>
        <a:spcAft>
          <a:spcPct val="0"/>
        </a:spcAft>
        <a:defRPr sz="3200">
          <a:solidFill>
            <a:schemeClr val="tx2"/>
          </a:solidFill>
          <a:latin typeface="Arial" charset="0"/>
        </a:defRPr>
      </a:lvl4pPr>
      <a:lvl5pPr algn="l" rtl="0" eaLnBrk="0" fontAlgn="base" hangingPunct="0">
        <a:spcBef>
          <a:spcPct val="0"/>
        </a:spcBef>
        <a:spcAft>
          <a:spcPct val="0"/>
        </a:spcAft>
        <a:defRPr sz="3200">
          <a:solidFill>
            <a:schemeClr val="tx2"/>
          </a:solidFill>
          <a:latin typeface="Arial"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0000"/>
        <a:buFont typeface="Wingdings" pitchFamily="2" charset="2"/>
        <a:buChar char="¢"/>
        <a:defRPr sz="28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l"/>
        <a:defRPr sz="2400">
          <a:solidFill>
            <a:schemeClr val="tx2"/>
          </a:solidFill>
          <a:latin typeface="+mn-lt"/>
        </a:defRPr>
      </a:lvl2pPr>
      <a:lvl3pPr marL="1143000" indent="-228600" algn="l" rtl="0" eaLnBrk="0" fontAlgn="base" hangingPunct="0">
        <a:spcBef>
          <a:spcPct val="20000"/>
        </a:spcBef>
        <a:spcAft>
          <a:spcPct val="0"/>
        </a:spcAft>
        <a:buClr>
          <a:schemeClr val="accent2"/>
        </a:buClr>
        <a:buChar char="•"/>
        <a:defRPr sz="2400">
          <a:solidFill>
            <a:schemeClr val="tx2"/>
          </a:solidFill>
          <a:latin typeface="+mn-lt"/>
        </a:defRPr>
      </a:lvl3pPr>
      <a:lvl4pPr marL="1600200" indent="-228600" algn="l" rtl="0" eaLnBrk="0" fontAlgn="base" hangingPunct="0">
        <a:spcBef>
          <a:spcPct val="20000"/>
        </a:spcBef>
        <a:spcAft>
          <a:spcPct val="0"/>
        </a:spcAft>
        <a:buClr>
          <a:schemeClr val="tx1"/>
        </a:buClr>
        <a:buChar char="•"/>
        <a:defRPr sz="2000">
          <a:solidFill>
            <a:schemeClr val="tx2"/>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a:solidFill>
            <a:schemeClr val="tx2"/>
          </a:solidFill>
          <a:latin typeface="+mn-lt"/>
        </a:defRPr>
      </a:lvl6pPr>
      <a:lvl7pPr marL="2971800" indent="-228600" algn="l" rtl="0" fontAlgn="base">
        <a:spcBef>
          <a:spcPct val="20000"/>
        </a:spcBef>
        <a:spcAft>
          <a:spcPct val="0"/>
        </a:spcAft>
        <a:buChar char="•"/>
        <a:defRPr>
          <a:solidFill>
            <a:schemeClr val="tx2"/>
          </a:solidFill>
          <a:latin typeface="+mn-lt"/>
        </a:defRPr>
      </a:lvl7pPr>
      <a:lvl8pPr marL="3429000" indent="-228600" algn="l" rtl="0" fontAlgn="base">
        <a:spcBef>
          <a:spcPct val="20000"/>
        </a:spcBef>
        <a:spcAft>
          <a:spcPct val="0"/>
        </a:spcAft>
        <a:buChar char="•"/>
        <a:defRPr>
          <a:solidFill>
            <a:schemeClr val="tx2"/>
          </a:solidFill>
          <a:latin typeface="+mn-lt"/>
        </a:defRPr>
      </a:lvl8pPr>
      <a:lvl9pPr marL="3886200" indent="-228600" algn="l" rtl="0" fontAlgn="base">
        <a:spcBef>
          <a:spcPct val="20000"/>
        </a:spcBef>
        <a:spcAft>
          <a:spcPct val="0"/>
        </a:spcAft>
        <a:buChar char="•"/>
        <a:defRPr>
          <a:solidFill>
            <a:schemeClr val="tx2"/>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tiff"/><Relationship Id="rId4" Type="http://schemas.openxmlformats.org/officeDocument/2006/relationships/image" Target="../media/image17.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64.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wmf"/></Relationships>
</file>

<file path=ppt/slides/_rels/slide8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ctrTitle"/>
          </p:nvPr>
        </p:nvSpPr>
        <p:spPr>
          <a:xfrm>
            <a:off x="2133600" y="1160585"/>
            <a:ext cx="6654800" cy="2514599"/>
          </a:xfrm>
        </p:spPr>
        <p:txBody>
          <a:bodyPr/>
          <a:lstStyle/>
          <a:p>
            <a:pPr eaLnBrk="1" hangingPunct="1"/>
            <a:r>
              <a:rPr lang="en-US" altLang="zh-TW" dirty="0">
                <a:ea typeface="新細明體" charset="-120"/>
              </a:rPr>
              <a:t>Chapter 3:</a:t>
            </a:r>
            <a:br>
              <a:rPr lang="en-US" altLang="zh-TW" dirty="0">
                <a:ea typeface="新細明體" charset="-120"/>
              </a:rPr>
            </a:br>
            <a:r>
              <a:rPr lang="en-US" altLang="zh-TW" dirty="0">
                <a:ea typeface="新細明體" charset="-120"/>
              </a:rPr>
              <a:t>Working with Workbooks, Worksheets, and Range Objects</a:t>
            </a:r>
          </a:p>
        </p:txBody>
      </p:sp>
      <p:sp>
        <p:nvSpPr>
          <p:cNvPr id="3076" name="Rectangle 3"/>
          <p:cNvSpPr>
            <a:spLocks noGrp="1" noChangeArrowheads="1"/>
          </p:cNvSpPr>
          <p:nvPr>
            <p:ph type="subTitle" idx="1"/>
          </p:nvPr>
        </p:nvSpPr>
        <p:spPr>
          <a:xfrm>
            <a:off x="2102777" y="3733800"/>
            <a:ext cx="6815091" cy="1981200"/>
          </a:xfrm>
        </p:spPr>
        <p:txBody>
          <a:bodyPr/>
          <a:lstStyle/>
          <a:p>
            <a:pPr eaLnBrk="1" hangingPunct="1"/>
            <a:endParaRPr lang="en-US" altLang="zh-TW" sz="2400" dirty="0">
              <a:ea typeface="新細明體"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p:spPr>
        <p:txBody>
          <a:bodyPr/>
          <a:lstStyle/>
          <a:p>
            <a:fld id="{8BE9EF4F-6802-4E62-81CC-F478F8EB5427}" type="slidenum">
              <a:rPr lang="en-US" altLang="zh-TW"/>
              <a:pPr/>
              <a:t>2</a:t>
            </a:fld>
            <a:endParaRPr lang="en-US" altLang="zh-TW"/>
          </a:p>
        </p:txBody>
      </p:sp>
      <p:sp>
        <p:nvSpPr>
          <p:cNvPr id="4099" name="Rectangle 2"/>
          <p:cNvSpPr>
            <a:spLocks noGrp="1" noChangeArrowheads="1"/>
          </p:cNvSpPr>
          <p:nvPr>
            <p:ph type="title"/>
          </p:nvPr>
        </p:nvSpPr>
        <p:spPr/>
        <p:txBody>
          <a:bodyPr/>
          <a:lstStyle/>
          <a:p>
            <a:pPr algn="ctr" eaLnBrk="1" hangingPunct="1"/>
            <a:r>
              <a:rPr lang="en-US" altLang="zh-TW" dirty="0">
                <a:ea typeface="新細明體" charset="-120"/>
              </a:rPr>
              <a:t>Chapter Objectives</a:t>
            </a:r>
          </a:p>
        </p:txBody>
      </p:sp>
      <p:sp>
        <p:nvSpPr>
          <p:cNvPr id="4100" name="Rectangle 3"/>
          <p:cNvSpPr>
            <a:spLocks noGrp="1" noChangeArrowheads="1"/>
          </p:cNvSpPr>
          <p:nvPr>
            <p:ph type="body" idx="1"/>
          </p:nvPr>
        </p:nvSpPr>
        <p:spPr>
          <a:xfrm>
            <a:off x="182880" y="993531"/>
            <a:ext cx="8802094" cy="5240292"/>
          </a:xfrm>
        </p:spPr>
        <p:txBody>
          <a:bodyPr/>
          <a:lstStyle/>
          <a:p>
            <a:pPr eaLnBrk="1" hangingPunct="1"/>
            <a:r>
              <a:rPr lang="en-US" altLang="zh-TW" dirty="0">
                <a:ea typeface="新細明體" charset="-120"/>
              </a:rPr>
              <a:t>After completing this chapter, you will be able to:</a:t>
            </a:r>
          </a:p>
          <a:p>
            <a:pPr lvl="1" eaLnBrk="1" hangingPunct="1"/>
            <a:r>
              <a:rPr lang="en-US" altLang="zh-TW" dirty="0">
                <a:ea typeface="新細明體" charset="-120"/>
              </a:rPr>
              <a:t>use the macro recorder to create a VBA program for Excel operation </a:t>
            </a:r>
          </a:p>
          <a:p>
            <a:pPr lvl="1" eaLnBrk="1" hangingPunct="1"/>
            <a:r>
              <a:rPr lang="en-US" altLang="zh-TW" dirty="0">
                <a:ea typeface="新細明體" charset="-120"/>
              </a:rPr>
              <a:t>manipulate Excel Workbooks, Worksheets, and Range objects programmatically</a:t>
            </a:r>
          </a:p>
          <a:p>
            <a:pPr lvl="1" eaLnBrk="1" hangingPunct="1"/>
            <a:r>
              <a:rPr lang="en-US" altLang="zh-TW" dirty="0">
                <a:ea typeface="新細明體" charset="-120"/>
              </a:rPr>
              <a:t>make use of Excel Worksheet functions in VBA</a:t>
            </a:r>
          </a:p>
          <a:p>
            <a:pPr lvl="1" eaLnBrk="1" hangingPunct="1"/>
            <a:r>
              <a:rPr lang="en-US" altLang="zh-TW" dirty="0">
                <a:ea typeface="新細明體" charset="-120"/>
              </a:rPr>
              <a:t>manipulate the following </a:t>
            </a:r>
            <a:r>
              <a:rPr lang="en-US" altLang="zh-TW" dirty="0" err="1">
                <a:ea typeface="新細明體" charset="-120"/>
              </a:rPr>
              <a:t>UserForm</a:t>
            </a:r>
            <a:r>
              <a:rPr lang="en-US" altLang="zh-TW" dirty="0">
                <a:ea typeface="新細明體" charset="-120"/>
              </a:rPr>
              <a:t> controls: </a:t>
            </a:r>
            <a:r>
              <a:rPr lang="en-US" altLang="zh-TW" dirty="0" err="1">
                <a:ea typeface="新細明體" charset="-120"/>
              </a:rPr>
              <a:t>ComboBox</a:t>
            </a:r>
            <a:r>
              <a:rPr lang="en-US" altLang="zh-TW" dirty="0">
                <a:ea typeface="新細明體" charset="-120"/>
              </a:rPr>
              <a:t>, </a:t>
            </a:r>
            <a:r>
              <a:rPr lang="en-US" altLang="zh-TW" dirty="0" err="1">
                <a:ea typeface="新細明體" charset="-120"/>
              </a:rPr>
              <a:t>RefEdit</a:t>
            </a:r>
            <a:r>
              <a:rPr lang="en-US" altLang="zh-TW" dirty="0">
                <a:ea typeface="新細明體" charset="-120"/>
              </a:rPr>
              <a:t>, and </a:t>
            </a:r>
            <a:r>
              <a:rPr lang="en-US" altLang="zh-TW" dirty="0" err="1">
                <a:ea typeface="新細明體" charset="-120"/>
              </a:rPr>
              <a:t>MultiPage</a:t>
            </a:r>
            <a:endParaRPr lang="en-US" altLang="zh-TW" dirty="0">
              <a:ea typeface="新細明體" charset="-120"/>
            </a:endParaRPr>
          </a:p>
          <a:p>
            <a:pPr lvl="1" eaLnBrk="1" hangingPunct="1"/>
            <a:r>
              <a:rPr lang="en-US" altLang="zh-TW" dirty="0">
                <a:ea typeface="新細明體" charset="-120"/>
              </a:rPr>
              <a:t>understand Event handler procedures (self-study)</a:t>
            </a:r>
          </a:p>
          <a:p>
            <a:pPr marL="0" indent="0" eaLnBrk="1" hangingPunct="1">
              <a:buNone/>
            </a:pPr>
            <a:endParaRPr lang="en-US" altLang="zh-TW" dirty="0">
              <a:ea typeface="新細明體"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Macro For Excel Operation</a:t>
            </a:r>
            <a:endParaRPr lang="en-GB" dirty="0"/>
          </a:p>
        </p:txBody>
      </p:sp>
      <p:sp>
        <p:nvSpPr>
          <p:cNvPr id="3" name="Content Placeholder 2"/>
          <p:cNvSpPr>
            <a:spLocks noGrp="1"/>
          </p:cNvSpPr>
          <p:nvPr>
            <p:ph idx="1"/>
          </p:nvPr>
        </p:nvSpPr>
        <p:spPr/>
        <p:txBody>
          <a:bodyPr/>
          <a:lstStyle/>
          <a:p>
            <a:r>
              <a:rPr lang="en-US" dirty="0"/>
              <a:t>Creating a macro using the Macro Recorder</a:t>
            </a:r>
          </a:p>
          <a:p>
            <a:pPr lvl="1"/>
            <a:r>
              <a:rPr lang="en-US" dirty="0"/>
              <a:t>Macro Recorder is an action recorder that will automatically record the user’s actions on the Excel objects and convert these recorded actions to a VBA macro.</a:t>
            </a:r>
          </a:p>
          <a:p>
            <a:pPr lvl="1"/>
            <a:r>
              <a:rPr lang="en-US" dirty="0"/>
              <a:t>Example: Create a macro that formats the selected cells as Currency, but without decimal places.</a:t>
            </a:r>
          </a:p>
          <a:p>
            <a:pPr lvl="2"/>
            <a:r>
              <a:rPr lang="en-US" dirty="0"/>
              <a:t>Entered the following values into cells A1:C1</a:t>
            </a:r>
          </a:p>
        </p:txBody>
      </p:sp>
      <p:sp>
        <p:nvSpPr>
          <p:cNvPr id="4" name="Slide Number Placeholder 3"/>
          <p:cNvSpPr>
            <a:spLocks noGrp="1"/>
          </p:cNvSpPr>
          <p:nvPr>
            <p:ph type="sldNum" sz="quarter" idx="11"/>
          </p:nvPr>
        </p:nvSpPr>
        <p:spPr>
          <a:xfrm>
            <a:off x="5791200" y="6364887"/>
            <a:ext cx="2895600" cy="365125"/>
          </a:xfrm>
        </p:spPr>
        <p:txBody>
          <a:bodyPr/>
          <a:lstStyle/>
          <a:p>
            <a:pPr algn="r"/>
            <a:fld id="{EBF7DF1B-7F5E-44C0-A2A6-0E778459595D}" type="slidenum">
              <a:rPr lang="zh-TW" altLang="en-US" smtClean="0"/>
              <a:pPr algn="r"/>
              <a:t>3</a:t>
            </a:fld>
            <a:endParaRPr lang="zh-TW" altLang="en-US" dirty="0"/>
          </a:p>
        </p:txBody>
      </p:sp>
      <p:pic>
        <p:nvPicPr>
          <p:cNvPr id="7" name="Picture 6"/>
          <p:cNvPicPr/>
          <p:nvPr/>
        </p:nvPicPr>
        <p:blipFill rotWithShape="1">
          <a:blip r:embed="rId2"/>
          <a:srcRect t="15493" r="75388" b="72294"/>
          <a:stretch/>
        </p:blipFill>
        <p:spPr bwMode="auto">
          <a:xfrm>
            <a:off x="2930893" y="4544568"/>
            <a:ext cx="4109987" cy="15179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3785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Macro For Excel Operation</a:t>
            </a:r>
            <a:endParaRPr lang="en-GB" dirty="0"/>
          </a:p>
        </p:txBody>
      </p:sp>
      <p:sp>
        <p:nvSpPr>
          <p:cNvPr id="3" name="Content Placeholder 2"/>
          <p:cNvSpPr>
            <a:spLocks noGrp="1"/>
          </p:cNvSpPr>
          <p:nvPr>
            <p:ph idx="1"/>
          </p:nvPr>
        </p:nvSpPr>
        <p:spPr>
          <a:xfrm>
            <a:off x="285720" y="1285860"/>
            <a:ext cx="5657880" cy="5000660"/>
          </a:xfrm>
        </p:spPr>
        <p:txBody>
          <a:bodyPr>
            <a:normAutofit fontScale="92500" lnSpcReduction="10000"/>
          </a:bodyPr>
          <a:lstStyle/>
          <a:p>
            <a:r>
              <a:rPr lang="en-US" dirty="0"/>
              <a:t>Example: Cont’d</a:t>
            </a:r>
          </a:p>
          <a:p>
            <a:pPr lvl="2"/>
            <a:r>
              <a:rPr lang="en-US" dirty="0"/>
              <a:t>Steps to create a macro:</a:t>
            </a:r>
          </a:p>
          <a:p>
            <a:pPr marL="1828800" lvl="3" indent="-457200">
              <a:buFont typeface="+mj-lt"/>
              <a:buAutoNum type="arabicPeriod"/>
            </a:pPr>
            <a:r>
              <a:rPr lang="en-US" dirty="0"/>
              <a:t>Select the cells A1:C1.</a:t>
            </a:r>
          </a:p>
          <a:p>
            <a:pPr marL="1828800" lvl="3" indent="-457200">
              <a:buFont typeface="+mj-lt"/>
              <a:buAutoNum type="arabicPeriod"/>
            </a:pPr>
            <a:r>
              <a:rPr lang="en-US" dirty="0"/>
              <a:t>On the status bar or Developer tab, click the </a:t>
            </a:r>
            <a:r>
              <a:rPr lang="en-US" b="1" dirty="0"/>
              <a:t>Record Macro</a:t>
            </a:r>
            <a:r>
              <a:rPr lang="en-US" dirty="0"/>
              <a:t> button.</a:t>
            </a:r>
          </a:p>
          <a:p>
            <a:pPr marL="1828800" lvl="3" indent="-457200">
              <a:buFont typeface="+mj-lt"/>
              <a:buAutoNum type="arabicPeriod"/>
            </a:pPr>
            <a:r>
              <a:rPr lang="en-US" dirty="0"/>
              <a:t>Replace the default macro name with </a:t>
            </a:r>
            <a:r>
              <a:rPr lang="en-US" dirty="0" err="1"/>
              <a:t>CurrencyFormat</a:t>
            </a:r>
            <a:r>
              <a:rPr lang="en-US" dirty="0"/>
              <a:t> and then click </a:t>
            </a:r>
            <a:r>
              <a:rPr lang="en-US" b="1" dirty="0"/>
              <a:t>OK</a:t>
            </a:r>
            <a:r>
              <a:rPr lang="en-US" dirty="0"/>
              <a:t>.</a:t>
            </a:r>
          </a:p>
          <a:p>
            <a:pPr marL="1828800" lvl="3" indent="-457200">
              <a:buFont typeface="+mj-lt"/>
              <a:buAutoNum type="arabicPeriod"/>
            </a:pPr>
            <a:r>
              <a:rPr lang="en-US" dirty="0"/>
              <a:t>Right-click in the selected range and click Format cells. Make all the necessary changes.</a:t>
            </a:r>
          </a:p>
          <a:p>
            <a:pPr marL="1828800" lvl="3" indent="-457200">
              <a:buFont typeface="+mj-lt"/>
              <a:buAutoNum type="arabicPeriod"/>
            </a:pPr>
            <a:r>
              <a:rPr lang="en-US" dirty="0"/>
              <a:t>On the status bar, click the </a:t>
            </a:r>
            <a:r>
              <a:rPr lang="en-US" b="1" dirty="0"/>
              <a:t>Stop Recording</a:t>
            </a:r>
            <a:r>
              <a:rPr lang="en-US" dirty="0"/>
              <a:t> button.</a:t>
            </a:r>
          </a:p>
          <a:p>
            <a:pPr lvl="2"/>
            <a:r>
              <a:rPr lang="en-US" dirty="0"/>
              <a:t>A macro is created, and you can use it to format any selected cells.  </a:t>
            </a:r>
          </a:p>
          <a:p>
            <a:pPr marL="1828800" lvl="3" indent="-457200">
              <a:buFont typeface="+mj-lt"/>
              <a:buAutoNum type="arabicPeriod"/>
            </a:pPr>
            <a:endParaRPr lang="en-US" dirty="0"/>
          </a:p>
          <a:p>
            <a:pPr marL="1371600" lvl="3" indent="0">
              <a:buNone/>
            </a:pPr>
            <a:endParaRPr lang="en-GB" dirty="0"/>
          </a:p>
        </p:txBody>
      </p:sp>
      <p:sp>
        <p:nvSpPr>
          <p:cNvPr id="4" name="Slide Number Placeholder 3"/>
          <p:cNvSpPr>
            <a:spLocks noGrp="1"/>
          </p:cNvSpPr>
          <p:nvPr>
            <p:ph type="sldNum" sz="quarter" idx="11"/>
          </p:nvPr>
        </p:nvSpPr>
        <p:spPr>
          <a:xfrm>
            <a:off x="5943600" y="6400800"/>
            <a:ext cx="2895600" cy="365125"/>
          </a:xfrm>
        </p:spPr>
        <p:txBody>
          <a:bodyPr/>
          <a:lstStyle/>
          <a:p>
            <a:pPr algn="r"/>
            <a:fld id="{EBF7DF1B-7F5E-44C0-A2A6-0E778459595D}" type="slidenum">
              <a:rPr lang="zh-TW" altLang="en-US" smtClean="0"/>
              <a:pPr algn="r"/>
              <a:t>4</a:t>
            </a:fld>
            <a:endParaRPr lang="zh-TW" altLang="en-US" dirty="0"/>
          </a:p>
        </p:txBody>
      </p:sp>
      <p:pic>
        <p:nvPicPr>
          <p:cNvPr id="6" name="Picture 5"/>
          <p:cNvPicPr/>
          <p:nvPr/>
        </p:nvPicPr>
        <p:blipFill rotWithShape="1">
          <a:blip r:embed="rId2"/>
          <a:srcRect t="94631" r="88906"/>
          <a:stretch/>
        </p:blipFill>
        <p:spPr bwMode="auto">
          <a:xfrm>
            <a:off x="6125185" y="2633635"/>
            <a:ext cx="1033810" cy="287247"/>
          </a:xfrm>
          <a:prstGeom prst="rect">
            <a:avLst/>
          </a:prstGeom>
          <a:ln>
            <a:noFill/>
          </a:ln>
          <a:extLst>
            <a:ext uri="{53640926-AAD7-44D8-BBD7-CCE9431645EC}">
              <a14:shadowObscured xmlns:a14="http://schemas.microsoft.com/office/drawing/2010/main"/>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2577" y="3174520"/>
            <a:ext cx="2332257" cy="1805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p:nvPr/>
        </p:nvPicPr>
        <p:blipFill rotWithShape="1">
          <a:blip r:embed="rId4"/>
          <a:srcRect t="93960" r="88906"/>
          <a:stretch/>
        </p:blipFill>
        <p:spPr bwMode="auto">
          <a:xfrm>
            <a:off x="6129878" y="5211715"/>
            <a:ext cx="1024424" cy="369576"/>
          </a:xfrm>
          <a:prstGeom prst="rect">
            <a:avLst/>
          </a:prstGeom>
          <a:ln>
            <a:noFill/>
          </a:ln>
          <a:extLst>
            <a:ext uri="{53640926-AAD7-44D8-BBD7-CCE9431645EC}">
              <a14:shadowObscured xmlns:a14="http://schemas.microsoft.com/office/drawing/2010/main"/>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2577" y="1944446"/>
            <a:ext cx="2043450" cy="412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050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Macro For Excel Operation</a:t>
            </a:r>
            <a:endParaRPr lang="en-GB" dirty="0"/>
          </a:p>
        </p:txBody>
      </p:sp>
      <p:sp>
        <p:nvSpPr>
          <p:cNvPr id="3" name="Content Placeholder 2"/>
          <p:cNvSpPr>
            <a:spLocks noGrp="1"/>
          </p:cNvSpPr>
          <p:nvPr>
            <p:ph idx="1"/>
          </p:nvPr>
        </p:nvSpPr>
        <p:spPr/>
        <p:txBody>
          <a:bodyPr/>
          <a:lstStyle/>
          <a:p>
            <a:r>
              <a:rPr lang="en-US" dirty="0"/>
              <a:t>Example: Cont’d</a:t>
            </a:r>
          </a:p>
          <a:p>
            <a:pPr lvl="1"/>
            <a:r>
              <a:rPr lang="en-US" dirty="0"/>
              <a:t>Running a macro</a:t>
            </a:r>
          </a:p>
          <a:p>
            <a:pPr lvl="2"/>
            <a:r>
              <a:rPr lang="en-US" altLang="zh-TW" dirty="0">
                <a:ea typeface="新細明體" charset="-120"/>
              </a:rPr>
              <a:t>To run a macro that is contained in the same Workbook:</a:t>
            </a:r>
          </a:p>
          <a:p>
            <a:pPr marL="1828800" lvl="3" indent="-457200">
              <a:buFont typeface="+mj-lt"/>
              <a:buAutoNum type="arabicPeriod"/>
            </a:pPr>
            <a:r>
              <a:rPr lang="en-US" altLang="zh-TW" dirty="0">
                <a:ea typeface="新細明體" charset="-120"/>
              </a:rPr>
              <a:t>From </a:t>
            </a:r>
            <a:r>
              <a:rPr lang="en-US" altLang="zh-TW" b="1" dirty="0">
                <a:ea typeface="新細明體" charset="-120"/>
              </a:rPr>
              <a:t>Ribbon</a:t>
            </a:r>
            <a:r>
              <a:rPr lang="en-US" altLang="zh-TW" dirty="0">
                <a:ea typeface="新細明體" charset="-120"/>
              </a:rPr>
              <a:t>, select </a:t>
            </a:r>
            <a:r>
              <a:rPr lang="en-US" altLang="zh-TW" b="1" dirty="0">
                <a:ea typeface="新細明體" charset="-120"/>
              </a:rPr>
              <a:t>Developer</a:t>
            </a:r>
            <a:r>
              <a:rPr lang="en-US" altLang="zh-TW" dirty="0">
                <a:ea typeface="新細明體" charset="-120"/>
              </a:rPr>
              <a:t> | </a:t>
            </a:r>
            <a:r>
              <a:rPr lang="en-US" altLang="zh-TW" b="1" dirty="0">
                <a:ea typeface="新細明體" charset="-120"/>
              </a:rPr>
              <a:t>Macros</a:t>
            </a:r>
            <a:r>
              <a:rPr lang="en-US" altLang="zh-TW" dirty="0">
                <a:ea typeface="新細明體" charset="-120"/>
              </a:rPr>
              <a:t>.</a:t>
            </a:r>
            <a:endParaRPr lang="en-US" altLang="zh-TW" b="1" dirty="0">
              <a:ea typeface="新細明體" charset="-120"/>
            </a:endParaRPr>
          </a:p>
          <a:p>
            <a:pPr marL="1828800" lvl="3" indent="-457200">
              <a:buFont typeface="+mj-lt"/>
              <a:buAutoNum type="arabicPeriod"/>
            </a:pPr>
            <a:r>
              <a:rPr lang="en-US" altLang="zh-TW" dirty="0">
                <a:ea typeface="新細明體" charset="-120"/>
              </a:rPr>
              <a:t>Select the name of the macro from the list and then click the </a:t>
            </a:r>
            <a:r>
              <a:rPr lang="en-US" altLang="zh-TW" b="1" dirty="0">
                <a:ea typeface="新細明體" charset="-120"/>
              </a:rPr>
              <a:t>Run</a:t>
            </a:r>
            <a:r>
              <a:rPr lang="en-US" altLang="zh-TW" dirty="0">
                <a:ea typeface="新細明體" charset="-120"/>
              </a:rPr>
              <a:t> button. </a:t>
            </a:r>
          </a:p>
          <a:p>
            <a:endParaRPr lang="zh-TW" altLang="en-US" dirty="0"/>
          </a:p>
          <a:p>
            <a:endParaRPr lang="en-US" dirty="0"/>
          </a:p>
          <a:p>
            <a:endParaRPr lang="en-GB" dirty="0"/>
          </a:p>
        </p:txBody>
      </p:sp>
      <p:sp>
        <p:nvSpPr>
          <p:cNvPr id="4" name="Slide Number Placeholder 3"/>
          <p:cNvSpPr>
            <a:spLocks noGrp="1"/>
          </p:cNvSpPr>
          <p:nvPr>
            <p:ph type="sldNum" sz="quarter" idx="11"/>
          </p:nvPr>
        </p:nvSpPr>
        <p:spPr>
          <a:xfrm>
            <a:off x="5867400" y="6324600"/>
            <a:ext cx="2895600" cy="365125"/>
          </a:xfrm>
        </p:spPr>
        <p:txBody>
          <a:bodyPr/>
          <a:lstStyle/>
          <a:p>
            <a:pPr algn="r"/>
            <a:fld id="{EBF7DF1B-7F5E-44C0-A2A6-0E778459595D}" type="slidenum">
              <a:rPr lang="zh-TW" altLang="en-US" smtClean="0"/>
              <a:pPr algn="r"/>
              <a:t>5</a:t>
            </a:fld>
            <a:endParaRPr lang="zh-TW"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5882" y="4019044"/>
            <a:ext cx="2659811" cy="238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214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Introduction To Excel Objects</a:t>
            </a:r>
            <a:endParaRPr lang="en-US" dirty="0"/>
          </a:p>
        </p:txBody>
      </p:sp>
      <p:sp>
        <p:nvSpPr>
          <p:cNvPr id="3" name="Content Placeholder 2"/>
          <p:cNvSpPr>
            <a:spLocks noGrp="1"/>
          </p:cNvSpPr>
          <p:nvPr>
            <p:ph idx="1"/>
          </p:nvPr>
        </p:nvSpPr>
        <p:spPr>
          <a:xfrm>
            <a:off x="182880" y="1033272"/>
            <a:ext cx="8802094" cy="5367527"/>
          </a:xfrm>
        </p:spPr>
        <p:txBody>
          <a:bodyPr/>
          <a:lstStyle/>
          <a:p>
            <a:r>
              <a:rPr lang="en-US" sz="2400" dirty="0"/>
              <a:t>Example 3.1: </a:t>
            </a:r>
            <a:r>
              <a:rPr lang="en-US" sz="2400" dirty="0" err="1"/>
              <a:t>CityUCorp</a:t>
            </a:r>
            <a:r>
              <a:rPr lang="en-US" sz="2400" dirty="0"/>
              <a:t> operates sales through its branches. The sales manager in the main office needs to generate a sales report daily for the previous day’s sales of all branches. The sales of each branch are stored in a workbook for the branch. There is one worksheet for each sales day. Each record in a worksheet includes the product sold, the price per unit, the number of units sold, and the salesperson’s ID. Each worksheet is named by the date of the respective sales. The columns in each worksheet are identical, but the number of records varies. The number of worksheets in each workbook varies too. The name of the workbooks is in the form of </a:t>
            </a:r>
            <a:r>
              <a:rPr lang="en-US" sz="2400" dirty="0" err="1"/>
              <a:t>Branch</a:t>
            </a:r>
            <a:r>
              <a:rPr lang="en-US" sz="2400" i="1" dirty="0" err="1"/>
              <a:t>W</a:t>
            </a:r>
            <a:r>
              <a:rPr lang="en-US" sz="2400" dirty="0" err="1"/>
              <a:t>Sales.xlsx</a:t>
            </a:r>
            <a:r>
              <a:rPr lang="en-US" sz="2400" dirty="0"/>
              <a:t>, where </a:t>
            </a:r>
            <a:r>
              <a:rPr lang="en-US" sz="2400" i="1" dirty="0"/>
              <a:t>W</a:t>
            </a:r>
            <a:r>
              <a:rPr lang="en-US" sz="2400" dirty="0"/>
              <a:t> is the name of the branch (A-Z). </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6</a:t>
            </a:fld>
            <a:endParaRPr lang="en-US" altLang="zh-TW" dirty="0"/>
          </a:p>
        </p:txBody>
      </p:sp>
    </p:spTree>
    <p:extLst>
      <p:ext uri="{BB962C8B-B14F-4D97-AF65-F5344CB8AC3E}">
        <p14:creationId xmlns:p14="http://schemas.microsoft.com/office/powerpoint/2010/main" val="14116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Introduction To Excel Objects</a:t>
            </a:r>
            <a:endParaRPr lang="en-US" dirty="0"/>
          </a:p>
        </p:txBody>
      </p:sp>
      <p:sp>
        <p:nvSpPr>
          <p:cNvPr id="3" name="Content Placeholder 2"/>
          <p:cNvSpPr>
            <a:spLocks noGrp="1"/>
          </p:cNvSpPr>
          <p:nvPr>
            <p:ph idx="1"/>
          </p:nvPr>
        </p:nvSpPr>
        <p:spPr/>
        <p:txBody>
          <a:bodyPr/>
          <a:lstStyle/>
          <a:p>
            <a:r>
              <a:rPr lang="en-US" dirty="0"/>
              <a:t>Example 3.1 (Cont'd): The file SalesReport.xlsm contains an application for the following tasks:</a:t>
            </a:r>
          </a:p>
          <a:p>
            <a:pPr lvl="1"/>
            <a:r>
              <a:rPr lang="en-US" dirty="0"/>
              <a:t>Allow the user to select one or more sales workbooks for reporting.</a:t>
            </a:r>
          </a:p>
          <a:p>
            <a:pPr lvl="1"/>
            <a:r>
              <a:rPr lang="en-US" dirty="0"/>
              <a:t>Allow the user to report sales by product or by salesperson based on the sales records from one or more worksheets in each selected workbook.</a:t>
            </a:r>
          </a:p>
          <a:p>
            <a:pPr lvl="1"/>
            <a:r>
              <a:rPr lang="en-US" dirty="0"/>
              <a:t>Allow the user to decide whether the reports will be saved.</a:t>
            </a:r>
          </a:p>
          <a:p>
            <a:pPr marL="457200" lvl="1" indent="0">
              <a:buNone/>
            </a:pPr>
            <a:endParaRPr lang="en-US" dirty="0"/>
          </a:p>
          <a:p>
            <a:pPr marL="457200" lvl="1" indent="0">
              <a:buNone/>
            </a:pPr>
            <a:r>
              <a:rPr lang="en-US" dirty="0"/>
              <a:t>(The sales records are contained in BranchASales.xlsx, BranchBSales.xlsx, BranchCSales.xlsx, and BranchDSales.xlsx.)</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7</a:t>
            </a:fld>
            <a:endParaRPr lang="en-US" altLang="zh-TW"/>
          </a:p>
        </p:txBody>
      </p:sp>
    </p:spTree>
    <p:extLst>
      <p:ext uri="{BB962C8B-B14F-4D97-AF65-F5344CB8AC3E}">
        <p14:creationId xmlns:p14="http://schemas.microsoft.com/office/powerpoint/2010/main" val="1693972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20E0836C-1546-44F4-AA57-2502B8C57ADF}" type="slidenum">
              <a:rPr lang="en-US" altLang="zh-TW"/>
              <a:pPr/>
              <a:t>8</a:t>
            </a:fld>
            <a:endParaRPr lang="en-US" altLang="zh-TW"/>
          </a:p>
        </p:txBody>
      </p:sp>
      <p:sp>
        <p:nvSpPr>
          <p:cNvPr id="8195" name="Rectangle 2"/>
          <p:cNvSpPr>
            <a:spLocks noGrp="1" noChangeArrowheads="1"/>
          </p:cNvSpPr>
          <p:nvPr>
            <p:ph type="body" idx="1"/>
          </p:nvPr>
        </p:nvSpPr>
        <p:spPr>
          <a:xfrm>
            <a:off x="762000" y="1219200"/>
            <a:ext cx="7772400" cy="914400"/>
          </a:xfrm>
        </p:spPr>
        <p:txBody>
          <a:bodyPr/>
          <a:lstStyle/>
          <a:p>
            <a:pPr eaLnBrk="1" hangingPunct="1"/>
            <a:r>
              <a:rPr lang="en-US" altLang="zh-TW" dirty="0">
                <a:ea typeface="新細明體" charset="-120"/>
              </a:rPr>
              <a:t>Excel objects hierarchy (Partial)</a:t>
            </a:r>
          </a:p>
        </p:txBody>
      </p:sp>
      <p:sp>
        <p:nvSpPr>
          <p:cNvPr id="8197" name="Rectangle 28"/>
          <p:cNvSpPr>
            <a:spLocks noGrp="1" noChangeArrowheads="1"/>
          </p:cNvSpPr>
          <p:nvPr>
            <p:ph type="title"/>
          </p:nvPr>
        </p:nvSpPr>
        <p:spPr>
          <a:xfrm>
            <a:off x="838200" y="381000"/>
            <a:ext cx="7739063" cy="884238"/>
          </a:xfrm>
          <a:noFill/>
        </p:spPr>
        <p:txBody>
          <a:bodyPr/>
          <a:lstStyle/>
          <a:p>
            <a:pPr eaLnBrk="1" hangingPunct="1"/>
            <a:r>
              <a:rPr lang="en-US" altLang="zh-TW" dirty="0">
                <a:ea typeface="新細明體" charset="-120"/>
              </a:rPr>
              <a:t>Introduction To Excel Objects</a:t>
            </a:r>
          </a:p>
        </p:txBody>
      </p:sp>
      <p:grpSp>
        <p:nvGrpSpPr>
          <p:cNvPr id="4" name="Group 3"/>
          <p:cNvGrpSpPr/>
          <p:nvPr/>
        </p:nvGrpSpPr>
        <p:grpSpPr>
          <a:xfrm>
            <a:off x="2799556" y="1815174"/>
            <a:ext cx="6099848" cy="3786279"/>
            <a:chOff x="2762233" y="2324818"/>
            <a:chExt cx="6099848" cy="3786279"/>
          </a:xfrm>
        </p:grpSpPr>
        <p:pic>
          <p:nvPicPr>
            <p:cNvPr id="31" name="Picture 30"/>
            <p:cNvPicPr/>
            <p:nvPr/>
          </p:nvPicPr>
          <p:blipFill>
            <a:blip r:embed="rId2"/>
            <a:stretch>
              <a:fillRect/>
            </a:stretch>
          </p:blipFill>
          <p:spPr>
            <a:xfrm>
              <a:off x="4827987" y="2963456"/>
              <a:ext cx="3825564" cy="2434532"/>
            </a:xfrm>
            <a:prstGeom prst="rect">
              <a:avLst/>
            </a:prstGeom>
          </p:spPr>
        </p:pic>
        <p:sp>
          <p:nvSpPr>
            <p:cNvPr id="8213" name="Text Box 17"/>
            <p:cNvSpPr txBox="1">
              <a:spLocks noChangeArrowheads="1"/>
            </p:cNvSpPr>
            <p:nvPr/>
          </p:nvSpPr>
          <p:spPr bwMode="auto">
            <a:xfrm>
              <a:off x="4899467" y="2353855"/>
              <a:ext cx="1447800" cy="346075"/>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1600" b="1">
                  <a:solidFill>
                    <a:srgbClr val="CC3300"/>
                  </a:solidFill>
                  <a:latin typeface="Tahoma" charset="0"/>
                  <a:ea typeface="新細明體" charset="-120"/>
                </a:rPr>
                <a:t>Application</a:t>
              </a:r>
            </a:p>
          </p:txBody>
        </p:sp>
        <p:grpSp>
          <p:nvGrpSpPr>
            <p:cNvPr id="8204" name="Group 19"/>
            <p:cNvGrpSpPr>
              <a:grpSpLocks/>
            </p:cNvGrpSpPr>
            <p:nvPr/>
          </p:nvGrpSpPr>
          <p:grpSpPr bwMode="auto">
            <a:xfrm>
              <a:off x="6629185" y="2324818"/>
              <a:ext cx="1447800" cy="638175"/>
              <a:chOff x="4224" y="816"/>
              <a:chExt cx="816" cy="402"/>
            </a:xfrm>
          </p:grpSpPr>
          <p:sp>
            <p:nvSpPr>
              <p:cNvPr id="8211" name="Text Box 20"/>
              <p:cNvSpPr txBox="1">
                <a:spLocks noChangeArrowheads="1"/>
              </p:cNvSpPr>
              <p:nvPr/>
            </p:nvSpPr>
            <p:spPr bwMode="auto">
              <a:xfrm>
                <a:off x="4224" y="816"/>
                <a:ext cx="816" cy="218"/>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1600" b="1">
                    <a:solidFill>
                      <a:srgbClr val="CC3300"/>
                    </a:solidFill>
                    <a:latin typeface="Tahoma" charset="0"/>
                    <a:ea typeface="新細明體" charset="-120"/>
                  </a:rPr>
                  <a:t>Workbooks</a:t>
                </a:r>
              </a:p>
            </p:txBody>
          </p:sp>
          <p:sp>
            <p:nvSpPr>
              <p:cNvPr id="8212" name="Line 21"/>
              <p:cNvSpPr>
                <a:spLocks noChangeShapeType="1"/>
              </p:cNvSpPr>
              <p:nvPr/>
            </p:nvSpPr>
            <p:spPr bwMode="auto">
              <a:xfrm flipH="1">
                <a:off x="4358" y="1056"/>
                <a:ext cx="298" cy="162"/>
              </a:xfrm>
              <a:prstGeom prst="line">
                <a:avLst/>
              </a:prstGeom>
              <a:noFill/>
              <a:ln w="9525">
                <a:solidFill>
                  <a:srgbClr val="CC3300"/>
                </a:solidFill>
                <a:round/>
                <a:headEnd/>
                <a:tailEnd type="triangle" w="med" len="med"/>
              </a:ln>
            </p:spPr>
            <p:txBody>
              <a:bodyPr wrap="none"/>
              <a:lstStyle/>
              <a:p>
                <a:endParaRPr lang="zh-TW" altLang="en-US"/>
              </a:p>
            </p:txBody>
          </p:sp>
        </p:grpSp>
        <p:grpSp>
          <p:nvGrpSpPr>
            <p:cNvPr id="8205" name="Group 22"/>
            <p:cNvGrpSpPr>
              <a:grpSpLocks/>
            </p:cNvGrpSpPr>
            <p:nvPr/>
          </p:nvGrpSpPr>
          <p:grpSpPr bwMode="auto">
            <a:xfrm>
              <a:off x="7947681" y="3494357"/>
              <a:ext cx="914400" cy="914400"/>
              <a:chOff x="4992" y="1680"/>
              <a:chExt cx="576" cy="576"/>
            </a:xfrm>
          </p:grpSpPr>
          <p:sp>
            <p:nvSpPr>
              <p:cNvPr id="8209" name="Text Box 23"/>
              <p:cNvSpPr txBox="1">
                <a:spLocks noChangeArrowheads="1"/>
              </p:cNvSpPr>
              <p:nvPr/>
            </p:nvSpPr>
            <p:spPr bwMode="auto">
              <a:xfrm>
                <a:off x="4992" y="1680"/>
                <a:ext cx="576" cy="218"/>
              </a:xfrm>
              <a:prstGeom prst="rect">
                <a:avLst/>
              </a:prstGeom>
              <a:solidFill>
                <a:schemeClr val="bg1"/>
              </a:solidFill>
              <a:ln w="9525">
                <a:solidFill>
                  <a:schemeClr val="tx1"/>
                </a:solidFill>
                <a:miter lim="800000"/>
                <a:headEnd/>
                <a:tailEnd/>
              </a:ln>
            </p:spPr>
            <p:txBody>
              <a:bodyPr>
                <a:spAutoFit/>
              </a:bodyPr>
              <a:lstStyle/>
              <a:p>
                <a:pPr algn="ctr" eaLnBrk="1" hangingPunct="1">
                  <a:spcBef>
                    <a:spcPct val="50000"/>
                  </a:spcBef>
                </a:pPr>
                <a:r>
                  <a:rPr lang="en-US" altLang="zh-TW" sz="1600" b="1">
                    <a:solidFill>
                      <a:srgbClr val="CC3300"/>
                    </a:solidFill>
                    <a:latin typeface="Tahoma" charset="0"/>
                    <a:ea typeface="新細明體" charset="-120"/>
                  </a:rPr>
                  <a:t>Range</a:t>
                </a:r>
              </a:p>
            </p:txBody>
          </p:sp>
          <p:sp>
            <p:nvSpPr>
              <p:cNvPr id="8210" name="Line 24"/>
              <p:cNvSpPr>
                <a:spLocks noChangeShapeType="1"/>
              </p:cNvSpPr>
              <p:nvPr/>
            </p:nvSpPr>
            <p:spPr bwMode="auto">
              <a:xfrm flipH="1">
                <a:off x="5040" y="1920"/>
                <a:ext cx="288" cy="336"/>
              </a:xfrm>
              <a:prstGeom prst="line">
                <a:avLst/>
              </a:prstGeom>
              <a:noFill/>
              <a:ln w="9525">
                <a:solidFill>
                  <a:srgbClr val="CC3300"/>
                </a:solidFill>
                <a:round/>
                <a:headEnd/>
                <a:tailEnd type="triangle" w="med" len="med"/>
              </a:ln>
            </p:spPr>
            <p:txBody>
              <a:bodyPr wrap="none"/>
              <a:lstStyle/>
              <a:p>
                <a:endParaRPr lang="zh-TW" altLang="en-US"/>
              </a:p>
            </p:txBody>
          </p:sp>
        </p:grpSp>
        <p:grpSp>
          <p:nvGrpSpPr>
            <p:cNvPr id="8206" name="Group 25"/>
            <p:cNvGrpSpPr>
              <a:grpSpLocks/>
            </p:cNvGrpSpPr>
            <p:nvPr/>
          </p:nvGrpSpPr>
          <p:grpSpPr bwMode="auto">
            <a:xfrm>
              <a:off x="5805882" y="5079222"/>
              <a:ext cx="1676400" cy="1031875"/>
              <a:chOff x="4032" y="2736"/>
              <a:chExt cx="1056" cy="650"/>
            </a:xfrm>
          </p:grpSpPr>
          <p:sp>
            <p:nvSpPr>
              <p:cNvPr id="8207" name="Text Box 26"/>
              <p:cNvSpPr txBox="1">
                <a:spLocks noChangeArrowheads="1"/>
              </p:cNvSpPr>
              <p:nvPr/>
            </p:nvSpPr>
            <p:spPr bwMode="auto">
              <a:xfrm>
                <a:off x="4176" y="3168"/>
                <a:ext cx="912" cy="218"/>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1600" b="1">
                    <a:solidFill>
                      <a:srgbClr val="CC3300"/>
                    </a:solidFill>
                    <a:latin typeface="Tahoma" charset="0"/>
                    <a:ea typeface="新細明體" charset="-120"/>
                  </a:rPr>
                  <a:t>Worksheets</a:t>
                </a:r>
              </a:p>
            </p:txBody>
          </p:sp>
          <p:sp>
            <p:nvSpPr>
              <p:cNvPr id="8208" name="Line 27"/>
              <p:cNvSpPr>
                <a:spLocks noChangeShapeType="1"/>
              </p:cNvSpPr>
              <p:nvPr/>
            </p:nvSpPr>
            <p:spPr bwMode="auto">
              <a:xfrm flipH="1" flipV="1">
                <a:off x="4032" y="2736"/>
                <a:ext cx="576" cy="432"/>
              </a:xfrm>
              <a:prstGeom prst="line">
                <a:avLst/>
              </a:prstGeom>
              <a:noFill/>
              <a:ln w="9525">
                <a:solidFill>
                  <a:srgbClr val="CC3300"/>
                </a:solidFill>
                <a:round/>
                <a:headEnd/>
                <a:tailEnd type="triangle" w="med" len="med"/>
              </a:ln>
            </p:spPr>
            <p:txBody>
              <a:bodyPr wrap="none"/>
              <a:lstStyle/>
              <a:p>
                <a:endParaRPr lang="zh-TW" altLang="en-US"/>
              </a:p>
            </p:txBody>
          </p:sp>
        </p:grpSp>
        <p:grpSp>
          <p:nvGrpSpPr>
            <p:cNvPr id="3" name="Group 2"/>
            <p:cNvGrpSpPr/>
            <p:nvPr/>
          </p:nvGrpSpPr>
          <p:grpSpPr>
            <a:xfrm>
              <a:off x="2762233" y="2962412"/>
              <a:ext cx="3272249" cy="346075"/>
              <a:chOff x="2762233" y="2962412"/>
              <a:chExt cx="3272249" cy="346075"/>
            </a:xfrm>
          </p:grpSpPr>
          <p:sp>
            <p:nvSpPr>
              <p:cNvPr id="29" name="Text Box 17"/>
              <p:cNvSpPr txBox="1">
                <a:spLocks noChangeArrowheads="1"/>
              </p:cNvSpPr>
              <p:nvPr/>
            </p:nvSpPr>
            <p:spPr bwMode="auto">
              <a:xfrm>
                <a:off x="2762233" y="2962412"/>
                <a:ext cx="1447800" cy="346075"/>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1600" b="1" dirty="0">
                    <a:solidFill>
                      <a:srgbClr val="CC3300"/>
                    </a:solidFill>
                    <a:latin typeface="Tahoma" charset="0"/>
                    <a:ea typeface="新細明體" charset="-120"/>
                  </a:rPr>
                  <a:t>Windows</a:t>
                </a:r>
              </a:p>
            </p:txBody>
          </p:sp>
          <p:sp>
            <p:nvSpPr>
              <p:cNvPr id="30" name="Line 21"/>
              <p:cNvSpPr>
                <a:spLocks noChangeShapeType="1"/>
              </p:cNvSpPr>
              <p:nvPr/>
            </p:nvSpPr>
            <p:spPr bwMode="auto">
              <a:xfrm>
                <a:off x="4212567" y="3121543"/>
                <a:ext cx="1821915" cy="12430"/>
              </a:xfrm>
              <a:prstGeom prst="line">
                <a:avLst/>
              </a:prstGeom>
              <a:noFill/>
              <a:ln w="9525">
                <a:solidFill>
                  <a:srgbClr val="CC3300"/>
                </a:solidFill>
                <a:round/>
                <a:headEnd/>
                <a:tailEnd type="triangle" w="med" len="med"/>
              </a:ln>
            </p:spPr>
            <p:txBody>
              <a:bodyPr wrap="none"/>
              <a:lstStyle/>
              <a:p>
                <a:endParaRPr lang="zh-TW" altLang="en-US"/>
              </a:p>
            </p:txBody>
          </p:sp>
        </p:grpSp>
      </p:grpSp>
      <p:grpSp>
        <p:nvGrpSpPr>
          <p:cNvPr id="13" name="Group 12">
            <a:extLst>
              <a:ext uri="{FF2B5EF4-FFF2-40B4-BE49-F238E27FC236}">
                <a16:creationId xmlns:a16="http://schemas.microsoft.com/office/drawing/2014/main" id="{95DB0577-30F9-6142-ABD3-1CF71A1895A4}"/>
              </a:ext>
            </a:extLst>
          </p:cNvPr>
          <p:cNvGrpSpPr/>
          <p:nvPr/>
        </p:nvGrpSpPr>
        <p:grpSpPr>
          <a:xfrm>
            <a:off x="517137" y="2488289"/>
            <a:ext cx="5285443" cy="3996937"/>
            <a:chOff x="527647" y="2456759"/>
            <a:chExt cx="5285443" cy="3996937"/>
          </a:xfrm>
        </p:grpSpPr>
        <p:sp>
          <p:nvSpPr>
            <p:cNvPr id="8198" name="Text Box 3"/>
            <p:cNvSpPr txBox="1">
              <a:spLocks noChangeArrowheads="1"/>
            </p:cNvSpPr>
            <p:nvPr/>
          </p:nvSpPr>
          <p:spPr bwMode="auto">
            <a:xfrm>
              <a:off x="615620" y="2456759"/>
              <a:ext cx="1676400" cy="436563"/>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2200" dirty="0">
                  <a:latin typeface="Tahoma" charset="0"/>
                  <a:ea typeface="新細明體" charset="-120"/>
                </a:rPr>
                <a:t>Application</a:t>
              </a:r>
            </a:p>
          </p:txBody>
        </p:sp>
        <p:grpSp>
          <p:nvGrpSpPr>
            <p:cNvPr id="8199" name="Group 4"/>
            <p:cNvGrpSpPr>
              <a:grpSpLocks/>
            </p:cNvGrpSpPr>
            <p:nvPr/>
          </p:nvGrpSpPr>
          <p:grpSpPr bwMode="auto">
            <a:xfrm>
              <a:off x="2630488" y="4092693"/>
              <a:ext cx="2093913" cy="788989"/>
              <a:chOff x="1657" y="2274"/>
              <a:chExt cx="1319" cy="497"/>
            </a:xfrm>
          </p:grpSpPr>
          <p:sp>
            <p:nvSpPr>
              <p:cNvPr id="8221" name="Text Box 5"/>
              <p:cNvSpPr txBox="1">
                <a:spLocks noChangeArrowheads="1"/>
              </p:cNvSpPr>
              <p:nvPr/>
            </p:nvSpPr>
            <p:spPr bwMode="auto">
              <a:xfrm>
                <a:off x="1872" y="2496"/>
                <a:ext cx="1104" cy="275"/>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2200" dirty="0">
                    <a:latin typeface="Tahoma" charset="0"/>
                    <a:ea typeface="新細明體" charset="-120"/>
                  </a:rPr>
                  <a:t>Worksheets</a:t>
                </a:r>
              </a:p>
            </p:txBody>
          </p:sp>
          <p:cxnSp>
            <p:nvCxnSpPr>
              <p:cNvPr id="8222" name="AutoShape 6"/>
              <p:cNvCxnSpPr>
                <a:cxnSpLocks noChangeShapeType="1"/>
                <a:stCxn id="8217" idx="2"/>
                <a:endCxn id="8221" idx="1"/>
              </p:cNvCxnSpPr>
              <p:nvPr/>
            </p:nvCxnSpPr>
            <p:spPr bwMode="auto">
              <a:xfrm rot="16200000" flipH="1">
                <a:off x="1585" y="2346"/>
                <a:ext cx="359" cy="216"/>
              </a:xfrm>
              <a:prstGeom prst="bentConnector2">
                <a:avLst/>
              </a:prstGeom>
              <a:noFill/>
              <a:ln w="9525">
                <a:solidFill>
                  <a:schemeClr val="tx1"/>
                </a:solidFill>
                <a:miter lim="800000"/>
                <a:headEnd/>
                <a:tailEnd type="triangle" w="med" len="med"/>
              </a:ln>
            </p:spPr>
          </p:cxnSp>
        </p:grpSp>
        <p:sp>
          <p:nvSpPr>
            <p:cNvPr id="8219" name="Text Box 8"/>
            <p:cNvSpPr txBox="1">
              <a:spLocks noChangeArrowheads="1"/>
            </p:cNvSpPr>
            <p:nvPr/>
          </p:nvSpPr>
          <p:spPr bwMode="auto">
            <a:xfrm>
              <a:off x="4060490" y="4992759"/>
              <a:ext cx="1752600" cy="436563"/>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2200">
                  <a:latin typeface="Tahoma" charset="0"/>
                  <a:ea typeface="新細明體" charset="-120"/>
                </a:rPr>
                <a:t>Range</a:t>
              </a:r>
            </a:p>
          </p:txBody>
        </p:sp>
        <p:grpSp>
          <p:nvGrpSpPr>
            <p:cNvPr id="8201" name="Group 10"/>
            <p:cNvGrpSpPr>
              <a:grpSpLocks/>
            </p:cNvGrpSpPr>
            <p:nvPr/>
          </p:nvGrpSpPr>
          <p:grpSpPr bwMode="auto">
            <a:xfrm>
              <a:off x="1454150" y="2892537"/>
              <a:ext cx="1974850" cy="1201738"/>
              <a:chOff x="916" y="1518"/>
              <a:chExt cx="1244" cy="757"/>
            </a:xfrm>
          </p:grpSpPr>
          <p:sp>
            <p:nvSpPr>
              <p:cNvPr id="8217" name="Text Box 11"/>
              <p:cNvSpPr txBox="1">
                <a:spLocks noChangeArrowheads="1"/>
              </p:cNvSpPr>
              <p:nvPr/>
            </p:nvSpPr>
            <p:spPr bwMode="auto">
              <a:xfrm>
                <a:off x="1152" y="2000"/>
                <a:ext cx="1008" cy="275"/>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2200">
                    <a:latin typeface="Tahoma" charset="0"/>
                    <a:ea typeface="新細明體" charset="-120"/>
                  </a:rPr>
                  <a:t>Workbooks</a:t>
                </a:r>
              </a:p>
            </p:txBody>
          </p:sp>
          <p:cxnSp>
            <p:nvCxnSpPr>
              <p:cNvPr id="8218" name="AutoShape 12"/>
              <p:cNvCxnSpPr>
                <a:cxnSpLocks noChangeShapeType="1"/>
                <a:stCxn id="8198" idx="2"/>
              </p:cNvCxnSpPr>
              <p:nvPr/>
            </p:nvCxnSpPr>
            <p:spPr bwMode="auto">
              <a:xfrm rot="16200000" flipH="1">
                <a:off x="722" y="1712"/>
                <a:ext cx="623" cy="236"/>
              </a:xfrm>
              <a:prstGeom prst="bentConnector3">
                <a:avLst>
                  <a:gd name="adj1" fmla="val 99947"/>
                </a:avLst>
              </a:prstGeom>
              <a:noFill/>
              <a:ln w="9525">
                <a:solidFill>
                  <a:schemeClr val="tx1"/>
                </a:solidFill>
                <a:miter lim="800000"/>
                <a:headEnd/>
                <a:tailEnd type="triangle" w="med" len="med"/>
              </a:ln>
            </p:spPr>
          </p:cxnSp>
        </p:grpSp>
        <p:sp>
          <p:nvSpPr>
            <p:cNvPr id="34" name="Text Box 5"/>
            <p:cNvSpPr txBox="1">
              <a:spLocks noChangeArrowheads="1"/>
            </p:cNvSpPr>
            <p:nvPr/>
          </p:nvSpPr>
          <p:spPr bwMode="auto">
            <a:xfrm>
              <a:off x="539420" y="4463349"/>
              <a:ext cx="1752600" cy="436563"/>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2200" dirty="0">
                  <a:latin typeface="Tahoma" charset="0"/>
                  <a:ea typeface="新細明體" charset="-120"/>
                </a:rPr>
                <a:t>Windows</a:t>
              </a:r>
            </a:p>
          </p:txBody>
        </p:sp>
        <p:cxnSp>
          <p:nvCxnSpPr>
            <p:cNvPr id="6" name="Elbow Connector 5"/>
            <p:cNvCxnSpPr/>
            <p:nvPr/>
          </p:nvCxnSpPr>
          <p:spPr bwMode="auto">
            <a:xfrm rot="5400000">
              <a:off x="2167575" y="4201284"/>
              <a:ext cx="587355" cy="336880"/>
            </a:xfrm>
            <a:prstGeom prst="bentConnector2">
              <a:avLst/>
            </a:prstGeom>
            <a:solidFill>
              <a:schemeClr val="accent1"/>
            </a:solidFill>
            <a:ln w="9525" cap="flat" cmpd="sng" algn="ctr">
              <a:solidFill>
                <a:schemeClr val="tx1"/>
              </a:solidFill>
              <a:prstDash val="solid"/>
              <a:round/>
              <a:headEnd type="none" w="med" len="med"/>
              <a:tailEnd type="triangle"/>
            </a:ln>
            <a:effectLst/>
          </p:spPr>
        </p:cxnSp>
        <p:sp>
          <p:nvSpPr>
            <p:cNvPr id="33" name="Text Box 5"/>
            <p:cNvSpPr txBox="1">
              <a:spLocks noChangeArrowheads="1"/>
            </p:cNvSpPr>
            <p:nvPr/>
          </p:nvSpPr>
          <p:spPr bwMode="auto">
            <a:xfrm>
              <a:off x="527647" y="5211041"/>
              <a:ext cx="1752600" cy="436563"/>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2200" dirty="0" err="1">
                  <a:latin typeface="Tahoma" charset="0"/>
                  <a:ea typeface="新細明體" charset="-120"/>
                </a:rPr>
                <a:t>Chartsheets</a:t>
              </a:r>
              <a:endParaRPr lang="en-US" altLang="zh-TW" sz="2200" dirty="0">
                <a:latin typeface="Tahoma" charset="0"/>
                <a:ea typeface="新細明體" charset="-120"/>
              </a:endParaRPr>
            </a:p>
          </p:txBody>
        </p:sp>
        <p:cxnSp>
          <p:nvCxnSpPr>
            <p:cNvPr id="8" name="Elbow Connector 7"/>
            <p:cNvCxnSpPr>
              <a:stCxn id="8217" idx="2"/>
              <a:endCxn id="33" idx="3"/>
            </p:cNvCxnSpPr>
            <p:nvPr/>
          </p:nvCxnSpPr>
          <p:spPr bwMode="auto">
            <a:xfrm rot="5400000">
              <a:off x="1787051" y="4587473"/>
              <a:ext cx="1335047" cy="348653"/>
            </a:xfrm>
            <a:prstGeom prst="bentConnector2">
              <a:avLst/>
            </a:prstGeom>
            <a:solidFill>
              <a:schemeClr val="accent1"/>
            </a:solidFill>
            <a:ln w="9525" cap="flat" cmpd="sng" algn="ctr">
              <a:solidFill>
                <a:schemeClr val="tx1"/>
              </a:solidFill>
              <a:prstDash val="solid"/>
              <a:round/>
              <a:headEnd type="none" w="med" len="med"/>
              <a:tailEnd type="triangle"/>
            </a:ln>
            <a:effectLst/>
          </p:spPr>
        </p:cxnSp>
        <p:sp>
          <p:nvSpPr>
            <p:cNvPr id="39" name="Text Box 8"/>
            <p:cNvSpPr txBox="1">
              <a:spLocks noChangeArrowheads="1"/>
            </p:cNvSpPr>
            <p:nvPr/>
          </p:nvSpPr>
          <p:spPr bwMode="auto">
            <a:xfrm>
              <a:off x="4060490" y="5504946"/>
              <a:ext cx="1752600" cy="436563"/>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2200" dirty="0">
                  <a:latin typeface="Tahoma" charset="0"/>
                  <a:ea typeface="新細明體" charset="-120"/>
                </a:rPr>
                <a:t>Charts</a:t>
              </a:r>
            </a:p>
          </p:txBody>
        </p:sp>
        <p:sp>
          <p:nvSpPr>
            <p:cNvPr id="40" name="Text Box 8"/>
            <p:cNvSpPr txBox="1">
              <a:spLocks noChangeArrowheads="1"/>
            </p:cNvSpPr>
            <p:nvPr/>
          </p:nvSpPr>
          <p:spPr bwMode="auto">
            <a:xfrm>
              <a:off x="4060490" y="6017133"/>
              <a:ext cx="1752600" cy="436563"/>
            </a:xfrm>
            <a:prstGeom prst="rect">
              <a:avLst/>
            </a:prstGeom>
            <a:noFill/>
            <a:ln w="9525">
              <a:solidFill>
                <a:schemeClr val="tx1"/>
              </a:solidFill>
              <a:miter lim="800000"/>
              <a:headEnd/>
              <a:tailEnd/>
            </a:ln>
          </p:spPr>
          <p:txBody>
            <a:bodyPr>
              <a:spAutoFit/>
            </a:bodyPr>
            <a:lstStyle/>
            <a:p>
              <a:pPr algn="ctr" eaLnBrk="1" hangingPunct="1">
                <a:spcBef>
                  <a:spcPct val="50000"/>
                </a:spcBef>
              </a:pPr>
              <a:r>
                <a:rPr lang="en-US" altLang="zh-TW" sz="2200" dirty="0">
                  <a:latin typeface="Tahoma" charset="0"/>
                  <a:ea typeface="新細明體" charset="-120"/>
                </a:rPr>
                <a:t>Pivot Tables</a:t>
              </a:r>
            </a:p>
          </p:txBody>
        </p:sp>
        <p:cxnSp>
          <p:nvCxnSpPr>
            <p:cNvPr id="10" name="Elbow Connector 9"/>
            <p:cNvCxnSpPr>
              <a:stCxn id="8221" idx="2"/>
              <a:endCxn id="8219" idx="1"/>
            </p:cNvCxnSpPr>
            <p:nvPr/>
          </p:nvCxnSpPr>
          <p:spPr bwMode="auto">
            <a:xfrm rot="16200000" flipH="1">
              <a:off x="3789616" y="4940166"/>
              <a:ext cx="329359" cy="212389"/>
            </a:xfrm>
            <a:prstGeom prst="bentConnector2">
              <a:avLst/>
            </a:prstGeom>
            <a:solidFill>
              <a:schemeClr val="accent1"/>
            </a:solidFill>
            <a:ln w="9525" cap="flat" cmpd="sng" algn="ctr">
              <a:solidFill>
                <a:schemeClr val="tx1"/>
              </a:solidFill>
              <a:prstDash val="solid"/>
              <a:round/>
              <a:headEnd type="none" w="med" len="med"/>
              <a:tailEnd type="triangle"/>
            </a:ln>
            <a:effectLst/>
          </p:spPr>
        </p:cxnSp>
        <p:cxnSp>
          <p:nvCxnSpPr>
            <p:cNvPr id="12" name="Elbow Connector 11"/>
            <p:cNvCxnSpPr>
              <a:stCxn id="8221" idx="2"/>
              <a:endCxn id="39" idx="1"/>
            </p:cNvCxnSpPr>
            <p:nvPr/>
          </p:nvCxnSpPr>
          <p:spPr bwMode="auto">
            <a:xfrm rot="16200000" flipH="1">
              <a:off x="3533522" y="5196260"/>
              <a:ext cx="841546" cy="212389"/>
            </a:xfrm>
            <a:prstGeom prst="bentConnector2">
              <a:avLst/>
            </a:prstGeom>
            <a:solidFill>
              <a:schemeClr val="accent1"/>
            </a:solidFill>
            <a:ln w="9525" cap="flat" cmpd="sng" algn="ctr">
              <a:solidFill>
                <a:schemeClr val="tx1"/>
              </a:solidFill>
              <a:prstDash val="solid"/>
              <a:round/>
              <a:headEnd type="none" w="med" len="med"/>
              <a:tailEnd type="triangle"/>
            </a:ln>
            <a:effectLst/>
          </p:spPr>
        </p:cxnSp>
        <p:cxnSp>
          <p:nvCxnSpPr>
            <p:cNvPr id="16" name="Elbow Connector 15"/>
            <p:cNvCxnSpPr>
              <a:stCxn id="8221" idx="2"/>
              <a:endCxn id="40" idx="1"/>
            </p:cNvCxnSpPr>
            <p:nvPr/>
          </p:nvCxnSpPr>
          <p:spPr bwMode="auto">
            <a:xfrm rot="16200000" flipH="1">
              <a:off x="3277429" y="5452353"/>
              <a:ext cx="1353733" cy="212389"/>
            </a:xfrm>
            <a:prstGeom prst="bentConnector2">
              <a:avLst/>
            </a:prstGeom>
            <a:solidFill>
              <a:schemeClr val="accent1"/>
            </a:solidFill>
            <a:ln w="9525" cap="flat" cmpd="sng" algn="ctr">
              <a:solidFill>
                <a:schemeClr val="tx1"/>
              </a:solidFill>
              <a:prstDash val="solid"/>
              <a:round/>
              <a:headEnd type="none" w="med" len="med"/>
              <a:tailEnd type="triangle"/>
            </a:ln>
            <a:effectLst/>
          </p:spPr>
        </p:cxnSp>
        <p:sp>
          <p:nvSpPr>
            <p:cNvPr id="37" name="Text Box 5">
              <a:extLst>
                <a:ext uri="{FF2B5EF4-FFF2-40B4-BE49-F238E27FC236}">
                  <a16:creationId xmlns:a16="http://schemas.microsoft.com/office/drawing/2014/main" id="{CDA10DA0-68D6-C24B-815F-F950A2D5B364}"/>
                </a:ext>
              </a:extLst>
            </p:cNvPr>
            <p:cNvSpPr txBox="1">
              <a:spLocks noChangeArrowheads="1"/>
            </p:cNvSpPr>
            <p:nvPr/>
          </p:nvSpPr>
          <p:spPr bwMode="auto">
            <a:xfrm>
              <a:off x="1814162" y="3065462"/>
              <a:ext cx="1614837" cy="436563"/>
            </a:xfrm>
            <a:prstGeom prst="rect">
              <a:avLst/>
            </a:prstGeom>
            <a:noFill/>
            <a:ln w="9525">
              <a:solidFill>
                <a:schemeClr val="tx1"/>
              </a:solidFill>
              <a:miter lim="800000"/>
              <a:headEnd/>
              <a:tailEnd/>
            </a:ln>
          </p:spPr>
          <p:txBody>
            <a:bodyPr wrap="square">
              <a:spAutoFit/>
            </a:bodyPr>
            <a:lstStyle/>
            <a:p>
              <a:pPr algn="ctr" eaLnBrk="1" hangingPunct="1">
                <a:spcBef>
                  <a:spcPct val="50000"/>
                </a:spcBef>
              </a:pPr>
              <a:r>
                <a:rPr lang="en-US" altLang="zh-TW" sz="2200" dirty="0">
                  <a:latin typeface="Tahoma" charset="0"/>
                  <a:ea typeface="新細明體" charset="-120"/>
                </a:rPr>
                <a:t>Windows</a:t>
              </a:r>
            </a:p>
          </p:txBody>
        </p:sp>
        <p:cxnSp>
          <p:nvCxnSpPr>
            <p:cNvPr id="41" name="AutoShape 6">
              <a:extLst>
                <a:ext uri="{FF2B5EF4-FFF2-40B4-BE49-F238E27FC236}">
                  <a16:creationId xmlns:a16="http://schemas.microsoft.com/office/drawing/2014/main" id="{FBDDFD86-B421-0B47-BD55-C0811A4C55B3}"/>
                </a:ext>
              </a:extLst>
            </p:cNvPr>
            <p:cNvCxnSpPr>
              <a:cxnSpLocks noChangeShapeType="1"/>
              <a:endCxn id="37" idx="1"/>
            </p:cNvCxnSpPr>
            <p:nvPr/>
          </p:nvCxnSpPr>
          <p:spPr bwMode="auto">
            <a:xfrm rot="16200000" flipH="1">
              <a:off x="1439260" y="2908842"/>
              <a:ext cx="380538" cy="369265"/>
            </a:xfrm>
            <a:prstGeom prst="bentConnector2">
              <a:avLst/>
            </a:prstGeom>
            <a:noFill/>
            <a:ln w="9525">
              <a:solidFill>
                <a:schemeClr val="tx1"/>
              </a:solidFill>
              <a:miter lim="800000"/>
              <a:headEnd/>
              <a:tailEnd type="triangle" w="med" len="med"/>
            </a:ln>
          </p:spPr>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521059D6-5DF1-4A12-9AB9-2380E65F381C}" type="slidenum">
              <a:rPr lang="en-US" altLang="zh-TW"/>
              <a:pPr/>
              <a:t>9</a:t>
            </a:fld>
            <a:endParaRPr lang="en-US" altLang="zh-TW"/>
          </a:p>
        </p:txBody>
      </p:sp>
      <p:sp>
        <p:nvSpPr>
          <p:cNvPr id="5123" name="Rectangle 2"/>
          <p:cNvSpPr>
            <a:spLocks noGrp="1" noChangeArrowheads="1"/>
          </p:cNvSpPr>
          <p:nvPr>
            <p:ph type="title"/>
          </p:nvPr>
        </p:nvSpPr>
        <p:spPr>
          <a:xfrm>
            <a:off x="620713" y="338138"/>
            <a:ext cx="7739062" cy="884237"/>
          </a:xfrm>
        </p:spPr>
        <p:txBody>
          <a:bodyPr/>
          <a:lstStyle/>
          <a:p>
            <a:pPr eaLnBrk="1" hangingPunct="1"/>
            <a:r>
              <a:rPr lang="en-US" altLang="zh-TW" dirty="0">
                <a:ea typeface="新細明體" charset="-120"/>
              </a:rPr>
              <a:t>Introduction To Excel Objects</a:t>
            </a:r>
          </a:p>
        </p:txBody>
      </p:sp>
      <p:sp>
        <p:nvSpPr>
          <p:cNvPr id="3075" name="Rectangle 3"/>
          <p:cNvSpPr>
            <a:spLocks noGrp="1" noChangeArrowheads="1"/>
          </p:cNvSpPr>
          <p:nvPr>
            <p:ph type="body" idx="1"/>
          </p:nvPr>
        </p:nvSpPr>
        <p:spPr>
          <a:xfrm>
            <a:off x="533400" y="1222375"/>
            <a:ext cx="8077200" cy="4995545"/>
          </a:xfrm>
        </p:spPr>
        <p:txBody>
          <a:bodyPr/>
          <a:lstStyle/>
          <a:p>
            <a:pPr eaLnBrk="1" hangingPunct="1"/>
            <a:r>
              <a:rPr lang="en-US" altLang="zh-TW" dirty="0">
                <a:ea typeface="新細明體" charset="-120"/>
              </a:rPr>
              <a:t>Excel Objects are distinguished by:</a:t>
            </a:r>
          </a:p>
          <a:p>
            <a:pPr lvl="1" eaLnBrk="1" hangingPunct="1"/>
            <a:r>
              <a:rPr lang="en-US" altLang="zh-TW" dirty="0">
                <a:ea typeface="新細明體" charset="-120"/>
              </a:rPr>
              <a:t>Their relationship with other objects (parent and child)</a:t>
            </a:r>
          </a:p>
          <a:p>
            <a:pPr lvl="1" eaLnBrk="1" hangingPunct="1"/>
            <a:r>
              <a:rPr lang="en-US" altLang="zh-TW" dirty="0">
                <a:ea typeface="新細明體" charset="-120"/>
              </a:rPr>
              <a:t>The properties they possess (properties).</a:t>
            </a:r>
          </a:p>
          <a:p>
            <a:pPr lvl="1" eaLnBrk="1" hangingPunct="1"/>
            <a:r>
              <a:rPr lang="en-US" altLang="zh-TW" dirty="0">
                <a:ea typeface="新細明體" charset="-120"/>
              </a:rPr>
              <a:t>The things they can do (methods).</a:t>
            </a:r>
          </a:p>
          <a:p>
            <a:pPr lvl="1" eaLnBrk="1" hangingPunct="1"/>
            <a:r>
              <a:rPr lang="en-US" altLang="zh-TW" dirty="0">
                <a:ea typeface="新細明體" charset="-120"/>
              </a:rPr>
              <a:t>Their responses to certain activities (events).</a:t>
            </a:r>
          </a:p>
          <a:p>
            <a:pPr eaLnBrk="1" hangingPunct="1"/>
            <a:endParaRPr lang="en-US" altLang="zh-TW" dirty="0">
              <a:ea typeface="新細明體"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Introduction To Excel Objects</a:t>
            </a:r>
            <a:endParaRPr lang="en-US" dirty="0"/>
          </a:p>
        </p:txBody>
      </p:sp>
      <p:sp>
        <p:nvSpPr>
          <p:cNvPr id="3" name="Content Placeholder 2"/>
          <p:cNvSpPr>
            <a:spLocks noGrp="1"/>
          </p:cNvSpPr>
          <p:nvPr>
            <p:ph idx="1"/>
          </p:nvPr>
        </p:nvSpPr>
        <p:spPr>
          <a:xfrm>
            <a:off x="182880" y="1234440"/>
            <a:ext cx="8802094" cy="4999383"/>
          </a:xfrm>
        </p:spPr>
        <p:txBody>
          <a:bodyPr/>
          <a:lstStyle/>
          <a:p>
            <a:r>
              <a:rPr lang="en-US" dirty="0"/>
              <a:t>Application object refers to the host application of Excel.</a:t>
            </a:r>
          </a:p>
          <a:p>
            <a:r>
              <a:rPr lang="en-US" dirty="0"/>
              <a:t>The application object is at the top of the object hierarchy, and moving down, one can access the objects from Application to Workbook to Worksheet to Range (Cells) and further on.</a:t>
            </a:r>
          </a:p>
          <a:p>
            <a:r>
              <a:rPr lang="en-US" dirty="0"/>
              <a:t>Different levels of objects are connected with a period (dot)</a:t>
            </a:r>
          </a:p>
          <a:p>
            <a:pPr lvl="1"/>
            <a:r>
              <a:rPr lang="en-US" dirty="0"/>
              <a:t>Example: </a:t>
            </a:r>
          </a:p>
          <a:p>
            <a:pPr marL="0" indent="0">
              <a:buNone/>
            </a:pPr>
            <a:r>
              <a:rPr lang="en-US" sz="1800" dirty="0" err="1"/>
              <a:t>Application.Workbooks</a:t>
            </a:r>
            <a:r>
              <a:rPr lang="en-US" sz="1800" dirty="0"/>
              <a:t>("</a:t>
            </a:r>
            <a:r>
              <a:rPr lang="en-US" sz="1800" dirty="0" err="1"/>
              <a:t>Sales.xlsx</a:t>
            </a:r>
            <a:r>
              <a:rPr lang="en-US" sz="1800" dirty="0"/>
              <a:t>").Worksheets(”March").Range(“A1”).Value = </a:t>
            </a:r>
            <a:r>
              <a:rPr lang="en-US" sz="2000" dirty="0"/>
              <a:t>_</a:t>
            </a:r>
          </a:p>
          <a:p>
            <a:pPr marL="0" indent="0">
              <a:buNone/>
            </a:pPr>
            <a:r>
              <a:rPr lang="en-US" sz="2000" dirty="0"/>
              <a:t>	 </a:t>
            </a:r>
            <a:r>
              <a:rPr lang="en-US" sz="1800" dirty="0"/>
              <a:t>1000</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10</a:t>
            </a:fld>
            <a:endParaRPr lang="en-US" altLang="zh-TW" dirty="0"/>
          </a:p>
        </p:txBody>
      </p:sp>
    </p:spTree>
    <p:extLst>
      <p:ext uri="{BB962C8B-B14F-4D97-AF65-F5344CB8AC3E}">
        <p14:creationId xmlns:p14="http://schemas.microsoft.com/office/powerpoint/2010/main" val="1107474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Introduction To Excel Objects</a:t>
            </a:r>
            <a:endParaRPr lang="en-US" dirty="0"/>
          </a:p>
        </p:txBody>
      </p:sp>
      <p:sp>
        <p:nvSpPr>
          <p:cNvPr id="3" name="Content Placeholder 2"/>
          <p:cNvSpPr>
            <a:spLocks noGrp="1"/>
          </p:cNvSpPr>
          <p:nvPr>
            <p:ph idx="1"/>
          </p:nvPr>
        </p:nvSpPr>
        <p:spPr/>
        <p:txBody>
          <a:bodyPr/>
          <a:lstStyle/>
          <a:p>
            <a:r>
              <a:rPr lang="en-US" dirty="0"/>
              <a:t>The Application object is the default Excel object. Excel assumes it even when it is not specified.</a:t>
            </a:r>
          </a:p>
          <a:p>
            <a:pPr lvl="1"/>
            <a:r>
              <a:rPr lang="en-US" dirty="0"/>
              <a:t>For example, </a:t>
            </a:r>
            <a:r>
              <a:rPr lang="en-US" dirty="0" err="1"/>
              <a:t>Application.Workbooks.Add</a:t>
            </a:r>
            <a:r>
              <a:rPr lang="en-US" dirty="0"/>
              <a:t> and </a:t>
            </a:r>
            <a:r>
              <a:rPr lang="en-US" dirty="0" err="1"/>
              <a:t>Workbooks.Add</a:t>
            </a:r>
            <a:r>
              <a:rPr lang="en-US" dirty="0"/>
              <a:t> will have the same effect as adding a new workbook.</a:t>
            </a:r>
          </a:p>
          <a:p>
            <a:pPr lvl="1"/>
            <a:r>
              <a:rPr lang="en-US" dirty="0"/>
              <a:t>In most situations, there is no need to specify the Application object explicitly in the VBA code.</a:t>
            </a:r>
          </a:p>
          <a:p>
            <a:pPr lvl="1"/>
            <a:r>
              <a:rPr lang="en-US" dirty="0"/>
              <a:t>The Application qualifier is required when it is necessary to change the properties of the Excel object as a whole.</a:t>
            </a:r>
          </a:p>
          <a:p>
            <a:pPr lvl="2"/>
            <a:r>
              <a:rPr lang="en-US" dirty="0"/>
              <a:t>For example: </a:t>
            </a:r>
          </a:p>
          <a:p>
            <a:pPr marL="1371600" lvl="3" indent="0">
              <a:buNone/>
            </a:pPr>
            <a:r>
              <a:rPr lang="en-US" dirty="0" err="1"/>
              <a:t>Application.DisplayFullScreenProperty</a:t>
            </a:r>
            <a:r>
              <a:rPr lang="en-US" dirty="0"/>
              <a:t> = True</a:t>
            </a:r>
          </a:p>
          <a:p>
            <a:pPr marL="857250" lvl="1" indent="-342900"/>
            <a:r>
              <a:rPr lang="en-US" dirty="0"/>
              <a:t>	More of the properties and methods of the Application object will be introduced in due course.</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11</a:t>
            </a:fld>
            <a:endParaRPr lang="en-US" altLang="zh-TW"/>
          </a:p>
        </p:txBody>
      </p:sp>
    </p:spTree>
    <p:extLst>
      <p:ext uri="{BB962C8B-B14F-4D97-AF65-F5344CB8AC3E}">
        <p14:creationId xmlns:p14="http://schemas.microsoft.com/office/powerpoint/2010/main" val="466166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p:cNvSpPr>
            <a:spLocks noGrp="1"/>
          </p:cNvSpPr>
          <p:nvPr>
            <p:ph type="sldNum" sz="quarter" idx="12"/>
          </p:nvPr>
        </p:nvSpPr>
        <p:spPr>
          <a:noFill/>
        </p:spPr>
        <p:txBody>
          <a:bodyPr/>
          <a:lstStyle/>
          <a:p>
            <a:fld id="{839A8F78-ED66-4157-8092-2DC7276B8A83}" type="slidenum">
              <a:rPr lang="en-US" altLang="zh-TW"/>
              <a:pPr/>
              <a:t>12</a:t>
            </a:fld>
            <a:endParaRPr lang="en-US" altLang="zh-TW"/>
          </a:p>
        </p:txBody>
      </p:sp>
      <p:sp>
        <p:nvSpPr>
          <p:cNvPr id="58371" name="Rectangle 2"/>
          <p:cNvSpPr>
            <a:spLocks noGrp="1" noChangeArrowheads="1"/>
          </p:cNvSpPr>
          <p:nvPr>
            <p:ph type="title"/>
          </p:nvPr>
        </p:nvSpPr>
        <p:spPr>
          <a:xfrm>
            <a:off x="274320" y="190500"/>
            <a:ext cx="8679180" cy="815340"/>
          </a:xfrm>
        </p:spPr>
        <p:txBody>
          <a:bodyPr/>
          <a:lstStyle/>
          <a:p>
            <a:pPr eaLnBrk="1" hangingPunct="1"/>
            <a:r>
              <a:rPr lang="en-US" altLang="zh-TW" dirty="0">
                <a:ea typeface="新細明體" charset="-120"/>
              </a:rPr>
              <a:t>Workbooks Object</a:t>
            </a:r>
          </a:p>
        </p:txBody>
      </p:sp>
      <p:sp>
        <p:nvSpPr>
          <p:cNvPr id="58372" name="Rectangle 3"/>
          <p:cNvSpPr>
            <a:spLocks noGrp="1" noChangeArrowheads="1"/>
          </p:cNvSpPr>
          <p:nvPr>
            <p:ph type="body" idx="1"/>
          </p:nvPr>
        </p:nvSpPr>
        <p:spPr>
          <a:xfrm>
            <a:off x="231775" y="841249"/>
            <a:ext cx="8575675" cy="6016752"/>
          </a:xfrm>
        </p:spPr>
        <p:txBody>
          <a:bodyPr/>
          <a:lstStyle/>
          <a:p>
            <a:pPr eaLnBrk="1" hangingPunct="1">
              <a:lnSpc>
                <a:spcPct val="90000"/>
              </a:lnSpc>
            </a:pPr>
            <a:r>
              <a:rPr lang="en-US" altLang="zh-TW" dirty="0">
                <a:ea typeface="新細明體" charset="-120"/>
              </a:rPr>
              <a:t>Referencing Workbook</a:t>
            </a:r>
          </a:p>
          <a:p>
            <a:pPr lvl="1" eaLnBrk="1" hangingPunct="1">
              <a:lnSpc>
                <a:spcPct val="90000"/>
              </a:lnSpc>
            </a:pPr>
            <a:r>
              <a:rPr lang="en-US" altLang="zh-TW" dirty="0">
                <a:ea typeface="新細明體" charset="-120"/>
              </a:rPr>
              <a:t>The workbooks object is a collection of all opened workbook objects. You can refer to an opened workbook through the Workbooks collection.</a:t>
            </a:r>
          </a:p>
          <a:p>
            <a:pPr lvl="1" eaLnBrk="1" hangingPunct="1">
              <a:lnSpc>
                <a:spcPct val="90000"/>
              </a:lnSpc>
            </a:pPr>
            <a:r>
              <a:rPr lang="en-US" altLang="zh-TW" dirty="0">
                <a:ea typeface="新細明體" charset="-120"/>
              </a:rPr>
              <a:t>Syntax: Workbooks(</a:t>
            </a:r>
            <a:r>
              <a:rPr lang="en-US" altLang="zh-TW" i="1" dirty="0">
                <a:ea typeface="新細明體" charset="-120"/>
              </a:rPr>
              <a:t>Index</a:t>
            </a:r>
            <a:r>
              <a:rPr lang="en-US" altLang="zh-TW" dirty="0">
                <a:ea typeface="新細明體" charset="-120"/>
              </a:rPr>
              <a:t>)</a:t>
            </a:r>
          </a:p>
          <a:p>
            <a:pPr lvl="2" eaLnBrk="1" hangingPunct="1">
              <a:lnSpc>
                <a:spcPct val="90000"/>
              </a:lnSpc>
            </a:pPr>
            <a:r>
              <a:rPr lang="en-US" altLang="zh-TW" sz="2000" dirty="0">
                <a:ea typeface="新細明體" charset="-120"/>
              </a:rPr>
              <a:t>The</a:t>
            </a:r>
            <a:r>
              <a:rPr lang="en-US" altLang="zh-TW" sz="2000" i="1" dirty="0">
                <a:ea typeface="新細明體" charset="-120"/>
              </a:rPr>
              <a:t> index</a:t>
            </a:r>
            <a:r>
              <a:rPr lang="en-US" altLang="zh-TW" sz="2000" dirty="0">
                <a:ea typeface="新細明體" charset="-120"/>
              </a:rPr>
              <a:t> can be the name of the workbook. For examples: Workbooks("book1")</a:t>
            </a:r>
          </a:p>
          <a:p>
            <a:pPr lvl="3">
              <a:lnSpc>
                <a:spcPct val="90000"/>
              </a:lnSpc>
            </a:pPr>
            <a:r>
              <a:rPr lang="en-US" altLang="zh-TW" dirty="0">
                <a:ea typeface="新細明體" charset="-120"/>
              </a:rPr>
              <a:t>All newly created workbooks are named in the form of </a:t>
            </a:r>
            <a:r>
              <a:rPr lang="en-US" altLang="zh-TW" dirty="0" err="1">
                <a:ea typeface="新細明體" charset="-120"/>
              </a:rPr>
              <a:t>BookX</a:t>
            </a:r>
            <a:r>
              <a:rPr lang="en-US" altLang="zh-TW" dirty="0">
                <a:ea typeface="新細明體" charset="-120"/>
              </a:rPr>
              <a:t> without extension until they are saved.</a:t>
            </a:r>
          </a:p>
          <a:p>
            <a:pPr lvl="3">
              <a:lnSpc>
                <a:spcPct val="90000"/>
              </a:lnSpc>
            </a:pPr>
            <a:r>
              <a:rPr lang="en-US" altLang="zh-TW" dirty="0">
                <a:ea typeface="新細明體" charset="-120"/>
              </a:rPr>
              <a:t>Workbooks(“book2.xlsx”), Workbooks(“book3.xlsm”)</a:t>
            </a:r>
          </a:p>
          <a:p>
            <a:pPr lvl="2" eaLnBrk="1" hangingPunct="1">
              <a:lnSpc>
                <a:spcPct val="90000"/>
              </a:lnSpc>
            </a:pPr>
            <a:r>
              <a:rPr lang="en-US" altLang="zh-TW" sz="2000" dirty="0">
                <a:ea typeface="新細明體" charset="-120"/>
              </a:rPr>
              <a:t>The</a:t>
            </a:r>
            <a:r>
              <a:rPr lang="en-US" altLang="zh-TW" sz="2000" i="1" dirty="0">
                <a:ea typeface="新細明體" charset="-120"/>
              </a:rPr>
              <a:t> index</a:t>
            </a:r>
            <a:r>
              <a:rPr lang="en-US" altLang="zh-TW" sz="2000" dirty="0">
                <a:ea typeface="新細明體" charset="-120"/>
              </a:rPr>
              <a:t> can be the index number assigned to the opened workbook by the system.</a:t>
            </a:r>
          </a:p>
          <a:p>
            <a:pPr lvl="3" eaLnBrk="1" hangingPunct="1">
              <a:lnSpc>
                <a:spcPct val="90000"/>
              </a:lnSpc>
            </a:pPr>
            <a:r>
              <a:rPr lang="en-US" altLang="zh-TW" dirty="0">
                <a:ea typeface="新細明體" charset="-120"/>
              </a:rPr>
              <a:t>The first opened workbook has an index value of 1, and the second opened workbook has an index value of 2, and so on. For example: Workbooks(1)</a:t>
            </a:r>
          </a:p>
          <a:p>
            <a:pPr lvl="3" eaLnBrk="1" hangingPunct="1">
              <a:lnSpc>
                <a:spcPct val="90000"/>
              </a:lnSpc>
            </a:pPr>
            <a:r>
              <a:rPr lang="en-US" altLang="zh-TW" dirty="0">
                <a:ea typeface="新細明體" charset="-120"/>
              </a:rPr>
              <a:t>If Workbooks(1) is closed, Workbooks(2) becomes Workbook(1), and so forth.</a:t>
            </a:r>
          </a:p>
          <a:p>
            <a:pPr lvl="3" eaLnBrk="1" hangingPunct="1">
              <a:lnSpc>
                <a:spcPct val="90000"/>
              </a:lnSpc>
            </a:pPr>
            <a:r>
              <a:rPr lang="en-US" altLang="zh-TW" dirty="0">
                <a:solidFill>
                  <a:srgbClr val="FF0000"/>
                </a:solidFill>
                <a:ea typeface="新細明體" charset="-120"/>
              </a:rPr>
              <a:t>Use this index number reference with caution.</a:t>
            </a:r>
          </a:p>
        </p:txBody>
      </p:sp>
    </p:spTree>
    <p:extLst>
      <p:ext uri="{BB962C8B-B14F-4D97-AF65-F5344CB8AC3E}">
        <p14:creationId xmlns:p14="http://schemas.microsoft.com/office/powerpoint/2010/main" val="2221420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  (Self-Study)</a:t>
            </a:r>
            <a:endParaRPr lang="en-US" dirty="0"/>
          </a:p>
        </p:txBody>
      </p:sp>
      <p:sp>
        <p:nvSpPr>
          <p:cNvPr id="3" name="Content Placeholder 2"/>
          <p:cNvSpPr>
            <a:spLocks noGrp="1"/>
          </p:cNvSpPr>
          <p:nvPr>
            <p:ph idx="1"/>
          </p:nvPr>
        </p:nvSpPr>
        <p:spPr>
          <a:xfrm>
            <a:off x="182880" y="1001864"/>
            <a:ext cx="8860536" cy="5231959"/>
          </a:xfrm>
        </p:spPr>
        <p:txBody>
          <a:bodyPr/>
          <a:lstStyle/>
          <a:p>
            <a:pPr eaLnBrk="1" hangingPunct="1">
              <a:lnSpc>
                <a:spcPct val="90000"/>
              </a:lnSpc>
            </a:pPr>
            <a:r>
              <a:rPr lang="en-US" altLang="zh-TW" dirty="0">
                <a:ea typeface="新細明體" charset="-120"/>
              </a:rPr>
              <a:t>Referencing Workbook</a:t>
            </a:r>
          </a:p>
          <a:p>
            <a:pPr lvl="1"/>
            <a:r>
              <a:rPr lang="en-US" dirty="0"/>
              <a:t>Code name</a:t>
            </a:r>
          </a:p>
          <a:p>
            <a:pPr lvl="2"/>
            <a:r>
              <a:rPr lang="en-US" dirty="0"/>
              <a:t>The default code name of a workbook is </a:t>
            </a:r>
            <a:r>
              <a:rPr lang="en-US" dirty="0" err="1"/>
              <a:t>ThisWorkbook</a:t>
            </a:r>
            <a:r>
              <a:rPr lang="en-US" dirty="0"/>
              <a:t>.</a:t>
            </a:r>
          </a:p>
          <a:p>
            <a:pPr lvl="3"/>
            <a:r>
              <a:rPr lang="en-US" dirty="0"/>
              <a:t>Do not confuse this with the </a:t>
            </a:r>
            <a:r>
              <a:rPr lang="en-US" dirty="0" err="1"/>
              <a:t>ThisWorkbook</a:t>
            </a:r>
            <a:r>
              <a:rPr lang="en-US" dirty="0"/>
              <a:t> object. See the later discussion.</a:t>
            </a:r>
          </a:p>
          <a:p>
            <a:pPr lvl="2"/>
            <a:r>
              <a:rPr lang="en-US" dirty="0"/>
              <a:t>To change the code name, select </a:t>
            </a:r>
            <a:r>
              <a:rPr lang="en-US" dirty="0" err="1"/>
              <a:t>ThisWorkbook</a:t>
            </a:r>
            <a:r>
              <a:rPr lang="en-US" dirty="0"/>
              <a:t> module from the Project Explorer window and change the Name property.</a:t>
            </a:r>
          </a:p>
          <a:p>
            <a:pPr lvl="2"/>
            <a:r>
              <a:rPr lang="en-US" dirty="0">
                <a:solidFill>
                  <a:srgbClr val="CC3300"/>
                </a:solidFill>
              </a:rPr>
              <a:t>Cannot use code name to refer to another workbook from a running procedure.</a:t>
            </a:r>
          </a:p>
          <a:p>
            <a:pPr marL="1371600" lvl="3" indent="0">
              <a:buNone/>
            </a:pP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13</a:t>
            </a:fld>
            <a:endParaRPr lang="en-US" altLang="zh-TW"/>
          </a:p>
        </p:txBody>
      </p:sp>
      <p:grpSp>
        <p:nvGrpSpPr>
          <p:cNvPr id="11" name="Group 10"/>
          <p:cNvGrpSpPr/>
          <p:nvPr/>
        </p:nvGrpSpPr>
        <p:grpSpPr>
          <a:xfrm>
            <a:off x="5951227" y="4836087"/>
            <a:ext cx="1942084" cy="1825435"/>
            <a:chOff x="5962668" y="4664459"/>
            <a:chExt cx="1942084" cy="1825435"/>
          </a:xfrm>
        </p:grpSpPr>
        <p:grpSp>
          <p:nvGrpSpPr>
            <p:cNvPr id="10" name="Group 9"/>
            <p:cNvGrpSpPr/>
            <p:nvPr/>
          </p:nvGrpSpPr>
          <p:grpSpPr>
            <a:xfrm>
              <a:off x="5962668" y="4664459"/>
              <a:ext cx="1942084" cy="1825435"/>
              <a:chOff x="5962668" y="4664459"/>
              <a:chExt cx="1942084" cy="1825435"/>
            </a:xfrm>
          </p:grpSpPr>
          <p:pic>
            <p:nvPicPr>
              <p:cNvPr id="6" name="Picture 5"/>
              <p:cNvPicPr/>
              <p:nvPr/>
            </p:nvPicPr>
            <p:blipFill rotWithShape="1">
              <a:blip r:embed="rId2"/>
              <a:srcRect t="17486" r="71861" b="55491"/>
              <a:stretch/>
            </p:blipFill>
            <p:spPr bwMode="auto">
              <a:xfrm>
                <a:off x="5962668" y="4664459"/>
                <a:ext cx="1942084" cy="1825435"/>
              </a:xfrm>
              <a:prstGeom prst="rect">
                <a:avLst/>
              </a:prstGeom>
              <a:ln>
                <a:noFill/>
              </a:ln>
              <a:extLst>
                <a:ext uri="{53640926-AAD7-44d8-BBD7-CCE9431645EC}">
                  <a14:shadowObscured xmlns="" xmlns:a14="http://schemas.microsoft.com/office/drawing/2010/main"/>
                </a:ext>
              </a:extLst>
            </p:spPr>
          </p:pic>
          <p:sp>
            <p:nvSpPr>
              <p:cNvPr id="5" name="Oval 4"/>
              <p:cNvSpPr/>
              <p:nvPr/>
            </p:nvSpPr>
            <p:spPr bwMode="auto">
              <a:xfrm>
                <a:off x="6235194" y="5148863"/>
                <a:ext cx="766529" cy="18307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sp>
          <p:nvSpPr>
            <p:cNvPr id="7" name="Oval 6"/>
            <p:cNvSpPr/>
            <p:nvPr/>
          </p:nvSpPr>
          <p:spPr bwMode="auto">
            <a:xfrm>
              <a:off x="6639291" y="6090755"/>
              <a:ext cx="766529" cy="18307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2057870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a:xfrm>
            <a:off x="182880" y="1006889"/>
            <a:ext cx="8802094" cy="5226934"/>
          </a:xfrm>
        </p:spPr>
        <p:txBody>
          <a:bodyPr/>
          <a:lstStyle/>
          <a:p>
            <a:pPr eaLnBrk="1" hangingPunct="1">
              <a:lnSpc>
                <a:spcPct val="90000"/>
              </a:lnSpc>
            </a:pPr>
            <a:r>
              <a:rPr lang="en-US" altLang="zh-TW" dirty="0">
                <a:ea typeface="新細明體" charset="-120"/>
              </a:rPr>
              <a:t>Referencing Workbook</a:t>
            </a:r>
          </a:p>
          <a:p>
            <a:pPr lvl="1" eaLnBrk="1" hangingPunct="1"/>
            <a:r>
              <a:rPr lang="en-US" altLang="zh-TW" dirty="0" err="1">
                <a:ea typeface="新細明體" charset="-120"/>
              </a:rPr>
              <a:t>ThisWorkbook</a:t>
            </a:r>
            <a:r>
              <a:rPr lang="en-US" altLang="zh-TW" dirty="0">
                <a:ea typeface="新細明體" charset="-120"/>
              </a:rPr>
              <a:t> object</a:t>
            </a:r>
          </a:p>
          <a:p>
            <a:pPr lvl="2" eaLnBrk="1" hangingPunct="1"/>
            <a:r>
              <a:rPr lang="en-US" altLang="zh-TW" sz="2000" dirty="0">
                <a:ea typeface="新細明體" charset="-120"/>
              </a:rPr>
              <a:t>Refers to the workbook containing the running code.</a:t>
            </a:r>
          </a:p>
          <a:p>
            <a:pPr marL="914400" lvl="2" indent="0" eaLnBrk="1" hangingPunct="1">
              <a:buNone/>
            </a:pPr>
            <a:endParaRPr lang="en-US" altLang="zh-TW" sz="1200" dirty="0">
              <a:ea typeface="新細明體" charset="-120"/>
            </a:endParaRPr>
          </a:p>
          <a:p>
            <a:pPr lvl="1" eaLnBrk="1" hangingPunct="1"/>
            <a:r>
              <a:rPr lang="en-US" altLang="zh-TW" dirty="0" err="1">
                <a:ea typeface="新細明體" charset="-120"/>
              </a:rPr>
              <a:t>ActiveWorkbook</a:t>
            </a:r>
            <a:r>
              <a:rPr lang="en-US" altLang="zh-TW" dirty="0">
                <a:ea typeface="新細明體" charset="-120"/>
              </a:rPr>
              <a:t> object</a:t>
            </a:r>
          </a:p>
          <a:p>
            <a:pPr lvl="2" eaLnBrk="1" hangingPunct="1"/>
            <a:r>
              <a:rPr lang="en-US" altLang="zh-TW" sz="2000" dirty="0">
                <a:ea typeface="新細明體" charset="-120"/>
              </a:rPr>
              <a:t>Refers to the workbook in the active window. It may or may not contain the running code.</a:t>
            </a:r>
          </a:p>
          <a:p>
            <a:pPr lvl="2" eaLnBrk="1" hangingPunct="1"/>
            <a:r>
              <a:rPr lang="en-US" altLang="zh-TW" sz="2000" dirty="0">
                <a:ea typeface="新細明體" charset="-120"/>
              </a:rPr>
              <a:t>There can only be one active workbook for the Excel application.</a:t>
            </a:r>
          </a:p>
          <a:p>
            <a:pPr marL="914400" lvl="2" indent="0" eaLnBrk="1" hangingPunct="1">
              <a:buNone/>
            </a:pPr>
            <a:endParaRPr lang="en-US" altLang="zh-TW" sz="1100" dirty="0">
              <a:ea typeface="新細明體" charset="-120"/>
            </a:endParaRPr>
          </a:p>
          <a:p>
            <a:pPr lvl="1" eaLnBrk="1" hangingPunct="1"/>
            <a:r>
              <a:rPr lang="en-US" altLang="zh-TW" dirty="0">
                <a:ea typeface="新細明體" charset="-120"/>
              </a:rPr>
              <a:t>Workbook object variable</a:t>
            </a:r>
          </a:p>
          <a:p>
            <a:pPr lvl="2" eaLnBrk="1" hangingPunct="1"/>
            <a:r>
              <a:rPr lang="en-US" altLang="zh-TW" sz="2000" dirty="0">
                <a:ea typeface="新細明體" charset="-120"/>
              </a:rPr>
              <a:t>Assigns a Workbook object to a variable. The variable can then be referred to as the assigned workbook.</a:t>
            </a:r>
          </a:p>
          <a:p>
            <a:pPr lvl="2" eaLnBrk="1" hangingPunct="1"/>
            <a:r>
              <a:rPr lang="en-US" altLang="zh-TW" sz="2000" dirty="0">
                <a:ea typeface="新細明體" charset="-120"/>
              </a:rPr>
              <a:t>Syntax</a:t>
            </a:r>
          </a:p>
          <a:p>
            <a:pPr marL="914400" lvl="2" indent="0" eaLnBrk="1" hangingPunct="1">
              <a:buNone/>
            </a:pPr>
            <a:r>
              <a:rPr lang="en-US" altLang="zh-TW" dirty="0">
                <a:ea typeface="新細明體" charset="-120"/>
              </a:rPr>
              <a:t>	</a:t>
            </a:r>
            <a:r>
              <a:rPr lang="en-US" altLang="zh-TW" sz="2000" dirty="0">
                <a:ea typeface="新細明體" charset="-120"/>
              </a:rPr>
              <a:t>Dim </a:t>
            </a:r>
            <a:r>
              <a:rPr lang="en-US" altLang="zh-TW" sz="2000" i="1" dirty="0" err="1">
                <a:ea typeface="新細明體" charset="-120"/>
              </a:rPr>
              <a:t>workbookvariable</a:t>
            </a:r>
            <a:r>
              <a:rPr lang="en-US" altLang="zh-TW" sz="2000" i="1" dirty="0">
                <a:ea typeface="新細明體" charset="-120"/>
              </a:rPr>
              <a:t> </a:t>
            </a:r>
            <a:r>
              <a:rPr lang="en-US" altLang="zh-TW" sz="2000" dirty="0">
                <a:ea typeface="新細明體" charset="-120"/>
              </a:rPr>
              <a:t>as </a:t>
            </a:r>
            <a:r>
              <a:rPr lang="en-US" altLang="zh-TW" sz="2000" dirty="0">
                <a:solidFill>
                  <a:srgbClr val="FF0000"/>
                </a:solidFill>
                <a:ea typeface="新細明體" charset="-120"/>
              </a:rPr>
              <a:t>Workbook</a:t>
            </a:r>
          </a:p>
          <a:p>
            <a:pPr marL="1371600" lvl="3" indent="0" eaLnBrk="1" hangingPunct="1">
              <a:buNone/>
            </a:pPr>
            <a:r>
              <a:rPr lang="en-US" altLang="zh-TW" dirty="0">
                <a:ea typeface="新細明體" charset="-120"/>
              </a:rPr>
              <a:t>	Set </a:t>
            </a:r>
            <a:r>
              <a:rPr lang="en-US" altLang="zh-TW" i="1" dirty="0" err="1">
                <a:ea typeface="新細明體" charset="-120"/>
              </a:rPr>
              <a:t>workbookvariable</a:t>
            </a:r>
            <a:r>
              <a:rPr lang="en-US" altLang="zh-TW" i="1" dirty="0">
                <a:ea typeface="新細明體" charset="-120"/>
              </a:rPr>
              <a:t> </a:t>
            </a:r>
            <a:r>
              <a:rPr lang="en-US" altLang="zh-TW" dirty="0">
                <a:ea typeface="新細明體" charset="-120"/>
              </a:rPr>
              <a:t>= </a:t>
            </a:r>
            <a:r>
              <a:rPr lang="en-US" altLang="zh-TW" i="1" dirty="0" err="1">
                <a:ea typeface="新細明體" charset="-120"/>
              </a:rPr>
              <a:t>workbookobject</a:t>
            </a:r>
            <a:endParaRPr lang="en-US" altLang="zh-TW" i="1" dirty="0">
              <a:ea typeface="新細明體" charset="-120"/>
            </a:endParaRPr>
          </a:p>
          <a:p>
            <a:pPr marL="1371600" lvl="3" indent="0" eaLnBrk="1" hangingPunct="1">
              <a:buNone/>
            </a:pPr>
            <a:endParaRPr lang="en-US" altLang="zh-TW" sz="1050" dirty="0">
              <a:ea typeface="新細明體" charset="-120"/>
            </a:endParaRPr>
          </a:p>
          <a:p>
            <a:pPr marL="914400" lvl="2" indent="0">
              <a:buNone/>
            </a:pP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14</a:t>
            </a:fld>
            <a:endParaRPr lang="en-US" altLang="zh-TW" dirty="0"/>
          </a:p>
        </p:txBody>
      </p:sp>
    </p:spTree>
    <p:extLst>
      <p:ext uri="{BB962C8B-B14F-4D97-AF65-F5344CB8AC3E}">
        <p14:creationId xmlns:p14="http://schemas.microsoft.com/office/powerpoint/2010/main" val="1000861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p:cNvSpPr>
            <a:spLocks noGrp="1"/>
          </p:cNvSpPr>
          <p:nvPr>
            <p:ph type="sldNum" sz="quarter" idx="12"/>
          </p:nvPr>
        </p:nvSpPr>
        <p:spPr>
          <a:noFill/>
        </p:spPr>
        <p:txBody>
          <a:bodyPr/>
          <a:lstStyle/>
          <a:p>
            <a:fld id="{106F9E2B-424C-471E-AA6F-C6311771E6D5}" type="slidenum">
              <a:rPr lang="en-US" altLang="zh-TW"/>
              <a:pPr/>
              <a:t>15</a:t>
            </a:fld>
            <a:endParaRPr lang="en-US" altLang="zh-TW"/>
          </a:p>
        </p:txBody>
      </p:sp>
      <p:sp>
        <p:nvSpPr>
          <p:cNvPr id="60419" name="Rectangle 2"/>
          <p:cNvSpPr>
            <a:spLocks noGrp="1" noChangeArrowheads="1"/>
          </p:cNvSpPr>
          <p:nvPr>
            <p:ph type="title"/>
          </p:nvPr>
        </p:nvSpPr>
        <p:spPr/>
        <p:txBody>
          <a:bodyPr/>
          <a:lstStyle/>
          <a:p>
            <a:pPr eaLnBrk="1" hangingPunct="1"/>
            <a:r>
              <a:rPr lang="en-US" altLang="zh-TW" dirty="0">
                <a:ea typeface="新細明體" charset="-120"/>
              </a:rPr>
              <a:t>Workbooks Object</a:t>
            </a:r>
          </a:p>
        </p:txBody>
      </p:sp>
      <p:sp>
        <p:nvSpPr>
          <p:cNvPr id="60420" name="Rectangle 3"/>
          <p:cNvSpPr>
            <a:spLocks noGrp="1" noChangeArrowheads="1"/>
          </p:cNvSpPr>
          <p:nvPr>
            <p:ph type="body" idx="1"/>
          </p:nvPr>
        </p:nvSpPr>
        <p:spPr>
          <a:xfrm>
            <a:off x="135467" y="965200"/>
            <a:ext cx="8867246" cy="5375275"/>
          </a:xfrm>
        </p:spPr>
        <p:txBody>
          <a:bodyPr/>
          <a:lstStyle/>
          <a:p>
            <a:pPr eaLnBrk="1" hangingPunct="1">
              <a:lnSpc>
                <a:spcPct val="90000"/>
              </a:lnSpc>
            </a:pPr>
            <a:r>
              <a:rPr lang="en-US" altLang="zh-TW" dirty="0">
                <a:ea typeface="新細明體" charset="-120"/>
              </a:rPr>
              <a:t>Some commonly used Workbooks methods</a:t>
            </a:r>
          </a:p>
          <a:p>
            <a:pPr lvl="1" eaLnBrk="1" hangingPunct="1">
              <a:lnSpc>
                <a:spcPct val="90000"/>
              </a:lnSpc>
            </a:pPr>
            <a:r>
              <a:rPr lang="en-US" altLang="zh-TW" dirty="0">
                <a:ea typeface="新細明體" charset="-120"/>
              </a:rPr>
              <a:t>Activate</a:t>
            </a:r>
          </a:p>
          <a:p>
            <a:pPr lvl="2" eaLnBrk="1" hangingPunct="1">
              <a:lnSpc>
                <a:spcPct val="90000"/>
              </a:lnSpc>
            </a:pPr>
            <a:r>
              <a:rPr lang="en-US" altLang="zh-TW" sz="2000" dirty="0">
                <a:ea typeface="新細明體" charset="-120"/>
              </a:rPr>
              <a:t>Activate the window associated with the workbook. Place the activated workbook on top of the others.</a:t>
            </a:r>
          </a:p>
          <a:p>
            <a:pPr lvl="2" eaLnBrk="1" hangingPunct="1">
              <a:lnSpc>
                <a:spcPct val="90000"/>
              </a:lnSpc>
            </a:pPr>
            <a:r>
              <a:rPr lang="en-US" altLang="zh-TW" sz="2000" dirty="0">
                <a:ea typeface="新細明體" charset="-120"/>
              </a:rPr>
              <a:t>E.g., Workbooks("Book3.xlsx").Activate</a:t>
            </a:r>
          </a:p>
          <a:p>
            <a:pPr lvl="1" eaLnBrk="1" hangingPunct="1">
              <a:lnSpc>
                <a:spcPct val="90000"/>
              </a:lnSpc>
            </a:pPr>
            <a:r>
              <a:rPr lang="en-US" altLang="zh-TW" dirty="0">
                <a:ea typeface="新細明體" charset="-120"/>
              </a:rPr>
              <a:t>Add</a:t>
            </a:r>
          </a:p>
          <a:p>
            <a:pPr lvl="2" eaLnBrk="1" hangingPunct="1">
              <a:lnSpc>
                <a:spcPct val="90000"/>
              </a:lnSpc>
            </a:pPr>
            <a:r>
              <a:rPr lang="en-US" altLang="zh-TW" sz="2000" dirty="0">
                <a:ea typeface="新細明體" charset="-120"/>
              </a:rPr>
              <a:t>Creates a new workbook in another window.</a:t>
            </a:r>
          </a:p>
          <a:p>
            <a:pPr lvl="2" eaLnBrk="1" hangingPunct="1">
              <a:lnSpc>
                <a:spcPct val="90000"/>
              </a:lnSpc>
            </a:pPr>
            <a:r>
              <a:rPr lang="en-US" altLang="zh-TW" sz="2000" dirty="0">
                <a:ea typeface="新細明體" charset="-120"/>
              </a:rPr>
              <a:t>A newly added workbook becomes the active workbook by default.</a:t>
            </a:r>
          </a:p>
          <a:p>
            <a:pPr lvl="2" eaLnBrk="1" hangingPunct="1">
              <a:lnSpc>
                <a:spcPct val="90000"/>
              </a:lnSpc>
            </a:pPr>
            <a:r>
              <a:rPr lang="en-US" altLang="zh-TW" sz="2000" dirty="0">
                <a:ea typeface="新細明體" charset="-120"/>
              </a:rPr>
              <a:t>E.g., </a:t>
            </a:r>
            <a:r>
              <a:rPr lang="en-US" altLang="zh-TW" sz="2000" dirty="0" err="1">
                <a:ea typeface="新細明體" charset="-120"/>
              </a:rPr>
              <a:t>Workbooks.Add</a:t>
            </a:r>
            <a:endParaRPr lang="en-US" altLang="zh-TW" sz="2000" dirty="0">
              <a:ea typeface="新細明體" charset="-120"/>
            </a:endParaRPr>
          </a:p>
          <a:p>
            <a:pPr lvl="1" eaLnBrk="1" hangingPunct="1">
              <a:lnSpc>
                <a:spcPct val="90000"/>
              </a:lnSpc>
            </a:pPr>
            <a:r>
              <a:rPr lang="en-US" altLang="zh-TW" dirty="0">
                <a:ea typeface="新細明體" charset="-120"/>
              </a:rPr>
              <a:t>Open </a:t>
            </a:r>
          </a:p>
          <a:p>
            <a:pPr lvl="2" eaLnBrk="1" hangingPunct="1">
              <a:lnSpc>
                <a:spcPct val="90000"/>
              </a:lnSpc>
            </a:pPr>
            <a:r>
              <a:rPr lang="en-US" altLang="zh-TW" sz="2000" dirty="0">
                <a:ea typeface="新細明體" charset="-120"/>
              </a:rPr>
              <a:t>Opens an existing workbook in another window.</a:t>
            </a:r>
          </a:p>
          <a:p>
            <a:pPr lvl="2" eaLnBrk="1" hangingPunct="1">
              <a:lnSpc>
                <a:spcPct val="90000"/>
              </a:lnSpc>
            </a:pPr>
            <a:r>
              <a:rPr lang="en-US" altLang="zh-TW" sz="2000" dirty="0">
                <a:ea typeface="新細明體" charset="-120"/>
              </a:rPr>
              <a:t>Syntax:</a:t>
            </a:r>
          </a:p>
          <a:p>
            <a:pPr lvl="1" eaLnBrk="1" hangingPunct="1">
              <a:lnSpc>
                <a:spcPct val="90000"/>
              </a:lnSpc>
              <a:buFont typeface="Wingdings" pitchFamily="2" charset="2"/>
              <a:buNone/>
            </a:pPr>
            <a:r>
              <a:rPr lang="en-US" altLang="zh-TW" sz="2000" dirty="0">
                <a:ea typeface="新細明體" charset="-120"/>
              </a:rPr>
              <a:t>			</a:t>
            </a:r>
            <a:r>
              <a:rPr lang="en-US" altLang="zh-TW" sz="2000" dirty="0" err="1">
                <a:ea typeface="新細明體" charset="-120"/>
              </a:rPr>
              <a:t>Workbooks.Open</a:t>
            </a:r>
            <a:r>
              <a:rPr lang="en-US" altLang="zh-TW" sz="2000" dirty="0">
                <a:ea typeface="新細明體" charset="-120"/>
              </a:rPr>
              <a:t>  Filename:= "</a:t>
            </a:r>
            <a:r>
              <a:rPr lang="en-US" altLang="zh-TW" sz="2000" dirty="0" err="1">
                <a:ea typeface="新細明體" charset="-120"/>
              </a:rPr>
              <a:t>filename.xlsx_with_full_path</a:t>
            </a:r>
            <a:r>
              <a:rPr lang="en-US" altLang="zh-TW" sz="2000" dirty="0">
                <a:ea typeface="新細明體" charset="-120"/>
              </a:rPr>
              <a:t>"</a:t>
            </a:r>
          </a:p>
          <a:p>
            <a:pPr lvl="2" eaLnBrk="1" hangingPunct="1">
              <a:lnSpc>
                <a:spcPct val="90000"/>
              </a:lnSpc>
            </a:pPr>
            <a:r>
              <a:rPr lang="en-US" altLang="zh-TW" sz="2000" dirty="0">
                <a:ea typeface="新細明體" charset="-120"/>
              </a:rPr>
              <a:t>A newly opened workbook becomes an active workbook by default.</a:t>
            </a:r>
          </a:p>
          <a:p>
            <a:pPr lvl="1" eaLnBrk="1" hangingPunct="1">
              <a:lnSpc>
                <a:spcPct val="90000"/>
              </a:lnSpc>
              <a:buFont typeface="Wingdings" pitchFamily="2" charset="2"/>
              <a:buNone/>
            </a:pPr>
            <a:endParaRPr lang="en-US" altLang="zh-TW" dirty="0">
              <a:ea typeface="新細明體" charset="-120"/>
            </a:endParaRPr>
          </a:p>
        </p:txBody>
      </p:sp>
    </p:spTree>
    <p:extLst>
      <p:ext uri="{BB962C8B-B14F-4D97-AF65-F5344CB8AC3E}">
        <p14:creationId xmlns:p14="http://schemas.microsoft.com/office/powerpoint/2010/main" val="1034707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5"/>
          <p:cNvSpPr>
            <a:spLocks noGrp="1"/>
          </p:cNvSpPr>
          <p:nvPr>
            <p:ph type="sldNum" sz="quarter" idx="12"/>
          </p:nvPr>
        </p:nvSpPr>
        <p:spPr>
          <a:noFill/>
        </p:spPr>
        <p:txBody>
          <a:bodyPr/>
          <a:lstStyle/>
          <a:p>
            <a:fld id="{C50C9713-2A7D-44ED-83FC-33E84D4EEEDD}" type="slidenum">
              <a:rPr lang="en-US" altLang="zh-TW"/>
              <a:pPr/>
              <a:t>16</a:t>
            </a:fld>
            <a:endParaRPr lang="en-US" altLang="zh-TW"/>
          </a:p>
        </p:txBody>
      </p:sp>
      <p:sp>
        <p:nvSpPr>
          <p:cNvPr id="61443" name="Rectangle 2"/>
          <p:cNvSpPr>
            <a:spLocks noGrp="1" noChangeArrowheads="1"/>
          </p:cNvSpPr>
          <p:nvPr>
            <p:ph type="title"/>
          </p:nvPr>
        </p:nvSpPr>
        <p:spPr/>
        <p:txBody>
          <a:bodyPr/>
          <a:lstStyle/>
          <a:p>
            <a:pPr eaLnBrk="1" hangingPunct="1"/>
            <a:r>
              <a:rPr lang="en-US" altLang="zh-TW" dirty="0">
                <a:ea typeface="新細明體" charset="-120"/>
              </a:rPr>
              <a:t>Workbooks Object</a:t>
            </a:r>
          </a:p>
        </p:txBody>
      </p:sp>
      <p:sp>
        <p:nvSpPr>
          <p:cNvPr id="61444" name="Rectangle 3"/>
          <p:cNvSpPr>
            <a:spLocks noGrp="1" noChangeArrowheads="1"/>
          </p:cNvSpPr>
          <p:nvPr>
            <p:ph type="body" idx="1"/>
          </p:nvPr>
        </p:nvSpPr>
        <p:spPr>
          <a:xfrm>
            <a:off x="204788" y="1007534"/>
            <a:ext cx="8820679" cy="5517092"/>
          </a:xfrm>
        </p:spPr>
        <p:txBody>
          <a:bodyPr/>
          <a:lstStyle/>
          <a:p>
            <a:pPr eaLnBrk="1" hangingPunct="1">
              <a:lnSpc>
                <a:spcPct val="90000"/>
              </a:lnSpc>
            </a:pPr>
            <a:r>
              <a:rPr lang="en-US" altLang="zh-TW" dirty="0">
                <a:ea typeface="新細明體" charset="-120"/>
              </a:rPr>
              <a:t>Some commonly used workbooks methods</a:t>
            </a:r>
          </a:p>
          <a:p>
            <a:pPr lvl="1" eaLnBrk="1" hangingPunct="1">
              <a:lnSpc>
                <a:spcPct val="90000"/>
              </a:lnSpc>
            </a:pPr>
            <a:r>
              <a:rPr lang="en-US" altLang="zh-TW" dirty="0">
                <a:ea typeface="新細明體" charset="-120"/>
              </a:rPr>
              <a:t>Save </a:t>
            </a:r>
          </a:p>
          <a:p>
            <a:pPr lvl="2" eaLnBrk="1" hangingPunct="1">
              <a:lnSpc>
                <a:spcPct val="90000"/>
              </a:lnSpc>
            </a:pPr>
            <a:r>
              <a:rPr lang="en-US" altLang="zh-TW" sz="2000" dirty="0">
                <a:ea typeface="新細明體" charset="-120"/>
              </a:rPr>
              <a:t>Saves an opened workbook without changing its name and path.</a:t>
            </a:r>
          </a:p>
          <a:p>
            <a:pPr lvl="2" eaLnBrk="1" hangingPunct="1">
              <a:lnSpc>
                <a:spcPct val="90000"/>
              </a:lnSpc>
            </a:pPr>
            <a:r>
              <a:rPr lang="en-US" altLang="zh-TW" sz="2000" dirty="0">
                <a:ea typeface="新細明體" charset="-120"/>
              </a:rPr>
              <a:t>E.g., </a:t>
            </a:r>
            <a:r>
              <a:rPr lang="en-US" altLang="zh-TW" sz="2000" dirty="0" err="1">
                <a:ea typeface="新細明體" charset="-120"/>
              </a:rPr>
              <a:t>ActiveWorkbook.Save</a:t>
            </a:r>
            <a:r>
              <a:rPr lang="en-US" altLang="zh-TW" sz="2000" dirty="0">
                <a:ea typeface="新細明體" charset="-120"/>
              </a:rPr>
              <a:t>, </a:t>
            </a:r>
            <a:r>
              <a:rPr lang="en-US" altLang="zh-TW" sz="2000" dirty="0" err="1">
                <a:ea typeface="新細明體" charset="-120"/>
              </a:rPr>
              <a:t>ThisWorkbook.Save</a:t>
            </a:r>
            <a:r>
              <a:rPr lang="en-US" altLang="zh-TW" sz="2000" dirty="0">
                <a:ea typeface="新細明體" charset="-120"/>
              </a:rPr>
              <a:t>.</a:t>
            </a:r>
          </a:p>
          <a:p>
            <a:pPr lvl="1" eaLnBrk="1" hangingPunct="1">
              <a:lnSpc>
                <a:spcPct val="90000"/>
              </a:lnSpc>
            </a:pPr>
            <a:r>
              <a:rPr lang="en-US" altLang="zh-TW" dirty="0" err="1">
                <a:ea typeface="新細明體" charset="-120"/>
              </a:rPr>
              <a:t>SaveAs</a:t>
            </a:r>
            <a:endParaRPr lang="en-US" altLang="zh-TW" dirty="0">
              <a:ea typeface="新細明體" charset="-120"/>
            </a:endParaRPr>
          </a:p>
          <a:p>
            <a:pPr lvl="2" eaLnBrk="1" hangingPunct="1">
              <a:lnSpc>
                <a:spcPct val="90000"/>
              </a:lnSpc>
            </a:pPr>
            <a:r>
              <a:rPr lang="en-US" altLang="zh-TW" sz="2000" dirty="0">
                <a:ea typeface="新細明體" charset="-120"/>
              </a:rPr>
              <a:t>Saves an opened workbook with a new name and path.</a:t>
            </a:r>
          </a:p>
          <a:p>
            <a:pPr lvl="2" eaLnBrk="1" hangingPunct="1">
              <a:lnSpc>
                <a:spcPct val="90000"/>
              </a:lnSpc>
            </a:pPr>
            <a:r>
              <a:rPr lang="en-US" altLang="zh-TW" sz="2000" dirty="0">
                <a:ea typeface="新細明體" charset="-120"/>
              </a:rPr>
              <a:t>Syntax:</a:t>
            </a:r>
          </a:p>
          <a:p>
            <a:pPr marL="1371600" lvl="3" indent="0" eaLnBrk="1" hangingPunct="1">
              <a:lnSpc>
                <a:spcPct val="90000"/>
              </a:lnSpc>
              <a:buNone/>
            </a:pPr>
            <a:r>
              <a:rPr lang="en-US" altLang="zh-TW" i="1" dirty="0" err="1">
                <a:ea typeface="新細明體" charset="-120"/>
              </a:rPr>
              <a:t>Workbookobject</a:t>
            </a:r>
            <a:r>
              <a:rPr lang="en-US" altLang="zh-TW" dirty="0" err="1">
                <a:ea typeface="新細明體" charset="-120"/>
              </a:rPr>
              <a:t>.SaveAs</a:t>
            </a:r>
            <a:r>
              <a:rPr lang="en-US" altLang="zh-TW" dirty="0">
                <a:ea typeface="新細明體" charset="-120"/>
              </a:rPr>
              <a:t> Filename:= "</a:t>
            </a:r>
            <a:r>
              <a:rPr lang="en-US" altLang="zh-TW" dirty="0" err="1">
                <a:ea typeface="新細明體" charset="-120"/>
              </a:rPr>
              <a:t>full_path</a:t>
            </a:r>
            <a:r>
              <a:rPr lang="en-US" altLang="zh-TW" dirty="0">
                <a:ea typeface="新細明體" charset="-120"/>
              </a:rPr>
              <a:t>\filename" _</a:t>
            </a:r>
          </a:p>
          <a:p>
            <a:pPr lvl="2" eaLnBrk="1" hangingPunct="1">
              <a:lnSpc>
                <a:spcPct val="90000"/>
              </a:lnSpc>
              <a:buNone/>
            </a:pPr>
            <a:r>
              <a:rPr lang="en-US" altLang="zh-TW" sz="2000" dirty="0">
                <a:ea typeface="新細明體" charset="-120"/>
              </a:rPr>
              <a:t>			[, </a:t>
            </a:r>
            <a:r>
              <a:rPr lang="en-US" altLang="zh-TW" sz="2000" dirty="0" err="1">
                <a:ea typeface="新細明體" charset="-120"/>
              </a:rPr>
              <a:t>FileFormat</a:t>
            </a:r>
            <a:r>
              <a:rPr lang="en-US" altLang="zh-TW" sz="2000" dirty="0">
                <a:ea typeface="新細明體" charset="-120"/>
              </a:rPr>
              <a:t>:= </a:t>
            </a:r>
            <a:r>
              <a:rPr lang="en-US" altLang="zh-TW" sz="2000" i="1" dirty="0" err="1">
                <a:ea typeface="新細明體" charset="-120"/>
              </a:rPr>
              <a:t>formattype</a:t>
            </a:r>
            <a:r>
              <a:rPr lang="en-US" altLang="zh-TW" sz="2000" dirty="0">
                <a:ea typeface="新細明體" charset="-120"/>
              </a:rPr>
              <a:t> ]</a:t>
            </a:r>
          </a:p>
          <a:p>
            <a:pPr lvl="3" eaLnBrk="1" hangingPunct="1">
              <a:lnSpc>
                <a:spcPct val="90000"/>
              </a:lnSpc>
            </a:pPr>
            <a:r>
              <a:rPr lang="en-US" altLang="zh-TW" dirty="0">
                <a:ea typeface="新細明體" charset="-120"/>
              </a:rPr>
              <a:t>Default </a:t>
            </a:r>
            <a:r>
              <a:rPr lang="en-US" altLang="zh-TW" i="1" dirty="0" err="1">
                <a:ea typeface="新細明體" charset="-120"/>
              </a:rPr>
              <a:t>formattype</a:t>
            </a:r>
            <a:r>
              <a:rPr lang="en-US" altLang="zh-TW" dirty="0">
                <a:ea typeface="新細明體" charset="-120"/>
              </a:rPr>
              <a:t> is </a:t>
            </a:r>
            <a:r>
              <a:rPr lang="en-US" altLang="zh-TW" dirty="0" err="1">
                <a:ea typeface="新細明體" charset="-120"/>
              </a:rPr>
              <a:t>xlsx</a:t>
            </a:r>
            <a:r>
              <a:rPr lang="en-US" altLang="zh-TW" dirty="0">
                <a:ea typeface="新細明體" charset="-120"/>
              </a:rPr>
              <a:t> type.</a:t>
            </a:r>
            <a:r>
              <a:rPr lang="en-US" altLang="zh-TW" sz="1600" dirty="0">
                <a:ea typeface="新細明體" charset="-120"/>
              </a:rPr>
              <a:t>	</a:t>
            </a:r>
          </a:p>
          <a:p>
            <a:pPr lvl="2" eaLnBrk="1" hangingPunct="1">
              <a:lnSpc>
                <a:spcPct val="90000"/>
              </a:lnSpc>
            </a:pPr>
            <a:r>
              <a:rPr lang="en-US" altLang="zh-TW" sz="2000" dirty="0">
                <a:ea typeface="新細明體" charset="-120"/>
              </a:rPr>
              <a:t>Examples:</a:t>
            </a:r>
          </a:p>
          <a:p>
            <a:pPr lvl="2" eaLnBrk="1" hangingPunct="1">
              <a:lnSpc>
                <a:spcPct val="90000"/>
              </a:lnSpc>
              <a:buNone/>
            </a:pPr>
            <a:r>
              <a:rPr lang="en-US" altLang="zh-TW" sz="2000" dirty="0">
                <a:ea typeface="新細明體" charset="-120"/>
              </a:rPr>
              <a:t>	</a:t>
            </a:r>
            <a:r>
              <a:rPr lang="en-US" altLang="zh-TW" sz="1800" dirty="0" err="1">
                <a:ea typeface="新細明體" charset="-120"/>
              </a:rPr>
              <a:t>ThisWorkbook.SaveAs</a:t>
            </a:r>
            <a:r>
              <a:rPr lang="en-US" altLang="zh-TW" sz="1800" dirty="0">
                <a:ea typeface="新細明體" charset="-120"/>
              </a:rPr>
              <a:t> Filename:= "c:\</a:t>
            </a:r>
            <a:r>
              <a:rPr lang="en-US" altLang="zh-TW" sz="1800" dirty="0" err="1">
                <a:ea typeface="新細明體" charset="-120"/>
              </a:rPr>
              <a:t>myexcelfile.xlsx</a:t>
            </a:r>
            <a:r>
              <a:rPr lang="en-US" altLang="zh-TW" sz="1800" dirty="0">
                <a:ea typeface="新細明體" charset="-120"/>
              </a:rPr>
              <a:t>"</a:t>
            </a:r>
          </a:p>
          <a:p>
            <a:pPr lvl="2" eaLnBrk="1" hangingPunct="1">
              <a:lnSpc>
                <a:spcPct val="90000"/>
              </a:lnSpc>
              <a:buNone/>
            </a:pPr>
            <a:r>
              <a:rPr lang="en-US" altLang="zh-TW" sz="1800" dirty="0">
                <a:ea typeface="新細明體" charset="-120"/>
              </a:rPr>
              <a:t>	</a:t>
            </a:r>
            <a:r>
              <a:rPr lang="en-US" altLang="zh-TW" sz="1800" dirty="0" err="1">
                <a:ea typeface="新細明體" charset="-120"/>
              </a:rPr>
              <a:t>ActiveWorkbook.SaveAs</a:t>
            </a:r>
            <a:r>
              <a:rPr lang="en-US" altLang="zh-TW" sz="1800" dirty="0">
                <a:ea typeface="新細明體" charset="-120"/>
              </a:rPr>
              <a:t> Filename:= "c:\</a:t>
            </a:r>
            <a:r>
              <a:rPr lang="en-US" altLang="zh-TW" sz="1800" dirty="0" err="1">
                <a:ea typeface="新細明體" charset="-120"/>
              </a:rPr>
              <a:t>myexcelfile</a:t>
            </a:r>
            <a:r>
              <a:rPr lang="en-US" altLang="zh-TW" sz="1800" dirty="0">
                <a:ea typeface="新細明體" charset="-120"/>
              </a:rPr>
              <a:t>”</a:t>
            </a:r>
          </a:p>
          <a:p>
            <a:pPr lvl="2" eaLnBrk="1" hangingPunct="1">
              <a:lnSpc>
                <a:spcPct val="90000"/>
              </a:lnSpc>
              <a:buNone/>
            </a:pPr>
            <a:r>
              <a:rPr lang="en-US" altLang="zh-TW" sz="1800" dirty="0">
                <a:ea typeface="新細明體" charset="-120"/>
              </a:rPr>
              <a:t>	</a:t>
            </a:r>
            <a:r>
              <a:rPr lang="en-US" altLang="zh-TW" sz="1800" i="1" dirty="0" err="1">
                <a:ea typeface="新細明體" charset="-120"/>
              </a:rPr>
              <a:t>workbookvariable</a:t>
            </a:r>
            <a:r>
              <a:rPr lang="en-US" altLang="zh-TW" sz="1800" dirty="0" err="1">
                <a:ea typeface="新細明體" charset="-120"/>
              </a:rPr>
              <a:t>.SaveAs</a:t>
            </a:r>
            <a:r>
              <a:rPr lang="en-US" altLang="zh-TW" sz="1800" dirty="0">
                <a:ea typeface="新細明體" charset="-120"/>
              </a:rPr>
              <a:t> Filename:= "c:\</a:t>
            </a:r>
            <a:r>
              <a:rPr lang="en-US" altLang="zh-TW" sz="1800" dirty="0" err="1">
                <a:ea typeface="新細明體" charset="-120"/>
              </a:rPr>
              <a:t>myexcelfile</a:t>
            </a:r>
            <a:r>
              <a:rPr lang="en-US" altLang="zh-TW" sz="1800" dirty="0">
                <a:ea typeface="新細明體" charset="-120"/>
              </a:rPr>
              <a:t>”</a:t>
            </a:r>
          </a:p>
          <a:p>
            <a:pPr lvl="2" eaLnBrk="1" hangingPunct="1">
              <a:lnSpc>
                <a:spcPct val="90000"/>
              </a:lnSpc>
              <a:buNone/>
            </a:pPr>
            <a:r>
              <a:rPr lang="en-US" altLang="zh-TW" sz="1800" dirty="0">
                <a:ea typeface="新細明體" charset="-120"/>
              </a:rPr>
              <a:t>	</a:t>
            </a:r>
            <a:r>
              <a:rPr lang="en-US" altLang="zh-TW" sz="1800" dirty="0" err="1">
                <a:ea typeface="新細明體" charset="-120"/>
              </a:rPr>
              <a:t>ThisWorkbook.SaveAs</a:t>
            </a:r>
            <a:r>
              <a:rPr lang="en-US" altLang="zh-TW" sz="1800" dirty="0">
                <a:ea typeface="新細明體" charset="-120"/>
              </a:rPr>
              <a:t> Filename:= "c:\</a:t>
            </a:r>
            <a:r>
              <a:rPr lang="en-US" altLang="zh-TW" sz="1800" dirty="0" err="1">
                <a:ea typeface="新細明體" charset="-120"/>
              </a:rPr>
              <a:t>myexcelfile</a:t>
            </a:r>
            <a:r>
              <a:rPr lang="en-US" altLang="zh-TW" sz="1800" dirty="0">
                <a:ea typeface="新細明體" charset="-120"/>
              </a:rPr>
              <a:t>”,  _</a:t>
            </a:r>
          </a:p>
          <a:p>
            <a:pPr lvl="2" eaLnBrk="1" hangingPunct="1">
              <a:lnSpc>
                <a:spcPct val="90000"/>
              </a:lnSpc>
              <a:buNone/>
            </a:pPr>
            <a:r>
              <a:rPr lang="en-US" altLang="zh-TW" sz="1800" dirty="0">
                <a:ea typeface="新細明體" charset="-120"/>
              </a:rPr>
              <a:t>	 	</a:t>
            </a:r>
            <a:r>
              <a:rPr lang="en-US" altLang="zh-TW" sz="1800" dirty="0" err="1">
                <a:ea typeface="新細明體" charset="-120"/>
              </a:rPr>
              <a:t>FileFormat</a:t>
            </a:r>
            <a:r>
              <a:rPr lang="en-US" altLang="zh-TW" sz="1800" dirty="0">
                <a:ea typeface="新細明體" charset="-120"/>
              </a:rPr>
              <a:t>:=  </a:t>
            </a:r>
            <a:r>
              <a:rPr lang="en-US" altLang="zh-TW" sz="1800" dirty="0" err="1">
                <a:ea typeface="新細明體" charset="-120"/>
              </a:rPr>
              <a:t>xlOpenXMLWorkbookMacroEnabled</a:t>
            </a:r>
            <a:endParaRPr lang="en-US" altLang="zh-TW" sz="1800" dirty="0">
              <a:ea typeface="新細明體" charset="-120"/>
            </a:endParaRPr>
          </a:p>
          <a:p>
            <a:pPr lvl="1" eaLnBrk="1" hangingPunct="1">
              <a:lnSpc>
                <a:spcPct val="90000"/>
              </a:lnSpc>
              <a:buFont typeface="Wingdings" pitchFamily="2" charset="2"/>
              <a:buNone/>
            </a:pPr>
            <a:endParaRPr lang="en-US" altLang="zh-TW" dirty="0">
              <a:ea typeface="新細明體" charset="-120"/>
            </a:endParaRPr>
          </a:p>
        </p:txBody>
      </p:sp>
    </p:spTree>
    <p:extLst>
      <p:ext uri="{BB962C8B-B14F-4D97-AF65-F5344CB8AC3E}">
        <p14:creationId xmlns:p14="http://schemas.microsoft.com/office/powerpoint/2010/main" val="2698660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p:cNvSpPr>
            <a:spLocks noGrp="1"/>
          </p:cNvSpPr>
          <p:nvPr>
            <p:ph type="sldNum" sz="quarter" idx="12"/>
          </p:nvPr>
        </p:nvSpPr>
        <p:spPr>
          <a:noFill/>
        </p:spPr>
        <p:txBody>
          <a:bodyPr/>
          <a:lstStyle/>
          <a:p>
            <a:fld id="{51700418-ABAC-4B1A-AEE6-29B61C5424A3}" type="slidenum">
              <a:rPr lang="en-US" altLang="zh-TW"/>
              <a:pPr/>
              <a:t>17</a:t>
            </a:fld>
            <a:endParaRPr lang="en-US" altLang="zh-TW"/>
          </a:p>
        </p:txBody>
      </p:sp>
      <p:sp>
        <p:nvSpPr>
          <p:cNvPr id="62467" name="Rectangle 2"/>
          <p:cNvSpPr>
            <a:spLocks noGrp="1" noChangeArrowheads="1"/>
          </p:cNvSpPr>
          <p:nvPr>
            <p:ph type="title"/>
          </p:nvPr>
        </p:nvSpPr>
        <p:spPr/>
        <p:txBody>
          <a:bodyPr/>
          <a:lstStyle/>
          <a:p>
            <a:pPr eaLnBrk="1" hangingPunct="1"/>
            <a:r>
              <a:rPr lang="en-US" altLang="zh-TW" dirty="0">
                <a:ea typeface="新細明體" charset="-120"/>
              </a:rPr>
              <a:t>Workbooks Object</a:t>
            </a:r>
          </a:p>
        </p:txBody>
      </p:sp>
      <p:sp>
        <p:nvSpPr>
          <p:cNvPr id="62468" name="Rectangle 3"/>
          <p:cNvSpPr>
            <a:spLocks noGrp="1" noChangeArrowheads="1"/>
          </p:cNvSpPr>
          <p:nvPr>
            <p:ph type="body" idx="1"/>
          </p:nvPr>
        </p:nvSpPr>
        <p:spPr>
          <a:xfrm>
            <a:off x="262467" y="863600"/>
            <a:ext cx="8780949" cy="5576888"/>
          </a:xfrm>
        </p:spPr>
        <p:txBody>
          <a:bodyPr/>
          <a:lstStyle/>
          <a:p>
            <a:pPr eaLnBrk="1" hangingPunct="1"/>
            <a:r>
              <a:rPr lang="en-US" altLang="zh-TW" dirty="0">
                <a:ea typeface="新細明體" charset="-120"/>
              </a:rPr>
              <a:t>Some commonly used workbooks methods</a:t>
            </a:r>
          </a:p>
          <a:p>
            <a:pPr lvl="1" eaLnBrk="1" hangingPunct="1"/>
            <a:r>
              <a:rPr lang="en-US" altLang="zh-TW" dirty="0">
                <a:ea typeface="新細明體" charset="-120"/>
              </a:rPr>
              <a:t>Close</a:t>
            </a:r>
          </a:p>
          <a:p>
            <a:pPr lvl="2" eaLnBrk="1" hangingPunct="1"/>
            <a:r>
              <a:rPr lang="en-US" altLang="zh-TW" sz="2000" dirty="0">
                <a:ea typeface="新細明體" charset="-120"/>
              </a:rPr>
              <a:t>Closes an opened workbook. Syntax:</a:t>
            </a:r>
          </a:p>
          <a:p>
            <a:pPr lvl="2" eaLnBrk="1" hangingPunct="1">
              <a:buNone/>
            </a:pPr>
            <a:r>
              <a:rPr lang="en-US" altLang="zh-TW" i="1" dirty="0" err="1">
                <a:ea typeface="新細明體" charset="-120"/>
              </a:rPr>
              <a:t>workbookobject</a:t>
            </a:r>
            <a:r>
              <a:rPr lang="en-US" altLang="zh-TW" dirty="0" err="1">
                <a:ea typeface="新細明體" charset="-120"/>
              </a:rPr>
              <a:t>.Close</a:t>
            </a:r>
            <a:r>
              <a:rPr lang="en-US" altLang="zh-TW" dirty="0">
                <a:ea typeface="新細明體" charset="-120"/>
              </a:rPr>
              <a:t>  [</a:t>
            </a:r>
            <a:r>
              <a:rPr lang="en-US" altLang="zh-TW" dirty="0" err="1">
                <a:ea typeface="新細明體" charset="-120"/>
              </a:rPr>
              <a:t>Savechanges</a:t>
            </a:r>
            <a:r>
              <a:rPr lang="en-US" altLang="zh-TW" dirty="0">
                <a:ea typeface="新細明體" charset="-120"/>
              </a:rPr>
              <a:t> := True / False]  </a:t>
            </a:r>
          </a:p>
          <a:p>
            <a:pPr lvl="2" eaLnBrk="1" hangingPunct="1">
              <a:buNone/>
            </a:pPr>
            <a:endParaRPr lang="en-US" altLang="zh-TW" sz="500" dirty="0">
              <a:ea typeface="新細明體" charset="-120"/>
            </a:endParaRPr>
          </a:p>
          <a:p>
            <a:pPr lvl="2" eaLnBrk="1" hangingPunct="1">
              <a:buNone/>
            </a:pPr>
            <a:r>
              <a:rPr lang="en-US" altLang="zh-TW" sz="2000" dirty="0">
                <a:ea typeface="新細明體" charset="-120"/>
              </a:rPr>
              <a:t>For examples:</a:t>
            </a:r>
          </a:p>
          <a:p>
            <a:pPr lvl="1" eaLnBrk="1" hangingPunct="1">
              <a:buFont typeface="Wingdings" pitchFamily="2" charset="2"/>
              <a:buNone/>
            </a:pPr>
            <a:r>
              <a:rPr lang="en-US" altLang="zh-TW" sz="2000" dirty="0">
                <a:ea typeface="新細明體" charset="-120"/>
              </a:rPr>
              <a:t>		Workbooks("</a:t>
            </a:r>
            <a:r>
              <a:rPr lang="en-US" altLang="zh-TW" sz="2000" dirty="0" err="1">
                <a:ea typeface="新細明體" charset="-120"/>
              </a:rPr>
              <a:t>mybook.xlsx</a:t>
            </a:r>
            <a:r>
              <a:rPr lang="en-US" altLang="zh-TW" sz="2000" dirty="0">
                <a:ea typeface="新細明體" charset="-120"/>
              </a:rPr>
              <a:t>").Close  </a:t>
            </a:r>
            <a:r>
              <a:rPr lang="en-US" altLang="zh-TW" sz="2000" dirty="0" err="1">
                <a:ea typeface="新細明體" charset="-120"/>
              </a:rPr>
              <a:t>Savechanges</a:t>
            </a:r>
            <a:r>
              <a:rPr lang="en-US" altLang="zh-TW" sz="2000" dirty="0">
                <a:ea typeface="新細明體" charset="-120"/>
              </a:rPr>
              <a:t> := True</a:t>
            </a:r>
          </a:p>
          <a:p>
            <a:pPr lvl="1" eaLnBrk="1" hangingPunct="1">
              <a:buFont typeface="Wingdings" pitchFamily="2" charset="2"/>
              <a:buNone/>
            </a:pPr>
            <a:r>
              <a:rPr lang="en-US" altLang="zh-TW" sz="2000" dirty="0">
                <a:ea typeface="新細明體" charset="-120"/>
              </a:rPr>
              <a:t>		</a:t>
            </a:r>
            <a:r>
              <a:rPr lang="en-US" altLang="zh-TW" sz="2000" dirty="0" err="1">
                <a:ea typeface="新細明體" charset="-120"/>
              </a:rPr>
              <a:t>ThisWorkbook.Close</a:t>
            </a:r>
            <a:r>
              <a:rPr lang="en-US" altLang="zh-TW" sz="2000" dirty="0">
                <a:ea typeface="新細明體" charset="-120"/>
              </a:rPr>
              <a:t>  </a:t>
            </a:r>
            <a:r>
              <a:rPr lang="en-US" altLang="zh-TW" sz="2000" dirty="0" err="1">
                <a:ea typeface="新細明體" charset="-120"/>
              </a:rPr>
              <a:t>Savechanges</a:t>
            </a:r>
            <a:r>
              <a:rPr lang="en-US" altLang="zh-TW" sz="2000" dirty="0">
                <a:ea typeface="新細明體" charset="-120"/>
              </a:rPr>
              <a:t> := False</a:t>
            </a:r>
          </a:p>
          <a:p>
            <a:pPr lvl="1" eaLnBrk="1" hangingPunct="1">
              <a:buFont typeface="Wingdings" pitchFamily="2" charset="2"/>
              <a:buNone/>
            </a:pPr>
            <a:r>
              <a:rPr lang="en-US" altLang="zh-TW" sz="2000" dirty="0">
                <a:ea typeface="新細明體" charset="-120"/>
              </a:rPr>
              <a:t>		</a:t>
            </a:r>
            <a:r>
              <a:rPr lang="en-US" altLang="zh-TW" sz="2000" dirty="0" err="1">
                <a:ea typeface="新細明體" charset="-120"/>
              </a:rPr>
              <a:t>ActiveWorkbook.Close</a:t>
            </a:r>
            <a:r>
              <a:rPr lang="en-US" altLang="zh-TW" sz="2000" dirty="0">
                <a:ea typeface="新細明體" charset="-120"/>
              </a:rPr>
              <a:t> </a:t>
            </a:r>
            <a:r>
              <a:rPr lang="en-US" altLang="zh-TW" sz="2000" dirty="0" err="1">
                <a:ea typeface="新細明體" charset="-120"/>
              </a:rPr>
              <a:t>Savechanges</a:t>
            </a:r>
            <a:r>
              <a:rPr lang="en-US" altLang="zh-TW" sz="2000" dirty="0">
                <a:ea typeface="新細明體" charset="-120"/>
              </a:rPr>
              <a:t> := True </a:t>
            </a:r>
          </a:p>
          <a:p>
            <a:pPr lvl="1" eaLnBrk="1" hangingPunct="1">
              <a:buNone/>
            </a:pPr>
            <a:r>
              <a:rPr lang="en-US" altLang="zh-TW" sz="2000" dirty="0">
                <a:ea typeface="新細明體" charset="-120"/>
              </a:rPr>
              <a:t>		</a:t>
            </a:r>
            <a:r>
              <a:rPr lang="en-US" altLang="zh-TW" sz="2000" i="1" dirty="0" err="1">
                <a:ea typeface="新細明體" charset="-120"/>
              </a:rPr>
              <a:t>workbookvariable</a:t>
            </a:r>
            <a:r>
              <a:rPr lang="en-US" altLang="zh-TW" sz="2000" dirty="0" err="1">
                <a:ea typeface="新細明體" charset="-120"/>
              </a:rPr>
              <a:t>.Close</a:t>
            </a:r>
            <a:r>
              <a:rPr lang="en-US" altLang="zh-TW" sz="2000" dirty="0">
                <a:ea typeface="新細明體" charset="-120"/>
              </a:rPr>
              <a:t> </a:t>
            </a:r>
            <a:r>
              <a:rPr lang="en-US" altLang="zh-TW" sz="2000" dirty="0" err="1">
                <a:ea typeface="新細明體" charset="-120"/>
              </a:rPr>
              <a:t>Savechanges</a:t>
            </a:r>
            <a:r>
              <a:rPr lang="en-US" altLang="zh-TW" sz="2000" dirty="0">
                <a:ea typeface="新細明體" charset="-120"/>
              </a:rPr>
              <a:t> := True</a:t>
            </a:r>
          </a:p>
          <a:p>
            <a:pPr lvl="2" eaLnBrk="1" hangingPunct="1"/>
            <a:endParaRPr lang="en-US" altLang="zh-TW" sz="500" dirty="0">
              <a:ea typeface="新細明體" charset="-120"/>
            </a:endParaRPr>
          </a:p>
          <a:p>
            <a:pPr lvl="2" eaLnBrk="1" hangingPunct="1"/>
            <a:r>
              <a:rPr lang="en-US" altLang="zh-TW" sz="2000" dirty="0">
                <a:ea typeface="新細明體" charset="-120"/>
              </a:rPr>
              <a:t>If the </a:t>
            </a:r>
            <a:r>
              <a:rPr lang="en-US" altLang="zh-TW" sz="2000" dirty="0" err="1">
                <a:ea typeface="新細明體" charset="-120"/>
              </a:rPr>
              <a:t>Savechanges</a:t>
            </a:r>
            <a:r>
              <a:rPr lang="en-US" altLang="zh-TW" sz="2000" dirty="0">
                <a:ea typeface="新細明體" charset="-120"/>
              </a:rPr>
              <a:t> argument is not provided, Excel will prompt to confirm whether to save the workbook if the workbook has been modified in any way but not yet been saved before the execution of the Close statement either by using the Save method, or the </a:t>
            </a:r>
            <a:r>
              <a:rPr lang="en-US" altLang="zh-TW" sz="2000" dirty="0" err="1">
                <a:ea typeface="新細明體" charset="-120"/>
              </a:rPr>
              <a:t>SaveAS</a:t>
            </a:r>
            <a:r>
              <a:rPr lang="en-US" altLang="zh-TW" sz="2000" dirty="0">
                <a:ea typeface="新細明體" charset="-120"/>
              </a:rPr>
              <a:t> method, or manually.</a:t>
            </a:r>
          </a:p>
        </p:txBody>
      </p:sp>
    </p:spTree>
    <p:extLst>
      <p:ext uri="{BB962C8B-B14F-4D97-AF65-F5344CB8AC3E}">
        <p14:creationId xmlns:p14="http://schemas.microsoft.com/office/powerpoint/2010/main" val="3927966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p:txBody>
          <a:bodyPr/>
          <a:lstStyle/>
          <a:p>
            <a:r>
              <a:rPr lang="en-US" altLang="zh-TW" dirty="0">
                <a:ea typeface="新細明體" charset="-120"/>
              </a:rPr>
              <a:t>Some commonly used workbooks methods</a:t>
            </a:r>
          </a:p>
          <a:p>
            <a:pPr lvl="1"/>
            <a:r>
              <a:rPr lang="en-US" altLang="zh-TW" dirty="0">
                <a:ea typeface="新細明體" charset="-120"/>
              </a:rPr>
              <a:t>Closing the only opened workbook will leave behind an empty Workbook container. </a:t>
            </a:r>
          </a:p>
          <a:p>
            <a:pPr lvl="1"/>
            <a:endParaRPr lang="en-US" altLang="zh-TW" dirty="0">
              <a:ea typeface="新細明體" charset="-120"/>
            </a:endParaRPr>
          </a:p>
          <a:p>
            <a:pPr lvl="1"/>
            <a:endParaRPr lang="en-US" altLang="zh-TW" dirty="0">
              <a:ea typeface="新細明體" charset="-120"/>
            </a:endParaRPr>
          </a:p>
          <a:p>
            <a:pPr lvl="1"/>
            <a:endParaRPr lang="en-US" altLang="zh-TW" dirty="0">
              <a:ea typeface="新細明體" charset="-120"/>
            </a:endParaRPr>
          </a:p>
          <a:p>
            <a:pPr lvl="1"/>
            <a:endParaRPr lang="en-US" altLang="zh-TW" dirty="0">
              <a:ea typeface="新細明體" charset="-120"/>
            </a:endParaRPr>
          </a:p>
          <a:p>
            <a:pPr lvl="1"/>
            <a:endParaRPr lang="en-US" altLang="zh-TW" dirty="0">
              <a:ea typeface="新細明體" charset="-120"/>
            </a:endParaRPr>
          </a:p>
          <a:p>
            <a:pPr lvl="1"/>
            <a:r>
              <a:rPr lang="en-US" altLang="zh-TW" dirty="0">
                <a:ea typeface="新細明體" charset="-120"/>
              </a:rPr>
              <a:t>Use </a:t>
            </a:r>
            <a:r>
              <a:rPr lang="en-US" altLang="zh-TW" dirty="0" err="1">
                <a:ea typeface="新細明體" charset="-120"/>
              </a:rPr>
              <a:t>Application.Quit</a:t>
            </a:r>
            <a:r>
              <a:rPr lang="en-US" altLang="zh-TW" dirty="0">
                <a:ea typeface="新細明體" charset="-120"/>
              </a:rPr>
              <a:t> method to close the only opened workbook after saving it (if appropriate). Be aware that the Quit method closes </a:t>
            </a:r>
            <a:r>
              <a:rPr lang="en-US" altLang="zh-TW" u="sng" dirty="0">
                <a:ea typeface="新細明體" charset="-120"/>
              </a:rPr>
              <a:t>all opened Workbooks</a:t>
            </a:r>
            <a:r>
              <a:rPr lang="en-US" altLang="zh-TW" dirty="0">
                <a:ea typeface="新細明體" charset="-120"/>
              </a:rPr>
              <a:t>, and prompts to confirm saving for each one as needed.</a:t>
            </a:r>
          </a:p>
          <a:p>
            <a:pPr lvl="1"/>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18</a:t>
            </a:fld>
            <a:endParaRPr lang="en-US" altLang="zh-TW"/>
          </a:p>
        </p:txBody>
      </p:sp>
      <p:pic>
        <p:nvPicPr>
          <p:cNvPr id="5" name="Picture 4"/>
          <p:cNvPicPr>
            <a:picLocks noChangeAspect="1"/>
          </p:cNvPicPr>
          <p:nvPr/>
        </p:nvPicPr>
        <p:blipFill>
          <a:blip r:embed="rId2"/>
          <a:stretch>
            <a:fillRect/>
          </a:stretch>
        </p:blipFill>
        <p:spPr>
          <a:xfrm>
            <a:off x="3037490" y="2547495"/>
            <a:ext cx="3282513" cy="2066890"/>
          </a:xfrm>
          <a:prstGeom prst="rect">
            <a:avLst/>
          </a:prstGeom>
        </p:spPr>
      </p:pic>
    </p:spTree>
    <p:extLst>
      <p:ext uri="{BB962C8B-B14F-4D97-AF65-F5344CB8AC3E}">
        <p14:creationId xmlns:p14="http://schemas.microsoft.com/office/powerpoint/2010/main" val="1995514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p:txBody>
          <a:bodyPr/>
          <a:lstStyle/>
          <a:p>
            <a:r>
              <a:rPr lang="en-US" altLang="zh-TW" dirty="0">
                <a:ea typeface="新細明體" charset="-120"/>
              </a:rPr>
              <a:t>Some commonly used workbooks methods</a:t>
            </a:r>
          </a:p>
          <a:p>
            <a:pPr lvl="1"/>
            <a:r>
              <a:rPr lang="en-US" dirty="0"/>
              <a:t>Example 3.2A: Saving a workbook under a new path and new name. Consider the Userform1 in WorkbookDemo1.xlsm. </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19</a:t>
            </a:fld>
            <a:endParaRPr lang="en-US" altLang="zh-TW" dirty="0"/>
          </a:p>
        </p:txBody>
      </p:sp>
      <p:pic>
        <p:nvPicPr>
          <p:cNvPr id="8" name="Picture 7"/>
          <p:cNvPicPr>
            <a:picLocks noChangeAspect="1"/>
          </p:cNvPicPr>
          <p:nvPr/>
        </p:nvPicPr>
        <p:blipFill rotWithShape="1">
          <a:blip r:embed="rId2"/>
          <a:srcRect l="22666" t="20366" r="37067" b="30962"/>
          <a:stretch/>
        </p:blipFill>
        <p:spPr>
          <a:xfrm>
            <a:off x="4583927" y="2987039"/>
            <a:ext cx="4333818" cy="2999233"/>
          </a:xfrm>
          <a:prstGeom prst="rect">
            <a:avLst/>
          </a:prstGeom>
        </p:spPr>
      </p:pic>
      <p:pic>
        <p:nvPicPr>
          <p:cNvPr id="9" name="Picture 8"/>
          <p:cNvPicPr>
            <a:picLocks noChangeAspect="1"/>
          </p:cNvPicPr>
          <p:nvPr/>
        </p:nvPicPr>
        <p:blipFill>
          <a:blip r:embed="rId3"/>
          <a:stretch>
            <a:fillRect/>
          </a:stretch>
        </p:blipFill>
        <p:spPr>
          <a:xfrm>
            <a:off x="322650" y="2987039"/>
            <a:ext cx="4064508" cy="3023104"/>
          </a:xfrm>
          <a:prstGeom prst="rect">
            <a:avLst/>
          </a:prstGeom>
        </p:spPr>
      </p:pic>
    </p:spTree>
    <p:extLst>
      <p:ext uri="{BB962C8B-B14F-4D97-AF65-F5344CB8AC3E}">
        <p14:creationId xmlns:p14="http://schemas.microsoft.com/office/powerpoint/2010/main" val="657431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p:txBody>
          <a:bodyPr/>
          <a:lstStyle/>
          <a:p>
            <a:r>
              <a:rPr lang="en-US" altLang="zh-TW" dirty="0">
                <a:ea typeface="新細明體" charset="-120"/>
              </a:rPr>
              <a:t>Some commonly used workbooks methods</a:t>
            </a:r>
          </a:p>
          <a:p>
            <a:pPr lvl="1"/>
            <a:r>
              <a:rPr lang="en-US" dirty="0"/>
              <a:t>Example 3.2B: Using standard Open and Save As dialogue boxes for getting a file name, including the path. Consider the Userform2 in WorkbookDemo1.xlsm. </a:t>
            </a:r>
          </a:p>
          <a:p>
            <a:pPr lvl="1"/>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20</a:t>
            </a:fld>
            <a:endParaRPr lang="en-US" altLang="zh-TW"/>
          </a:p>
        </p:txBody>
      </p:sp>
      <p:grpSp>
        <p:nvGrpSpPr>
          <p:cNvPr id="11" name="Group 10"/>
          <p:cNvGrpSpPr/>
          <p:nvPr/>
        </p:nvGrpSpPr>
        <p:grpSpPr>
          <a:xfrm>
            <a:off x="304800" y="3364991"/>
            <a:ext cx="8680174" cy="2755138"/>
            <a:chOff x="304800" y="3364991"/>
            <a:chExt cx="8680174" cy="2755138"/>
          </a:xfrm>
        </p:grpSpPr>
        <p:pic>
          <p:nvPicPr>
            <p:cNvPr id="5" name="Picture 4"/>
            <p:cNvPicPr>
              <a:picLocks noChangeAspect="1"/>
            </p:cNvPicPr>
            <p:nvPr/>
          </p:nvPicPr>
          <p:blipFill rotWithShape="1">
            <a:blip r:embed="rId2"/>
            <a:srcRect l="21200" t="12214" r="29867" b="44003"/>
            <a:stretch/>
          </p:blipFill>
          <p:spPr>
            <a:xfrm>
              <a:off x="4510510" y="3364991"/>
              <a:ext cx="4474464" cy="2292097"/>
            </a:xfrm>
            <a:prstGeom prst="rect">
              <a:avLst/>
            </a:prstGeom>
          </p:spPr>
        </p:pic>
        <p:pic>
          <p:nvPicPr>
            <p:cNvPr id="6" name="Picture 5"/>
            <p:cNvPicPr>
              <a:picLocks noChangeAspect="1"/>
            </p:cNvPicPr>
            <p:nvPr/>
          </p:nvPicPr>
          <p:blipFill>
            <a:blip r:embed="rId3"/>
            <a:stretch>
              <a:fillRect/>
            </a:stretch>
          </p:blipFill>
          <p:spPr>
            <a:xfrm>
              <a:off x="304800" y="3364991"/>
              <a:ext cx="3704232" cy="2755138"/>
            </a:xfrm>
            <a:prstGeom prst="rect">
              <a:avLst/>
            </a:prstGeom>
          </p:spPr>
        </p:pic>
        <p:cxnSp>
          <p:nvCxnSpPr>
            <p:cNvPr id="8" name="Straight Arrow Connector 7"/>
            <p:cNvCxnSpPr/>
            <p:nvPr/>
          </p:nvCxnSpPr>
          <p:spPr bwMode="auto">
            <a:xfrm flipV="1">
              <a:off x="3767328" y="4096512"/>
              <a:ext cx="1048512" cy="195072"/>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10" name="Straight Arrow Connector 9"/>
            <p:cNvCxnSpPr/>
            <p:nvPr/>
          </p:nvCxnSpPr>
          <p:spPr bwMode="auto">
            <a:xfrm flipV="1">
              <a:off x="3767328" y="4840224"/>
              <a:ext cx="1048512" cy="560832"/>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grpSp>
    </p:spTree>
    <p:extLst>
      <p:ext uri="{BB962C8B-B14F-4D97-AF65-F5344CB8AC3E}">
        <p14:creationId xmlns:p14="http://schemas.microsoft.com/office/powerpoint/2010/main" val="80119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p:txBody>
          <a:bodyPr/>
          <a:lstStyle/>
          <a:p>
            <a:r>
              <a:rPr lang="en-US" altLang="zh-TW" dirty="0">
                <a:ea typeface="新細明體" charset="-120"/>
              </a:rPr>
              <a:t>Some commonly used workbooks methods</a:t>
            </a:r>
          </a:p>
          <a:p>
            <a:pPr lvl="1"/>
            <a:r>
              <a:rPr lang="en-US" dirty="0"/>
              <a:t>Example 3.2c: Replacing an existing file without warning from the system. Consider the Userform3 in WorkbookDemo1.xlsm. </a:t>
            </a:r>
          </a:p>
          <a:p>
            <a:pPr lvl="1"/>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21</a:t>
            </a:fld>
            <a:endParaRPr lang="en-US" altLang="zh-TW"/>
          </a:p>
        </p:txBody>
      </p:sp>
      <p:grpSp>
        <p:nvGrpSpPr>
          <p:cNvPr id="14" name="Group 13"/>
          <p:cNvGrpSpPr/>
          <p:nvPr/>
        </p:nvGrpSpPr>
        <p:grpSpPr>
          <a:xfrm>
            <a:off x="304800" y="3145790"/>
            <a:ext cx="8588469" cy="2755138"/>
            <a:chOff x="304800" y="3145790"/>
            <a:chExt cx="8588469" cy="2755138"/>
          </a:xfrm>
        </p:grpSpPr>
        <p:pic>
          <p:nvPicPr>
            <p:cNvPr id="5" name="Picture 4"/>
            <p:cNvPicPr>
              <a:picLocks noChangeAspect="1"/>
            </p:cNvPicPr>
            <p:nvPr/>
          </p:nvPicPr>
          <p:blipFill rotWithShape="1">
            <a:blip r:embed="rId3"/>
            <a:srcRect l="22266" t="9134" r="30134" b="44717"/>
            <a:stretch/>
          </p:blipFill>
          <p:spPr>
            <a:xfrm>
              <a:off x="4540725" y="3145790"/>
              <a:ext cx="4352544" cy="2743200"/>
            </a:xfrm>
            <a:prstGeom prst="rect">
              <a:avLst/>
            </a:prstGeom>
          </p:spPr>
        </p:pic>
        <p:pic>
          <p:nvPicPr>
            <p:cNvPr id="8" name="Picture 7"/>
            <p:cNvPicPr>
              <a:picLocks noChangeAspect="1"/>
            </p:cNvPicPr>
            <p:nvPr/>
          </p:nvPicPr>
          <p:blipFill>
            <a:blip r:embed="rId4"/>
            <a:stretch>
              <a:fillRect/>
            </a:stretch>
          </p:blipFill>
          <p:spPr>
            <a:xfrm>
              <a:off x="304800" y="3145790"/>
              <a:ext cx="3704232" cy="2755138"/>
            </a:xfrm>
            <a:prstGeom prst="rect">
              <a:avLst/>
            </a:prstGeom>
          </p:spPr>
        </p:pic>
        <p:cxnSp>
          <p:nvCxnSpPr>
            <p:cNvPr id="10" name="Straight Arrow Connector 9"/>
            <p:cNvCxnSpPr/>
            <p:nvPr/>
          </p:nvCxnSpPr>
          <p:spPr bwMode="auto">
            <a:xfrm flipV="1">
              <a:off x="1231392" y="3608832"/>
              <a:ext cx="3523488" cy="1938528"/>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grpSp>
    </p:spTree>
    <p:extLst>
      <p:ext uri="{BB962C8B-B14F-4D97-AF65-F5344CB8AC3E}">
        <p14:creationId xmlns:p14="http://schemas.microsoft.com/office/powerpoint/2010/main" val="1447210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p:cNvSpPr>
            <a:spLocks noGrp="1"/>
          </p:cNvSpPr>
          <p:nvPr>
            <p:ph type="sldNum" sz="quarter" idx="12"/>
          </p:nvPr>
        </p:nvSpPr>
        <p:spPr>
          <a:noFill/>
        </p:spPr>
        <p:txBody>
          <a:bodyPr/>
          <a:lstStyle/>
          <a:p>
            <a:fld id="{EEFD0D38-4507-49F6-9418-00F52E54768B}" type="slidenum">
              <a:rPr lang="en-US" altLang="zh-TW"/>
              <a:pPr/>
              <a:t>22</a:t>
            </a:fld>
            <a:endParaRPr lang="en-US" altLang="zh-TW"/>
          </a:p>
        </p:txBody>
      </p:sp>
      <p:sp>
        <p:nvSpPr>
          <p:cNvPr id="59395" name="Rectangle 2"/>
          <p:cNvSpPr>
            <a:spLocks noGrp="1" noChangeArrowheads="1"/>
          </p:cNvSpPr>
          <p:nvPr>
            <p:ph type="title"/>
          </p:nvPr>
        </p:nvSpPr>
        <p:spPr/>
        <p:txBody>
          <a:bodyPr/>
          <a:lstStyle/>
          <a:p>
            <a:pPr eaLnBrk="1" hangingPunct="1"/>
            <a:r>
              <a:rPr lang="en-US" altLang="zh-TW" dirty="0">
                <a:ea typeface="新細明體" charset="-120"/>
              </a:rPr>
              <a:t>Workbooks Object</a:t>
            </a:r>
          </a:p>
        </p:txBody>
      </p:sp>
      <p:sp>
        <p:nvSpPr>
          <p:cNvPr id="59396" name="Rectangle 3"/>
          <p:cNvSpPr>
            <a:spLocks noGrp="1" noChangeArrowheads="1"/>
          </p:cNvSpPr>
          <p:nvPr>
            <p:ph type="body" idx="1"/>
          </p:nvPr>
        </p:nvSpPr>
        <p:spPr>
          <a:xfrm>
            <a:off x="270933" y="926795"/>
            <a:ext cx="8542867" cy="5093005"/>
          </a:xfrm>
        </p:spPr>
        <p:txBody>
          <a:bodyPr/>
          <a:lstStyle/>
          <a:p>
            <a:pPr eaLnBrk="1" hangingPunct="1"/>
            <a:r>
              <a:rPr lang="en-US" altLang="zh-TW" dirty="0">
                <a:ea typeface="新細明體" charset="-120"/>
              </a:rPr>
              <a:t>Some commonly used Workbooks properties</a:t>
            </a:r>
          </a:p>
          <a:p>
            <a:pPr lvl="1" eaLnBrk="1" hangingPunct="1"/>
            <a:r>
              <a:rPr lang="en-US" altLang="zh-TW" dirty="0">
                <a:ea typeface="新細明體" charset="-120"/>
              </a:rPr>
              <a:t>Name</a:t>
            </a:r>
          </a:p>
          <a:p>
            <a:pPr lvl="2" eaLnBrk="1" hangingPunct="1"/>
            <a:r>
              <a:rPr lang="en-US" altLang="zh-TW" sz="2000" dirty="0">
                <a:ea typeface="新細明體" charset="-120"/>
              </a:rPr>
              <a:t>Returns the name of a workbook.</a:t>
            </a:r>
          </a:p>
          <a:p>
            <a:pPr lvl="2" eaLnBrk="1" hangingPunct="1"/>
            <a:r>
              <a:rPr lang="en-US" altLang="zh-TW" sz="2000" dirty="0">
                <a:ea typeface="新細明體" charset="-120"/>
              </a:rPr>
              <a:t>E.g., 	</a:t>
            </a:r>
            <a:r>
              <a:rPr lang="en-US" altLang="zh-TW" sz="2000" dirty="0" err="1">
                <a:ea typeface="新細明體" charset="-120"/>
              </a:rPr>
              <a:t>VBA.MsgBox</a:t>
            </a:r>
            <a:r>
              <a:rPr lang="en-US" altLang="zh-TW" sz="2000" dirty="0">
                <a:ea typeface="新細明體" charset="-120"/>
              </a:rPr>
              <a:t> </a:t>
            </a:r>
            <a:r>
              <a:rPr lang="en-US" altLang="zh-TW" sz="2000" dirty="0" err="1">
                <a:ea typeface="新細明體" charset="-120"/>
              </a:rPr>
              <a:t>ThisWorkbook.Name</a:t>
            </a:r>
            <a:endParaRPr lang="en-US" altLang="zh-TW" sz="2000" dirty="0">
              <a:ea typeface="新細明體" charset="-120"/>
            </a:endParaRPr>
          </a:p>
          <a:p>
            <a:pPr lvl="1" eaLnBrk="1" hangingPunct="1">
              <a:buFont typeface="Wingdings" pitchFamily="2" charset="2"/>
              <a:buNone/>
            </a:pPr>
            <a:r>
              <a:rPr lang="en-US" altLang="zh-TW" sz="2000" dirty="0">
                <a:ea typeface="新細明體" charset="-120"/>
              </a:rPr>
              <a:t>			</a:t>
            </a:r>
            <a:r>
              <a:rPr lang="en-US" altLang="zh-TW" sz="2000" dirty="0" err="1">
                <a:ea typeface="新細明體" charset="-120"/>
              </a:rPr>
              <a:t>VBA.MsgBox</a:t>
            </a:r>
            <a:r>
              <a:rPr lang="en-US" altLang="zh-TW" sz="2000" dirty="0">
                <a:ea typeface="新細明體" charset="-120"/>
              </a:rPr>
              <a:t> </a:t>
            </a:r>
            <a:r>
              <a:rPr lang="en-US" altLang="zh-TW" sz="2000" dirty="0" err="1">
                <a:ea typeface="新細明體" charset="-120"/>
              </a:rPr>
              <a:t>ActiveWorkbook.Name</a:t>
            </a:r>
            <a:endParaRPr lang="en-US" altLang="zh-TW" sz="2000" dirty="0">
              <a:ea typeface="新細明體" charset="-120"/>
            </a:endParaRPr>
          </a:p>
          <a:p>
            <a:pPr lvl="1" eaLnBrk="1" hangingPunct="1">
              <a:buFont typeface="Wingdings" pitchFamily="2" charset="2"/>
              <a:buNone/>
            </a:pPr>
            <a:r>
              <a:rPr lang="en-US" altLang="zh-TW" sz="2000" dirty="0">
                <a:ea typeface="新細明體" charset="-120"/>
              </a:rPr>
              <a:t>			</a:t>
            </a:r>
            <a:r>
              <a:rPr lang="en-US" altLang="zh-TW" sz="2000" dirty="0" err="1">
                <a:ea typeface="新細明體" charset="-120"/>
              </a:rPr>
              <a:t>VBA.MsgBox</a:t>
            </a:r>
            <a:r>
              <a:rPr lang="en-US" altLang="zh-TW" sz="2000" dirty="0">
                <a:ea typeface="新細明體" charset="-120"/>
              </a:rPr>
              <a:t> Workbooks("</a:t>
            </a:r>
            <a:r>
              <a:rPr lang="en-US" altLang="zh-TW" sz="2000" dirty="0" err="1">
                <a:ea typeface="新細明體" charset="-120"/>
              </a:rPr>
              <a:t>MyBook.xlsx</a:t>
            </a:r>
            <a:r>
              <a:rPr lang="en-US" altLang="zh-TW" sz="2000" dirty="0">
                <a:ea typeface="新細明體" charset="-120"/>
              </a:rPr>
              <a:t>").Name</a:t>
            </a:r>
          </a:p>
          <a:p>
            <a:pPr lvl="1" eaLnBrk="1" hangingPunct="1">
              <a:buFont typeface="Wingdings" pitchFamily="2" charset="2"/>
              <a:buNone/>
            </a:pPr>
            <a:r>
              <a:rPr lang="en-US" altLang="zh-TW" sz="2000" dirty="0">
                <a:ea typeface="新細明體" charset="-120"/>
              </a:rPr>
              <a:t>			</a:t>
            </a:r>
            <a:r>
              <a:rPr lang="en-US" altLang="zh-TW" sz="2000" dirty="0" err="1">
                <a:ea typeface="新細明體" charset="-120"/>
              </a:rPr>
              <a:t>VBA.MsgBox</a:t>
            </a:r>
            <a:r>
              <a:rPr lang="en-US" altLang="zh-TW" sz="2000" dirty="0">
                <a:ea typeface="新細明體" charset="-120"/>
              </a:rPr>
              <a:t> </a:t>
            </a:r>
            <a:r>
              <a:rPr lang="en-US" altLang="zh-TW" sz="2000" i="1" dirty="0" err="1">
                <a:ea typeface="新細明體" charset="-120"/>
              </a:rPr>
              <a:t>workbookvariable</a:t>
            </a:r>
            <a:r>
              <a:rPr lang="en-US" altLang="zh-TW" sz="2000" dirty="0" err="1">
                <a:ea typeface="新細明體" charset="-120"/>
              </a:rPr>
              <a:t>.Name</a:t>
            </a:r>
            <a:endParaRPr lang="en-US" altLang="zh-TW" sz="2000" dirty="0">
              <a:ea typeface="新細明體" charset="-120"/>
            </a:endParaRPr>
          </a:p>
          <a:p>
            <a:pPr lvl="2" eaLnBrk="1" hangingPunct="1"/>
            <a:r>
              <a:rPr lang="en-US" altLang="zh-TW" sz="2000" dirty="0">
                <a:solidFill>
                  <a:srgbClr val="FF0000"/>
                </a:solidFill>
                <a:ea typeface="新細明體" charset="-120"/>
              </a:rPr>
              <a:t>You cannot use this property to change the name of a workbook.</a:t>
            </a:r>
          </a:p>
          <a:p>
            <a:pPr lvl="1" eaLnBrk="1" hangingPunct="1"/>
            <a:r>
              <a:rPr lang="en-US" altLang="zh-TW" dirty="0">
                <a:ea typeface="新細明體" charset="-120"/>
              </a:rPr>
              <a:t>Path</a:t>
            </a:r>
          </a:p>
          <a:p>
            <a:pPr lvl="2" eaLnBrk="1" hangingPunct="1"/>
            <a:r>
              <a:rPr lang="en-US" altLang="zh-TW" sz="2000" dirty="0">
                <a:ea typeface="新細明體" charset="-120"/>
              </a:rPr>
              <a:t>Returns the path of a workbook.</a:t>
            </a:r>
          </a:p>
          <a:p>
            <a:pPr lvl="2" eaLnBrk="1" hangingPunct="1"/>
            <a:r>
              <a:rPr lang="en-US" altLang="zh-TW" sz="2000" dirty="0">
                <a:ea typeface="新細明體" charset="-120"/>
              </a:rPr>
              <a:t>E.g., 	</a:t>
            </a:r>
            <a:r>
              <a:rPr lang="en-US" altLang="zh-TW" sz="2000" dirty="0" err="1">
                <a:ea typeface="新細明體" charset="-120"/>
              </a:rPr>
              <a:t>VBA.MsgBox</a:t>
            </a:r>
            <a:r>
              <a:rPr lang="en-US" altLang="zh-TW" sz="2000" dirty="0">
                <a:ea typeface="新細明體" charset="-120"/>
              </a:rPr>
              <a:t> </a:t>
            </a:r>
            <a:r>
              <a:rPr lang="en-US" altLang="zh-TW" sz="2000" dirty="0" err="1">
                <a:ea typeface="新細明體" charset="-120"/>
              </a:rPr>
              <a:t>ThisWorkbook.Path</a:t>
            </a:r>
            <a:endParaRPr lang="en-US" altLang="zh-TW" sz="2000" dirty="0">
              <a:ea typeface="新細明體" charset="-120"/>
            </a:endParaRPr>
          </a:p>
          <a:p>
            <a:pPr lvl="1" eaLnBrk="1" hangingPunct="1">
              <a:buNone/>
            </a:pPr>
            <a:r>
              <a:rPr lang="en-US" altLang="zh-TW" sz="2000" dirty="0">
                <a:ea typeface="新細明體" charset="-120"/>
              </a:rPr>
              <a:t>			</a:t>
            </a:r>
            <a:r>
              <a:rPr lang="en-US" altLang="zh-TW" sz="2000" dirty="0" err="1">
                <a:ea typeface="新細明體" charset="-120"/>
              </a:rPr>
              <a:t>VBA.MsgBox</a:t>
            </a:r>
            <a:r>
              <a:rPr lang="en-US" altLang="zh-TW" sz="2000" dirty="0">
                <a:ea typeface="新細明體" charset="-120"/>
              </a:rPr>
              <a:t> </a:t>
            </a:r>
            <a:r>
              <a:rPr lang="en-US" altLang="zh-TW" sz="2000" dirty="0" err="1">
                <a:ea typeface="新細明體" charset="-120"/>
              </a:rPr>
              <a:t>ActiveWorkbook.Path</a:t>
            </a:r>
            <a:endParaRPr lang="en-US" altLang="zh-TW" sz="2000" dirty="0">
              <a:ea typeface="新細明體" charset="-120"/>
            </a:endParaRPr>
          </a:p>
          <a:p>
            <a:pPr lvl="1" eaLnBrk="1" hangingPunct="1">
              <a:buNone/>
            </a:pPr>
            <a:r>
              <a:rPr lang="en-US" altLang="zh-TW" sz="2000" dirty="0">
                <a:ea typeface="新細明體" charset="-120"/>
              </a:rPr>
              <a:t>			</a:t>
            </a:r>
            <a:r>
              <a:rPr lang="en-US" altLang="zh-TW" sz="2000" dirty="0" err="1">
                <a:ea typeface="新細明體" charset="-120"/>
              </a:rPr>
              <a:t>VBA.MsgBox</a:t>
            </a:r>
            <a:r>
              <a:rPr lang="en-US" altLang="zh-TW" sz="2000" dirty="0">
                <a:ea typeface="新細明體" charset="-120"/>
              </a:rPr>
              <a:t> Workbooks(“</a:t>
            </a:r>
            <a:r>
              <a:rPr lang="en-US" altLang="zh-TW" sz="2000" dirty="0" err="1">
                <a:ea typeface="新細明體" charset="-120"/>
              </a:rPr>
              <a:t>MyBook.xlsx</a:t>
            </a:r>
            <a:r>
              <a:rPr lang="en-US" altLang="zh-TW" sz="2000" dirty="0">
                <a:ea typeface="新細明體" charset="-120"/>
              </a:rPr>
              <a:t>”).Path</a:t>
            </a:r>
          </a:p>
          <a:p>
            <a:pPr lvl="1" eaLnBrk="1" hangingPunct="1">
              <a:buNone/>
            </a:pPr>
            <a:r>
              <a:rPr lang="en-US" altLang="zh-TW" sz="2000" dirty="0">
                <a:ea typeface="新細明體" charset="-120"/>
              </a:rPr>
              <a:t>			</a:t>
            </a:r>
            <a:r>
              <a:rPr lang="en-US" altLang="zh-TW" sz="2000" dirty="0" err="1">
                <a:ea typeface="新細明體" charset="-120"/>
              </a:rPr>
              <a:t>VBA.MsgBox</a:t>
            </a:r>
            <a:r>
              <a:rPr lang="en-US" altLang="zh-TW" sz="2000" dirty="0">
                <a:ea typeface="新細明體" charset="-120"/>
              </a:rPr>
              <a:t> </a:t>
            </a:r>
            <a:r>
              <a:rPr lang="en-US" altLang="zh-TW" sz="2000" i="1" dirty="0" err="1">
                <a:ea typeface="新細明體" charset="-120"/>
              </a:rPr>
              <a:t>workbookvariable</a:t>
            </a:r>
            <a:r>
              <a:rPr lang="en-US" altLang="zh-TW" sz="2000" dirty="0" err="1">
                <a:ea typeface="新細明體" charset="-120"/>
              </a:rPr>
              <a:t>.Path</a:t>
            </a:r>
            <a:endParaRPr lang="en-US" altLang="zh-TW" sz="2000" dirty="0">
              <a:ea typeface="新細明體" charset="-120"/>
            </a:endParaRPr>
          </a:p>
          <a:p>
            <a:pPr lvl="2" eaLnBrk="1" hangingPunct="1"/>
            <a:r>
              <a:rPr lang="en-US" altLang="zh-TW" sz="2000" dirty="0">
                <a:solidFill>
                  <a:srgbClr val="FF0000"/>
                </a:solidFill>
                <a:ea typeface="新細明體" charset="-120"/>
              </a:rPr>
              <a:t>You cannot use this property to change the path of a workbook.</a:t>
            </a:r>
          </a:p>
          <a:p>
            <a:pPr lvl="1" eaLnBrk="1" hangingPunct="1"/>
            <a:endParaRPr lang="en-US" altLang="zh-TW" dirty="0">
              <a:ea typeface="新細明體" charset="-120"/>
            </a:endParaRPr>
          </a:p>
        </p:txBody>
      </p:sp>
    </p:spTree>
    <p:extLst>
      <p:ext uri="{BB962C8B-B14F-4D97-AF65-F5344CB8AC3E}">
        <p14:creationId xmlns:p14="http://schemas.microsoft.com/office/powerpoint/2010/main" val="3787185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a:xfrm>
            <a:off x="182880" y="903369"/>
            <a:ext cx="8802094" cy="5330454"/>
          </a:xfrm>
        </p:spPr>
        <p:txBody>
          <a:bodyPr/>
          <a:lstStyle/>
          <a:p>
            <a:r>
              <a:rPr lang="en-US" altLang="zh-TW" dirty="0">
                <a:ea typeface="新細明體" charset="-120"/>
              </a:rPr>
              <a:t>Some commonly used Workbooks properties</a:t>
            </a:r>
          </a:p>
          <a:p>
            <a:pPr lvl="1"/>
            <a:r>
              <a:rPr lang="en-US" altLang="zh-TW" dirty="0">
                <a:ea typeface="新細明體" charset="-120"/>
              </a:rPr>
              <a:t>Count</a:t>
            </a:r>
          </a:p>
          <a:p>
            <a:pPr lvl="2"/>
            <a:r>
              <a:rPr lang="en-US" altLang="zh-TW" dirty="0">
                <a:ea typeface="新細明體" charset="-120"/>
              </a:rPr>
              <a:t>Returns the number of opened workbooks.</a:t>
            </a:r>
          </a:p>
          <a:p>
            <a:pPr lvl="1"/>
            <a:r>
              <a:rPr lang="en-US" dirty="0"/>
              <a:t>Windows(</a:t>
            </a:r>
            <a:r>
              <a:rPr lang="en-US" i="1" dirty="0"/>
              <a:t>index</a:t>
            </a:r>
            <a:r>
              <a:rPr lang="en-US" dirty="0"/>
              <a:t>)</a:t>
            </a:r>
          </a:p>
          <a:p>
            <a:pPr lvl="2" eaLnBrk="1" hangingPunct="1">
              <a:lnSpc>
                <a:spcPct val="90000"/>
              </a:lnSpc>
            </a:pPr>
            <a:r>
              <a:rPr lang="en-US" altLang="zh-TW" dirty="0">
                <a:ea typeface="新細明體" charset="-120"/>
              </a:rPr>
              <a:t>Each workbook has its window (single document interface).</a:t>
            </a:r>
          </a:p>
          <a:p>
            <a:pPr lvl="3" eaLnBrk="1" hangingPunct="1">
              <a:lnSpc>
                <a:spcPct val="90000"/>
              </a:lnSpc>
            </a:pPr>
            <a:r>
              <a:rPr lang="en-US" altLang="zh-TW" dirty="0">
                <a:ea typeface="新細明體" charset="-120"/>
              </a:rPr>
              <a:t>The same workbook can be opened in more than one window. (At Ribbon, Click View | New Window)</a:t>
            </a:r>
          </a:p>
          <a:p>
            <a:pPr lvl="2"/>
            <a:r>
              <a:rPr lang="en-US" dirty="0"/>
              <a:t>Windows property represents all the windows of the specified workbook.</a:t>
            </a:r>
          </a:p>
          <a:p>
            <a:pPr lvl="2"/>
            <a:r>
              <a:rPr lang="en-US" dirty="0"/>
              <a:t>Windows property controls the appearance of a window, such as visibility, caption, scroll bars, size etc.</a:t>
            </a:r>
          </a:p>
          <a:p>
            <a:pPr lvl="2"/>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23</a:t>
            </a:fld>
            <a:endParaRPr lang="en-US" altLang="zh-TW"/>
          </a:p>
        </p:txBody>
      </p:sp>
    </p:spTree>
    <p:extLst>
      <p:ext uri="{BB962C8B-B14F-4D97-AF65-F5344CB8AC3E}">
        <p14:creationId xmlns:p14="http://schemas.microsoft.com/office/powerpoint/2010/main" val="1342268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p:txBody>
          <a:bodyPr/>
          <a:lstStyle/>
          <a:p>
            <a:r>
              <a:rPr lang="en-US" altLang="zh-TW" dirty="0">
                <a:ea typeface="新細明體" charset="-120"/>
              </a:rPr>
              <a:t>Some commonly used Workbooks properties</a:t>
            </a:r>
          </a:p>
          <a:p>
            <a:pPr lvl="1"/>
            <a:r>
              <a:rPr lang="en-US" dirty="0"/>
              <a:t>Windows(</a:t>
            </a:r>
            <a:r>
              <a:rPr lang="en-US" i="1" dirty="0"/>
              <a:t>index</a:t>
            </a:r>
            <a:r>
              <a:rPr lang="en-US" dirty="0"/>
              <a:t>)</a:t>
            </a:r>
          </a:p>
          <a:p>
            <a:pPr lvl="2"/>
            <a:r>
              <a:rPr lang="en-US" dirty="0"/>
              <a:t>Use </a:t>
            </a:r>
            <a:r>
              <a:rPr lang="en-US" i="1" dirty="0" err="1"/>
              <a:t>workbookobject</a:t>
            </a:r>
            <a:r>
              <a:rPr lang="en-US" dirty="0" err="1"/>
              <a:t>.Windows</a:t>
            </a:r>
            <a:r>
              <a:rPr lang="en-US" dirty="0"/>
              <a:t>(</a:t>
            </a:r>
            <a:r>
              <a:rPr lang="en-US" i="1" dirty="0"/>
              <a:t>index</a:t>
            </a:r>
            <a:r>
              <a:rPr lang="en-US" dirty="0"/>
              <a:t>) for referring to the concerned window, where the </a:t>
            </a:r>
            <a:r>
              <a:rPr lang="en-US" i="1" dirty="0"/>
              <a:t>index</a:t>
            </a:r>
            <a:r>
              <a:rPr lang="en-US" dirty="0"/>
              <a:t> is the index number or the caption of the window.</a:t>
            </a:r>
          </a:p>
          <a:p>
            <a:pPr lvl="3"/>
            <a:r>
              <a:rPr lang="en-US" dirty="0"/>
              <a:t>For the active window of the specified workbook, the index equals 1. The index of the preceding active window of the specified workbook equals 2, and so forth.</a:t>
            </a:r>
          </a:p>
          <a:p>
            <a:pPr lvl="3"/>
            <a:r>
              <a:rPr lang="en-US" dirty="0"/>
              <a:t>The caption is the name that appears in the window’s title bar. E.g., "My new caption" is the caption of the window.</a:t>
            </a:r>
          </a:p>
          <a:p>
            <a:pPr lvl="1"/>
            <a:endParaRPr lang="en-US" dirty="0"/>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24</a:t>
            </a:fld>
            <a:endParaRPr lang="en-US" altLang="zh-TW"/>
          </a:p>
        </p:txBody>
      </p:sp>
      <p:grpSp>
        <p:nvGrpSpPr>
          <p:cNvPr id="5" name="Group 4"/>
          <p:cNvGrpSpPr/>
          <p:nvPr/>
        </p:nvGrpSpPr>
        <p:grpSpPr>
          <a:xfrm>
            <a:off x="1366063" y="5236707"/>
            <a:ext cx="6753871" cy="1132287"/>
            <a:chOff x="952500" y="5675313"/>
            <a:chExt cx="6753871" cy="1132287"/>
          </a:xfrm>
        </p:grpSpPr>
        <p:pic>
          <p:nvPicPr>
            <p:cNvPr id="6" name="Picture 5"/>
            <p:cNvPicPr>
              <a:picLocks noChangeAspect="1"/>
            </p:cNvPicPr>
            <p:nvPr/>
          </p:nvPicPr>
          <p:blipFill rotWithShape="1">
            <a:blip r:embed="rId2"/>
            <a:srcRect b="61381"/>
            <a:stretch/>
          </p:blipFill>
          <p:spPr>
            <a:xfrm>
              <a:off x="952500" y="5675313"/>
              <a:ext cx="6753871" cy="1132287"/>
            </a:xfrm>
            <a:prstGeom prst="rect">
              <a:avLst/>
            </a:prstGeom>
          </p:spPr>
        </p:pic>
        <p:sp>
          <p:nvSpPr>
            <p:cNvPr id="7" name="Oval 6"/>
            <p:cNvSpPr/>
            <p:nvPr/>
          </p:nvSpPr>
          <p:spPr bwMode="auto">
            <a:xfrm>
              <a:off x="3547872" y="5751576"/>
              <a:ext cx="1047982" cy="274320"/>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248433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a:xfrm>
            <a:off x="182880" y="1001864"/>
            <a:ext cx="8802094" cy="5231959"/>
          </a:xfrm>
        </p:spPr>
        <p:txBody>
          <a:bodyPr/>
          <a:lstStyle/>
          <a:p>
            <a:r>
              <a:rPr lang="en-US" altLang="zh-TW" dirty="0">
                <a:ea typeface="新細明體" charset="-120"/>
              </a:rPr>
              <a:t>Some commonly used Workbooks properties</a:t>
            </a:r>
          </a:p>
          <a:p>
            <a:pPr lvl="1"/>
            <a:r>
              <a:rPr lang="en-US" dirty="0"/>
              <a:t>Windows(</a:t>
            </a:r>
            <a:r>
              <a:rPr lang="en-US" i="1" dirty="0"/>
              <a:t>index</a:t>
            </a:r>
            <a:r>
              <a:rPr lang="en-US" dirty="0"/>
              <a:t>).Caption</a:t>
            </a:r>
          </a:p>
          <a:p>
            <a:pPr lvl="2"/>
            <a:r>
              <a:rPr lang="en-US" dirty="0"/>
              <a:t>Returns the name that appears in the title bar of the specified window</a:t>
            </a:r>
          </a:p>
          <a:p>
            <a:pPr lvl="3"/>
            <a:r>
              <a:rPr lang="en-US" dirty="0"/>
              <a:t>E.g., </a:t>
            </a:r>
            <a:r>
              <a:rPr lang="en-US" dirty="0" err="1"/>
              <a:t>ActiveWorkbook.Windows</a:t>
            </a:r>
            <a:r>
              <a:rPr lang="en-US" dirty="0"/>
              <a:t>(1).Caption = “New Caption”</a:t>
            </a:r>
          </a:p>
          <a:p>
            <a:pPr lvl="3"/>
            <a:endParaRPr lang="en-US" dirty="0"/>
          </a:p>
          <a:p>
            <a:pPr lvl="3"/>
            <a:endParaRPr lang="en-US" dirty="0"/>
          </a:p>
          <a:p>
            <a:pPr lvl="3"/>
            <a:endParaRPr lang="en-US" dirty="0"/>
          </a:p>
          <a:p>
            <a:pPr lvl="3"/>
            <a:r>
              <a:rPr lang="en-US" dirty="0"/>
              <a:t>E.g., </a:t>
            </a:r>
            <a:r>
              <a:rPr lang="en-US" dirty="0" err="1"/>
              <a:t>VBA.MsgBox</a:t>
            </a:r>
            <a:r>
              <a:rPr lang="en-US" dirty="0"/>
              <a:t> "Name of the workbook is " _   </a:t>
            </a:r>
          </a:p>
          <a:p>
            <a:pPr marL="1371600" lvl="3" indent="0">
              <a:buNone/>
            </a:pPr>
            <a:r>
              <a:rPr lang="en-US" dirty="0"/>
              <a:t>&amp; </a:t>
            </a:r>
            <a:r>
              <a:rPr lang="en-US" dirty="0" err="1"/>
              <a:t>ActiveWorkbook.Name</a:t>
            </a:r>
            <a:r>
              <a:rPr lang="en-US" dirty="0"/>
              <a:t> &amp; </a:t>
            </a:r>
            <a:r>
              <a:rPr lang="en-US" dirty="0" err="1"/>
              <a:t>VBA.vbCrLf</a:t>
            </a:r>
            <a:r>
              <a:rPr lang="en-US" dirty="0"/>
              <a:t> _    </a:t>
            </a:r>
          </a:p>
          <a:p>
            <a:pPr marL="1371600" lvl="3" indent="0">
              <a:buNone/>
            </a:pPr>
            <a:r>
              <a:rPr lang="en-US" dirty="0"/>
              <a:t>&amp; "Title of the window is ”  _</a:t>
            </a:r>
          </a:p>
          <a:p>
            <a:pPr marL="1371600" lvl="3" indent="0">
              <a:buNone/>
            </a:pPr>
            <a:r>
              <a:rPr lang="en-US" dirty="0"/>
              <a:t>&amp; </a:t>
            </a:r>
            <a:r>
              <a:rPr lang="en-US" dirty="0" err="1"/>
              <a:t>ActiveWorkbook.Windows</a:t>
            </a:r>
            <a:r>
              <a:rPr lang="en-US" dirty="0"/>
              <a:t>(1).Caption</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25</a:t>
            </a:fld>
            <a:endParaRPr lang="en-US" altLang="zh-TW"/>
          </a:p>
        </p:txBody>
      </p:sp>
      <p:pic>
        <p:nvPicPr>
          <p:cNvPr id="6" name="Picture 5"/>
          <p:cNvPicPr>
            <a:picLocks noChangeAspect="1"/>
          </p:cNvPicPr>
          <p:nvPr/>
        </p:nvPicPr>
        <p:blipFill rotWithShape="1">
          <a:blip r:embed="rId3"/>
          <a:srcRect r="34000" b="77903"/>
          <a:stretch/>
        </p:blipFill>
        <p:spPr>
          <a:xfrm>
            <a:off x="4739330" y="3137546"/>
            <a:ext cx="4005072" cy="729795"/>
          </a:xfrm>
          <a:prstGeom prst="rect">
            <a:avLst/>
          </a:prstGeom>
        </p:spPr>
      </p:pic>
      <p:pic>
        <p:nvPicPr>
          <p:cNvPr id="7" name="Picture 6"/>
          <p:cNvPicPr>
            <a:picLocks noChangeAspect="1"/>
          </p:cNvPicPr>
          <p:nvPr/>
        </p:nvPicPr>
        <p:blipFill>
          <a:blip r:embed="rId4"/>
          <a:stretch>
            <a:fillRect/>
          </a:stretch>
        </p:blipFill>
        <p:spPr>
          <a:xfrm>
            <a:off x="6271238" y="4978117"/>
            <a:ext cx="2713736" cy="1791490"/>
          </a:xfrm>
          <a:prstGeom prst="rect">
            <a:avLst/>
          </a:prstGeom>
        </p:spPr>
      </p:pic>
      <p:pic>
        <p:nvPicPr>
          <p:cNvPr id="8" name="Picture 7"/>
          <p:cNvPicPr>
            <a:picLocks noChangeAspect="1"/>
          </p:cNvPicPr>
          <p:nvPr/>
        </p:nvPicPr>
        <p:blipFill rotWithShape="1">
          <a:blip r:embed="rId5"/>
          <a:srcRect r="27085" b="76907"/>
          <a:stretch/>
        </p:blipFill>
        <p:spPr>
          <a:xfrm>
            <a:off x="130846" y="3125986"/>
            <a:ext cx="4367913" cy="752917"/>
          </a:xfrm>
          <a:prstGeom prst="rect">
            <a:avLst/>
          </a:prstGeom>
        </p:spPr>
      </p:pic>
    </p:spTree>
    <p:extLst>
      <p:ext uri="{BB962C8B-B14F-4D97-AF65-F5344CB8AC3E}">
        <p14:creationId xmlns:p14="http://schemas.microsoft.com/office/powerpoint/2010/main" val="765670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a:xfrm>
            <a:off x="182880" y="868102"/>
            <a:ext cx="8802094" cy="5365722"/>
          </a:xfrm>
        </p:spPr>
        <p:txBody>
          <a:bodyPr/>
          <a:lstStyle/>
          <a:p>
            <a:r>
              <a:rPr lang="en-US" dirty="0"/>
              <a:t>Some commonly used Workbook properties</a:t>
            </a:r>
          </a:p>
          <a:p>
            <a:pPr lvl="1"/>
            <a:r>
              <a:rPr lang="en-US" dirty="0"/>
              <a:t>Windows(</a:t>
            </a:r>
            <a:r>
              <a:rPr lang="en-US" i="1" dirty="0"/>
              <a:t>index</a:t>
            </a:r>
            <a:r>
              <a:rPr lang="en-US" dirty="0"/>
              <a:t>).Visible</a:t>
            </a:r>
          </a:p>
          <a:p>
            <a:pPr lvl="2"/>
            <a:r>
              <a:rPr lang="en-US" dirty="0"/>
              <a:t>Set the visibility of a window. Syntax:</a:t>
            </a:r>
          </a:p>
          <a:p>
            <a:pPr marL="1371600" lvl="3" indent="0">
              <a:buNone/>
            </a:pPr>
            <a:r>
              <a:rPr lang="en-US" i="1" dirty="0" err="1"/>
              <a:t>workbookobject</a:t>
            </a:r>
            <a:r>
              <a:rPr lang="en-US" dirty="0" err="1"/>
              <a:t>.Windows</a:t>
            </a:r>
            <a:r>
              <a:rPr lang="en-US" dirty="0"/>
              <a:t>(</a:t>
            </a:r>
            <a:r>
              <a:rPr lang="en-US" i="1" dirty="0"/>
              <a:t>index</a:t>
            </a:r>
            <a:r>
              <a:rPr lang="en-US" dirty="0"/>
              <a:t>).Visible = True / False</a:t>
            </a:r>
            <a:endParaRPr lang="en-US" i="1" dirty="0"/>
          </a:p>
          <a:p>
            <a:pPr lvl="2"/>
            <a:r>
              <a:rPr lang="en-US" sz="2000" dirty="0"/>
              <a:t>An invisible window can only become visible when the Visible property of the window is set to True programmatically, or by clicking the Unhide button on the View tab.</a:t>
            </a:r>
          </a:p>
          <a:p>
            <a:pPr lvl="2"/>
            <a:r>
              <a:rPr lang="en-US" sz="2000" dirty="0"/>
              <a:t>An invisible workbook is not an active workbook by default. It can be activated programmatically. A re-visible workbook is an active workbook by default.</a:t>
            </a:r>
          </a:p>
          <a:p>
            <a:pPr lvl="2"/>
            <a:r>
              <a:rPr lang="en-US" sz="2000" dirty="0"/>
              <a:t>The contents of an invisible workbook can be accessed via the usual object reference.</a:t>
            </a:r>
          </a:p>
          <a:p>
            <a:pPr lvl="2"/>
            <a:r>
              <a:rPr lang="en-US" sz="2000" dirty="0"/>
              <a:t>A saved and closed workbook in an invisible window will still be invisible when the workbook is opened again.</a:t>
            </a:r>
          </a:p>
          <a:p>
            <a:pPr lvl="2"/>
            <a:endParaRPr lang="en-US" sz="2200"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26</a:t>
            </a:fld>
            <a:endParaRPr lang="en-US" altLang="zh-TW" dirty="0"/>
          </a:p>
        </p:txBody>
      </p:sp>
    </p:spTree>
    <p:extLst>
      <p:ext uri="{BB962C8B-B14F-4D97-AF65-F5344CB8AC3E}">
        <p14:creationId xmlns:p14="http://schemas.microsoft.com/office/powerpoint/2010/main" val="188144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Workbooks Object</a:t>
            </a:r>
            <a:endParaRPr lang="en-US" dirty="0"/>
          </a:p>
        </p:txBody>
      </p:sp>
      <p:sp>
        <p:nvSpPr>
          <p:cNvPr id="3" name="Content Placeholder 2"/>
          <p:cNvSpPr>
            <a:spLocks noGrp="1"/>
          </p:cNvSpPr>
          <p:nvPr>
            <p:ph idx="1"/>
          </p:nvPr>
        </p:nvSpPr>
        <p:spPr>
          <a:xfrm>
            <a:off x="182880" y="1001864"/>
            <a:ext cx="8802094" cy="5231959"/>
          </a:xfrm>
        </p:spPr>
        <p:txBody>
          <a:bodyPr/>
          <a:lstStyle/>
          <a:p>
            <a:r>
              <a:rPr lang="en-US" dirty="0"/>
              <a:t>Some commonly used Workbook properties</a:t>
            </a:r>
          </a:p>
          <a:p>
            <a:pPr lvl="1"/>
            <a:r>
              <a:rPr lang="en-US" dirty="0"/>
              <a:t>Windows(index).Visible</a:t>
            </a:r>
          </a:p>
          <a:p>
            <a:pPr lvl="2"/>
            <a:r>
              <a:rPr lang="en-US" altLang="zh-TW" sz="2000" dirty="0">
                <a:ea typeface="新細明體" charset="-120"/>
              </a:rPr>
              <a:t>Making the only opened workbook invisible will leave behind an empty Workbook container. </a:t>
            </a:r>
          </a:p>
          <a:p>
            <a:pPr lvl="3"/>
            <a:r>
              <a:rPr lang="en-US" altLang="zh-TW" sz="1600" dirty="0">
                <a:ea typeface="新細明體" charset="-120"/>
              </a:rPr>
              <a:t>Set property </a:t>
            </a:r>
            <a:r>
              <a:rPr lang="en-US" altLang="zh-TW" sz="1600" dirty="0" err="1">
                <a:ea typeface="新細明體" charset="-120"/>
              </a:rPr>
              <a:t>Application.Visible</a:t>
            </a:r>
            <a:r>
              <a:rPr lang="en-US" altLang="zh-TW" sz="1600" dirty="0">
                <a:ea typeface="新細明體" charset="-120"/>
              </a:rPr>
              <a:t> = False / True for making all opened workbooks invisible or visible. </a:t>
            </a:r>
            <a:r>
              <a:rPr lang="en-US" altLang="zh-TW" sz="1600" dirty="0">
                <a:solidFill>
                  <a:srgbClr val="FF0000"/>
                </a:solidFill>
                <a:ea typeface="新細明體" charset="-120"/>
              </a:rPr>
              <a:t>Apply this property setting with care.</a:t>
            </a:r>
          </a:p>
          <a:p>
            <a:pPr lvl="2"/>
            <a:r>
              <a:rPr lang="en-US" sz="2000" dirty="0"/>
              <a:t>Example 3.3: Consider the Userform1 in </a:t>
            </a:r>
            <a:r>
              <a:rPr lang="en-US" sz="2000" dirty="0" err="1"/>
              <a:t>WindowsDemo.xlsm</a:t>
            </a:r>
            <a:r>
              <a:rPr lang="en-US" sz="2000" dirty="0"/>
              <a:t>. </a:t>
            </a:r>
          </a:p>
          <a:p>
            <a:pPr lvl="1"/>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27</a:t>
            </a:fld>
            <a:endParaRPr lang="en-US" altLang="zh-TW"/>
          </a:p>
        </p:txBody>
      </p:sp>
      <p:pic>
        <p:nvPicPr>
          <p:cNvPr id="5" name="Picture 4">
            <a:extLst>
              <a:ext uri="{FF2B5EF4-FFF2-40B4-BE49-F238E27FC236}">
                <a16:creationId xmlns:a16="http://schemas.microsoft.com/office/drawing/2014/main" id="{F541527A-D881-6446-8DDC-765FA407ADBC}"/>
              </a:ext>
            </a:extLst>
          </p:cNvPr>
          <p:cNvPicPr>
            <a:picLocks noChangeAspect="1"/>
          </p:cNvPicPr>
          <p:nvPr/>
        </p:nvPicPr>
        <p:blipFill rotWithShape="1">
          <a:blip r:embed="rId2"/>
          <a:srcRect l="29770" t="35096" r="9541" b="25977"/>
          <a:stretch/>
        </p:blipFill>
        <p:spPr>
          <a:xfrm>
            <a:off x="4466897" y="3699365"/>
            <a:ext cx="4067503" cy="2669629"/>
          </a:xfrm>
          <a:prstGeom prst="rect">
            <a:avLst/>
          </a:prstGeom>
        </p:spPr>
      </p:pic>
      <p:pic>
        <p:nvPicPr>
          <p:cNvPr id="6" name="Picture 5">
            <a:extLst>
              <a:ext uri="{FF2B5EF4-FFF2-40B4-BE49-F238E27FC236}">
                <a16:creationId xmlns:a16="http://schemas.microsoft.com/office/drawing/2014/main" id="{5B5F3398-325C-744F-80BE-AD570897C57F}"/>
              </a:ext>
            </a:extLst>
          </p:cNvPr>
          <p:cNvPicPr>
            <a:picLocks noChangeAspect="1"/>
          </p:cNvPicPr>
          <p:nvPr/>
        </p:nvPicPr>
        <p:blipFill>
          <a:blip r:embed="rId3"/>
          <a:stretch>
            <a:fillRect/>
          </a:stretch>
        </p:blipFill>
        <p:spPr>
          <a:xfrm>
            <a:off x="791515" y="3699365"/>
            <a:ext cx="3224808" cy="2470531"/>
          </a:xfrm>
          <a:prstGeom prst="rect">
            <a:avLst/>
          </a:prstGeom>
        </p:spPr>
      </p:pic>
    </p:spTree>
    <p:extLst>
      <p:ext uri="{BB962C8B-B14F-4D97-AF65-F5344CB8AC3E}">
        <p14:creationId xmlns:p14="http://schemas.microsoft.com/office/powerpoint/2010/main" val="1258259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Workbooks Object</a:t>
            </a:r>
          </a:p>
        </p:txBody>
      </p:sp>
      <p:sp>
        <p:nvSpPr>
          <p:cNvPr id="3" name="Content Placeholder 2"/>
          <p:cNvSpPr>
            <a:spLocks noGrp="1"/>
          </p:cNvSpPr>
          <p:nvPr>
            <p:ph idx="1"/>
          </p:nvPr>
        </p:nvSpPr>
        <p:spPr/>
        <p:txBody>
          <a:bodyPr/>
          <a:lstStyle/>
          <a:p>
            <a:r>
              <a:rPr lang="en-US" dirty="0"/>
              <a:t>Example 3.4: Recall the Initialize event of </a:t>
            </a:r>
            <a:r>
              <a:rPr lang="en-US" dirty="0" err="1"/>
              <a:t>frmSalesReport</a:t>
            </a:r>
            <a:r>
              <a:rPr lang="en-US" dirty="0"/>
              <a:t> in Example 3.1: Ask user to select a folder containing all the sales data files.</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28</a:t>
            </a:fld>
            <a:endParaRPr lang="en-US" altLang="zh-TW"/>
          </a:p>
        </p:txBody>
      </p:sp>
      <p:pic>
        <p:nvPicPr>
          <p:cNvPr id="5" name="Picture 4"/>
          <p:cNvPicPr>
            <a:picLocks noChangeAspect="1"/>
          </p:cNvPicPr>
          <p:nvPr/>
        </p:nvPicPr>
        <p:blipFill rotWithShape="1">
          <a:blip r:embed="rId2"/>
          <a:srcRect l="24800" t="11913" r="24667" b="27931"/>
          <a:stretch/>
        </p:blipFill>
        <p:spPr>
          <a:xfrm>
            <a:off x="2285470" y="2698852"/>
            <a:ext cx="5456450" cy="3757608"/>
          </a:xfrm>
          <a:prstGeom prst="rect">
            <a:avLst/>
          </a:prstGeom>
        </p:spPr>
      </p:pic>
    </p:spTree>
    <p:extLst>
      <p:ext uri="{BB962C8B-B14F-4D97-AF65-F5344CB8AC3E}">
        <p14:creationId xmlns:p14="http://schemas.microsoft.com/office/powerpoint/2010/main" val="1965769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Workbooks Object</a:t>
            </a:r>
          </a:p>
        </p:txBody>
      </p:sp>
      <p:sp>
        <p:nvSpPr>
          <p:cNvPr id="3" name="Content Placeholder 2"/>
          <p:cNvSpPr>
            <a:spLocks noGrp="1"/>
          </p:cNvSpPr>
          <p:nvPr>
            <p:ph idx="1"/>
          </p:nvPr>
        </p:nvSpPr>
        <p:spPr/>
        <p:txBody>
          <a:bodyPr/>
          <a:lstStyle/>
          <a:p>
            <a:r>
              <a:rPr lang="en-US" dirty="0"/>
              <a:t>Example 3.4: (Cont'd) List all </a:t>
            </a:r>
            <a:r>
              <a:rPr lang="en-US" dirty="0" err="1"/>
              <a:t>BranchWSales.xlsx</a:t>
            </a:r>
            <a:r>
              <a:rPr lang="en-US" dirty="0"/>
              <a:t> sales data files in a </a:t>
            </a:r>
            <a:r>
              <a:rPr lang="en-US" dirty="0" err="1"/>
              <a:t>ListBox</a:t>
            </a:r>
            <a:r>
              <a:rPr lang="en-US" dirty="0"/>
              <a:t> control.</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29</a:t>
            </a:fld>
            <a:endParaRPr lang="en-US" altLang="zh-TW"/>
          </a:p>
        </p:txBody>
      </p:sp>
      <p:pic>
        <p:nvPicPr>
          <p:cNvPr id="5" name="Picture 4"/>
          <p:cNvPicPr>
            <a:picLocks noChangeAspect="1"/>
          </p:cNvPicPr>
          <p:nvPr/>
        </p:nvPicPr>
        <p:blipFill rotWithShape="1">
          <a:blip r:embed="rId2"/>
          <a:srcRect l="24933" t="12374" r="22934" b="29775"/>
          <a:stretch/>
        </p:blipFill>
        <p:spPr>
          <a:xfrm>
            <a:off x="1893139" y="2294717"/>
            <a:ext cx="5779008" cy="3709798"/>
          </a:xfrm>
          <a:prstGeom prst="rect">
            <a:avLst/>
          </a:prstGeom>
        </p:spPr>
      </p:pic>
    </p:spTree>
    <p:extLst>
      <p:ext uri="{BB962C8B-B14F-4D97-AF65-F5344CB8AC3E}">
        <p14:creationId xmlns:p14="http://schemas.microsoft.com/office/powerpoint/2010/main" val="677654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t>Workbooks Object (Self-Study)</a:t>
            </a:r>
            <a:endParaRPr lang="zh-TW" altLang="en-US" dirty="0"/>
          </a:p>
        </p:txBody>
      </p:sp>
      <p:sp>
        <p:nvSpPr>
          <p:cNvPr id="3" name="Content Placeholder 2"/>
          <p:cNvSpPr>
            <a:spLocks noGrp="1"/>
          </p:cNvSpPr>
          <p:nvPr>
            <p:ph idx="1"/>
          </p:nvPr>
        </p:nvSpPr>
        <p:spPr>
          <a:xfrm>
            <a:off x="182880" y="1001864"/>
            <a:ext cx="8802094" cy="5231959"/>
          </a:xfrm>
        </p:spPr>
        <p:txBody>
          <a:bodyPr/>
          <a:lstStyle/>
          <a:p>
            <a:r>
              <a:rPr lang="en-US" altLang="zh-TW" dirty="0" err="1"/>
              <a:t>Workbook_Open</a:t>
            </a:r>
            <a:r>
              <a:rPr lang="en-US" altLang="zh-TW" dirty="0"/>
              <a:t> event of </a:t>
            </a:r>
            <a:r>
              <a:rPr lang="en-US" altLang="zh-TW" dirty="0" err="1"/>
              <a:t>ThisWorkbook</a:t>
            </a:r>
            <a:r>
              <a:rPr lang="en-US" altLang="zh-TW" dirty="0"/>
              <a:t> object</a:t>
            </a:r>
          </a:p>
          <a:p>
            <a:pPr lvl="1"/>
            <a:r>
              <a:rPr lang="en-US" altLang="zh-TW" dirty="0"/>
              <a:t>To be trigged immediately when the workbook is opened.</a:t>
            </a:r>
          </a:p>
          <a:p>
            <a:pPr lvl="1"/>
            <a:r>
              <a:rPr lang="en-US" altLang="zh-TW" dirty="0"/>
              <a:t>Example: Type the following statements in the code window of </a:t>
            </a:r>
            <a:r>
              <a:rPr lang="en-US" altLang="zh-TW" dirty="0" err="1"/>
              <a:t>ThisWorkbook</a:t>
            </a:r>
            <a:r>
              <a:rPr lang="en-US" altLang="zh-TW" dirty="0"/>
              <a:t> object:</a:t>
            </a:r>
          </a:p>
          <a:p>
            <a:pPr lvl="1"/>
            <a:endParaRPr lang="en-US" altLang="zh-TW" dirty="0"/>
          </a:p>
          <a:p>
            <a:pPr lvl="1"/>
            <a:endParaRPr lang="zh-TW" alt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30</a:t>
            </a:fld>
            <a:endParaRPr lang="en-US" altLang="zh-TW" dirty="0"/>
          </a:p>
        </p:txBody>
      </p:sp>
      <p:sp>
        <p:nvSpPr>
          <p:cNvPr id="5" name="Rectangle 4"/>
          <p:cNvSpPr/>
          <p:nvPr/>
        </p:nvSpPr>
        <p:spPr>
          <a:xfrm>
            <a:off x="501373" y="4113980"/>
            <a:ext cx="8483601" cy="2031325"/>
          </a:xfrm>
          <a:prstGeom prst="rect">
            <a:avLst/>
          </a:prstGeom>
        </p:spPr>
        <p:txBody>
          <a:bodyPr wrap="square">
            <a:spAutoFit/>
          </a:bodyPr>
          <a:lstStyle/>
          <a:p>
            <a:r>
              <a:rPr lang="en-US" altLang="zh-TW" dirty="0">
                <a:solidFill>
                  <a:schemeClr val="tx2"/>
                </a:solidFill>
              </a:rPr>
              <a:t>Private Sub </a:t>
            </a:r>
            <a:r>
              <a:rPr lang="en-US" altLang="zh-TW" dirty="0" err="1">
                <a:solidFill>
                  <a:schemeClr val="tx2"/>
                </a:solidFill>
              </a:rPr>
              <a:t>Workbook_Open</a:t>
            </a:r>
            <a:r>
              <a:rPr lang="en-US" altLang="zh-TW" dirty="0">
                <a:solidFill>
                  <a:schemeClr val="tx2"/>
                </a:solidFill>
              </a:rPr>
              <a:t>()</a:t>
            </a:r>
          </a:p>
          <a:p>
            <a:endParaRPr lang="en-US" altLang="zh-TW" dirty="0">
              <a:solidFill>
                <a:schemeClr val="tx2"/>
              </a:solidFill>
            </a:endParaRPr>
          </a:p>
          <a:p>
            <a:r>
              <a:rPr lang="en-US" altLang="zh-TW" dirty="0">
                <a:solidFill>
                  <a:srgbClr val="009900"/>
                </a:solidFill>
              </a:rPr>
              <a:t>'Display a greeting message.</a:t>
            </a:r>
          </a:p>
          <a:p>
            <a:r>
              <a:rPr lang="en-US" altLang="zh-TW" dirty="0" err="1">
                <a:solidFill>
                  <a:schemeClr val="tx2"/>
                </a:solidFill>
              </a:rPr>
              <a:t>VBA.MsgBox</a:t>
            </a:r>
            <a:r>
              <a:rPr lang="en-US" altLang="zh-TW" dirty="0">
                <a:solidFill>
                  <a:schemeClr val="tx2"/>
                </a:solidFill>
              </a:rPr>
              <a:t> "Welcome user " &amp; </a:t>
            </a:r>
            <a:r>
              <a:rPr lang="en-US" altLang="zh-TW" dirty="0" err="1">
                <a:solidFill>
                  <a:schemeClr val="tx2"/>
                </a:solidFill>
              </a:rPr>
              <a:t>Application.UserName</a:t>
            </a:r>
            <a:r>
              <a:rPr lang="en-US" altLang="zh-TW" dirty="0">
                <a:solidFill>
                  <a:schemeClr val="tx2"/>
                </a:solidFill>
              </a:rPr>
              <a:t> &amp; ".", _   </a:t>
            </a:r>
          </a:p>
          <a:p>
            <a:r>
              <a:rPr lang="en-US" altLang="zh-TW" dirty="0">
                <a:solidFill>
                  <a:schemeClr val="tx2"/>
                </a:solidFill>
              </a:rPr>
              <a:t>      Buttons:=</a:t>
            </a:r>
            <a:r>
              <a:rPr lang="en-US" altLang="zh-TW" dirty="0" err="1">
                <a:solidFill>
                  <a:schemeClr val="tx2"/>
                </a:solidFill>
              </a:rPr>
              <a:t>vbOKOnly</a:t>
            </a:r>
            <a:r>
              <a:rPr lang="en-US" altLang="zh-TW" dirty="0">
                <a:solidFill>
                  <a:schemeClr val="tx2"/>
                </a:solidFill>
              </a:rPr>
              <a:t>,  Title:="Greeting"</a:t>
            </a:r>
          </a:p>
          <a:p>
            <a:endParaRPr lang="en-US" altLang="zh-TW" dirty="0">
              <a:solidFill>
                <a:schemeClr val="tx2"/>
              </a:solidFill>
            </a:endParaRPr>
          </a:p>
          <a:p>
            <a:r>
              <a:rPr lang="en-US" altLang="zh-TW" dirty="0">
                <a:solidFill>
                  <a:schemeClr val="tx2"/>
                </a:solidFill>
              </a:rPr>
              <a:t>End Sub</a:t>
            </a:r>
            <a:endParaRPr lang="zh-TW" altLang="en-US" dirty="0">
              <a:solidFill>
                <a:schemeClr val="tx2"/>
              </a:solidFill>
            </a:endParaRPr>
          </a:p>
        </p:txBody>
      </p:sp>
      <p:pic>
        <p:nvPicPr>
          <p:cNvPr id="7" name="Picture 6">
            <a:extLst>
              <a:ext uri="{FF2B5EF4-FFF2-40B4-BE49-F238E27FC236}">
                <a16:creationId xmlns:a16="http://schemas.microsoft.com/office/drawing/2014/main" id="{A15612A1-4CAB-574C-B8B4-231EFB85011B}"/>
              </a:ext>
            </a:extLst>
          </p:cNvPr>
          <p:cNvPicPr>
            <a:picLocks noChangeAspect="1"/>
          </p:cNvPicPr>
          <p:nvPr/>
        </p:nvPicPr>
        <p:blipFill rotWithShape="1">
          <a:blip r:embed="rId2"/>
          <a:srcRect t="8122" r="41553" b="77472"/>
          <a:stretch/>
        </p:blipFill>
        <p:spPr>
          <a:xfrm>
            <a:off x="3805846" y="2869324"/>
            <a:ext cx="5191055" cy="1156138"/>
          </a:xfrm>
          <a:prstGeom prst="rect">
            <a:avLst/>
          </a:prstGeom>
        </p:spPr>
      </p:pic>
    </p:spTree>
    <p:extLst>
      <p:ext uri="{BB962C8B-B14F-4D97-AF65-F5344CB8AC3E}">
        <p14:creationId xmlns:p14="http://schemas.microsoft.com/office/powerpoint/2010/main" val="2356106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t>Workbooks object (Self-Study)</a:t>
            </a:r>
            <a:endParaRPr lang="zh-TW" altLang="en-US" dirty="0"/>
          </a:p>
        </p:txBody>
      </p:sp>
      <p:sp>
        <p:nvSpPr>
          <p:cNvPr id="3" name="Content Placeholder 2"/>
          <p:cNvSpPr>
            <a:spLocks noGrp="1"/>
          </p:cNvSpPr>
          <p:nvPr>
            <p:ph idx="1"/>
          </p:nvPr>
        </p:nvSpPr>
        <p:spPr>
          <a:xfrm>
            <a:off x="182880" y="1001864"/>
            <a:ext cx="8802094" cy="5231959"/>
          </a:xfrm>
        </p:spPr>
        <p:txBody>
          <a:bodyPr/>
          <a:lstStyle/>
          <a:p>
            <a:pPr marL="342900" lvl="1" indent="-342900">
              <a:buClr>
                <a:schemeClr val="tx1"/>
              </a:buClr>
              <a:buSzPct val="70000"/>
              <a:buFont typeface="Wingdings" pitchFamily="2" charset="2"/>
              <a:buChar char="¢"/>
            </a:pPr>
            <a:r>
              <a:rPr lang="en-US" altLang="zh-TW" sz="2800" dirty="0" err="1"/>
              <a:t>Workbook_BeforeClose</a:t>
            </a:r>
            <a:r>
              <a:rPr lang="en-US" altLang="zh-TW" sz="2800" dirty="0"/>
              <a:t> event of </a:t>
            </a:r>
            <a:r>
              <a:rPr lang="en-US" altLang="zh-TW" sz="2800" dirty="0" err="1"/>
              <a:t>ThisWorkbook</a:t>
            </a:r>
            <a:r>
              <a:rPr lang="en-US" altLang="zh-TW" sz="2800" dirty="0"/>
              <a:t> object</a:t>
            </a:r>
          </a:p>
          <a:p>
            <a:pPr marL="742950" lvl="2" indent="-342900">
              <a:buClr>
                <a:schemeClr val="tx1"/>
              </a:buClr>
              <a:buSzPct val="70000"/>
              <a:buFont typeface="Wingdings" pitchFamily="2" charset="2"/>
              <a:buChar char="¢"/>
            </a:pPr>
            <a:r>
              <a:rPr lang="en-US" altLang="zh-TW" dirty="0"/>
              <a:t>To be trigged before the workbook is closed.</a:t>
            </a:r>
          </a:p>
          <a:p>
            <a:pPr marL="742950" lvl="2" indent="-342900">
              <a:buClr>
                <a:schemeClr val="tx1"/>
              </a:buClr>
              <a:buSzPct val="70000"/>
              <a:buFont typeface="Wingdings" pitchFamily="2" charset="2"/>
              <a:buChar char="¢"/>
            </a:pPr>
            <a:r>
              <a:rPr lang="en-US" altLang="zh-TW" dirty="0"/>
              <a:t>Example: Type the following statements in the code window of the </a:t>
            </a:r>
            <a:r>
              <a:rPr lang="en-US" altLang="zh-TW" dirty="0" err="1"/>
              <a:t>ThisWorkbook</a:t>
            </a:r>
            <a:r>
              <a:rPr lang="en-US" altLang="zh-TW" dirty="0"/>
              <a:t> object:</a:t>
            </a:r>
          </a:p>
          <a:p>
            <a:pPr marL="742950" lvl="2" indent="-342900">
              <a:buClr>
                <a:schemeClr val="tx1"/>
              </a:buClr>
              <a:buSzPct val="70000"/>
              <a:buFont typeface="Wingdings" pitchFamily="2" charset="2"/>
              <a:buChar char="¢"/>
            </a:pPr>
            <a:endParaRPr lang="en-US" altLang="zh-TW" sz="2800" dirty="0"/>
          </a:p>
          <a:p>
            <a:endParaRPr lang="zh-TW" alt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31</a:t>
            </a:fld>
            <a:endParaRPr lang="en-US" altLang="zh-TW"/>
          </a:p>
        </p:txBody>
      </p:sp>
      <p:sp>
        <p:nvSpPr>
          <p:cNvPr id="5" name="Rectangle 4"/>
          <p:cNvSpPr/>
          <p:nvPr/>
        </p:nvSpPr>
        <p:spPr>
          <a:xfrm>
            <a:off x="943260" y="3617843"/>
            <a:ext cx="7281333" cy="2308324"/>
          </a:xfrm>
          <a:prstGeom prst="rect">
            <a:avLst/>
          </a:prstGeom>
        </p:spPr>
        <p:txBody>
          <a:bodyPr wrap="square">
            <a:spAutoFit/>
          </a:bodyPr>
          <a:lstStyle/>
          <a:p>
            <a:r>
              <a:rPr lang="en-US" altLang="zh-TW" dirty="0">
                <a:solidFill>
                  <a:schemeClr val="tx2"/>
                </a:solidFill>
              </a:rPr>
              <a:t>Private Sub </a:t>
            </a:r>
            <a:r>
              <a:rPr lang="en-US" altLang="zh-TW" dirty="0" err="1">
                <a:solidFill>
                  <a:schemeClr val="tx2"/>
                </a:solidFill>
              </a:rPr>
              <a:t>Workbook_BeforeClose</a:t>
            </a:r>
            <a:r>
              <a:rPr lang="en-US" altLang="zh-TW" dirty="0">
                <a:solidFill>
                  <a:schemeClr val="tx2"/>
                </a:solidFill>
              </a:rPr>
              <a:t>(Cancel As Boolean)</a:t>
            </a:r>
          </a:p>
          <a:p>
            <a:r>
              <a:rPr lang="en-US" altLang="zh-TW" dirty="0">
                <a:solidFill>
                  <a:schemeClr val="tx2"/>
                </a:solidFill>
              </a:rPr>
              <a:t>If </a:t>
            </a:r>
            <a:r>
              <a:rPr lang="en-US" altLang="zh-TW" dirty="0" err="1">
                <a:solidFill>
                  <a:schemeClr val="tx2"/>
                </a:solidFill>
              </a:rPr>
              <a:t>ThisWorkbook.Name</a:t>
            </a:r>
            <a:r>
              <a:rPr lang="en-US" altLang="zh-TW" dirty="0">
                <a:solidFill>
                  <a:schemeClr val="tx2"/>
                </a:solidFill>
              </a:rPr>
              <a:t> &lt;&gt; "</a:t>
            </a:r>
            <a:r>
              <a:rPr lang="en-US" altLang="zh-TW" dirty="0" err="1">
                <a:solidFill>
                  <a:schemeClr val="tx2"/>
                </a:solidFill>
              </a:rPr>
              <a:t>abc.xlsm</a:t>
            </a:r>
            <a:r>
              <a:rPr lang="en-US" altLang="zh-TW" dirty="0">
                <a:solidFill>
                  <a:schemeClr val="tx2"/>
                </a:solidFill>
              </a:rPr>
              <a:t>" Then</a:t>
            </a:r>
          </a:p>
          <a:p>
            <a:r>
              <a:rPr lang="en-US" altLang="zh-TW" dirty="0">
                <a:solidFill>
                  <a:schemeClr val="tx2"/>
                </a:solidFill>
              </a:rPr>
              <a:t>   Cancel = True   </a:t>
            </a:r>
            <a:r>
              <a:rPr lang="en-US" altLang="zh-TW" dirty="0">
                <a:solidFill>
                  <a:srgbClr val="009900"/>
                </a:solidFill>
              </a:rPr>
              <a:t>'Stop the Close event</a:t>
            </a:r>
          </a:p>
          <a:p>
            <a:r>
              <a:rPr lang="en-US" altLang="zh-TW" dirty="0">
                <a:solidFill>
                  <a:srgbClr val="009900"/>
                </a:solidFill>
              </a:rPr>
              <a:t>   </a:t>
            </a:r>
            <a:r>
              <a:rPr lang="en-US" altLang="zh-TW" dirty="0" err="1">
                <a:solidFill>
                  <a:schemeClr val="tx2"/>
                </a:solidFill>
              </a:rPr>
              <a:t>VBA.MsgBox</a:t>
            </a:r>
            <a:r>
              <a:rPr lang="en-US" altLang="zh-TW" dirty="0">
                <a:solidFill>
                  <a:schemeClr val="tx2"/>
                </a:solidFill>
              </a:rPr>
              <a:t> "Must save this workbook as </a:t>
            </a:r>
            <a:r>
              <a:rPr lang="en-US" altLang="zh-TW" dirty="0" err="1">
                <a:solidFill>
                  <a:schemeClr val="tx2"/>
                </a:solidFill>
              </a:rPr>
              <a:t>abc.xlsm</a:t>
            </a:r>
            <a:r>
              <a:rPr lang="en-US" altLang="zh-TW" dirty="0">
                <a:solidFill>
                  <a:schemeClr val="tx2"/>
                </a:solidFill>
              </a:rPr>
              <a:t>."</a:t>
            </a:r>
          </a:p>
          <a:p>
            <a:r>
              <a:rPr lang="en-US" altLang="zh-TW" dirty="0">
                <a:solidFill>
                  <a:schemeClr val="tx2"/>
                </a:solidFill>
              </a:rPr>
              <a:t>Else</a:t>
            </a:r>
          </a:p>
          <a:p>
            <a:r>
              <a:rPr lang="en-US" altLang="zh-TW" dirty="0">
                <a:solidFill>
                  <a:schemeClr val="tx2"/>
                </a:solidFill>
              </a:rPr>
              <a:t>   Cancel = False  </a:t>
            </a:r>
            <a:r>
              <a:rPr lang="en-US" altLang="zh-TW" dirty="0">
                <a:solidFill>
                  <a:srgbClr val="009900"/>
                </a:solidFill>
              </a:rPr>
              <a:t>'Default value</a:t>
            </a:r>
          </a:p>
          <a:p>
            <a:r>
              <a:rPr lang="en-US" altLang="zh-TW" dirty="0">
                <a:solidFill>
                  <a:schemeClr val="tx2"/>
                </a:solidFill>
              </a:rPr>
              <a:t>End If</a:t>
            </a:r>
          </a:p>
          <a:p>
            <a:r>
              <a:rPr lang="en-US" altLang="zh-TW" dirty="0">
                <a:solidFill>
                  <a:schemeClr val="tx2"/>
                </a:solidFill>
              </a:rPr>
              <a:t>End Sub</a:t>
            </a:r>
            <a:endParaRPr lang="zh-TW" altLang="en-US" dirty="0">
              <a:solidFill>
                <a:schemeClr val="tx2"/>
              </a:solidFill>
            </a:endParaRPr>
          </a:p>
        </p:txBody>
      </p:sp>
    </p:spTree>
    <p:extLst>
      <p:ext uri="{BB962C8B-B14F-4D97-AF65-F5344CB8AC3E}">
        <p14:creationId xmlns:p14="http://schemas.microsoft.com/office/powerpoint/2010/main" val="2549106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E19DA-06C0-3C42-9521-020FE36A572A}"/>
              </a:ext>
            </a:extLst>
          </p:cNvPr>
          <p:cNvSpPr>
            <a:spLocks noGrp="1"/>
          </p:cNvSpPr>
          <p:nvPr>
            <p:ph type="title"/>
          </p:nvPr>
        </p:nvSpPr>
        <p:spPr/>
        <p:txBody>
          <a:bodyPr/>
          <a:lstStyle/>
          <a:p>
            <a:r>
              <a:rPr lang="en-US" altLang="zh-TW" dirty="0">
                <a:ea typeface="新細明體" charset="-120"/>
              </a:rPr>
              <a:t>Worksheets Object</a:t>
            </a:r>
            <a:endParaRPr lang="en-US" dirty="0"/>
          </a:p>
        </p:txBody>
      </p:sp>
      <p:sp>
        <p:nvSpPr>
          <p:cNvPr id="3" name="Content Placeholder 2">
            <a:extLst>
              <a:ext uri="{FF2B5EF4-FFF2-40B4-BE49-F238E27FC236}">
                <a16:creationId xmlns:a16="http://schemas.microsoft.com/office/drawing/2014/main" id="{4A8BBFC3-C46B-2544-B090-60F67D5A794B}"/>
              </a:ext>
            </a:extLst>
          </p:cNvPr>
          <p:cNvSpPr>
            <a:spLocks noGrp="1"/>
          </p:cNvSpPr>
          <p:nvPr>
            <p:ph idx="1"/>
          </p:nvPr>
        </p:nvSpPr>
        <p:spPr>
          <a:xfrm>
            <a:off x="182880" y="914400"/>
            <a:ext cx="8802094" cy="5319423"/>
          </a:xfrm>
        </p:spPr>
        <p:txBody>
          <a:bodyPr/>
          <a:lstStyle/>
          <a:p>
            <a:r>
              <a:rPr lang="en-US" dirty="0"/>
              <a:t>Worksheets collection</a:t>
            </a:r>
          </a:p>
          <a:p>
            <a:pPr lvl="1"/>
            <a:r>
              <a:rPr lang="en-US" dirty="0"/>
              <a:t>A Worksheets object is a collection of all Worksheet objects in a workbook. Each Worksheet object represents a worksheet.</a:t>
            </a:r>
          </a:p>
          <a:p>
            <a:r>
              <a:rPr lang="en-US" dirty="0"/>
              <a:t>Charts collection</a:t>
            </a:r>
          </a:p>
          <a:p>
            <a:pPr lvl="1"/>
            <a:r>
              <a:rPr lang="en-US" dirty="0"/>
              <a:t>A Charts object is a collection of all chart sheets in a workbook.</a:t>
            </a:r>
          </a:p>
          <a:p>
            <a:r>
              <a:rPr lang="en-US" dirty="0"/>
              <a:t>Sheets collection</a:t>
            </a:r>
          </a:p>
          <a:p>
            <a:pPr lvl="1"/>
            <a:r>
              <a:rPr lang="en-US" dirty="0"/>
              <a:t>A Sheets object is a collection of all types of sheets in a workbook, including chart sheets and worksheets.</a:t>
            </a:r>
          </a:p>
          <a:p>
            <a:r>
              <a:rPr lang="en-US" dirty="0"/>
              <a:t>In most situations, the Sheets object and Worksheets object can be used interchangeably in VBA.</a:t>
            </a:r>
          </a:p>
        </p:txBody>
      </p:sp>
      <p:sp>
        <p:nvSpPr>
          <p:cNvPr id="4" name="Slide Number Placeholder 3">
            <a:extLst>
              <a:ext uri="{FF2B5EF4-FFF2-40B4-BE49-F238E27FC236}">
                <a16:creationId xmlns:a16="http://schemas.microsoft.com/office/drawing/2014/main" id="{A0C80F44-BACE-F044-8137-12D8C964B1E6}"/>
              </a:ext>
            </a:extLst>
          </p:cNvPr>
          <p:cNvSpPr>
            <a:spLocks noGrp="1"/>
          </p:cNvSpPr>
          <p:nvPr>
            <p:ph type="sldNum" sz="quarter" idx="12"/>
          </p:nvPr>
        </p:nvSpPr>
        <p:spPr/>
        <p:txBody>
          <a:bodyPr/>
          <a:lstStyle/>
          <a:p>
            <a:pPr>
              <a:defRPr/>
            </a:pPr>
            <a:fld id="{171055FC-F4A2-473D-A2E4-D64D2FB41EAA}" type="slidenum">
              <a:rPr lang="en-US" altLang="zh-TW" smtClean="0"/>
              <a:pPr>
                <a:defRPr/>
              </a:pPr>
              <a:t>32</a:t>
            </a:fld>
            <a:endParaRPr lang="en-US" altLang="zh-TW"/>
          </a:p>
        </p:txBody>
      </p:sp>
    </p:spTree>
    <p:extLst>
      <p:ext uri="{BB962C8B-B14F-4D97-AF65-F5344CB8AC3E}">
        <p14:creationId xmlns:p14="http://schemas.microsoft.com/office/powerpoint/2010/main" val="1308234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Worksheets Object</a:t>
            </a:r>
            <a:endParaRPr lang="en-US" dirty="0"/>
          </a:p>
        </p:txBody>
      </p:sp>
      <p:sp>
        <p:nvSpPr>
          <p:cNvPr id="3" name="Content Placeholder 2"/>
          <p:cNvSpPr>
            <a:spLocks noGrp="1"/>
          </p:cNvSpPr>
          <p:nvPr>
            <p:ph idx="1"/>
          </p:nvPr>
        </p:nvSpPr>
        <p:spPr>
          <a:xfrm>
            <a:off x="182880" y="841248"/>
            <a:ext cx="8825948" cy="5392575"/>
          </a:xfrm>
        </p:spPr>
        <p:txBody>
          <a:bodyPr/>
          <a:lstStyle/>
          <a:p>
            <a:r>
              <a:rPr lang="en-US" dirty="0"/>
              <a:t>Referencing a Worksheet object</a:t>
            </a:r>
          </a:p>
          <a:p>
            <a:pPr lvl="1"/>
            <a:r>
              <a:rPr lang="en-US" sz="2200" dirty="0"/>
              <a:t>You can refer to a worksheet in an active workbook through the Worksheets collection. </a:t>
            </a:r>
          </a:p>
          <a:p>
            <a:pPr lvl="1"/>
            <a:r>
              <a:rPr lang="en-US" dirty="0"/>
              <a:t>Syntax: </a:t>
            </a:r>
            <a:r>
              <a:rPr lang="en-US" sz="2400" dirty="0"/>
              <a:t>Worksheets(</a:t>
            </a:r>
            <a:r>
              <a:rPr lang="en-US" sz="2400" i="1" dirty="0"/>
              <a:t>Index</a:t>
            </a:r>
            <a:r>
              <a:rPr lang="en-US" sz="2400" dirty="0"/>
              <a:t>)</a:t>
            </a:r>
          </a:p>
          <a:p>
            <a:pPr lvl="2"/>
            <a:r>
              <a:rPr lang="en-US" sz="2000" dirty="0"/>
              <a:t>The</a:t>
            </a:r>
            <a:r>
              <a:rPr lang="en-US" sz="2000" i="1" dirty="0"/>
              <a:t> index</a:t>
            </a:r>
            <a:r>
              <a:rPr lang="en-US" sz="2000" dirty="0"/>
              <a:t> can be the tab name of a worksheet. For example: Worksheets(“</a:t>
            </a:r>
            <a:r>
              <a:rPr lang="en-US" sz="2000" dirty="0" err="1"/>
              <a:t>PurchaseSheet</a:t>
            </a:r>
            <a:r>
              <a:rPr lang="en-US" sz="2000" dirty="0"/>
              <a:t>”)</a:t>
            </a:r>
          </a:p>
          <a:p>
            <a:pPr lvl="2"/>
            <a:endParaRPr lang="en-US" dirty="0"/>
          </a:p>
          <a:p>
            <a:pPr lvl="1"/>
            <a:endParaRPr lang="en-US" dirty="0"/>
          </a:p>
          <a:p>
            <a:pPr lvl="2"/>
            <a:endParaRPr lang="en-US" sz="2000" dirty="0"/>
          </a:p>
          <a:p>
            <a:pPr lvl="2"/>
            <a:r>
              <a:rPr lang="en-US" sz="2000" dirty="0"/>
              <a:t>The </a:t>
            </a:r>
            <a:r>
              <a:rPr lang="en-US" sz="2000" i="1" dirty="0"/>
              <a:t>index</a:t>
            </a:r>
            <a:r>
              <a:rPr lang="en-US" sz="2000" dirty="0"/>
              <a:t> can be the index number assigned by the system to a worksheet according to its listed position. The first listed worksheet has an index of 1, and so on.</a:t>
            </a:r>
          </a:p>
          <a:p>
            <a:pPr lvl="3"/>
            <a:r>
              <a:rPr lang="en-US" sz="1800" dirty="0"/>
              <a:t>Chart sheets are not indexed under the indexing of worksheets.</a:t>
            </a:r>
          </a:p>
          <a:p>
            <a:pPr lvl="3"/>
            <a:r>
              <a:rPr lang="en-US" sz="1800" dirty="0"/>
              <a:t>If Worksheets(1) is removed, then Worksheets(2) becomes Worksheets(1), and so forth. </a:t>
            </a:r>
            <a:r>
              <a:rPr lang="en-US" sz="1800" dirty="0">
                <a:solidFill>
                  <a:srgbClr val="FF0000"/>
                </a:solidFill>
              </a:rPr>
              <a:t>Use index number reference with caution.</a:t>
            </a:r>
            <a:endParaRPr lang="en-US" sz="2400" dirty="0">
              <a:solidFill>
                <a:srgbClr val="FF0000"/>
              </a:solidFill>
            </a:endParaRP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33</a:t>
            </a:fld>
            <a:endParaRPr lang="en-US" altLang="zh-TW" dirty="0"/>
          </a:p>
        </p:txBody>
      </p:sp>
      <p:grpSp>
        <p:nvGrpSpPr>
          <p:cNvPr id="11" name="Group 10">
            <a:extLst>
              <a:ext uri="{FF2B5EF4-FFF2-40B4-BE49-F238E27FC236}">
                <a16:creationId xmlns:a16="http://schemas.microsoft.com/office/drawing/2014/main" id="{EBC4E37A-01FA-17F7-093F-EFB432B3A35D}"/>
              </a:ext>
            </a:extLst>
          </p:cNvPr>
          <p:cNvGrpSpPr/>
          <p:nvPr/>
        </p:nvGrpSpPr>
        <p:grpSpPr>
          <a:xfrm>
            <a:off x="2227577" y="3277088"/>
            <a:ext cx="4372919" cy="1065416"/>
            <a:chOff x="2227577" y="3277088"/>
            <a:chExt cx="4372919" cy="1065416"/>
          </a:xfrm>
        </p:grpSpPr>
        <p:grpSp>
          <p:nvGrpSpPr>
            <p:cNvPr id="5" name="Group 7"/>
            <p:cNvGrpSpPr>
              <a:grpSpLocks/>
            </p:cNvGrpSpPr>
            <p:nvPr/>
          </p:nvGrpSpPr>
          <p:grpSpPr bwMode="auto">
            <a:xfrm>
              <a:off x="2227577" y="3277088"/>
              <a:ext cx="4372919" cy="788417"/>
              <a:chOff x="1521" y="1458"/>
              <a:chExt cx="2838" cy="579"/>
            </a:xfrm>
          </p:grpSpPr>
          <p:pic>
            <p:nvPicPr>
              <p:cNvPr id="6" name="Picture 5"/>
              <p:cNvPicPr>
                <a:picLocks noChangeAspect="1" noChangeArrowheads="1"/>
              </p:cNvPicPr>
              <p:nvPr/>
            </p:nvPicPr>
            <p:blipFill>
              <a:blip r:embed="rId2" cstate="print"/>
              <a:srcRect/>
              <a:stretch>
                <a:fillRect/>
              </a:stretch>
            </p:blipFill>
            <p:spPr bwMode="auto">
              <a:xfrm>
                <a:off x="1521" y="1458"/>
                <a:ext cx="2838" cy="557"/>
              </a:xfrm>
              <a:prstGeom prst="rect">
                <a:avLst/>
              </a:prstGeom>
              <a:noFill/>
              <a:ln w="9525">
                <a:noFill/>
                <a:miter lim="800000"/>
                <a:headEnd/>
                <a:tailEnd/>
              </a:ln>
            </p:spPr>
          </p:pic>
          <p:sp>
            <p:nvSpPr>
              <p:cNvPr id="7" name="Oval 6"/>
              <p:cNvSpPr>
                <a:spLocks noChangeArrowheads="1"/>
              </p:cNvSpPr>
              <p:nvPr/>
            </p:nvSpPr>
            <p:spPr bwMode="auto">
              <a:xfrm>
                <a:off x="3531" y="1806"/>
                <a:ext cx="806" cy="231"/>
              </a:xfrm>
              <a:prstGeom prst="ellipse">
                <a:avLst/>
              </a:prstGeom>
              <a:noFill/>
              <a:ln w="9525">
                <a:solidFill>
                  <a:srgbClr val="CC3300"/>
                </a:solidFill>
                <a:round/>
                <a:headEnd/>
                <a:tailEnd/>
              </a:ln>
            </p:spPr>
            <p:txBody>
              <a:bodyPr wrap="none" anchor="ctr"/>
              <a:lstStyle/>
              <a:p>
                <a:endParaRPr lang="zh-TW" altLang="en-US">
                  <a:ea typeface="新細明體" charset="-120"/>
                </a:endParaRPr>
              </a:p>
            </p:txBody>
          </p:sp>
        </p:grpSp>
        <p:sp>
          <p:nvSpPr>
            <p:cNvPr id="8" name="TextBox 7">
              <a:extLst>
                <a:ext uri="{FF2B5EF4-FFF2-40B4-BE49-F238E27FC236}">
                  <a16:creationId xmlns:a16="http://schemas.microsoft.com/office/drawing/2014/main" id="{4EE88E0C-9DE4-CEA8-D098-6E76783C855B}"/>
                </a:ext>
              </a:extLst>
            </p:cNvPr>
            <p:cNvSpPr txBox="1"/>
            <p:nvPr/>
          </p:nvSpPr>
          <p:spPr>
            <a:xfrm>
              <a:off x="3036887" y="4065505"/>
              <a:ext cx="739240" cy="276999"/>
            </a:xfrm>
            <a:prstGeom prst="rect">
              <a:avLst/>
            </a:prstGeom>
            <a:noFill/>
          </p:spPr>
          <p:txBody>
            <a:bodyPr wrap="square" rtlCol="0">
              <a:spAutoFit/>
            </a:bodyPr>
            <a:lstStyle/>
            <a:p>
              <a:pPr algn="ctr"/>
              <a:r>
                <a:rPr lang="en-US" sz="1200" dirty="0">
                  <a:solidFill>
                    <a:srgbClr val="FF0000"/>
                  </a:solidFill>
                </a:rPr>
                <a:t>Index 1</a:t>
              </a:r>
            </a:p>
          </p:txBody>
        </p:sp>
        <p:sp>
          <p:nvSpPr>
            <p:cNvPr id="9" name="TextBox 8">
              <a:extLst>
                <a:ext uri="{FF2B5EF4-FFF2-40B4-BE49-F238E27FC236}">
                  <a16:creationId xmlns:a16="http://schemas.microsoft.com/office/drawing/2014/main" id="{CA7102F5-43B7-7F69-AF7F-E1489B7893EE}"/>
                </a:ext>
              </a:extLst>
            </p:cNvPr>
            <p:cNvSpPr txBox="1"/>
            <p:nvPr/>
          </p:nvSpPr>
          <p:spPr>
            <a:xfrm>
              <a:off x="4549748" y="4065505"/>
              <a:ext cx="739240" cy="276999"/>
            </a:xfrm>
            <a:prstGeom prst="rect">
              <a:avLst/>
            </a:prstGeom>
            <a:noFill/>
          </p:spPr>
          <p:txBody>
            <a:bodyPr wrap="square" rtlCol="0">
              <a:spAutoFit/>
            </a:bodyPr>
            <a:lstStyle/>
            <a:p>
              <a:pPr algn="ctr"/>
              <a:r>
                <a:rPr lang="en-US" sz="1200" dirty="0">
                  <a:solidFill>
                    <a:srgbClr val="FF0000"/>
                  </a:solidFill>
                </a:rPr>
                <a:t>Index 2</a:t>
              </a:r>
            </a:p>
          </p:txBody>
        </p:sp>
        <p:sp>
          <p:nvSpPr>
            <p:cNvPr id="10" name="TextBox 9">
              <a:extLst>
                <a:ext uri="{FF2B5EF4-FFF2-40B4-BE49-F238E27FC236}">
                  <a16:creationId xmlns:a16="http://schemas.microsoft.com/office/drawing/2014/main" id="{DE7DDC31-5732-B4CD-F6F2-EB4DFE544D80}"/>
                </a:ext>
              </a:extLst>
            </p:cNvPr>
            <p:cNvSpPr txBox="1"/>
            <p:nvPr/>
          </p:nvSpPr>
          <p:spPr>
            <a:xfrm>
              <a:off x="5478057" y="4065505"/>
              <a:ext cx="739240" cy="276999"/>
            </a:xfrm>
            <a:prstGeom prst="rect">
              <a:avLst/>
            </a:prstGeom>
            <a:noFill/>
          </p:spPr>
          <p:txBody>
            <a:bodyPr wrap="square" rtlCol="0">
              <a:spAutoFit/>
            </a:bodyPr>
            <a:lstStyle/>
            <a:p>
              <a:pPr algn="ctr"/>
              <a:r>
                <a:rPr lang="en-US" sz="1200" dirty="0">
                  <a:solidFill>
                    <a:srgbClr val="FF0000"/>
                  </a:solidFill>
                </a:rPr>
                <a:t>Index 3</a:t>
              </a:r>
            </a:p>
          </p:txBody>
        </p:sp>
      </p:grpSp>
    </p:spTree>
    <p:extLst>
      <p:ext uri="{BB962C8B-B14F-4D97-AF65-F5344CB8AC3E}">
        <p14:creationId xmlns:p14="http://schemas.microsoft.com/office/powerpoint/2010/main" val="956239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5"/>
          <p:cNvSpPr>
            <a:spLocks noGrp="1"/>
          </p:cNvSpPr>
          <p:nvPr>
            <p:ph type="sldNum" sz="quarter" idx="12"/>
          </p:nvPr>
        </p:nvSpPr>
        <p:spPr>
          <a:noFill/>
        </p:spPr>
        <p:txBody>
          <a:bodyPr/>
          <a:lstStyle/>
          <a:p>
            <a:fld id="{0BB153AE-27FE-4E60-B260-5BE15BB924E1}" type="slidenum">
              <a:rPr lang="en-US" altLang="zh-TW"/>
              <a:pPr/>
              <a:t>34</a:t>
            </a:fld>
            <a:endParaRPr lang="en-US" altLang="zh-TW"/>
          </a:p>
        </p:txBody>
      </p:sp>
      <p:sp>
        <p:nvSpPr>
          <p:cNvPr id="45059" name="Rectangle 2"/>
          <p:cNvSpPr>
            <a:spLocks noGrp="1" noChangeArrowheads="1"/>
          </p:cNvSpPr>
          <p:nvPr>
            <p:ph type="title"/>
          </p:nvPr>
        </p:nvSpPr>
        <p:spPr/>
        <p:txBody>
          <a:bodyPr/>
          <a:lstStyle/>
          <a:p>
            <a:pPr eaLnBrk="1" hangingPunct="1"/>
            <a:r>
              <a:rPr lang="en-US" altLang="zh-TW" dirty="0">
                <a:ea typeface="新細明體" charset="-120"/>
              </a:rPr>
              <a:t>Worksheets Object (Self-Study)</a:t>
            </a:r>
          </a:p>
        </p:txBody>
      </p:sp>
      <p:sp>
        <p:nvSpPr>
          <p:cNvPr id="45060" name="Rectangle 3"/>
          <p:cNvSpPr>
            <a:spLocks noGrp="1" noChangeArrowheads="1"/>
          </p:cNvSpPr>
          <p:nvPr>
            <p:ph type="body" idx="1"/>
          </p:nvPr>
        </p:nvSpPr>
        <p:spPr>
          <a:xfrm>
            <a:off x="386366" y="1057274"/>
            <a:ext cx="6115887" cy="5691255"/>
          </a:xfrm>
        </p:spPr>
        <p:txBody>
          <a:bodyPr/>
          <a:lstStyle/>
          <a:p>
            <a:pPr eaLnBrk="1" hangingPunct="1"/>
            <a:r>
              <a:rPr lang="en-US" altLang="zh-TW" dirty="0">
                <a:ea typeface="新細明體" charset="-120"/>
              </a:rPr>
              <a:t>Referencing Worksheet</a:t>
            </a:r>
          </a:p>
          <a:p>
            <a:pPr lvl="1" eaLnBrk="1" hangingPunct="1"/>
            <a:r>
              <a:rPr lang="en-US" altLang="zh-TW" dirty="0">
                <a:ea typeface="新細明體" charset="-120"/>
              </a:rPr>
              <a:t>Code name</a:t>
            </a:r>
          </a:p>
          <a:p>
            <a:pPr lvl="2" eaLnBrk="1" hangingPunct="1"/>
            <a:r>
              <a:rPr lang="en-US" altLang="zh-TW" sz="2000" dirty="0">
                <a:ea typeface="新細明體" charset="-120"/>
              </a:rPr>
              <a:t>It can only be set through the property window in VB Editor at design time or programmatically.</a:t>
            </a:r>
          </a:p>
          <a:p>
            <a:pPr lvl="2" eaLnBrk="1" hangingPunct="1"/>
            <a:r>
              <a:rPr lang="en-US" altLang="zh-TW" sz="2000" dirty="0">
                <a:ea typeface="新細明體" charset="-120"/>
              </a:rPr>
              <a:t>The user cannot change the code name if the VB editor is protected.</a:t>
            </a:r>
          </a:p>
          <a:p>
            <a:pPr lvl="2" eaLnBrk="1" hangingPunct="1"/>
            <a:r>
              <a:rPr lang="en-US" altLang="zh-TW" sz="2000" dirty="0">
                <a:ea typeface="新細明體" charset="-120"/>
              </a:rPr>
              <a:t>Changing the Tab name will not affect the code name or vice versa.</a:t>
            </a:r>
          </a:p>
          <a:p>
            <a:pPr lvl="2" eaLnBrk="1" hangingPunct="1"/>
            <a:r>
              <a:rPr lang="en-US" altLang="zh-TW" sz="2000" dirty="0">
                <a:solidFill>
                  <a:srgbClr val="FF0000"/>
                </a:solidFill>
                <a:ea typeface="新細明體" charset="-120"/>
              </a:rPr>
              <a:t>The worksheet can still be deleted by the user unless the workbook structure is protected.</a:t>
            </a:r>
          </a:p>
          <a:p>
            <a:pPr lvl="2" eaLnBrk="1" hangingPunct="1"/>
            <a:r>
              <a:rPr lang="en-US" sz="2000" dirty="0">
                <a:solidFill>
                  <a:srgbClr val="FF0000"/>
                </a:solidFill>
              </a:rPr>
              <a:t>You cannot use a code name to refer to a worksheet in another workbook from a running procedure.</a:t>
            </a:r>
            <a:endParaRPr lang="en-US" altLang="zh-TW" sz="2000" dirty="0">
              <a:solidFill>
                <a:srgbClr val="FF0000"/>
              </a:solidFill>
              <a:ea typeface="新細明體" charset="-120"/>
            </a:endParaRPr>
          </a:p>
        </p:txBody>
      </p:sp>
      <p:grpSp>
        <p:nvGrpSpPr>
          <p:cNvPr id="45061" name="Group 6"/>
          <p:cNvGrpSpPr>
            <a:grpSpLocks/>
          </p:cNvGrpSpPr>
          <p:nvPr/>
        </p:nvGrpSpPr>
        <p:grpSpPr bwMode="auto">
          <a:xfrm>
            <a:off x="6502253" y="1407040"/>
            <a:ext cx="2457048" cy="2410451"/>
            <a:chOff x="3285" y="1063"/>
            <a:chExt cx="1881" cy="1867"/>
          </a:xfrm>
        </p:grpSpPr>
        <p:pic>
          <p:nvPicPr>
            <p:cNvPr id="45062" name="Picture 4"/>
            <p:cNvPicPr>
              <a:picLocks noChangeAspect="1" noChangeArrowheads="1"/>
            </p:cNvPicPr>
            <p:nvPr/>
          </p:nvPicPr>
          <p:blipFill>
            <a:blip r:embed="rId2" cstate="print"/>
            <a:srcRect/>
            <a:stretch>
              <a:fillRect/>
            </a:stretch>
          </p:blipFill>
          <p:spPr bwMode="auto">
            <a:xfrm>
              <a:off x="3285" y="1063"/>
              <a:ext cx="1881" cy="1867"/>
            </a:xfrm>
            <a:prstGeom prst="rect">
              <a:avLst/>
            </a:prstGeom>
            <a:noFill/>
            <a:ln w="9525">
              <a:noFill/>
              <a:miter lim="800000"/>
              <a:headEnd/>
              <a:tailEnd/>
            </a:ln>
          </p:spPr>
        </p:pic>
        <p:sp>
          <p:nvSpPr>
            <p:cNvPr id="45063" name="Oval 5"/>
            <p:cNvSpPr>
              <a:spLocks noChangeArrowheads="1"/>
            </p:cNvSpPr>
            <p:nvPr/>
          </p:nvSpPr>
          <p:spPr bwMode="auto">
            <a:xfrm>
              <a:off x="3963" y="2534"/>
              <a:ext cx="737" cy="162"/>
            </a:xfrm>
            <a:prstGeom prst="ellipse">
              <a:avLst/>
            </a:prstGeom>
            <a:noFill/>
            <a:ln w="28575">
              <a:solidFill>
                <a:srgbClr val="CC3300"/>
              </a:solidFill>
              <a:round/>
              <a:headEnd/>
              <a:tailEnd/>
            </a:ln>
          </p:spPr>
          <p:txBody>
            <a:bodyPr wrap="none" anchor="ctr"/>
            <a:lstStyle/>
            <a:p>
              <a:endParaRPr lang="zh-TW" altLang="en-US">
                <a:ea typeface="新細明體" charset="-120"/>
              </a:endParaRPr>
            </a:p>
          </p:txBody>
        </p:sp>
      </p:grpSp>
    </p:spTree>
    <p:extLst>
      <p:ext uri="{BB962C8B-B14F-4D97-AF65-F5344CB8AC3E}">
        <p14:creationId xmlns:p14="http://schemas.microsoft.com/office/powerpoint/2010/main" val="248594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Worksheets Object</a:t>
            </a:r>
            <a:endParaRPr lang="en-US" dirty="0"/>
          </a:p>
        </p:txBody>
      </p:sp>
      <p:sp>
        <p:nvSpPr>
          <p:cNvPr id="3" name="Content Placeholder 2"/>
          <p:cNvSpPr>
            <a:spLocks noGrp="1"/>
          </p:cNvSpPr>
          <p:nvPr>
            <p:ph idx="1"/>
          </p:nvPr>
        </p:nvSpPr>
        <p:spPr>
          <a:xfrm>
            <a:off x="182880" y="1224500"/>
            <a:ext cx="8802094" cy="5222019"/>
          </a:xfrm>
        </p:spPr>
        <p:txBody>
          <a:bodyPr/>
          <a:lstStyle/>
          <a:p>
            <a:r>
              <a:rPr lang="en-US" altLang="zh-TW" dirty="0">
                <a:ea typeface="新細明體" charset="-120"/>
              </a:rPr>
              <a:t>Referencing Worksheet</a:t>
            </a:r>
          </a:p>
          <a:p>
            <a:pPr lvl="1" eaLnBrk="1" hangingPunct="1"/>
            <a:r>
              <a:rPr lang="en-US" altLang="zh-TW" dirty="0" err="1">
                <a:ea typeface="新細明體" charset="-120"/>
              </a:rPr>
              <a:t>ActiveSheet</a:t>
            </a:r>
            <a:endParaRPr lang="en-US" altLang="zh-TW" dirty="0">
              <a:ea typeface="新細明體" charset="-120"/>
            </a:endParaRPr>
          </a:p>
          <a:p>
            <a:pPr lvl="2" eaLnBrk="1" hangingPunct="1"/>
            <a:r>
              <a:rPr lang="en-US" altLang="zh-TW" dirty="0">
                <a:ea typeface="新細明體" charset="-120"/>
              </a:rPr>
              <a:t>Refers to the active workbook’s active worksheet (or chart sheet). </a:t>
            </a:r>
          </a:p>
          <a:p>
            <a:pPr lvl="2" eaLnBrk="1" hangingPunct="1"/>
            <a:r>
              <a:rPr lang="en-US" altLang="zh-TW" dirty="0" err="1">
                <a:solidFill>
                  <a:srgbClr val="FF0000"/>
                </a:solidFill>
                <a:ea typeface="新細明體" charset="-120"/>
              </a:rPr>
              <a:t>ActiveWorksheet</a:t>
            </a:r>
            <a:r>
              <a:rPr lang="en-US" altLang="zh-TW" dirty="0">
                <a:solidFill>
                  <a:srgbClr val="FF0000"/>
                </a:solidFill>
                <a:ea typeface="新細明體" charset="-120"/>
              </a:rPr>
              <a:t> object does not exist.</a:t>
            </a:r>
          </a:p>
          <a:p>
            <a:pPr lvl="1" eaLnBrk="1" hangingPunct="1"/>
            <a:r>
              <a:rPr lang="en-US" altLang="zh-TW" dirty="0">
                <a:ea typeface="新細明體" charset="-120"/>
              </a:rPr>
              <a:t>Worksheet variable</a:t>
            </a:r>
          </a:p>
          <a:p>
            <a:pPr lvl="2" eaLnBrk="1" hangingPunct="1"/>
            <a:r>
              <a:rPr lang="en-US" altLang="zh-TW" sz="2000" dirty="0">
                <a:ea typeface="新細明體" charset="-120"/>
              </a:rPr>
              <a:t>Example:</a:t>
            </a:r>
          </a:p>
          <a:p>
            <a:pPr marL="914400" lvl="2" indent="0" eaLnBrk="1" hangingPunct="1">
              <a:buNone/>
            </a:pPr>
            <a:r>
              <a:rPr lang="en-US" altLang="zh-TW" sz="2000" dirty="0">
                <a:solidFill>
                  <a:srgbClr val="009900"/>
                </a:solidFill>
                <a:ea typeface="新細明體" charset="-120"/>
              </a:rPr>
              <a:t>'Define a variable that refers to a Worksheet object</a:t>
            </a:r>
          </a:p>
          <a:p>
            <a:pPr marL="914400" lvl="2" indent="0" eaLnBrk="1" hangingPunct="1">
              <a:buNone/>
            </a:pPr>
            <a:r>
              <a:rPr lang="en-US" altLang="zh-TW" sz="2000" dirty="0">
                <a:ea typeface="新細明體" charset="-120"/>
              </a:rPr>
              <a:t>Dim </a:t>
            </a:r>
            <a:r>
              <a:rPr lang="en-US" altLang="zh-TW" sz="2000" dirty="0" err="1">
                <a:ea typeface="新細明體" charset="-120"/>
              </a:rPr>
              <a:t>wbkNewSheet</a:t>
            </a:r>
            <a:r>
              <a:rPr lang="en-US" altLang="zh-TW" sz="2000" dirty="0">
                <a:ea typeface="新細明體" charset="-120"/>
              </a:rPr>
              <a:t> as Worksheet</a:t>
            </a:r>
          </a:p>
          <a:p>
            <a:pPr marL="914400" lvl="2" indent="0" eaLnBrk="1" hangingPunct="1">
              <a:buNone/>
            </a:pPr>
            <a:r>
              <a:rPr lang="en-US" altLang="zh-TW" sz="2000" dirty="0">
                <a:solidFill>
                  <a:srgbClr val="009900"/>
                </a:solidFill>
                <a:ea typeface="新細明體" charset="-120"/>
              </a:rPr>
              <a:t>'Assign worksheet "Purchase" in the active workbook to </a:t>
            </a:r>
            <a:r>
              <a:rPr lang="en-US" altLang="zh-TW" sz="2000" dirty="0" err="1">
                <a:solidFill>
                  <a:srgbClr val="009900"/>
                </a:solidFill>
                <a:ea typeface="新細明體" charset="-120"/>
              </a:rPr>
              <a:t>wbkNewSheet</a:t>
            </a:r>
            <a:r>
              <a:rPr lang="en-US" altLang="zh-TW" sz="2000" dirty="0">
                <a:solidFill>
                  <a:srgbClr val="009900"/>
                </a:solidFill>
                <a:ea typeface="新細明體" charset="-120"/>
              </a:rPr>
              <a:t> </a:t>
            </a:r>
          </a:p>
          <a:p>
            <a:pPr marL="914400" lvl="2" indent="0" eaLnBrk="1" hangingPunct="1">
              <a:buNone/>
            </a:pPr>
            <a:r>
              <a:rPr lang="en-US" altLang="zh-TW" sz="2000" dirty="0">
                <a:ea typeface="新細明體" charset="-120"/>
              </a:rPr>
              <a:t>Set </a:t>
            </a:r>
            <a:r>
              <a:rPr lang="en-US" altLang="zh-TW" sz="2000" dirty="0" err="1">
                <a:ea typeface="新細明體" charset="-120"/>
              </a:rPr>
              <a:t>wbkNewSheet</a:t>
            </a:r>
            <a:r>
              <a:rPr lang="en-US" altLang="zh-TW" sz="2000" dirty="0">
                <a:ea typeface="新細明體" charset="-120"/>
              </a:rPr>
              <a:t> = Worksheets("purchase")</a:t>
            </a:r>
          </a:p>
          <a:p>
            <a:pPr lvl="2"/>
            <a:r>
              <a:rPr lang="en-US" sz="2000" dirty="0">
                <a:solidFill>
                  <a:srgbClr val="FF0000"/>
                </a:solidFill>
              </a:rPr>
              <a:t>The Sheet object type does not exist in the Dim statement.</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35</a:t>
            </a:fld>
            <a:endParaRPr lang="en-US" altLang="zh-TW"/>
          </a:p>
        </p:txBody>
      </p:sp>
    </p:spTree>
    <p:extLst>
      <p:ext uri="{BB962C8B-B14F-4D97-AF65-F5344CB8AC3E}">
        <p14:creationId xmlns:p14="http://schemas.microsoft.com/office/powerpoint/2010/main" val="1721247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p:spPr>
        <p:txBody>
          <a:bodyPr/>
          <a:lstStyle/>
          <a:p>
            <a:fld id="{FF0B2FD0-8231-4686-8897-D1D889A94060}" type="slidenum">
              <a:rPr lang="en-US" altLang="zh-TW"/>
              <a:pPr/>
              <a:t>36</a:t>
            </a:fld>
            <a:endParaRPr lang="en-US" altLang="zh-TW"/>
          </a:p>
        </p:txBody>
      </p:sp>
      <p:sp>
        <p:nvSpPr>
          <p:cNvPr id="46083" name="Rectangle 2"/>
          <p:cNvSpPr>
            <a:spLocks noGrp="1" noChangeArrowheads="1"/>
          </p:cNvSpPr>
          <p:nvPr>
            <p:ph type="title"/>
          </p:nvPr>
        </p:nvSpPr>
        <p:spPr/>
        <p:txBody>
          <a:bodyPr/>
          <a:lstStyle/>
          <a:p>
            <a:pPr eaLnBrk="1" hangingPunct="1"/>
            <a:r>
              <a:rPr lang="en-US" altLang="zh-TW" dirty="0">
                <a:ea typeface="新細明體" charset="-120"/>
              </a:rPr>
              <a:t>Worksheets Object</a:t>
            </a:r>
          </a:p>
        </p:txBody>
      </p:sp>
      <p:sp>
        <p:nvSpPr>
          <p:cNvPr id="46084" name="Rectangle 3"/>
          <p:cNvSpPr>
            <a:spLocks noGrp="1" noChangeArrowheads="1"/>
          </p:cNvSpPr>
          <p:nvPr>
            <p:ph type="body" idx="1"/>
          </p:nvPr>
        </p:nvSpPr>
        <p:spPr>
          <a:xfrm>
            <a:off x="277813" y="893379"/>
            <a:ext cx="8558212" cy="5244954"/>
          </a:xfrm>
        </p:spPr>
        <p:txBody>
          <a:bodyPr/>
          <a:lstStyle/>
          <a:p>
            <a:pPr eaLnBrk="1" hangingPunct="1"/>
            <a:r>
              <a:rPr lang="en-US" altLang="zh-TW" sz="2400" dirty="0">
                <a:ea typeface="新細明體" charset="-120"/>
              </a:rPr>
              <a:t>Some commonly used worksheets properties</a:t>
            </a:r>
          </a:p>
          <a:p>
            <a:pPr lvl="1" eaLnBrk="1" hangingPunct="1"/>
            <a:r>
              <a:rPr lang="en-US" altLang="zh-TW" sz="2000" dirty="0">
                <a:ea typeface="新細明體" charset="-120"/>
              </a:rPr>
              <a:t>Name</a:t>
            </a:r>
          </a:p>
          <a:p>
            <a:pPr lvl="2" eaLnBrk="1" hangingPunct="1"/>
            <a:r>
              <a:rPr lang="en-US" altLang="zh-TW" sz="1800" dirty="0">
                <a:ea typeface="新細明體" charset="-120"/>
              </a:rPr>
              <a:t>Returns or sets the Tab name of a worksheet.</a:t>
            </a:r>
          </a:p>
          <a:p>
            <a:pPr lvl="3" eaLnBrk="1" hangingPunct="1"/>
            <a:r>
              <a:rPr lang="en-US" altLang="zh-TW" sz="1800" dirty="0">
                <a:ea typeface="新細明體" charset="-120"/>
              </a:rPr>
              <a:t>Example: Worksheets("</a:t>
            </a:r>
            <a:r>
              <a:rPr lang="en-US" altLang="zh-TW" sz="1800" dirty="0" err="1">
                <a:ea typeface="新細明體" charset="-120"/>
              </a:rPr>
              <a:t>OldName</a:t>
            </a:r>
            <a:r>
              <a:rPr lang="en-US" altLang="zh-TW" sz="1800" dirty="0">
                <a:ea typeface="新細明體" charset="-120"/>
              </a:rPr>
              <a:t>").Name = "</a:t>
            </a:r>
            <a:r>
              <a:rPr lang="en-US" altLang="zh-TW" sz="1800" dirty="0" err="1">
                <a:ea typeface="新細明體" charset="-120"/>
              </a:rPr>
              <a:t>NewName</a:t>
            </a:r>
            <a:r>
              <a:rPr lang="en-US" altLang="zh-TW" sz="1800" dirty="0">
                <a:ea typeface="新細明體" charset="-120"/>
              </a:rPr>
              <a:t>"</a:t>
            </a:r>
          </a:p>
          <a:p>
            <a:pPr lvl="3" eaLnBrk="1" hangingPunct="1"/>
            <a:r>
              <a:rPr lang="en-US" altLang="zh-TW" sz="1800" dirty="0">
                <a:ea typeface="新細明體" charset="-120"/>
              </a:rPr>
              <a:t>Example: </a:t>
            </a:r>
            <a:r>
              <a:rPr lang="en-US" altLang="zh-TW" sz="1800" dirty="0" err="1">
                <a:ea typeface="新細明體" charset="-120"/>
              </a:rPr>
              <a:t>MsgBox</a:t>
            </a:r>
            <a:r>
              <a:rPr lang="en-US" altLang="zh-TW" sz="1800" dirty="0">
                <a:ea typeface="新細明體" charset="-120"/>
              </a:rPr>
              <a:t> </a:t>
            </a:r>
            <a:r>
              <a:rPr lang="en-US" altLang="zh-TW" sz="1800" dirty="0" err="1">
                <a:ea typeface="新細明體" charset="-120"/>
              </a:rPr>
              <a:t>ActiveSheet.Name</a:t>
            </a:r>
            <a:endParaRPr lang="en-US" altLang="zh-TW" sz="1800" dirty="0">
              <a:ea typeface="新細明體" charset="-120"/>
            </a:endParaRPr>
          </a:p>
          <a:p>
            <a:pPr lvl="1" eaLnBrk="1" hangingPunct="1"/>
            <a:r>
              <a:rPr lang="en-US" altLang="zh-TW" sz="2000" dirty="0">
                <a:ea typeface="新細明體" charset="-120"/>
              </a:rPr>
              <a:t>Visible</a:t>
            </a:r>
          </a:p>
          <a:p>
            <a:pPr lvl="2" eaLnBrk="1" hangingPunct="1"/>
            <a:r>
              <a:rPr lang="en-US" altLang="zh-TW" sz="1800" dirty="0">
                <a:ea typeface="新細明體" charset="-120"/>
              </a:rPr>
              <a:t>Sets the visibility of a worksheet.</a:t>
            </a:r>
          </a:p>
          <a:p>
            <a:pPr lvl="2" eaLnBrk="1" hangingPunct="1"/>
            <a:r>
              <a:rPr lang="en-US" altLang="zh-TW" sz="1800" dirty="0">
                <a:ea typeface="新細明體" charset="-120"/>
              </a:rPr>
              <a:t>Syntax:</a:t>
            </a:r>
          </a:p>
          <a:p>
            <a:pPr lvl="2" eaLnBrk="1" hangingPunct="1">
              <a:buNone/>
            </a:pPr>
            <a:r>
              <a:rPr lang="en-US" altLang="zh-TW" sz="1800" i="1" dirty="0">
                <a:ea typeface="新細明體" charset="-120"/>
              </a:rPr>
              <a:t>	</a:t>
            </a:r>
            <a:r>
              <a:rPr lang="en-US" altLang="zh-TW" sz="1800" i="1" dirty="0" err="1">
                <a:ea typeface="新細明體" charset="-120"/>
              </a:rPr>
              <a:t>worksheetobject</a:t>
            </a:r>
            <a:r>
              <a:rPr lang="en-US" altLang="zh-TW" sz="1800" dirty="0" err="1">
                <a:ea typeface="新細明體" charset="-120"/>
              </a:rPr>
              <a:t>.Visible</a:t>
            </a:r>
            <a:r>
              <a:rPr lang="en-US" altLang="zh-TW" sz="1800" dirty="0">
                <a:ea typeface="新細明體" charset="-120"/>
              </a:rPr>
              <a:t> = </a:t>
            </a:r>
            <a:r>
              <a:rPr lang="en-US" altLang="zh-TW" sz="1800" i="1" dirty="0">
                <a:ea typeface="新細明體" charset="-120"/>
              </a:rPr>
              <a:t>value</a:t>
            </a:r>
          </a:p>
          <a:p>
            <a:pPr lvl="3" eaLnBrk="1" hangingPunct="1"/>
            <a:r>
              <a:rPr lang="en-US" altLang="zh-TW" sz="1800" dirty="0">
                <a:ea typeface="新細明體" charset="-120"/>
              </a:rPr>
              <a:t>where </a:t>
            </a:r>
            <a:r>
              <a:rPr lang="en-US" altLang="zh-TW" sz="1800" i="1" dirty="0">
                <a:ea typeface="新細明體" charset="-120"/>
              </a:rPr>
              <a:t>value</a:t>
            </a:r>
            <a:r>
              <a:rPr lang="en-US" altLang="zh-TW" sz="1800" dirty="0">
                <a:ea typeface="新細明體" charset="-120"/>
              </a:rPr>
              <a:t> = </a:t>
            </a:r>
            <a:r>
              <a:rPr lang="en-US" altLang="zh-TW" sz="1800" dirty="0" err="1">
                <a:ea typeface="新細明體" charset="-120"/>
              </a:rPr>
              <a:t>xlSheetHidden</a:t>
            </a:r>
            <a:r>
              <a:rPr lang="en-US" altLang="zh-TW" sz="1800" dirty="0">
                <a:ea typeface="新細明體" charset="-120"/>
              </a:rPr>
              <a:t>, </a:t>
            </a:r>
            <a:r>
              <a:rPr lang="en-US" altLang="zh-TW" sz="1800" dirty="0" err="1">
                <a:ea typeface="新細明體" charset="-120"/>
              </a:rPr>
              <a:t>xlSheetVeryHidden</a:t>
            </a:r>
            <a:r>
              <a:rPr lang="en-US" altLang="zh-TW" sz="1800" dirty="0">
                <a:ea typeface="新細明體" charset="-120"/>
              </a:rPr>
              <a:t>, or </a:t>
            </a:r>
            <a:r>
              <a:rPr lang="en-US" altLang="zh-TW" sz="1800" dirty="0" err="1">
                <a:ea typeface="新細明體" charset="-120"/>
              </a:rPr>
              <a:t>xlSheetVisible</a:t>
            </a:r>
            <a:r>
              <a:rPr lang="en-US" altLang="zh-TW" sz="1800" dirty="0">
                <a:ea typeface="新細明體" charset="-120"/>
              </a:rPr>
              <a:t>.</a:t>
            </a:r>
          </a:p>
          <a:p>
            <a:pPr lvl="3" eaLnBrk="1" hangingPunct="1"/>
            <a:r>
              <a:rPr lang="en-US" altLang="zh-TW" sz="1800" dirty="0">
                <a:ea typeface="新細明體" charset="-120"/>
              </a:rPr>
              <a:t>A workbook must have at least one worksheet visible at any time.</a:t>
            </a:r>
          </a:p>
          <a:p>
            <a:pPr lvl="3" eaLnBrk="1" hangingPunct="1"/>
            <a:r>
              <a:rPr lang="en-US" altLang="zh-TW" sz="1800" dirty="0">
                <a:ea typeface="新細明體" charset="-120"/>
              </a:rPr>
              <a:t>A programmatically visible worksheet is not the active worksheet of the workbook.</a:t>
            </a:r>
          </a:p>
          <a:p>
            <a:pPr lvl="1" eaLnBrk="1" hangingPunct="1"/>
            <a:r>
              <a:rPr lang="en-US" altLang="zh-TW" sz="2000" dirty="0">
                <a:ea typeface="新細明體" charset="-120"/>
              </a:rPr>
              <a:t>Count</a:t>
            </a:r>
          </a:p>
          <a:p>
            <a:pPr lvl="2" eaLnBrk="1" hangingPunct="1"/>
            <a:r>
              <a:rPr lang="en-US" altLang="zh-TW" sz="1800" dirty="0">
                <a:ea typeface="新細明體" charset="-120"/>
              </a:rPr>
              <a:t>Returns an integer that equals the number of worksheets (exclude Chart sheets) in the referred workbook.</a:t>
            </a:r>
          </a:p>
          <a:p>
            <a:pPr lvl="2" eaLnBrk="1" hangingPunct="1"/>
            <a:r>
              <a:rPr lang="en-US" altLang="zh-TW" sz="1800" dirty="0">
                <a:ea typeface="新細明體" charset="-120"/>
              </a:rPr>
              <a:t>Example: </a:t>
            </a:r>
            <a:r>
              <a:rPr lang="en-US" altLang="zh-TW" sz="1800" dirty="0" err="1">
                <a:ea typeface="新細明體" charset="-120"/>
              </a:rPr>
              <a:t>MsgBox</a:t>
            </a:r>
            <a:r>
              <a:rPr lang="en-US" altLang="zh-TW" sz="1800" dirty="0">
                <a:ea typeface="新細明體" charset="-120"/>
              </a:rPr>
              <a:t> </a:t>
            </a:r>
            <a:r>
              <a:rPr lang="en-US" altLang="zh-TW" sz="1800" dirty="0" err="1">
                <a:ea typeface="新細明體" charset="-120"/>
              </a:rPr>
              <a:t>Worksheets.Count</a:t>
            </a:r>
            <a:endParaRPr lang="en-US" altLang="zh-TW" sz="1800" dirty="0">
              <a:ea typeface="新細明體" charset="-120"/>
            </a:endParaRPr>
          </a:p>
        </p:txBody>
      </p:sp>
    </p:spTree>
    <p:extLst>
      <p:ext uri="{BB962C8B-B14F-4D97-AF65-F5344CB8AC3E}">
        <p14:creationId xmlns:p14="http://schemas.microsoft.com/office/powerpoint/2010/main" val="432481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a:noFill/>
        </p:spPr>
        <p:txBody>
          <a:bodyPr/>
          <a:lstStyle/>
          <a:p>
            <a:fld id="{BFDE0105-7444-44E5-A591-695C9FEEA62F}" type="slidenum">
              <a:rPr lang="en-US" altLang="zh-TW"/>
              <a:pPr/>
              <a:t>37</a:t>
            </a:fld>
            <a:endParaRPr lang="en-US" altLang="zh-TW"/>
          </a:p>
        </p:txBody>
      </p:sp>
      <p:sp>
        <p:nvSpPr>
          <p:cNvPr id="47107" name="Rectangle 2"/>
          <p:cNvSpPr>
            <a:spLocks noGrp="1" noChangeArrowheads="1"/>
          </p:cNvSpPr>
          <p:nvPr>
            <p:ph type="title"/>
          </p:nvPr>
        </p:nvSpPr>
        <p:spPr/>
        <p:txBody>
          <a:bodyPr/>
          <a:lstStyle/>
          <a:p>
            <a:pPr eaLnBrk="1" hangingPunct="1"/>
            <a:r>
              <a:rPr lang="en-US" altLang="zh-TW" dirty="0">
                <a:ea typeface="新細明體" charset="-120"/>
              </a:rPr>
              <a:t>Worksheets Object</a:t>
            </a:r>
          </a:p>
        </p:txBody>
      </p:sp>
      <p:sp>
        <p:nvSpPr>
          <p:cNvPr id="47108" name="Rectangle 3"/>
          <p:cNvSpPr>
            <a:spLocks noGrp="1" noChangeArrowheads="1"/>
          </p:cNvSpPr>
          <p:nvPr>
            <p:ph type="body" idx="1"/>
          </p:nvPr>
        </p:nvSpPr>
        <p:spPr>
          <a:xfrm>
            <a:off x="330199" y="923545"/>
            <a:ext cx="8466667" cy="5282522"/>
          </a:xfrm>
        </p:spPr>
        <p:txBody>
          <a:bodyPr/>
          <a:lstStyle/>
          <a:p>
            <a:pPr eaLnBrk="1" hangingPunct="1"/>
            <a:r>
              <a:rPr lang="en-US" altLang="zh-TW" dirty="0">
                <a:ea typeface="新細明體" charset="-120"/>
              </a:rPr>
              <a:t>Some commonly used worksheets methods</a:t>
            </a:r>
          </a:p>
          <a:p>
            <a:pPr lvl="1" eaLnBrk="1" hangingPunct="1"/>
            <a:r>
              <a:rPr lang="en-US" altLang="zh-TW" dirty="0">
                <a:ea typeface="新細明體" charset="-120"/>
              </a:rPr>
              <a:t>Add</a:t>
            </a:r>
          </a:p>
          <a:p>
            <a:pPr lvl="2" eaLnBrk="1" hangingPunct="1"/>
            <a:r>
              <a:rPr lang="en-US" altLang="zh-TW" sz="2000" dirty="0">
                <a:ea typeface="新細明體" charset="-120"/>
              </a:rPr>
              <a:t>Adds a worksheet to the referred workbook.</a:t>
            </a:r>
          </a:p>
          <a:p>
            <a:pPr lvl="2" eaLnBrk="1" hangingPunct="1"/>
            <a:r>
              <a:rPr lang="en-US" altLang="zh-TW" sz="2000" dirty="0">
                <a:ea typeface="新細明體" charset="-120"/>
              </a:rPr>
              <a:t>A newly added worksheet is the active worksheet of the referred workbook by default.</a:t>
            </a:r>
          </a:p>
          <a:p>
            <a:pPr lvl="2" eaLnBrk="1" hangingPunct="1"/>
            <a:r>
              <a:rPr lang="en-US" altLang="zh-TW" sz="2000" dirty="0">
                <a:ea typeface="新細明體" charset="-120"/>
              </a:rPr>
              <a:t>A newly added worksheet is inserted before the current active sheet of the referred workbook by default.</a:t>
            </a:r>
          </a:p>
          <a:p>
            <a:pPr lvl="2" eaLnBrk="1" hangingPunct="1"/>
            <a:r>
              <a:rPr lang="en-US" altLang="zh-TW" sz="2000" dirty="0">
                <a:ea typeface="新細明體" charset="-120"/>
              </a:rPr>
              <a:t>Can include appropriate argument (Before or After) to specify the position of the newly added worksheet.</a:t>
            </a:r>
          </a:p>
          <a:p>
            <a:pPr lvl="3" eaLnBrk="1" hangingPunct="1"/>
            <a:r>
              <a:rPr lang="en-US" altLang="zh-TW" sz="1800" dirty="0">
                <a:ea typeface="新細明體" charset="-120"/>
              </a:rPr>
              <a:t>Example: Add a worksheet to the end of the existing list of worksheets</a:t>
            </a:r>
          </a:p>
          <a:p>
            <a:pPr marL="1371600" lvl="3" indent="0" eaLnBrk="1" hangingPunct="1">
              <a:buNone/>
            </a:pPr>
            <a:r>
              <a:rPr lang="en-US" altLang="zh-TW" sz="1800" dirty="0" err="1">
                <a:ea typeface="新細明體" charset="-120"/>
              </a:rPr>
              <a:t>Worksheets.Add</a:t>
            </a:r>
            <a:r>
              <a:rPr lang="en-US" altLang="zh-TW" sz="1800" dirty="0">
                <a:ea typeface="新細明體" charset="-120"/>
              </a:rPr>
              <a:t>   After:= Worksheets(</a:t>
            </a:r>
            <a:r>
              <a:rPr lang="en-US" altLang="zh-TW" sz="1800" dirty="0" err="1">
                <a:ea typeface="新細明體" charset="-120"/>
              </a:rPr>
              <a:t>Worksheets.count</a:t>
            </a:r>
            <a:r>
              <a:rPr lang="en-US" altLang="zh-TW" sz="1800" dirty="0">
                <a:ea typeface="新細明體" charset="-120"/>
              </a:rPr>
              <a:t>)</a:t>
            </a:r>
          </a:p>
          <a:p>
            <a:pPr lvl="1" eaLnBrk="1" hangingPunct="1">
              <a:buFont typeface="Wingdings" pitchFamily="2" charset="2"/>
              <a:buNone/>
            </a:pPr>
            <a:r>
              <a:rPr lang="en-US" altLang="zh-TW" dirty="0">
                <a:ea typeface="新細明體" charset="-120"/>
              </a:rPr>
              <a:t>		</a:t>
            </a:r>
          </a:p>
          <a:p>
            <a:pPr eaLnBrk="1" hangingPunct="1"/>
            <a:endParaRPr lang="en-US" altLang="zh-TW" dirty="0">
              <a:ea typeface="新細明體" charset="-120"/>
            </a:endParaRPr>
          </a:p>
        </p:txBody>
      </p:sp>
    </p:spTree>
    <p:extLst>
      <p:ext uri="{BB962C8B-B14F-4D97-AF65-F5344CB8AC3E}">
        <p14:creationId xmlns:p14="http://schemas.microsoft.com/office/powerpoint/2010/main" val="1248228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Worksheets Object</a:t>
            </a:r>
            <a:endParaRPr lang="en-US" dirty="0"/>
          </a:p>
        </p:txBody>
      </p:sp>
      <p:sp>
        <p:nvSpPr>
          <p:cNvPr id="3" name="Content Placeholder 2"/>
          <p:cNvSpPr>
            <a:spLocks noGrp="1"/>
          </p:cNvSpPr>
          <p:nvPr>
            <p:ph idx="1"/>
          </p:nvPr>
        </p:nvSpPr>
        <p:spPr/>
        <p:txBody>
          <a:bodyPr/>
          <a:lstStyle/>
          <a:p>
            <a:r>
              <a:rPr lang="en-US" altLang="zh-TW" dirty="0">
                <a:ea typeface="新細明體" charset="-120"/>
              </a:rPr>
              <a:t>Some commonly used worksheets methods</a:t>
            </a:r>
          </a:p>
          <a:p>
            <a:pPr lvl="1" eaLnBrk="1" hangingPunct="1"/>
            <a:r>
              <a:rPr lang="en-US" altLang="zh-TW" dirty="0">
                <a:ea typeface="新細明體" charset="-120"/>
              </a:rPr>
              <a:t>Delete</a:t>
            </a:r>
          </a:p>
          <a:p>
            <a:pPr lvl="2" eaLnBrk="1" hangingPunct="1"/>
            <a:r>
              <a:rPr lang="en-US" altLang="zh-TW" sz="2000" dirty="0">
                <a:ea typeface="新細明體" charset="-120"/>
              </a:rPr>
              <a:t>Deletes a worksheet of the referred workbook.</a:t>
            </a:r>
            <a:endParaRPr lang="en-US" altLang="zh-TW" dirty="0">
              <a:ea typeface="新細明體" charset="-120"/>
            </a:endParaRPr>
          </a:p>
          <a:p>
            <a:pPr lvl="2" eaLnBrk="1" hangingPunct="1"/>
            <a:r>
              <a:rPr lang="en-US" altLang="zh-TW" sz="2000" dirty="0">
                <a:ea typeface="新細明體" charset="-120"/>
              </a:rPr>
              <a:t>Example: </a:t>
            </a:r>
            <a:r>
              <a:rPr lang="en-US" altLang="zh-TW" sz="2000" dirty="0" err="1">
                <a:ea typeface="新細明體" charset="-120"/>
              </a:rPr>
              <a:t>ActiveSheet.Delete</a:t>
            </a:r>
            <a:endParaRPr lang="en-US" altLang="zh-TW" sz="2000" dirty="0">
              <a:ea typeface="新細明體" charset="-120"/>
            </a:endParaRPr>
          </a:p>
          <a:p>
            <a:pPr lvl="3" eaLnBrk="1" hangingPunct="1"/>
            <a:r>
              <a:rPr lang="en-US" altLang="zh-TW" sz="1600" dirty="0">
                <a:ea typeface="新細明體" charset="-120"/>
              </a:rPr>
              <a:t>By default, Excel will prompt the user for confirming the deletion of a worksheet. To delete a worksheet without such prompt, execute the following statement before the action: </a:t>
            </a:r>
            <a:r>
              <a:rPr lang="en-US" altLang="zh-TW" sz="1600" dirty="0" err="1">
                <a:ea typeface="新細明體" charset="-120"/>
              </a:rPr>
              <a:t>Application.DisplayAlerts</a:t>
            </a:r>
            <a:r>
              <a:rPr lang="en-US" altLang="zh-TW" sz="1600" dirty="0">
                <a:ea typeface="新細明體" charset="-120"/>
              </a:rPr>
              <a:t> = False</a:t>
            </a:r>
          </a:p>
          <a:p>
            <a:pPr lvl="1" eaLnBrk="1" hangingPunct="1"/>
            <a:r>
              <a:rPr lang="en-US" altLang="zh-TW" dirty="0">
                <a:ea typeface="新細明體" charset="-120"/>
              </a:rPr>
              <a:t>Activate</a:t>
            </a:r>
          </a:p>
          <a:p>
            <a:pPr lvl="2" eaLnBrk="1" hangingPunct="1"/>
            <a:r>
              <a:rPr lang="en-US" altLang="zh-TW" sz="2000" dirty="0">
                <a:ea typeface="新細明體" charset="-120"/>
              </a:rPr>
              <a:t>Makes the specified worksheet the active sheet of the referred workbook</a:t>
            </a:r>
          </a:p>
          <a:p>
            <a:pPr lvl="2" eaLnBrk="1" hangingPunct="1"/>
            <a:r>
              <a:rPr lang="en-US" altLang="zh-TW" sz="2000" dirty="0">
                <a:ea typeface="新細明體" charset="-120"/>
              </a:rPr>
              <a:t>Example: Worksheets("sheet2").Activate</a:t>
            </a:r>
          </a:p>
          <a:p>
            <a:pPr lvl="2" eaLnBrk="1" hangingPunct="1"/>
            <a:r>
              <a:rPr lang="en-US" altLang="zh-TW" sz="2000" dirty="0">
                <a:ea typeface="新細明體" charset="-120"/>
              </a:rPr>
              <a:t>A hidden worksheet can still be activated and referred as the </a:t>
            </a:r>
            <a:r>
              <a:rPr lang="en-US" altLang="zh-TW" sz="2000" dirty="0" err="1">
                <a:ea typeface="新細明體" charset="-120"/>
              </a:rPr>
              <a:t>Activesheet</a:t>
            </a:r>
            <a:r>
              <a:rPr lang="en-US" altLang="zh-TW" sz="2000" dirty="0">
                <a:ea typeface="新細明體" charset="-120"/>
              </a:rPr>
              <a:t>.</a:t>
            </a: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38</a:t>
            </a:fld>
            <a:endParaRPr lang="en-US" altLang="zh-TW"/>
          </a:p>
        </p:txBody>
      </p:sp>
    </p:spTree>
    <p:extLst>
      <p:ext uri="{BB962C8B-B14F-4D97-AF65-F5344CB8AC3E}">
        <p14:creationId xmlns:p14="http://schemas.microsoft.com/office/powerpoint/2010/main" val="708578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Worksheets Object</a:t>
            </a:r>
            <a:endParaRPr lang="zh-TW" altLang="en-US" dirty="0"/>
          </a:p>
        </p:txBody>
      </p:sp>
      <p:sp>
        <p:nvSpPr>
          <p:cNvPr id="3" name="Content Placeholder 2"/>
          <p:cNvSpPr>
            <a:spLocks noGrp="1"/>
          </p:cNvSpPr>
          <p:nvPr>
            <p:ph idx="1"/>
          </p:nvPr>
        </p:nvSpPr>
        <p:spPr>
          <a:xfrm>
            <a:off x="182880" y="926795"/>
            <a:ext cx="8802094" cy="5307028"/>
          </a:xfrm>
        </p:spPr>
        <p:txBody>
          <a:bodyPr/>
          <a:lstStyle/>
          <a:p>
            <a:r>
              <a:rPr lang="en-US" altLang="zh-TW" dirty="0">
                <a:ea typeface="新細明體" charset="-120"/>
              </a:rPr>
              <a:t>Some commonly used worksheets methods</a:t>
            </a:r>
          </a:p>
          <a:p>
            <a:pPr lvl="1" eaLnBrk="1" hangingPunct="1"/>
            <a:r>
              <a:rPr lang="en-US" altLang="zh-TW" dirty="0">
                <a:ea typeface="新細明體" charset="-120"/>
              </a:rPr>
              <a:t>Copy</a:t>
            </a:r>
          </a:p>
          <a:p>
            <a:pPr lvl="2" eaLnBrk="1" hangingPunct="1"/>
            <a:r>
              <a:rPr lang="en-US" altLang="zh-TW" dirty="0">
                <a:ea typeface="新細明體" charset="-120"/>
              </a:rPr>
              <a:t>Copies the specified worksheet to another location.</a:t>
            </a:r>
          </a:p>
          <a:p>
            <a:pPr lvl="2" eaLnBrk="1" hangingPunct="1"/>
            <a:r>
              <a:rPr lang="en-US" altLang="zh-TW" dirty="0">
                <a:ea typeface="新細明體" charset="-120"/>
              </a:rPr>
              <a:t>Syntax:</a:t>
            </a:r>
          </a:p>
          <a:p>
            <a:pPr lvl="3" eaLnBrk="1" hangingPunct="1">
              <a:buNone/>
            </a:pPr>
            <a:r>
              <a:rPr lang="en-US" altLang="zh-TW" sz="2400" i="1" dirty="0" err="1">
                <a:ea typeface="新細明體" charset="-120"/>
              </a:rPr>
              <a:t>worksheetsource</a:t>
            </a:r>
            <a:r>
              <a:rPr lang="en-US" altLang="zh-TW" sz="2400" dirty="0" err="1">
                <a:ea typeface="新細明體" charset="-120"/>
              </a:rPr>
              <a:t>.Copy</a:t>
            </a:r>
            <a:r>
              <a:rPr lang="en-US" altLang="zh-TW" sz="2400" dirty="0">
                <a:ea typeface="新細明體" charset="-120"/>
              </a:rPr>
              <a:t> 	[</a:t>
            </a:r>
            <a:r>
              <a:rPr lang="en-US" altLang="zh-TW" sz="2400" i="1" dirty="0" err="1">
                <a:ea typeface="新細明體" charset="-120"/>
              </a:rPr>
              <a:t>newposition</a:t>
            </a:r>
            <a:r>
              <a:rPr lang="en-US" altLang="zh-TW" sz="2400" dirty="0">
                <a:ea typeface="新細明體" charset="-120"/>
              </a:rPr>
              <a:t> := </a:t>
            </a:r>
            <a:r>
              <a:rPr lang="en-US" altLang="zh-TW" sz="2400" i="1" dirty="0">
                <a:ea typeface="新細明體" charset="-120"/>
              </a:rPr>
              <a:t>location</a:t>
            </a:r>
            <a:r>
              <a:rPr lang="en-US" altLang="zh-TW" sz="2400" dirty="0">
                <a:ea typeface="新細明體" charset="-120"/>
              </a:rPr>
              <a:t>]</a:t>
            </a:r>
          </a:p>
          <a:p>
            <a:pPr lvl="3" eaLnBrk="1" hangingPunct="1"/>
            <a:r>
              <a:rPr lang="en-US" altLang="zh-TW" i="1" dirty="0" err="1">
                <a:ea typeface="新細明體" charset="-120"/>
              </a:rPr>
              <a:t>worksheetsource</a:t>
            </a:r>
            <a:r>
              <a:rPr lang="en-US" altLang="zh-TW" dirty="0">
                <a:ea typeface="新細明體" charset="-120"/>
              </a:rPr>
              <a:t> is the worksheet object to be copied.</a:t>
            </a:r>
          </a:p>
          <a:p>
            <a:pPr lvl="3" eaLnBrk="1" hangingPunct="1"/>
            <a:r>
              <a:rPr lang="en-US" altLang="zh-TW" i="1" dirty="0" err="1">
                <a:ea typeface="新細明體" charset="-120"/>
              </a:rPr>
              <a:t>newposition</a:t>
            </a:r>
            <a:r>
              <a:rPr lang="en-US" altLang="zh-TW" dirty="0">
                <a:ea typeface="新細明體" charset="-120"/>
              </a:rPr>
              <a:t> equals to either Before or After.</a:t>
            </a:r>
          </a:p>
          <a:p>
            <a:pPr lvl="3" eaLnBrk="1" hangingPunct="1"/>
            <a:r>
              <a:rPr lang="en-US" altLang="zh-TW" i="1" dirty="0">
                <a:ea typeface="新細明體" charset="-120"/>
              </a:rPr>
              <a:t>location</a:t>
            </a:r>
            <a:r>
              <a:rPr lang="en-US" altLang="zh-TW" dirty="0">
                <a:ea typeface="新細明體" charset="-120"/>
              </a:rPr>
              <a:t> is the worksheet object before or after which the copied worksheet will be placed. It could be a worksheet in another workbook.</a:t>
            </a:r>
          </a:p>
          <a:p>
            <a:pPr lvl="3" eaLnBrk="1" hangingPunct="1"/>
            <a:r>
              <a:rPr lang="en-US" altLang="zh-TW" dirty="0">
                <a:ea typeface="新細明體" charset="-120"/>
              </a:rPr>
              <a:t>If </a:t>
            </a:r>
            <a:r>
              <a:rPr lang="en-US" altLang="zh-TW" dirty="0" err="1">
                <a:ea typeface="新細明體" charset="-120"/>
              </a:rPr>
              <a:t>new</a:t>
            </a:r>
            <a:r>
              <a:rPr lang="en-US" altLang="zh-TW" i="1" dirty="0" err="1">
                <a:ea typeface="新細明體" charset="-120"/>
              </a:rPr>
              <a:t>position</a:t>
            </a:r>
            <a:r>
              <a:rPr lang="en-US" altLang="zh-TW" dirty="0">
                <a:ea typeface="新細明體" charset="-120"/>
              </a:rPr>
              <a:t> argument is not provided, a new workbook is created.</a:t>
            </a:r>
          </a:p>
          <a:p>
            <a:pPr lvl="2" eaLnBrk="1" hangingPunct="1"/>
            <a:r>
              <a:rPr lang="en-US" altLang="zh-TW" dirty="0">
                <a:ea typeface="新細明體" charset="-120"/>
              </a:rPr>
              <a:t>E.g.: Copy Sheet1, placing the copy after Sheet3.</a:t>
            </a:r>
          </a:p>
          <a:p>
            <a:pPr lvl="2" eaLnBrk="1" hangingPunct="1">
              <a:buNone/>
            </a:pPr>
            <a:r>
              <a:rPr lang="en-US" altLang="zh-TW" sz="2000" dirty="0">
                <a:ea typeface="新細明體" charset="-120"/>
              </a:rPr>
              <a:t>Worksheets("sheet1").Copy after:= Worksheets("sheet3")</a:t>
            </a:r>
          </a:p>
          <a:p>
            <a:endParaRPr lang="zh-TW" alt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39</a:t>
            </a:fld>
            <a:endParaRPr lang="en-US" altLang="zh-TW"/>
          </a:p>
        </p:txBody>
      </p:sp>
    </p:spTree>
    <p:extLst>
      <p:ext uri="{BB962C8B-B14F-4D97-AF65-F5344CB8AC3E}">
        <p14:creationId xmlns:p14="http://schemas.microsoft.com/office/powerpoint/2010/main" val="33078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Worksheets Object</a:t>
            </a:r>
            <a:endParaRPr lang="en-US" dirty="0"/>
          </a:p>
        </p:txBody>
      </p:sp>
      <p:sp>
        <p:nvSpPr>
          <p:cNvPr id="3" name="Content Placeholder 2"/>
          <p:cNvSpPr>
            <a:spLocks noGrp="1"/>
          </p:cNvSpPr>
          <p:nvPr>
            <p:ph idx="1"/>
          </p:nvPr>
        </p:nvSpPr>
        <p:spPr/>
        <p:txBody>
          <a:bodyPr/>
          <a:lstStyle/>
          <a:p>
            <a:r>
              <a:rPr lang="en-US" altLang="zh-TW" dirty="0">
                <a:ea typeface="新細明體" charset="-120"/>
              </a:rPr>
              <a:t>Some commonly used worksheets methods</a:t>
            </a:r>
          </a:p>
          <a:p>
            <a:pPr lvl="1" eaLnBrk="1" hangingPunct="1"/>
            <a:r>
              <a:rPr lang="en-US" altLang="zh-TW" dirty="0">
                <a:ea typeface="新細明體" charset="-120"/>
              </a:rPr>
              <a:t>Move</a:t>
            </a:r>
          </a:p>
          <a:p>
            <a:pPr lvl="2" eaLnBrk="1" hangingPunct="1"/>
            <a:r>
              <a:rPr lang="en-US" altLang="zh-TW" sz="2000" dirty="0">
                <a:ea typeface="新細明體" charset="-120"/>
              </a:rPr>
              <a:t>Moves the specified worksheet to another location.</a:t>
            </a:r>
          </a:p>
          <a:p>
            <a:pPr lvl="2" eaLnBrk="1" hangingPunct="1"/>
            <a:r>
              <a:rPr lang="en-US" altLang="zh-TW" sz="2000" dirty="0">
                <a:ea typeface="新細明體" charset="-120"/>
              </a:rPr>
              <a:t>Syntax:</a:t>
            </a:r>
          </a:p>
          <a:p>
            <a:pPr lvl="3" eaLnBrk="1" hangingPunct="1">
              <a:buNone/>
            </a:pPr>
            <a:r>
              <a:rPr lang="en-US" altLang="zh-TW" i="1" dirty="0" err="1">
                <a:ea typeface="新細明體" charset="-120"/>
              </a:rPr>
              <a:t>worksheetsource</a:t>
            </a:r>
            <a:r>
              <a:rPr lang="en-US" altLang="zh-TW" dirty="0" err="1">
                <a:ea typeface="新細明體" charset="-120"/>
              </a:rPr>
              <a:t>.Move</a:t>
            </a:r>
            <a:r>
              <a:rPr lang="en-US" altLang="zh-TW" dirty="0">
                <a:ea typeface="新細明體" charset="-120"/>
              </a:rPr>
              <a:t>   [</a:t>
            </a:r>
            <a:r>
              <a:rPr lang="en-US" altLang="zh-TW" i="1" dirty="0" err="1">
                <a:ea typeface="新細明體" charset="-120"/>
              </a:rPr>
              <a:t>newposition</a:t>
            </a:r>
            <a:r>
              <a:rPr lang="en-US" altLang="zh-TW" dirty="0">
                <a:ea typeface="新細明體" charset="-120"/>
              </a:rPr>
              <a:t> := </a:t>
            </a:r>
            <a:r>
              <a:rPr lang="en-US" altLang="zh-TW" i="1" dirty="0">
                <a:ea typeface="新細明體" charset="-120"/>
              </a:rPr>
              <a:t>location</a:t>
            </a:r>
            <a:r>
              <a:rPr lang="en-US" altLang="zh-TW" dirty="0">
                <a:ea typeface="新細明體" charset="-120"/>
              </a:rPr>
              <a:t>]</a:t>
            </a:r>
          </a:p>
          <a:p>
            <a:pPr lvl="2" eaLnBrk="1" hangingPunct="1"/>
            <a:endParaRPr lang="en-US" altLang="zh-TW" sz="2000" dirty="0">
              <a:ea typeface="新細明體" charset="-120"/>
            </a:endParaRPr>
          </a:p>
          <a:p>
            <a:pPr lvl="2" eaLnBrk="1" hangingPunct="1"/>
            <a:r>
              <a:rPr lang="en-US" altLang="zh-TW" sz="2000" dirty="0">
                <a:ea typeface="新細明體" charset="-120"/>
              </a:rPr>
              <a:t>The syntax is similar to that of Copy method.</a:t>
            </a:r>
          </a:p>
          <a:p>
            <a:pPr lvl="2" eaLnBrk="1" hangingPunct="1"/>
            <a:r>
              <a:rPr lang="en-US" altLang="zh-TW" sz="2000" dirty="0">
                <a:ea typeface="新細明體" charset="-120"/>
              </a:rPr>
              <a:t>If </a:t>
            </a:r>
            <a:r>
              <a:rPr lang="en-US" altLang="zh-TW" sz="2000" dirty="0" err="1">
                <a:ea typeface="新細明體" charset="-120"/>
              </a:rPr>
              <a:t>new</a:t>
            </a:r>
            <a:r>
              <a:rPr lang="en-US" altLang="zh-TW" sz="2000" i="1" dirty="0" err="1">
                <a:ea typeface="新細明體" charset="-120"/>
              </a:rPr>
              <a:t>position</a:t>
            </a:r>
            <a:r>
              <a:rPr lang="en-US" altLang="zh-TW" sz="2000" dirty="0">
                <a:ea typeface="新細明體" charset="-120"/>
              </a:rPr>
              <a:t> argument is not provided, a new workbook is created.</a:t>
            </a:r>
          </a:p>
          <a:p>
            <a:pPr lvl="2" eaLnBrk="1" hangingPunct="1"/>
            <a:endParaRPr lang="en-US" altLang="zh-TW" sz="2000" dirty="0">
              <a:ea typeface="新細明體" charset="-120"/>
            </a:endParaRP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40</a:t>
            </a:fld>
            <a:endParaRPr lang="en-US" altLang="zh-TW"/>
          </a:p>
        </p:txBody>
      </p:sp>
    </p:spTree>
    <p:extLst>
      <p:ext uri="{BB962C8B-B14F-4D97-AF65-F5344CB8AC3E}">
        <p14:creationId xmlns:p14="http://schemas.microsoft.com/office/powerpoint/2010/main" val="2839592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Worksheets Object</a:t>
            </a:r>
            <a:endParaRPr lang="en-US" dirty="0"/>
          </a:p>
        </p:txBody>
      </p:sp>
      <p:sp>
        <p:nvSpPr>
          <p:cNvPr id="3" name="Content Placeholder 2"/>
          <p:cNvSpPr>
            <a:spLocks noGrp="1"/>
          </p:cNvSpPr>
          <p:nvPr>
            <p:ph idx="1"/>
          </p:nvPr>
        </p:nvSpPr>
        <p:spPr>
          <a:xfrm>
            <a:off x="182880" y="844952"/>
            <a:ext cx="8802094" cy="5388871"/>
          </a:xfrm>
        </p:spPr>
        <p:txBody>
          <a:bodyPr/>
          <a:lstStyle/>
          <a:p>
            <a:r>
              <a:rPr lang="en-US" altLang="zh-TW" dirty="0">
                <a:ea typeface="新細明體" charset="-120"/>
              </a:rPr>
              <a:t>Some commonly used worksheets methods</a:t>
            </a:r>
          </a:p>
          <a:p>
            <a:pPr lvl="1"/>
            <a:r>
              <a:rPr lang="en-US" dirty="0"/>
              <a:t>Example 3.5: Add a named worksheet at the end of all worksheets. The name of the added worksheet must not be identical to the existing one. Refer to </a:t>
            </a:r>
            <a:r>
              <a:rPr lang="en-US" dirty="0" err="1"/>
              <a:t>WorksheetsAdd.xlsm</a:t>
            </a:r>
            <a:endParaRPr lang="en-US" dirty="0"/>
          </a:p>
          <a:p>
            <a:pPr lvl="2"/>
            <a:r>
              <a:rPr lang="en-US" dirty="0"/>
              <a:t>Partial code:</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41</a:t>
            </a:fld>
            <a:endParaRPr lang="en-US" altLang="zh-TW"/>
          </a:p>
        </p:txBody>
      </p:sp>
      <p:pic>
        <p:nvPicPr>
          <p:cNvPr id="6" name="Picture 5">
            <a:extLst>
              <a:ext uri="{FF2B5EF4-FFF2-40B4-BE49-F238E27FC236}">
                <a16:creationId xmlns:a16="http://schemas.microsoft.com/office/drawing/2014/main" id="{279A6BB5-6BEC-2E44-B872-D687CF45BEBE}"/>
              </a:ext>
            </a:extLst>
          </p:cNvPr>
          <p:cNvPicPr>
            <a:picLocks noChangeAspect="1"/>
          </p:cNvPicPr>
          <p:nvPr/>
        </p:nvPicPr>
        <p:blipFill rotWithShape="1">
          <a:blip r:embed="rId2"/>
          <a:srcRect l="27051" t="19524" r="9268" b="48413"/>
          <a:stretch/>
        </p:blipFill>
        <p:spPr>
          <a:xfrm>
            <a:off x="1262742" y="3419643"/>
            <a:ext cx="6185621" cy="2814180"/>
          </a:xfrm>
          <a:prstGeom prst="rect">
            <a:avLst/>
          </a:prstGeom>
        </p:spPr>
      </p:pic>
    </p:spTree>
    <p:extLst>
      <p:ext uri="{BB962C8B-B14F-4D97-AF65-F5344CB8AC3E}">
        <p14:creationId xmlns:p14="http://schemas.microsoft.com/office/powerpoint/2010/main" val="1208526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t>Worksheets Events (Self-Study)</a:t>
            </a:r>
            <a:endParaRPr lang="zh-TW" altLang="en-US" dirty="0"/>
          </a:p>
        </p:txBody>
      </p:sp>
      <p:sp>
        <p:nvSpPr>
          <p:cNvPr id="3" name="Content Placeholder 2"/>
          <p:cNvSpPr>
            <a:spLocks noGrp="1"/>
          </p:cNvSpPr>
          <p:nvPr>
            <p:ph idx="1"/>
          </p:nvPr>
        </p:nvSpPr>
        <p:spPr/>
        <p:txBody>
          <a:bodyPr/>
          <a:lstStyle/>
          <a:p>
            <a:r>
              <a:rPr lang="en-US" altLang="zh-TW" dirty="0" err="1"/>
              <a:t>Worksheet_Activate</a:t>
            </a:r>
            <a:r>
              <a:rPr lang="en-US" altLang="zh-TW" dirty="0"/>
              <a:t> (_Deactivate) event</a:t>
            </a:r>
          </a:p>
          <a:p>
            <a:pPr lvl="1"/>
            <a:r>
              <a:rPr lang="en-US" altLang="zh-TW" dirty="0"/>
              <a:t>To be run when the associated worksheet is being activated (or deactivated).</a:t>
            </a:r>
          </a:p>
          <a:p>
            <a:pPr lvl="1"/>
            <a:r>
              <a:rPr lang="en-US" altLang="zh-TW" dirty="0"/>
              <a:t>Each worksheet has its own set of events.</a:t>
            </a:r>
          </a:p>
          <a:p>
            <a:pPr lvl="1"/>
            <a:r>
              <a:rPr lang="en-US" altLang="zh-TW" dirty="0"/>
              <a:t>Example: To protect (unprotect) the content of the worksheet Test programmatically.</a:t>
            </a:r>
          </a:p>
          <a:p>
            <a:pPr lvl="1"/>
            <a:endParaRPr lang="zh-TW" altLang="en-US" dirty="0"/>
          </a:p>
          <a:p>
            <a:endParaRPr lang="zh-TW" alt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42</a:t>
            </a:fld>
            <a:endParaRPr lang="en-US" altLang="zh-TW"/>
          </a:p>
        </p:txBody>
      </p:sp>
      <p:pic>
        <p:nvPicPr>
          <p:cNvPr id="6" name="Picture 5"/>
          <p:cNvPicPr/>
          <p:nvPr/>
        </p:nvPicPr>
        <p:blipFill rotWithShape="1">
          <a:blip r:embed="rId2"/>
          <a:srcRect t="28736"/>
          <a:stretch/>
        </p:blipFill>
        <p:spPr>
          <a:xfrm>
            <a:off x="1522412" y="4360333"/>
            <a:ext cx="5438775" cy="1730904"/>
          </a:xfrm>
          <a:prstGeom prst="rect">
            <a:avLst/>
          </a:prstGeom>
        </p:spPr>
      </p:pic>
    </p:spTree>
    <p:extLst>
      <p:ext uri="{BB962C8B-B14F-4D97-AF65-F5344CB8AC3E}">
        <p14:creationId xmlns:p14="http://schemas.microsoft.com/office/powerpoint/2010/main" val="2826168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Worksheets Object</a:t>
            </a:r>
          </a:p>
        </p:txBody>
      </p:sp>
      <p:sp>
        <p:nvSpPr>
          <p:cNvPr id="3" name="Content Placeholder 2"/>
          <p:cNvSpPr>
            <a:spLocks noGrp="1"/>
          </p:cNvSpPr>
          <p:nvPr>
            <p:ph idx="1"/>
          </p:nvPr>
        </p:nvSpPr>
        <p:spPr>
          <a:xfrm>
            <a:off x="182880" y="1052657"/>
            <a:ext cx="8802094" cy="5181166"/>
          </a:xfrm>
        </p:spPr>
        <p:txBody>
          <a:bodyPr/>
          <a:lstStyle/>
          <a:p>
            <a:r>
              <a:rPr lang="en-US" altLang="zh-TW" dirty="0">
                <a:ea typeface="新細明體" charset="-120"/>
              </a:rPr>
              <a:t>Referring to a worksheet in any opened workbook</a:t>
            </a:r>
          </a:p>
          <a:p>
            <a:pPr lvl="1"/>
            <a:r>
              <a:rPr lang="en-US" altLang="zh-TW" dirty="0">
                <a:ea typeface="新細明體" charset="-120"/>
              </a:rPr>
              <a:t>To access a worksheet object of a workbook object (active or not), the corresponding workbook reference must be included in the worksheet reference.</a:t>
            </a:r>
          </a:p>
          <a:p>
            <a:pPr lvl="1"/>
            <a:r>
              <a:rPr lang="en-US" altLang="zh-TW" dirty="0">
                <a:ea typeface="新細明體" charset="-120"/>
              </a:rPr>
              <a:t>Examples:</a:t>
            </a:r>
          </a:p>
          <a:p>
            <a:pPr marL="914400" lvl="2" indent="0">
              <a:buNone/>
            </a:pPr>
            <a:r>
              <a:rPr lang="en-US" altLang="zh-TW" sz="2000" dirty="0" err="1">
                <a:ea typeface="新細明體" charset="-120"/>
              </a:rPr>
              <a:t>ThisWorkbook.Worksheets</a:t>
            </a:r>
            <a:r>
              <a:rPr lang="en-US" altLang="zh-TW" sz="2000" dirty="0">
                <a:ea typeface="新細明體" charset="-120"/>
              </a:rPr>
              <a:t>("sheet1").Activate</a:t>
            </a:r>
          </a:p>
          <a:p>
            <a:pPr marL="914400" lvl="2" indent="0">
              <a:buNone/>
            </a:pPr>
            <a:r>
              <a:rPr lang="en-US" altLang="zh-TW" sz="2000" dirty="0" err="1">
                <a:ea typeface="新細明體" charset="-120"/>
              </a:rPr>
              <a:t>ActiveWorkbook.ActiveSheet.Delete</a:t>
            </a:r>
            <a:endParaRPr lang="en-US" altLang="zh-TW" sz="2000" dirty="0">
              <a:ea typeface="新細明體" charset="-120"/>
            </a:endParaRPr>
          </a:p>
          <a:p>
            <a:pPr marL="914400" lvl="2" indent="0">
              <a:buNone/>
            </a:pPr>
            <a:r>
              <a:rPr lang="en-US" altLang="zh-TW" sz="2000" dirty="0">
                <a:ea typeface="新細明體" charset="-120"/>
              </a:rPr>
              <a:t>Workbooks("Book2.xlsx").</a:t>
            </a:r>
            <a:r>
              <a:rPr lang="en-US" altLang="zh-TW" sz="2000" dirty="0" err="1">
                <a:ea typeface="新細明體" charset="-120"/>
              </a:rPr>
              <a:t>Worksheets.Add</a:t>
            </a:r>
            <a:endParaRPr lang="en-US" altLang="zh-TW" sz="2000" dirty="0">
              <a:ea typeface="新細明體" charset="-120"/>
            </a:endParaRPr>
          </a:p>
          <a:p>
            <a:pPr marL="914400" lvl="2" indent="0">
              <a:buNone/>
            </a:pPr>
            <a:r>
              <a:rPr lang="en-US" altLang="zh-TW" sz="2000" dirty="0">
                <a:ea typeface="新細明體" charset="-120"/>
              </a:rPr>
              <a:t>Workbooks("Book2.xlsx").Worksheets("sheet2").Visible =  _ </a:t>
            </a:r>
          </a:p>
          <a:p>
            <a:pPr marL="914400" lvl="2" indent="0">
              <a:buNone/>
            </a:pPr>
            <a:r>
              <a:rPr lang="en-US" altLang="zh-TW" sz="2000" dirty="0">
                <a:ea typeface="新細明體" charset="-120"/>
              </a:rPr>
              <a:t>	</a:t>
            </a:r>
            <a:r>
              <a:rPr lang="en-US" altLang="zh-TW" sz="2000" dirty="0" err="1">
                <a:ea typeface="新細明體" charset="-120"/>
              </a:rPr>
              <a:t>xlSheetHidden</a:t>
            </a:r>
            <a:endParaRPr lang="en-US" altLang="zh-TW" sz="2000" dirty="0">
              <a:ea typeface="新細明體" charset="-120"/>
            </a:endParaRPr>
          </a:p>
          <a:p>
            <a:pPr marL="914400" lvl="2" indent="0">
              <a:buNone/>
            </a:pPr>
            <a:r>
              <a:rPr lang="en-US" altLang="zh-TW" sz="2000" dirty="0" err="1">
                <a:ea typeface="新細明體" charset="-120"/>
              </a:rPr>
              <a:t>VBA.MsgBox</a:t>
            </a:r>
            <a:r>
              <a:rPr lang="en-US" altLang="zh-TW" sz="2000" dirty="0">
                <a:ea typeface="新細明體" charset="-120"/>
              </a:rPr>
              <a:t> Workbooks("Book2.xlsx").</a:t>
            </a:r>
            <a:r>
              <a:rPr lang="en-US" altLang="zh-TW" sz="2000" dirty="0" err="1">
                <a:ea typeface="新細明體" charset="-120"/>
              </a:rPr>
              <a:t>Worksheets.Count</a:t>
            </a:r>
            <a:endParaRPr lang="en-US" altLang="zh-TW" sz="2000" dirty="0">
              <a:ea typeface="新細明體" charset="-120"/>
            </a:endParaRPr>
          </a:p>
          <a:p>
            <a:pPr marL="914400" lvl="2" indent="0">
              <a:buNone/>
            </a:pPr>
            <a:r>
              <a:rPr lang="en-US" altLang="zh-TW" sz="2000" dirty="0">
                <a:ea typeface="新細明體" charset="-120"/>
              </a:rPr>
              <a:t>Workbooks("Book1.xlsx").Worksheets("sheet1").Copy  After :=  _ 	Workbooks("Book2.xlsx").Worksheets("sheet3")</a:t>
            </a:r>
          </a:p>
          <a:p>
            <a:pPr marL="914400" lvl="2" indent="0">
              <a:buNone/>
            </a:pPr>
            <a:r>
              <a:rPr lang="en-US" altLang="zh-TW" sz="2000" dirty="0">
                <a:ea typeface="新細明體" charset="-120"/>
              </a:rPr>
              <a:t>Set </a:t>
            </a:r>
            <a:r>
              <a:rPr lang="en-US" altLang="zh-TW" sz="2000" i="1" dirty="0" err="1">
                <a:ea typeface="新細明體" charset="-120"/>
              </a:rPr>
              <a:t>worksheetvariable</a:t>
            </a:r>
            <a:r>
              <a:rPr lang="en-US" altLang="zh-TW" sz="2000" dirty="0">
                <a:ea typeface="新細明體" charset="-120"/>
              </a:rPr>
              <a:t> = </a:t>
            </a:r>
            <a:r>
              <a:rPr lang="en-US" altLang="zh-TW" sz="2000" dirty="0" err="1">
                <a:ea typeface="新細明體" charset="-120"/>
              </a:rPr>
              <a:t>ActiveWorkbook.Worksheets</a:t>
            </a:r>
            <a:r>
              <a:rPr lang="en-US" altLang="zh-TW" sz="2000" dirty="0">
                <a:ea typeface="新細明體" charset="-120"/>
              </a:rPr>
              <a:t>("purchase")</a:t>
            </a:r>
          </a:p>
          <a:p>
            <a:pPr marL="914400" lvl="2" indent="0">
              <a:buNone/>
            </a:pPr>
            <a:endParaRPr lang="en-US" altLang="zh-TW" sz="2000" dirty="0">
              <a:ea typeface="新細明體" charset="-120"/>
            </a:endParaRPr>
          </a:p>
          <a:p>
            <a:pPr marL="914400" lvl="2" indent="0">
              <a:buNone/>
            </a:pPr>
            <a:endParaRPr lang="en-US" altLang="zh-TW" dirty="0">
              <a:ea typeface="新細明體" charset="-120"/>
            </a:endParaRPr>
          </a:p>
          <a:p>
            <a:pPr marL="914400" lvl="2" indent="0">
              <a:buNone/>
            </a:pPr>
            <a:endParaRPr lang="en-US" altLang="zh-TW" dirty="0">
              <a:ea typeface="新細明體" charset="-120"/>
            </a:endParaRP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43</a:t>
            </a:fld>
            <a:endParaRPr lang="en-US" altLang="zh-TW"/>
          </a:p>
        </p:txBody>
      </p:sp>
    </p:spTree>
    <p:extLst>
      <p:ext uri="{BB962C8B-B14F-4D97-AF65-F5344CB8AC3E}">
        <p14:creationId xmlns:p14="http://schemas.microsoft.com/office/powerpoint/2010/main" val="2116028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Worksheets Object</a:t>
            </a:r>
          </a:p>
        </p:txBody>
      </p:sp>
      <p:sp>
        <p:nvSpPr>
          <p:cNvPr id="3" name="Content Placeholder 2"/>
          <p:cNvSpPr>
            <a:spLocks noGrp="1"/>
          </p:cNvSpPr>
          <p:nvPr>
            <p:ph idx="1"/>
          </p:nvPr>
        </p:nvSpPr>
        <p:spPr>
          <a:xfrm>
            <a:off x="182880" y="1224501"/>
            <a:ext cx="5742432" cy="5009322"/>
          </a:xfrm>
        </p:spPr>
        <p:txBody>
          <a:bodyPr/>
          <a:lstStyle/>
          <a:p>
            <a:r>
              <a:rPr lang="en-US" dirty="0"/>
              <a:t>Example 3.6: WorksheetsDemo1.xlsm contains an application that allows the user to delete a worksheet from a selected workbook or to add a new worksheet to a selected workbook.</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44</a:t>
            </a:fld>
            <a:endParaRPr lang="en-US" altLang="zh-TW"/>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8261" y="1427798"/>
            <a:ext cx="2724150" cy="3819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82622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C4DF-4D41-7743-B0B5-3646B0CF605C}"/>
              </a:ext>
            </a:extLst>
          </p:cNvPr>
          <p:cNvSpPr>
            <a:spLocks noGrp="1"/>
          </p:cNvSpPr>
          <p:nvPr>
            <p:ph type="title"/>
          </p:nvPr>
        </p:nvSpPr>
        <p:spPr/>
        <p:txBody>
          <a:bodyPr/>
          <a:lstStyle/>
          <a:p>
            <a:r>
              <a:rPr lang="en-US" dirty="0"/>
              <a:t>Worksheets Object</a:t>
            </a:r>
          </a:p>
        </p:txBody>
      </p:sp>
      <p:sp>
        <p:nvSpPr>
          <p:cNvPr id="3" name="Content Placeholder 2">
            <a:extLst>
              <a:ext uri="{FF2B5EF4-FFF2-40B4-BE49-F238E27FC236}">
                <a16:creationId xmlns:a16="http://schemas.microsoft.com/office/drawing/2014/main" id="{F417BEAF-FFC3-AA4E-B518-C5308DB92D29}"/>
              </a:ext>
            </a:extLst>
          </p:cNvPr>
          <p:cNvSpPr>
            <a:spLocks noGrp="1"/>
          </p:cNvSpPr>
          <p:nvPr>
            <p:ph idx="1"/>
          </p:nvPr>
        </p:nvSpPr>
        <p:spPr/>
        <p:txBody>
          <a:bodyPr/>
          <a:lstStyle/>
          <a:p>
            <a:r>
              <a:rPr lang="en-US" dirty="0"/>
              <a:t>Example 3.6: Cont'd. When an </a:t>
            </a:r>
            <a:r>
              <a:rPr lang="en-US" dirty="0" err="1"/>
              <a:t>Optionbutton</a:t>
            </a:r>
            <a:r>
              <a:rPr lang="en-US" dirty="0"/>
              <a:t> is selected (clicked), the respective Click event is triggered.</a:t>
            </a:r>
          </a:p>
        </p:txBody>
      </p:sp>
      <p:sp>
        <p:nvSpPr>
          <p:cNvPr id="4" name="Slide Number Placeholder 3">
            <a:extLst>
              <a:ext uri="{FF2B5EF4-FFF2-40B4-BE49-F238E27FC236}">
                <a16:creationId xmlns:a16="http://schemas.microsoft.com/office/drawing/2014/main" id="{CDE75703-2435-8241-A9EB-1630AC9B8CC1}"/>
              </a:ext>
            </a:extLst>
          </p:cNvPr>
          <p:cNvSpPr>
            <a:spLocks noGrp="1"/>
          </p:cNvSpPr>
          <p:nvPr>
            <p:ph type="sldNum" sz="quarter" idx="12"/>
          </p:nvPr>
        </p:nvSpPr>
        <p:spPr/>
        <p:txBody>
          <a:bodyPr/>
          <a:lstStyle/>
          <a:p>
            <a:pPr>
              <a:defRPr/>
            </a:pPr>
            <a:fld id="{171055FC-F4A2-473D-A2E4-D64D2FB41EAA}" type="slidenum">
              <a:rPr lang="en-US" altLang="zh-TW" smtClean="0"/>
              <a:pPr>
                <a:defRPr/>
              </a:pPr>
              <a:t>45</a:t>
            </a:fld>
            <a:endParaRPr lang="en-US" altLang="zh-TW"/>
          </a:p>
        </p:txBody>
      </p:sp>
      <p:pic>
        <p:nvPicPr>
          <p:cNvPr id="5" name="Picture 4">
            <a:extLst>
              <a:ext uri="{FF2B5EF4-FFF2-40B4-BE49-F238E27FC236}">
                <a16:creationId xmlns:a16="http://schemas.microsoft.com/office/drawing/2014/main" id="{FCCD19FC-CEC2-924D-9BB7-9B3F09640558}"/>
              </a:ext>
            </a:extLst>
          </p:cNvPr>
          <p:cNvPicPr>
            <a:picLocks noChangeAspect="1"/>
          </p:cNvPicPr>
          <p:nvPr/>
        </p:nvPicPr>
        <p:blipFill rotWithShape="1">
          <a:blip r:embed="rId2"/>
          <a:srcRect b="64211"/>
          <a:stretch/>
        </p:blipFill>
        <p:spPr>
          <a:xfrm>
            <a:off x="820965" y="2683729"/>
            <a:ext cx="3074653" cy="1198338"/>
          </a:xfrm>
          <a:prstGeom prst="rect">
            <a:avLst/>
          </a:prstGeom>
        </p:spPr>
      </p:pic>
      <p:pic>
        <p:nvPicPr>
          <p:cNvPr id="6" name="Picture 5">
            <a:extLst>
              <a:ext uri="{FF2B5EF4-FFF2-40B4-BE49-F238E27FC236}">
                <a16:creationId xmlns:a16="http://schemas.microsoft.com/office/drawing/2014/main" id="{A53C0D33-9C2A-0E43-927E-790C87C64E00}"/>
              </a:ext>
            </a:extLst>
          </p:cNvPr>
          <p:cNvPicPr>
            <a:picLocks noChangeAspect="1"/>
          </p:cNvPicPr>
          <p:nvPr/>
        </p:nvPicPr>
        <p:blipFill rotWithShape="1">
          <a:blip r:embed="rId3"/>
          <a:srcRect b="65058"/>
          <a:stretch/>
        </p:blipFill>
        <p:spPr>
          <a:xfrm>
            <a:off x="4533703" y="2683729"/>
            <a:ext cx="3031868" cy="1153710"/>
          </a:xfrm>
          <a:prstGeom prst="rect">
            <a:avLst/>
          </a:prstGeom>
        </p:spPr>
      </p:pic>
      <p:pic>
        <p:nvPicPr>
          <p:cNvPr id="7" name="Picture 6">
            <a:extLst>
              <a:ext uri="{FF2B5EF4-FFF2-40B4-BE49-F238E27FC236}">
                <a16:creationId xmlns:a16="http://schemas.microsoft.com/office/drawing/2014/main" id="{2F2FBA94-1855-894F-8315-0D3E04EBD264}"/>
              </a:ext>
            </a:extLst>
          </p:cNvPr>
          <p:cNvPicPr>
            <a:picLocks noChangeAspect="1"/>
          </p:cNvPicPr>
          <p:nvPr/>
        </p:nvPicPr>
        <p:blipFill rotWithShape="1">
          <a:blip r:embed="rId4"/>
          <a:srcRect t="45110" b="28421"/>
          <a:stretch/>
        </p:blipFill>
        <p:spPr>
          <a:xfrm>
            <a:off x="820965" y="4826949"/>
            <a:ext cx="3074653" cy="886278"/>
          </a:xfrm>
          <a:prstGeom prst="rect">
            <a:avLst/>
          </a:prstGeom>
        </p:spPr>
      </p:pic>
      <p:pic>
        <p:nvPicPr>
          <p:cNvPr id="8" name="Picture 7">
            <a:extLst>
              <a:ext uri="{FF2B5EF4-FFF2-40B4-BE49-F238E27FC236}">
                <a16:creationId xmlns:a16="http://schemas.microsoft.com/office/drawing/2014/main" id="{4A866546-FC75-2249-B50E-34680CCE2860}"/>
              </a:ext>
            </a:extLst>
          </p:cNvPr>
          <p:cNvPicPr>
            <a:picLocks noChangeAspect="1"/>
          </p:cNvPicPr>
          <p:nvPr/>
        </p:nvPicPr>
        <p:blipFill rotWithShape="1">
          <a:blip r:embed="rId5"/>
          <a:srcRect t="44515" b="28475"/>
          <a:stretch/>
        </p:blipFill>
        <p:spPr>
          <a:xfrm>
            <a:off x="4595854" y="4826949"/>
            <a:ext cx="3013132" cy="886278"/>
          </a:xfrm>
          <a:prstGeom prst="rect">
            <a:avLst/>
          </a:prstGeom>
        </p:spPr>
      </p:pic>
      <p:sp>
        <p:nvSpPr>
          <p:cNvPr id="9" name="TextBox 8">
            <a:extLst>
              <a:ext uri="{FF2B5EF4-FFF2-40B4-BE49-F238E27FC236}">
                <a16:creationId xmlns:a16="http://schemas.microsoft.com/office/drawing/2014/main" id="{FEC56E1F-CCE7-4E45-BD31-DC608EF99D17}"/>
              </a:ext>
            </a:extLst>
          </p:cNvPr>
          <p:cNvSpPr txBox="1"/>
          <p:nvPr/>
        </p:nvSpPr>
        <p:spPr>
          <a:xfrm>
            <a:off x="753486" y="4006829"/>
            <a:ext cx="3209609" cy="369332"/>
          </a:xfrm>
          <a:prstGeom prst="rect">
            <a:avLst/>
          </a:prstGeom>
          <a:noFill/>
        </p:spPr>
        <p:txBody>
          <a:bodyPr wrap="square" rtlCol="0">
            <a:spAutoFit/>
          </a:bodyPr>
          <a:lstStyle/>
          <a:p>
            <a:r>
              <a:rPr lang="en-US" dirty="0" err="1"/>
              <a:t>optThisWkbook_Click</a:t>
            </a:r>
            <a:r>
              <a:rPr lang="en-US" dirty="0"/>
              <a:t> event</a:t>
            </a:r>
          </a:p>
        </p:txBody>
      </p:sp>
      <p:sp>
        <p:nvSpPr>
          <p:cNvPr id="10" name="TextBox 9">
            <a:extLst>
              <a:ext uri="{FF2B5EF4-FFF2-40B4-BE49-F238E27FC236}">
                <a16:creationId xmlns:a16="http://schemas.microsoft.com/office/drawing/2014/main" id="{BF87DBBE-1010-4C4F-9BFD-15F321B80A20}"/>
              </a:ext>
            </a:extLst>
          </p:cNvPr>
          <p:cNvSpPr txBox="1"/>
          <p:nvPr/>
        </p:nvSpPr>
        <p:spPr>
          <a:xfrm>
            <a:off x="4454889" y="4006829"/>
            <a:ext cx="3209609" cy="369332"/>
          </a:xfrm>
          <a:prstGeom prst="rect">
            <a:avLst/>
          </a:prstGeom>
          <a:noFill/>
        </p:spPr>
        <p:txBody>
          <a:bodyPr wrap="square" rtlCol="0">
            <a:spAutoFit/>
          </a:bodyPr>
          <a:lstStyle/>
          <a:p>
            <a:r>
              <a:rPr lang="en-US" dirty="0" err="1"/>
              <a:t>optOtherWkbook_Click</a:t>
            </a:r>
            <a:r>
              <a:rPr lang="en-US" dirty="0"/>
              <a:t> event</a:t>
            </a:r>
          </a:p>
        </p:txBody>
      </p:sp>
      <p:sp>
        <p:nvSpPr>
          <p:cNvPr id="11" name="TextBox 10">
            <a:extLst>
              <a:ext uri="{FF2B5EF4-FFF2-40B4-BE49-F238E27FC236}">
                <a16:creationId xmlns:a16="http://schemas.microsoft.com/office/drawing/2014/main" id="{C39CCFDF-854D-F547-8034-04A0D4E39126}"/>
              </a:ext>
            </a:extLst>
          </p:cNvPr>
          <p:cNvSpPr txBox="1"/>
          <p:nvPr/>
        </p:nvSpPr>
        <p:spPr>
          <a:xfrm>
            <a:off x="820965" y="5865616"/>
            <a:ext cx="3209609" cy="369332"/>
          </a:xfrm>
          <a:prstGeom prst="rect">
            <a:avLst/>
          </a:prstGeom>
          <a:noFill/>
        </p:spPr>
        <p:txBody>
          <a:bodyPr wrap="square" rtlCol="0">
            <a:spAutoFit/>
          </a:bodyPr>
          <a:lstStyle/>
          <a:p>
            <a:r>
              <a:rPr lang="en-US" dirty="0" err="1"/>
              <a:t>optAdd_Click</a:t>
            </a:r>
            <a:r>
              <a:rPr lang="en-US" dirty="0"/>
              <a:t> event</a:t>
            </a:r>
          </a:p>
        </p:txBody>
      </p:sp>
      <p:sp>
        <p:nvSpPr>
          <p:cNvPr id="12" name="TextBox 11">
            <a:extLst>
              <a:ext uri="{FF2B5EF4-FFF2-40B4-BE49-F238E27FC236}">
                <a16:creationId xmlns:a16="http://schemas.microsoft.com/office/drawing/2014/main" id="{A1B08568-5ADB-5046-AC72-D570FCC04CE1}"/>
              </a:ext>
            </a:extLst>
          </p:cNvPr>
          <p:cNvSpPr txBox="1"/>
          <p:nvPr/>
        </p:nvSpPr>
        <p:spPr>
          <a:xfrm>
            <a:off x="4533703" y="5935864"/>
            <a:ext cx="3209609" cy="369332"/>
          </a:xfrm>
          <a:prstGeom prst="rect">
            <a:avLst/>
          </a:prstGeom>
          <a:noFill/>
        </p:spPr>
        <p:txBody>
          <a:bodyPr wrap="square" rtlCol="0">
            <a:spAutoFit/>
          </a:bodyPr>
          <a:lstStyle/>
          <a:p>
            <a:r>
              <a:rPr lang="en-US" dirty="0" err="1"/>
              <a:t>optDelete_Click</a:t>
            </a:r>
            <a:r>
              <a:rPr lang="en-US" dirty="0"/>
              <a:t> event</a:t>
            </a:r>
          </a:p>
        </p:txBody>
      </p:sp>
    </p:spTree>
    <p:extLst>
      <p:ext uri="{BB962C8B-B14F-4D97-AF65-F5344CB8AC3E}">
        <p14:creationId xmlns:p14="http://schemas.microsoft.com/office/powerpoint/2010/main" val="3022421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Worksheets Object</a:t>
            </a:r>
          </a:p>
        </p:txBody>
      </p:sp>
      <p:sp>
        <p:nvSpPr>
          <p:cNvPr id="3" name="Content Placeholder 2"/>
          <p:cNvSpPr>
            <a:spLocks noGrp="1"/>
          </p:cNvSpPr>
          <p:nvPr>
            <p:ph idx="1"/>
          </p:nvPr>
        </p:nvSpPr>
        <p:spPr/>
        <p:txBody>
          <a:bodyPr/>
          <a:lstStyle/>
          <a:p>
            <a:r>
              <a:rPr lang="en-US" dirty="0" err="1"/>
              <a:t>ComboBox</a:t>
            </a:r>
            <a:r>
              <a:rPr lang="en-US" dirty="0"/>
              <a:t> Control</a:t>
            </a:r>
          </a:p>
          <a:p>
            <a:pPr lvl="1"/>
            <a:r>
              <a:rPr lang="en-US" altLang="zh-TW" dirty="0">
                <a:ea typeface="新細明體" charset="-120"/>
              </a:rPr>
              <a:t>It displays a list of items in a drop-down box.</a:t>
            </a:r>
          </a:p>
          <a:p>
            <a:pPr lvl="1"/>
            <a:r>
              <a:rPr lang="en-US" altLang="zh-TW" dirty="0">
                <a:ea typeface="新細明體" charset="-120"/>
              </a:rPr>
              <a:t>Only a single item can be selected.</a:t>
            </a:r>
          </a:p>
          <a:p>
            <a:pPr lvl="1"/>
            <a:r>
              <a:rPr lang="en-US" altLang="zh-TW" dirty="0">
                <a:ea typeface="新細明體" charset="-120"/>
              </a:rPr>
              <a:t>It also allows the user to enter texts like a </a:t>
            </a:r>
            <a:r>
              <a:rPr lang="en-US" altLang="zh-TW" dirty="0" err="1">
                <a:ea typeface="新細明體" charset="-120"/>
              </a:rPr>
              <a:t>TextBox</a:t>
            </a:r>
            <a:r>
              <a:rPr lang="en-US" altLang="zh-TW" dirty="0">
                <a:ea typeface="新細明體" charset="-120"/>
              </a:rPr>
              <a:t> control.</a:t>
            </a:r>
          </a:p>
          <a:p>
            <a:pPr lvl="2"/>
            <a:r>
              <a:rPr lang="en-US" altLang="zh-TW" sz="2000" dirty="0">
                <a:ea typeface="新細明體" charset="-120"/>
              </a:rPr>
              <a:t>If the entered texts match one of the items in the list, the item will be selected automatically.</a:t>
            </a:r>
          </a:p>
          <a:p>
            <a:pPr lvl="3"/>
            <a:r>
              <a:rPr lang="en-US" altLang="zh-TW" dirty="0">
                <a:ea typeface="新細明體" charset="-120"/>
              </a:rPr>
              <a:t>Set Style property to:</a:t>
            </a:r>
          </a:p>
          <a:p>
            <a:pPr lvl="4"/>
            <a:r>
              <a:rPr lang="en-US" altLang="zh-TW" dirty="0" err="1">
                <a:ea typeface="新細明體" charset="-120"/>
              </a:rPr>
              <a:t>fmstyleDropDownCombo</a:t>
            </a:r>
            <a:r>
              <a:rPr lang="en-US" altLang="zh-TW" dirty="0">
                <a:ea typeface="新細明體" charset="-120"/>
              </a:rPr>
              <a:t> for allowing text entry.</a:t>
            </a:r>
          </a:p>
          <a:p>
            <a:pPr lvl="4"/>
            <a:r>
              <a:rPr lang="en-US" altLang="zh-TW" dirty="0" err="1">
                <a:ea typeface="新細明體" charset="-120"/>
              </a:rPr>
              <a:t>fmstyleDropDownList</a:t>
            </a:r>
            <a:r>
              <a:rPr lang="en-US" altLang="zh-TW" dirty="0">
                <a:ea typeface="新細明體" charset="-120"/>
              </a:rPr>
              <a:t> for not allowing text entry.</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46</a:t>
            </a:fld>
            <a:endParaRPr lang="en-US" altLang="zh-TW"/>
          </a:p>
        </p:txBody>
      </p:sp>
    </p:spTree>
    <p:extLst>
      <p:ext uri="{BB962C8B-B14F-4D97-AF65-F5344CB8AC3E}">
        <p14:creationId xmlns:p14="http://schemas.microsoft.com/office/powerpoint/2010/main" val="8802194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Worksheets Object</a:t>
            </a:r>
          </a:p>
        </p:txBody>
      </p:sp>
      <p:sp>
        <p:nvSpPr>
          <p:cNvPr id="3" name="Content Placeholder 2"/>
          <p:cNvSpPr>
            <a:spLocks noGrp="1"/>
          </p:cNvSpPr>
          <p:nvPr>
            <p:ph idx="1"/>
          </p:nvPr>
        </p:nvSpPr>
        <p:spPr>
          <a:xfrm>
            <a:off x="135172" y="964153"/>
            <a:ext cx="9008828" cy="5269670"/>
          </a:xfrm>
        </p:spPr>
        <p:txBody>
          <a:bodyPr/>
          <a:lstStyle/>
          <a:p>
            <a:r>
              <a:rPr lang="en-US" dirty="0" err="1"/>
              <a:t>ComboBox</a:t>
            </a:r>
            <a:r>
              <a:rPr lang="en-US" dirty="0"/>
              <a:t> Control</a:t>
            </a:r>
          </a:p>
          <a:p>
            <a:pPr lvl="1"/>
            <a:r>
              <a:rPr lang="en-US" altLang="zh-TW" sz="2200" dirty="0">
                <a:ea typeface="新細明體" charset="-120"/>
              </a:rPr>
              <a:t>Value property returns a string that contains the text in the textbox.</a:t>
            </a:r>
          </a:p>
          <a:p>
            <a:pPr lvl="2"/>
            <a:r>
              <a:rPr lang="en-US" altLang="zh-TW" sz="2000" dirty="0">
                <a:ea typeface="新細明體" charset="-120"/>
              </a:rPr>
              <a:t>When text entry is not allowed, the Value property can only be "" or contain the selected item’s text.</a:t>
            </a:r>
          </a:p>
          <a:p>
            <a:pPr lvl="1"/>
            <a:r>
              <a:rPr lang="en-US" altLang="zh-TW" sz="2200" dirty="0" err="1">
                <a:ea typeface="新細明體" charset="-120"/>
              </a:rPr>
              <a:t>ListIndex</a:t>
            </a:r>
            <a:r>
              <a:rPr lang="en-US" altLang="zh-TW" sz="2200" dirty="0">
                <a:ea typeface="新細明體" charset="-120"/>
              </a:rPr>
              <a:t> property returns an integer representing the position of the currently selected item.</a:t>
            </a:r>
          </a:p>
          <a:p>
            <a:pPr lvl="2"/>
            <a:r>
              <a:rPr lang="en-US" altLang="zh-TW" sz="2000" dirty="0">
                <a:ea typeface="新細明體" charset="-120"/>
              </a:rPr>
              <a:t>Value of </a:t>
            </a:r>
            <a:r>
              <a:rPr lang="en-US" altLang="zh-TW" sz="2000" dirty="0" err="1">
                <a:ea typeface="新細明體" charset="-120"/>
              </a:rPr>
              <a:t>ListIndex</a:t>
            </a:r>
            <a:r>
              <a:rPr lang="en-US" altLang="zh-TW" sz="2000" dirty="0">
                <a:ea typeface="新細明體" charset="-120"/>
              </a:rPr>
              <a:t> range from -1 to the number of items in the list - 1.</a:t>
            </a:r>
          </a:p>
          <a:p>
            <a:pPr lvl="3"/>
            <a:r>
              <a:rPr lang="en-US" altLang="zh-TW" dirty="0">
                <a:ea typeface="新細明體" charset="-120"/>
              </a:rPr>
              <a:t>-1 indicates no item is selected or the entered text does not match any one of the items in the list</a:t>
            </a:r>
          </a:p>
          <a:p>
            <a:pPr lvl="3"/>
            <a:r>
              <a:rPr lang="en-US" altLang="zh-TW" dirty="0">
                <a:ea typeface="新細明體" charset="-120"/>
              </a:rPr>
              <a:t>0 indicates the first item is selected, 1 indicates the second item is selected etc.</a:t>
            </a:r>
          </a:p>
          <a:p>
            <a:pPr lvl="1"/>
            <a:r>
              <a:rPr lang="en-US" sz="2200" dirty="0"/>
              <a:t>Methods, such as </a:t>
            </a:r>
            <a:r>
              <a:rPr lang="en-US" sz="2200" dirty="0" err="1"/>
              <a:t>AddItem</a:t>
            </a:r>
            <a:r>
              <a:rPr lang="en-US" sz="2200" dirty="0"/>
              <a:t>, Clear, and </a:t>
            </a:r>
            <a:r>
              <a:rPr lang="en-US" sz="2200" dirty="0" err="1"/>
              <a:t>RemoveItem</a:t>
            </a:r>
            <a:r>
              <a:rPr lang="en-US" sz="2200" dirty="0"/>
              <a:t> etc., and properties, such as List, and </a:t>
            </a:r>
            <a:r>
              <a:rPr lang="en-US" sz="2200" dirty="0" err="1"/>
              <a:t>ListCount</a:t>
            </a:r>
            <a:r>
              <a:rPr lang="en-US" sz="2200" dirty="0"/>
              <a:t> </a:t>
            </a:r>
            <a:r>
              <a:rPr lang="en-US" sz="2200" dirty="0" err="1"/>
              <a:t>etc</a:t>
            </a:r>
            <a:r>
              <a:rPr lang="en-US" sz="2200" dirty="0"/>
              <a:t>, are similar to those of a </a:t>
            </a:r>
            <a:r>
              <a:rPr lang="en-US" sz="2200" dirty="0" err="1"/>
              <a:t>ListBox</a:t>
            </a:r>
            <a:r>
              <a:rPr lang="en-US" sz="2200" dirty="0"/>
              <a:t> control.</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47</a:t>
            </a:fld>
            <a:endParaRPr lang="en-US" altLang="zh-TW" dirty="0"/>
          </a:p>
        </p:txBody>
      </p:sp>
    </p:spTree>
    <p:extLst>
      <p:ext uri="{BB962C8B-B14F-4D97-AF65-F5344CB8AC3E}">
        <p14:creationId xmlns:p14="http://schemas.microsoft.com/office/powerpoint/2010/main" val="33683732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Worksheets Object</a:t>
            </a:r>
          </a:p>
        </p:txBody>
      </p:sp>
      <p:sp>
        <p:nvSpPr>
          <p:cNvPr id="3" name="Content Placeholder 2"/>
          <p:cNvSpPr>
            <a:spLocks noGrp="1"/>
          </p:cNvSpPr>
          <p:nvPr>
            <p:ph idx="1"/>
          </p:nvPr>
        </p:nvSpPr>
        <p:spPr/>
        <p:txBody>
          <a:bodyPr/>
          <a:lstStyle/>
          <a:p>
            <a:r>
              <a:rPr lang="en-US" dirty="0" err="1"/>
              <a:t>ComboBox</a:t>
            </a:r>
            <a:r>
              <a:rPr lang="en-US" dirty="0"/>
              <a:t> Control</a:t>
            </a:r>
          </a:p>
          <a:p>
            <a:pPr lvl="1"/>
            <a:r>
              <a:rPr lang="en-US" dirty="0"/>
              <a:t>Example 3.6 (Cont'd).</a:t>
            </a:r>
          </a:p>
          <a:p>
            <a:pPr lvl="2"/>
            <a:r>
              <a:rPr lang="en-US" dirty="0"/>
              <a:t>Partial code of </a:t>
            </a:r>
            <a:r>
              <a:rPr lang="en-US" dirty="0" err="1"/>
              <a:t>optDelete</a:t>
            </a:r>
            <a:r>
              <a:rPr lang="en-US" dirty="0"/>
              <a:t> Click event:</a:t>
            </a:r>
          </a:p>
          <a:p>
            <a:pPr marL="857250" lvl="2" indent="0">
              <a:buNone/>
            </a:pPr>
            <a:r>
              <a:rPr lang="en-US" sz="2000" dirty="0"/>
              <a:t>…</a:t>
            </a:r>
          </a:p>
          <a:p>
            <a:pPr marL="857250" lvl="2" indent="0">
              <a:buNone/>
            </a:pPr>
            <a:r>
              <a:rPr lang="en-US" sz="2000" dirty="0"/>
              <a:t>If </a:t>
            </a:r>
            <a:r>
              <a:rPr lang="en-US" sz="2000" dirty="0" err="1"/>
              <a:t>optThisWkbook.Value</a:t>
            </a:r>
            <a:r>
              <a:rPr lang="en-US" sz="2000" dirty="0"/>
              <a:t> = True Then</a:t>
            </a:r>
          </a:p>
          <a:p>
            <a:pPr marL="857250" lvl="2" indent="0">
              <a:buNone/>
            </a:pPr>
            <a:r>
              <a:rPr lang="en-US" sz="2000" dirty="0">
                <a:solidFill>
                  <a:srgbClr val="009900"/>
                </a:solidFill>
              </a:rPr>
              <a:t>    'Display the list of worksheets in this workbook</a:t>
            </a:r>
          </a:p>
          <a:p>
            <a:pPr marL="857250" lvl="2" indent="0">
              <a:buNone/>
            </a:pPr>
            <a:r>
              <a:rPr lang="en-US" sz="2000" dirty="0"/>
              <a:t>    For Each </a:t>
            </a:r>
            <a:r>
              <a:rPr lang="en-US" sz="2000" dirty="0" err="1"/>
              <a:t>wksheet</a:t>
            </a:r>
            <a:r>
              <a:rPr lang="en-US" sz="2000" dirty="0"/>
              <a:t> In </a:t>
            </a:r>
            <a:r>
              <a:rPr lang="en-US" sz="2000" dirty="0" err="1"/>
              <a:t>ThisWorkbook.Worksheets</a:t>
            </a:r>
            <a:endParaRPr lang="en-US" sz="2000" dirty="0"/>
          </a:p>
          <a:p>
            <a:pPr marL="857250" lvl="2" indent="0">
              <a:buNone/>
            </a:pPr>
            <a:r>
              <a:rPr lang="en-US" sz="2000" dirty="0"/>
              <a:t>        </a:t>
            </a:r>
            <a:r>
              <a:rPr lang="en-US" sz="2000" dirty="0" err="1"/>
              <a:t>cbxWksheet.AddItem</a:t>
            </a:r>
            <a:r>
              <a:rPr lang="en-US" sz="2000" dirty="0"/>
              <a:t>      </a:t>
            </a:r>
            <a:r>
              <a:rPr lang="en-US" sz="2000" dirty="0" err="1"/>
              <a:t>wksheet.Name</a:t>
            </a:r>
            <a:endParaRPr lang="en-US" sz="2000" dirty="0"/>
          </a:p>
          <a:p>
            <a:pPr marL="857250" lvl="2" indent="0">
              <a:buNone/>
            </a:pPr>
            <a:r>
              <a:rPr lang="en-US" sz="2000" dirty="0"/>
              <a:t>    Next </a:t>
            </a:r>
            <a:r>
              <a:rPr lang="en-US" sz="2000" dirty="0" err="1"/>
              <a:t>wksheet</a:t>
            </a:r>
            <a:endParaRPr lang="en-US" sz="2000" dirty="0"/>
          </a:p>
          <a:p>
            <a:pPr marL="857250" lvl="2" indent="0">
              <a:buNone/>
            </a:pPr>
            <a:r>
              <a:rPr lang="en-US" sz="2000" dirty="0"/>
              <a:t>     …</a:t>
            </a:r>
          </a:p>
          <a:p>
            <a:pPr marL="857250" lvl="2" indent="0">
              <a:buNone/>
            </a:pPr>
            <a:r>
              <a:rPr lang="en-US" sz="2000" dirty="0"/>
              <a:t>End If</a:t>
            </a:r>
          </a:p>
          <a:p>
            <a:pPr marL="857250" lvl="2" indent="0">
              <a:buNone/>
            </a:pPr>
            <a:r>
              <a:rPr lang="en-US" sz="2000" dirty="0"/>
              <a:t>…   </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48</a:t>
            </a:fld>
            <a:endParaRPr lang="en-US" altLang="zh-TW"/>
          </a:p>
        </p:txBody>
      </p:sp>
    </p:spTree>
    <p:extLst>
      <p:ext uri="{BB962C8B-B14F-4D97-AF65-F5344CB8AC3E}">
        <p14:creationId xmlns:p14="http://schemas.microsoft.com/office/powerpoint/2010/main" val="2390081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Worksheets Object</a:t>
            </a:r>
          </a:p>
        </p:txBody>
      </p:sp>
      <p:sp>
        <p:nvSpPr>
          <p:cNvPr id="3" name="Content Placeholder 2"/>
          <p:cNvSpPr>
            <a:spLocks noGrp="1"/>
          </p:cNvSpPr>
          <p:nvPr>
            <p:ph idx="1"/>
          </p:nvPr>
        </p:nvSpPr>
        <p:spPr>
          <a:xfrm>
            <a:off x="182880" y="987552"/>
            <a:ext cx="8802094" cy="5246271"/>
          </a:xfrm>
        </p:spPr>
        <p:txBody>
          <a:bodyPr/>
          <a:lstStyle/>
          <a:p>
            <a:r>
              <a:rPr lang="en-US" dirty="0" err="1"/>
              <a:t>ComboBox</a:t>
            </a:r>
            <a:r>
              <a:rPr lang="en-US" dirty="0"/>
              <a:t> Control</a:t>
            </a:r>
          </a:p>
          <a:p>
            <a:pPr lvl="1"/>
            <a:r>
              <a:rPr lang="en-US" dirty="0"/>
              <a:t>Example 3.6 (Cont'd).</a:t>
            </a:r>
          </a:p>
          <a:p>
            <a:pPr lvl="2"/>
            <a:r>
              <a:rPr lang="en-US" dirty="0"/>
              <a:t>Partial code of </a:t>
            </a:r>
            <a:r>
              <a:rPr lang="en-US" dirty="0" err="1"/>
              <a:t>cmdAction</a:t>
            </a:r>
            <a:r>
              <a:rPr lang="en-US" dirty="0"/>
              <a:t> Click event:</a:t>
            </a:r>
          </a:p>
          <a:p>
            <a:pPr marL="800100" lvl="2" indent="0">
              <a:buNone/>
            </a:pPr>
            <a:r>
              <a:rPr lang="en-US" sz="2000" dirty="0"/>
              <a:t>…</a:t>
            </a:r>
          </a:p>
          <a:p>
            <a:pPr marL="800100" lvl="2" indent="0">
              <a:buNone/>
            </a:pPr>
            <a:r>
              <a:rPr lang="en-US" sz="2000" dirty="0"/>
              <a:t>If </a:t>
            </a:r>
            <a:r>
              <a:rPr lang="en-US" sz="2000" dirty="0" err="1"/>
              <a:t>optAdd.Value</a:t>
            </a:r>
            <a:r>
              <a:rPr lang="en-US" sz="2000" dirty="0"/>
              <a:t> = True Then</a:t>
            </a:r>
          </a:p>
          <a:p>
            <a:pPr marL="800100" lvl="2" indent="0">
              <a:buNone/>
            </a:pPr>
            <a:r>
              <a:rPr lang="en-US" sz="2000" dirty="0"/>
              <a:t>    If </a:t>
            </a:r>
            <a:r>
              <a:rPr lang="en-US" sz="2000" dirty="0" err="1"/>
              <a:t>optThisWkbook.Value</a:t>
            </a:r>
            <a:r>
              <a:rPr lang="en-US" sz="2000" dirty="0"/>
              <a:t> = True Or </a:t>
            </a:r>
            <a:r>
              <a:rPr lang="en-US" sz="2000" dirty="0" err="1"/>
              <a:t>lblWorkbook.Caption</a:t>
            </a:r>
            <a:r>
              <a:rPr lang="en-US" sz="2000" dirty="0"/>
              <a:t> &lt;&gt; "" Then</a:t>
            </a:r>
          </a:p>
          <a:p>
            <a:pPr marL="800100" lvl="2" indent="0">
              <a:buNone/>
            </a:pPr>
            <a:r>
              <a:rPr lang="en-US" sz="2000" dirty="0">
                <a:solidFill>
                  <a:srgbClr val="009900"/>
                </a:solidFill>
              </a:rPr>
              <a:t>        'Add a new worksheet to </a:t>
            </a:r>
            <a:r>
              <a:rPr lang="en-US" sz="2000" dirty="0" err="1">
                <a:solidFill>
                  <a:srgbClr val="009900"/>
                </a:solidFill>
              </a:rPr>
              <a:t>theWkbook</a:t>
            </a:r>
            <a:r>
              <a:rPr lang="en-US" sz="2000" dirty="0">
                <a:solidFill>
                  <a:srgbClr val="009900"/>
                </a:solidFill>
              </a:rPr>
              <a:t> object</a:t>
            </a:r>
          </a:p>
          <a:p>
            <a:pPr marL="800100" lvl="2" indent="0">
              <a:buNone/>
            </a:pPr>
            <a:r>
              <a:rPr lang="en-US" sz="2000" dirty="0"/>
              <a:t>        </a:t>
            </a:r>
            <a:r>
              <a:rPr lang="en-US" sz="2000" dirty="0" err="1"/>
              <a:t>theWkbook.Worksheets.Add</a:t>
            </a:r>
            <a:endParaRPr lang="en-US" sz="2000" dirty="0"/>
          </a:p>
          <a:p>
            <a:pPr marL="800100" lvl="2" indent="0">
              <a:buNone/>
            </a:pPr>
            <a:r>
              <a:rPr lang="en-US" sz="2000" dirty="0"/>
              <a:t>        </a:t>
            </a:r>
          </a:p>
          <a:p>
            <a:pPr marL="800100" lvl="2" indent="0">
              <a:buNone/>
            </a:pPr>
            <a:r>
              <a:rPr lang="en-US" sz="2000" dirty="0"/>
              <a:t>        </a:t>
            </a:r>
            <a:r>
              <a:rPr lang="en-US" sz="2000" dirty="0" err="1"/>
              <a:t>VBA.MsgBox</a:t>
            </a:r>
            <a:r>
              <a:rPr lang="en-US" sz="2000" dirty="0"/>
              <a:t> "A worksheet is added."</a:t>
            </a:r>
          </a:p>
          <a:p>
            <a:pPr marL="800100" lvl="2" indent="0">
              <a:buNone/>
            </a:pPr>
            <a:r>
              <a:rPr lang="en-US" sz="2000" dirty="0"/>
              <a:t>        …</a:t>
            </a:r>
          </a:p>
          <a:p>
            <a:pPr marL="800100" lvl="2" indent="0">
              <a:buNone/>
            </a:pPr>
            <a:r>
              <a:rPr lang="en-US" sz="2000" dirty="0"/>
              <a:t>End If</a:t>
            </a:r>
          </a:p>
          <a:p>
            <a:pPr marL="800100" lvl="2" indent="0">
              <a:buNone/>
            </a:pPr>
            <a:r>
              <a:rPr lang="en-US" sz="2000" dirty="0"/>
              <a:t>...</a:t>
            </a:r>
          </a:p>
          <a:p>
            <a:pPr marL="800100" lvl="2" indent="0">
              <a:buNone/>
            </a:pPr>
            <a:endParaRPr lang="en-US" sz="2000"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49</a:t>
            </a:fld>
            <a:endParaRPr lang="en-US" altLang="zh-TW"/>
          </a:p>
        </p:txBody>
      </p:sp>
    </p:spTree>
    <p:extLst>
      <p:ext uri="{BB962C8B-B14F-4D97-AF65-F5344CB8AC3E}">
        <p14:creationId xmlns:p14="http://schemas.microsoft.com/office/powerpoint/2010/main" val="3646220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Worksheets Object</a:t>
            </a:r>
          </a:p>
        </p:txBody>
      </p:sp>
      <p:sp>
        <p:nvSpPr>
          <p:cNvPr id="3" name="Content Placeholder 2"/>
          <p:cNvSpPr>
            <a:spLocks noGrp="1"/>
          </p:cNvSpPr>
          <p:nvPr>
            <p:ph idx="1"/>
          </p:nvPr>
        </p:nvSpPr>
        <p:spPr/>
        <p:txBody>
          <a:bodyPr/>
          <a:lstStyle/>
          <a:p>
            <a:r>
              <a:rPr lang="en-US" dirty="0" err="1"/>
              <a:t>ComboBox</a:t>
            </a:r>
            <a:r>
              <a:rPr lang="en-US" dirty="0"/>
              <a:t> Control</a:t>
            </a:r>
          </a:p>
          <a:p>
            <a:pPr lvl="1"/>
            <a:r>
              <a:rPr lang="en-US" dirty="0"/>
              <a:t>Example 3.6 (Cont'd).</a:t>
            </a:r>
          </a:p>
          <a:p>
            <a:pPr marL="1056150" lvl="3" indent="-342900">
              <a:buSzPct val="70000"/>
              <a:buFont typeface="Wingdings" pitchFamily="2" charset="2"/>
              <a:buChar char="¢"/>
            </a:pPr>
            <a:r>
              <a:rPr lang="en-US" dirty="0"/>
              <a:t>Partial code of </a:t>
            </a:r>
            <a:r>
              <a:rPr lang="en-US" dirty="0" err="1"/>
              <a:t>cmdAction</a:t>
            </a:r>
            <a:r>
              <a:rPr lang="en-US" dirty="0"/>
              <a:t> Click event:</a:t>
            </a:r>
          </a:p>
          <a:p>
            <a:pPr marL="400050" lvl="2" indent="0">
              <a:buClr>
                <a:schemeClr val="tx1"/>
              </a:buClr>
              <a:buSzPct val="70000"/>
              <a:buNone/>
            </a:pPr>
            <a:r>
              <a:rPr lang="en-US" dirty="0"/>
              <a:t>…</a:t>
            </a:r>
          </a:p>
          <a:p>
            <a:pPr marL="457200" lvl="1" indent="0">
              <a:buNone/>
            </a:pPr>
            <a:r>
              <a:rPr lang="en-US" sz="2000" dirty="0"/>
              <a:t>If </a:t>
            </a:r>
            <a:r>
              <a:rPr lang="en-US" sz="2000" dirty="0" err="1"/>
              <a:t>optDelete.Value</a:t>
            </a:r>
            <a:r>
              <a:rPr lang="en-US" sz="2000" dirty="0"/>
              <a:t> = True Then</a:t>
            </a:r>
          </a:p>
          <a:p>
            <a:pPr marL="457200" lvl="1" indent="0">
              <a:buNone/>
            </a:pPr>
            <a:r>
              <a:rPr lang="en-US" sz="2000" dirty="0"/>
              <a:t>    If </a:t>
            </a:r>
            <a:r>
              <a:rPr lang="en-US" sz="2000" dirty="0" err="1"/>
              <a:t>optThisWkbook.Value</a:t>
            </a:r>
            <a:r>
              <a:rPr lang="en-US" sz="2000" dirty="0"/>
              <a:t> = True Or </a:t>
            </a:r>
            <a:r>
              <a:rPr lang="en-US" sz="2000" dirty="0" err="1"/>
              <a:t>lblWorkbook.Caption</a:t>
            </a:r>
            <a:r>
              <a:rPr lang="en-US" sz="2000" dirty="0"/>
              <a:t> &lt;&gt; "" Then</a:t>
            </a:r>
          </a:p>
          <a:p>
            <a:pPr marL="457200" lvl="1" indent="0">
              <a:buNone/>
            </a:pPr>
            <a:r>
              <a:rPr lang="en-US" sz="2000" dirty="0"/>
              <a:t>        </a:t>
            </a:r>
          </a:p>
          <a:p>
            <a:pPr marL="457200" lvl="1" indent="0">
              <a:buNone/>
            </a:pPr>
            <a:r>
              <a:rPr lang="en-US" sz="2000" dirty="0"/>
              <a:t>        If </a:t>
            </a:r>
            <a:r>
              <a:rPr lang="en-US" sz="2000" dirty="0" err="1"/>
              <a:t>cbxWksheet.ListIndex</a:t>
            </a:r>
            <a:r>
              <a:rPr lang="en-US" sz="2000" dirty="0"/>
              <a:t> &gt; -1 Then</a:t>
            </a:r>
          </a:p>
          <a:p>
            <a:pPr marL="457200" lvl="1" indent="0">
              <a:buNone/>
            </a:pPr>
            <a:r>
              <a:rPr lang="en-US" sz="2000" dirty="0">
                <a:solidFill>
                  <a:srgbClr val="009900"/>
                </a:solidFill>
              </a:rPr>
              <a:t>            'Delete the selected worksheet in </a:t>
            </a:r>
            <a:r>
              <a:rPr lang="en-US" sz="2000" dirty="0" err="1">
                <a:solidFill>
                  <a:srgbClr val="009900"/>
                </a:solidFill>
              </a:rPr>
              <a:t>theWkbook</a:t>
            </a:r>
            <a:endParaRPr lang="en-US" sz="2000" dirty="0">
              <a:solidFill>
                <a:srgbClr val="009900"/>
              </a:solidFill>
            </a:endParaRPr>
          </a:p>
          <a:p>
            <a:pPr marL="457200" lvl="1" indent="0">
              <a:buNone/>
            </a:pPr>
            <a:r>
              <a:rPr lang="en-US" sz="2000" dirty="0"/>
              <a:t>            </a:t>
            </a:r>
            <a:r>
              <a:rPr lang="en-US" sz="2000" dirty="0" err="1"/>
              <a:t>theWkbook.Worksheets</a:t>
            </a:r>
            <a:r>
              <a:rPr lang="en-US" sz="2000" dirty="0"/>
              <a:t>(</a:t>
            </a:r>
            <a:r>
              <a:rPr lang="en-US" sz="2000" dirty="0" err="1"/>
              <a:t>cbxWksheet.Value</a:t>
            </a:r>
            <a:r>
              <a:rPr lang="en-US" sz="2000" dirty="0"/>
              <a:t>).Delete</a:t>
            </a:r>
          </a:p>
          <a:p>
            <a:pPr marL="457200" lvl="1" indent="0">
              <a:buNone/>
            </a:pPr>
            <a:r>
              <a:rPr lang="en-US" sz="2000" dirty="0"/>
              <a:t>                      </a:t>
            </a:r>
          </a:p>
          <a:p>
            <a:pPr marL="457200" lvl="1" indent="0">
              <a:buNone/>
            </a:pPr>
            <a:r>
              <a:rPr lang="en-US" sz="2000" dirty="0"/>
              <a:t>            </a:t>
            </a:r>
            <a:r>
              <a:rPr lang="en-US" sz="2000" dirty="0" err="1"/>
              <a:t>VBA.MsgBox</a:t>
            </a:r>
            <a:r>
              <a:rPr lang="en-US" sz="2000" dirty="0"/>
              <a:t> "The worksheet is deleted."</a:t>
            </a:r>
          </a:p>
          <a:p>
            <a:pPr marL="457200" lvl="1" indent="0">
              <a:buNone/>
            </a:pPr>
            <a:r>
              <a:rPr lang="en-US" sz="2000" dirty="0"/>
              <a:t>	      …</a:t>
            </a:r>
          </a:p>
          <a:p>
            <a:pPr marL="457200" lvl="1" indent="0">
              <a:buNone/>
            </a:pPr>
            <a:r>
              <a:rPr lang="en-US" sz="2000" dirty="0"/>
              <a:t>	</a:t>
            </a:r>
          </a:p>
          <a:p>
            <a:pPr marL="457200" lvl="1" indent="0">
              <a:buNone/>
            </a:pPr>
            <a:r>
              <a:rPr lang="en-US" sz="2000" dirty="0"/>
              <a:t>	</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50</a:t>
            </a:fld>
            <a:endParaRPr lang="en-US" altLang="zh-TW"/>
          </a:p>
        </p:txBody>
      </p:sp>
    </p:spTree>
    <p:extLst>
      <p:ext uri="{BB962C8B-B14F-4D97-AF65-F5344CB8AC3E}">
        <p14:creationId xmlns:p14="http://schemas.microsoft.com/office/powerpoint/2010/main" val="2297049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fld id="{9FFE98F9-F515-4B44-A82D-380DC88829DF}" type="slidenum">
              <a:rPr lang="en-US" altLang="zh-TW"/>
              <a:pPr/>
              <a:t>51</a:t>
            </a:fld>
            <a:endParaRPr lang="en-US" altLang="zh-TW"/>
          </a:p>
        </p:txBody>
      </p:sp>
      <p:sp>
        <p:nvSpPr>
          <p:cNvPr id="15363" name="Rectangle 2"/>
          <p:cNvSpPr>
            <a:spLocks noGrp="1" noChangeArrowheads="1"/>
          </p:cNvSpPr>
          <p:nvPr>
            <p:ph type="title"/>
          </p:nvPr>
        </p:nvSpPr>
        <p:spPr/>
        <p:txBody>
          <a:bodyPr/>
          <a:lstStyle/>
          <a:p>
            <a:pPr eaLnBrk="1" hangingPunct="1"/>
            <a:r>
              <a:rPr lang="en-US" altLang="zh-TW" dirty="0">
                <a:ea typeface="新細明體" charset="-120"/>
              </a:rPr>
              <a:t>Range Object</a:t>
            </a:r>
          </a:p>
        </p:txBody>
      </p:sp>
      <p:sp>
        <p:nvSpPr>
          <p:cNvPr id="15364" name="Rectangle 3"/>
          <p:cNvSpPr>
            <a:spLocks noGrp="1" noChangeArrowheads="1"/>
          </p:cNvSpPr>
          <p:nvPr>
            <p:ph type="body" idx="1"/>
          </p:nvPr>
        </p:nvSpPr>
        <p:spPr>
          <a:xfrm>
            <a:off x="274320" y="914400"/>
            <a:ext cx="8641080" cy="5105400"/>
          </a:xfrm>
        </p:spPr>
        <p:txBody>
          <a:bodyPr/>
          <a:lstStyle/>
          <a:p>
            <a:pPr eaLnBrk="1" hangingPunct="1"/>
            <a:r>
              <a:rPr lang="en-US" dirty="0"/>
              <a:t>Referring to cells in the active worksheet</a:t>
            </a:r>
          </a:p>
          <a:p>
            <a:pPr lvl="1" eaLnBrk="1" hangingPunct="1"/>
            <a:r>
              <a:rPr lang="en-US" altLang="zh-TW" sz="2400" dirty="0">
                <a:ea typeface="新細明體" charset="-120"/>
              </a:rPr>
              <a:t>Range object represents a </a:t>
            </a:r>
            <a:r>
              <a:rPr lang="en-US" altLang="zh-TW" dirty="0">
                <a:ea typeface="新細明體" charset="-120"/>
              </a:rPr>
              <a:t>cell or a group of cells in the active worksheet.</a:t>
            </a:r>
            <a:endParaRPr lang="en-US" altLang="zh-TW" sz="2000" dirty="0">
              <a:ea typeface="新細明體" charset="-120"/>
            </a:endParaRPr>
          </a:p>
          <a:p>
            <a:pPr lvl="1" eaLnBrk="1" hangingPunct="1"/>
            <a:r>
              <a:rPr lang="en-US" altLang="zh-TW" sz="2400" dirty="0">
                <a:ea typeface="新細明體" charset="-120"/>
              </a:rPr>
              <a:t>Range object in the active worksheet of the active workbook can be referred to as: </a:t>
            </a:r>
          </a:p>
          <a:p>
            <a:pPr lvl="2" eaLnBrk="1" hangingPunct="1">
              <a:spcBef>
                <a:spcPts val="0"/>
              </a:spcBef>
            </a:pPr>
            <a:r>
              <a:rPr lang="en-US" altLang="zh-TW" sz="2000" dirty="0">
                <a:ea typeface="新細明體" charset="-120"/>
              </a:rPr>
              <a:t>Range("A1") </a:t>
            </a:r>
          </a:p>
          <a:p>
            <a:pPr lvl="2" eaLnBrk="1" hangingPunct="1">
              <a:spcBef>
                <a:spcPts val="0"/>
              </a:spcBef>
            </a:pPr>
            <a:r>
              <a:rPr lang="en-US" altLang="zh-TW" sz="2000" dirty="0">
                <a:ea typeface="新細明體" charset="-120"/>
              </a:rPr>
              <a:t>Range("A1","B10") , or equivalently Range("A1:B10")</a:t>
            </a:r>
          </a:p>
          <a:p>
            <a:pPr lvl="2" eaLnBrk="1" hangingPunct="1">
              <a:spcBef>
                <a:spcPts val="0"/>
              </a:spcBef>
            </a:pPr>
            <a:r>
              <a:rPr lang="en-US" altLang="zh-TW" sz="2000" dirty="0">
                <a:ea typeface="新細明體" charset="-120"/>
              </a:rPr>
              <a:t>Range ("A1, B2, C4"), Range ("A1:B2, A9:B10")</a:t>
            </a:r>
          </a:p>
          <a:p>
            <a:pPr lvl="2" eaLnBrk="1" hangingPunct="1">
              <a:spcBef>
                <a:spcPts val="0"/>
              </a:spcBef>
            </a:pPr>
            <a:r>
              <a:rPr lang="en-US" altLang="zh-TW" sz="2000" dirty="0">
                <a:ea typeface="新細明體" charset="-120"/>
              </a:rPr>
              <a:t>Range("</a:t>
            </a:r>
            <a:r>
              <a:rPr lang="en-US" altLang="zh-TW" sz="2000" dirty="0" err="1">
                <a:ea typeface="新細明體" charset="-120"/>
              </a:rPr>
              <a:t>rangename</a:t>
            </a:r>
            <a:r>
              <a:rPr lang="en-US" altLang="zh-TW" sz="2000" dirty="0">
                <a:ea typeface="新細明體" charset="-120"/>
              </a:rPr>
              <a:t>")</a:t>
            </a:r>
          </a:p>
          <a:p>
            <a:pPr lvl="2" eaLnBrk="1" hangingPunct="1">
              <a:spcBef>
                <a:spcPts val="0"/>
              </a:spcBef>
            </a:pPr>
            <a:r>
              <a:rPr lang="en-US" altLang="zh-TW" sz="2000" dirty="0">
                <a:ea typeface="新細明體" charset="-120"/>
              </a:rPr>
              <a:t>Range(</a:t>
            </a:r>
            <a:r>
              <a:rPr lang="en-US" altLang="zh-TW" sz="2000" i="1" dirty="0" err="1">
                <a:ea typeface="新細明體" charset="-120"/>
              </a:rPr>
              <a:t>rangeaddress_var</a:t>
            </a:r>
            <a:r>
              <a:rPr lang="en-US" altLang="zh-TW" sz="2000" dirty="0">
                <a:ea typeface="新細明體" charset="-120"/>
              </a:rPr>
              <a:t>)</a:t>
            </a:r>
          </a:p>
          <a:p>
            <a:pPr lvl="2" eaLnBrk="1" hangingPunct="1">
              <a:spcBef>
                <a:spcPts val="0"/>
              </a:spcBef>
            </a:pPr>
            <a:r>
              <a:rPr lang="en-US" altLang="zh-TW" sz="2000" dirty="0">
                <a:ea typeface="新細明體" charset="-120"/>
              </a:rPr>
              <a:t>Selection</a:t>
            </a:r>
          </a:p>
          <a:p>
            <a:pPr lvl="2" eaLnBrk="1" hangingPunct="1">
              <a:spcBef>
                <a:spcPts val="0"/>
              </a:spcBef>
            </a:pPr>
            <a:r>
              <a:rPr lang="en-US" altLang="zh-TW" sz="2000" dirty="0" err="1">
                <a:ea typeface="新細明體" charset="-120"/>
              </a:rPr>
              <a:t>ActiveCell</a:t>
            </a:r>
            <a:endParaRPr lang="en-US" altLang="zh-TW" sz="2000" dirty="0">
              <a:ea typeface="新細明體" charset="-120"/>
            </a:endParaRPr>
          </a:p>
          <a:p>
            <a:pPr lvl="3" eaLnBrk="1" hangingPunct="1">
              <a:spcBef>
                <a:spcPts val="0"/>
              </a:spcBef>
            </a:pPr>
            <a:r>
              <a:rPr lang="en-US" altLang="zh-TW" sz="1600" dirty="0" err="1">
                <a:ea typeface="新細明體" charset="-120"/>
              </a:rPr>
              <a:t>ActiveCell</a:t>
            </a:r>
            <a:r>
              <a:rPr lang="en-US" altLang="zh-TW" sz="1600" dirty="0">
                <a:ea typeface="新細明體" charset="-120"/>
              </a:rPr>
              <a:t> is a single cell inside a Selection. The Selection may contain more than 1 cell, but only one is the </a:t>
            </a:r>
            <a:r>
              <a:rPr lang="en-US" altLang="zh-TW" sz="1600" dirty="0" err="1">
                <a:ea typeface="新細明體" charset="-120"/>
              </a:rPr>
              <a:t>ActiveCell</a:t>
            </a:r>
            <a:r>
              <a:rPr lang="en-US" altLang="zh-TW" sz="1600" dirty="0">
                <a:ea typeface="新細明體" charset="-120"/>
              </a:rPr>
              <a:t>.</a:t>
            </a:r>
          </a:p>
          <a:p>
            <a:pPr lvl="2" eaLnBrk="1" hangingPunct="1">
              <a:spcBef>
                <a:spcPts val="0"/>
              </a:spcBef>
            </a:pPr>
            <a:r>
              <a:rPr lang="en-US" altLang="zh-TW" sz="2000" dirty="0">
                <a:ea typeface="新細明體" charset="-120"/>
              </a:rPr>
              <a:t>An object variable. For example:</a:t>
            </a:r>
          </a:p>
          <a:p>
            <a:pPr marL="1371600" lvl="3" indent="0" eaLnBrk="1" hangingPunct="1">
              <a:spcBef>
                <a:spcPts val="0"/>
              </a:spcBef>
              <a:buNone/>
            </a:pPr>
            <a:r>
              <a:rPr lang="en-US" altLang="zh-TW" sz="1600" dirty="0">
                <a:ea typeface="新細明體" charset="-120"/>
              </a:rPr>
              <a:t>Dim </a:t>
            </a:r>
            <a:r>
              <a:rPr lang="en-US" altLang="zh-TW" sz="1600" i="1" dirty="0" err="1">
                <a:ea typeface="新細明體" charset="-120"/>
              </a:rPr>
              <a:t>objectvariable</a:t>
            </a:r>
            <a:r>
              <a:rPr lang="en-US" altLang="zh-TW" sz="1600" dirty="0">
                <a:ea typeface="新細明體" charset="-120"/>
              </a:rPr>
              <a:t> as Range</a:t>
            </a:r>
          </a:p>
          <a:p>
            <a:pPr marL="1371600" lvl="3" indent="0" eaLnBrk="1" hangingPunct="1">
              <a:spcBef>
                <a:spcPts val="0"/>
              </a:spcBef>
              <a:buNone/>
            </a:pPr>
            <a:r>
              <a:rPr lang="en-US" altLang="zh-TW" sz="1600" dirty="0">
                <a:ea typeface="新細明體" charset="-120"/>
              </a:rPr>
              <a:t>Set </a:t>
            </a:r>
            <a:r>
              <a:rPr lang="en-US" altLang="zh-TW" sz="1600" i="1" dirty="0" err="1">
                <a:ea typeface="新細明體" charset="-120"/>
              </a:rPr>
              <a:t>objectvariable</a:t>
            </a:r>
            <a:r>
              <a:rPr lang="en-US" altLang="zh-TW" sz="1600" dirty="0">
                <a:ea typeface="新細明體" charset="-120"/>
              </a:rPr>
              <a:t> = Range("A1", "A10”)</a:t>
            </a:r>
          </a:p>
          <a:p>
            <a:pPr lvl="1" eaLnBrk="1" hangingPunct="1"/>
            <a:endParaRPr lang="en-US" altLang="zh-TW" dirty="0">
              <a:ea typeface="新細明體" charset="-120"/>
            </a:endParaRPr>
          </a:p>
        </p:txBody>
      </p:sp>
      <p:sp>
        <p:nvSpPr>
          <p:cNvPr id="15365" name="Rectangle 4"/>
          <p:cNvSpPr>
            <a:spLocks noChangeArrowheads="1"/>
          </p:cNvSpPr>
          <p:nvPr/>
        </p:nvSpPr>
        <p:spPr bwMode="auto">
          <a:xfrm>
            <a:off x="3200400" y="2614613"/>
            <a:ext cx="9144000" cy="0"/>
          </a:xfrm>
          <a:prstGeom prst="rect">
            <a:avLst/>
          </a:prstGeom>
          <a:noFill/>
          <a:ln w="9525">
            <a:noFill/>
            <a:miter lim="800000"/>
            <a:headEnd/>
            <a:tailEnd/>
          </a:ln>
        </p:spPr>
        <p:txBody>
          <a:bodyPr>
            <a:spAutoFit/>
          </a:bodyPr>
          <a:lstStyle/>
          <a:p>
            <a:endParaRPr lang="zh-TW" altLang="en-US">
              <a:ea typeface="新細明體" charset="-12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847960"/>
            <a:ext cx="8802094" cy="5166624"/>
          </a:xfrm>
        </p:spPr>
        <p:txBody>
          <a:bodyPr/>
          <a:lstStyle/>
          <a:p>
            <a:r>
              <a:rPr lang="en-US" dirty="0"/>
              <a:t>Some commonly used Range properties</a:t>
            </a:r>
          </a:p>
          <a:p>
            <a:pPr lvl="1"/>
            <a:r>
              <a:rPr lang="en-US" dirty="0"/>
              <a:t>Value property </a:t>
            </a:r>
          </a:p>
          <a:p>
            <a:pPr lvl="2"/>
            <a:r>
              <a:rPr lang="en-US" altLang="zh-TW" sz="2000" dirty="0">
                <a:ea typeface="新細明體" charset="-120"/>
              </a:rPr>
              <a:t>It holds the value of the referred cell.</a:t>
            </a:r>
          </a:p>
          <a:p>
            <a:pPr lvl="2" eaLnBrk="1" hangingPunct="1">
              <a:lnSpc>
                <a:spcPct val="90000"/>
              </a:lnSpc>
              <a:tabLst>
                <a:tab pos="2055813" algn="l"/>
              </a:tabLst>
            </a:pPr>
            <a:r>
              <a:rPr lang="en-US" altLang="zh-TW" sz="2000" dirty="0">
                <a:ea typeface="新細明體" charset="-120"/>
              </a:rPr>
              <a:t>E.g. </a:t>
            </a:r>
            <a:r>
              <a:rPr lang="en-US" altLang="zh-TW" sz="2000" dirty="0" err="1">
                <a:ea typeface="新細明體" charset="-120"/>
              </a:rPr>
              <a:t>cvalue</a:t>
            </a:r>
            <a:r>
              <a:rPr lang="en-US" altLang="zh-TW" sz="2000" dirty="0">
                <a:ea typeface="新細明體" charset="-120"/>
              </a:rPr>
              <a:t> = Range("A1").Value</a:t>
            </a:r>
          </a:p>
          <a:p>
            <a:pPr lvl="3" eaLnBrk="1" hangingPunct="1">
              <a:lnSpc>
                <a:spcPct val="90000"/>
              </a:lnSpc>
              <a:buFontTx/>
              <a:buNone/>
              <a:tabLst>
                <a:tab pos="2055813" algn="l"/>
              </a:tabLst>
            </a:pPr>
            <a:r>
              <a:rPr lang="en-US" altLang="zh-TW" b="1" dirty="0">
                <a:ea typeface="新細明體" charset="-120"/>
              </a:rPr>
              <a:t>      </a:t>
            </a:r>
            <a:r>
              <a:rPr lang="en-US" altLang="zh-TW" dirty="0">
                <a:ea typeface="新細明體" charset="-120"/>
              </a:rPr>
              <a:t>Range("A1").Value = </a:t>
            </a:r>
            <a:r>
              <a:rPr lang="en-US" altLang="zh-TW" dirty="0" err="1">
                <a:ea typeface="新細明體" charset="-120"/>
              </a:rPr>
              <a:t>cvalue</a:t>
            </a:r>
            <a:endParaRPr lang="en-US" altLang="zh-TW" dirty="0">
              <a:ea typeface="新細明體" charset="-120"/>
            </a:endParaRPr>
          </a:p>
          <a:p>
            <a:pPr lvl="3" eaLnBrk="1" hangingPunct="1">
              <a:lnSpc>
                <a:spcPct val="90000"/>
              </a:lnSpc>
              <a:buFontTx/>
              <a:buNone/>
              <a:tabLst>
                <a:tab pos="2055813" algn="l"/>
              </a:tabLst>
            </a:pPr>
            <a:r>
              <a:rPr lang="en-US" altLang="zh-TW" dirty="0">
                <a:ea typeface="新細明體" charset="-120"/>
              </a:rPr>
              <a:t>	   </a:t>
            </a:r>
            <a:r>
              <a:rPr lang="en-US" altLang="zh-TW" dirty="0" err="1">
                <a:ea typeface="新細明體" charset="-120"/>
              </a:rPr>
              <a:t>ActiveCell.Value</a:t>
            </a:r>
            <a:r>
              <a:rPr lang="en-US" altLang="zh-TW" dirty="0">
                <a:ea typeface="新細明體" charset="-120"/>
              </a:rPr>
              <a:t> =100 	   </a:t>
            </a:r>
          </a:p>
          <a:p>
            <a:pPr lvl="3" eaLnBrk="1" hangingPunct="1">
              <a:lnSpc>
                <a:spcPct val="90000"/>
              </a:lnSpc>
              <a:buFontTx/>
              <a:buNone/>
              <a:tabLst>
                <a:tab pos="2055813" algn="l"/>
              </a:tabLst>
            </a:pPr>
            <a:r>
              <a:rPr lang="en-US" altLang="zh-TW" dirty="0">
                <a:ea typeface="新細明體" charset="-120"/>
              </a:rPr>
              <a:t>	   Range("A1","A10").Value =100.   </a:t>
            </a:r>
            <a:r>
              <a:rPr lang="en-US" altLang="zh-TW" sz="1600" dirty="0">
                <a:ea typeface="新細明體" charset="-120"/>
              </a:rPr>
              <a:t>'Assign a constant to all cells</a:t>
            </a:r>
            <a:endParaRPr lang="en-US" altLang="zh-TW" dirty="0">
              <a:ea typeface="新細明體" charset="-120"/>
            </a:endParaRPr>
          </a:p>
          <a:p>
            <a:pPr lvl="3" eaLnBrk="1" hangingPunct="1">
              <a:lnSpc>
                <a:spcPct val="90000"/>
              </a:lnSpc>
              <a:buFontTx/>
              <a:buNone/>
              <a:tabLst>
                <a:tab pos="2055813" algn="l"/>
              </a:tabLst>
            </a:pPr>
            <a:r>
              <a:rPr lang="en-US" altLang="zh-TW" dirty="0">
                <a:ea typeface="新細明體" charset="-120"/>
              </a:rPr>
              <a:t>	   </a:t>
            </a:r>
            <a:r>
              <a:rPr lang="en-US" altLang="zh-TW" dirty="0" err="1">
                <a:ea typeface="新細明體" charset="-120"/>
              </a:rPr>
              <a:t>Selection.Value</a:t>
            </a:r>
            <a:r>
              <a:rPr lang="en-US" altLang="zh-TW" dirty="0">
                <a:ea typeface="新細明體" charset="-120"/>
              </a:rPr>
              <a:t> = 100</a:t>
            </a:r>
          </a:p>
          <a:p>
            <a:pPr lvl="2" eaLnBrk="1" hangingPunct="1">
              <a:lnSpc>
                <a:spcPct val="90000"/>
              </a:lnSpc>
              <a:tabLst>
                <a:tab pos="2055813" algn="l"/>
              </a:tabLst>
            </a:pPr>
            <a:r>
              <a:rPr lang="en-US" altLang="zh-TW" sz="2000" dirty="0">
                <a:solidFill>
                  <a:srgbClr val="CC3300"/>
                </a:solidFill>
                <a:ea typeface="新細明體" charset="-120"/>
              </a:rPr>
              <a:t>Value is the default property of a Range object. It can be omitted but not recommended.</a:t>
            </a:r>
          </a:p>
          <a:p>
            <a:pPr lvl="2" eaLnBrk="1" hangingPunct="1">
              <a:lnSpc>
                <a:spcPct val="90000"/>
              </a:lnSpc>
              <a:tabLst>
                <a:tab pos="2055813" algn="l"/>
              </a:tabLst>
            </a:pPr>
            <a:r>
              <a:rPr lang="en-US" altLang="zh-TW" sz="2000" dirty="0">
                <a:ea typeface="新細明體" charset="-120"/>
              </a:rPr>
              <a:t>Value property returns a numeric or a character type, depending on the content of the referred cell. For example, returns from Range("A1").Value and Range("B1").Value are not the same type.</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52</a:t>
            </a:fld>
            <a:endParaRPr lang="en-US" altLang="zh-TW"/>
          </a:p>
        </p:txBody>
      </p:sp>
      <p:grpSp>
        <p:nvGrpSpPr>
          <p:cNvPr id="9" name="Group 8">
            <a:extLst>
              <a:ext uri="{FF2B5EF4-FFF2-40B4-BE49-F238E27FC236}">
                <a16:creationId xmlns:a16="http://schemas.microsoft.com/office/drawing/2014/main" id="{4DE4F895-838C-5649-8865-747449CFC4E1}"/>
              </a:ext>
            </a:extLst>
          </p:cNvPr>
          <p:cNvGrpSpPr/>
          <p:nvPr/>
        </p:nvGrpSpPr>
        <p:grpSpPr>
          <a:xfrm>
            <a:off x="304800" y="5553421"/>
            <a:ext cx="4124606" cy="856527"/>
            <a:chOff x="304800" y="5260215"/>
            <a:chExt cx="4124606" cy="856527"/>
          </a:xfrm>
        </p:grpSpPr>
        <p:pic>
          <p:nvPicPr>
            <p:cNvPr id="5" name="Picture 4"/>
            <p:cNvPicPr>
              <a:picLocks noChangeAspect="1"/>
            </p:cNvPicPr>
            <p:nvPr/>
          </p:nvPicPr>
          <p:blipFill rotWithShape="1">
            <a:blip r:embed="rId2"/>
            <a:srcRect t="15418" b="33418"/>
            <a:stretch/>
          </p:blipFill>
          <p:spPr>
            <a:xfrm>
              <a:off x="1600200" y="5260215"/>
              <a:ext cx="2829206" cy="856527"/>
            </a:xfrm>
            <a:prstGeom prst="rect">
              <a:avLst/>
            </a:prstGeom>
          </p:spPr>
        </p:pic>
        <p:sp>
          <p:nvSpPr>
            <p:cNvPr id="7" name="TextBox 6"/>
            <p:cNvSpPr txBox="1"/>
            <p:nvPr/>
          </p:nvSpPr>
          <p:spPr>
            <a:xfrm>
              <a:off x="304800" y="5693117"/>
              <a:ext cx="1130461" cy="369332"/>
            </a:xfrm>
            <a:prstGeom prst="rect">
              <a:avLst/>
            </a:prstGeom>
            <a:noFill/>
          </p:spPr>
          <p:txBody>
            <a:bodyPr wrap="square" rtlCol="0">
              <a:spAutoFit/>
            </a:bodyPr>
            <a:lstStyle/>
            <a:p>
              <a:r>
                <a:rPr lang="en-US" dirty="0"/>
                <a:t>numeric</a:t>
              </a:r>
            </a:p>
          </p:txBody>
        </p:sp>
      </p:grpSp>
      <p:cxnSp>
        <p:nvCxnSpPr>
          <p:cNvPr id="10" name="Straight Arrow Connector 9"/>
          <p:cNvCxnSpPr>
            <a:stCxn id="7" idx="3"/>
          </p:cNvCxnSpPr>
          <p:nvPr/>
        </p:nvCxnSpPr>
        <p:spPr bwMode="auto">
          <a:xfrm>
            <a:off x="1435261" y="6170989"/>
            <a:ext cx="476297" cy="626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 name="Oval 10">
            <a:extLst>
              <a:ext uri="{FF2B5EF4-FFF2-40B4-BE49-F238E27FC236}">
                <a16:creationId xmlns:a16="http://schemas.microsoft.com/office/drawing/2014/main" id="{37551554-D0F3-53F6-DC41-835ECDAD7B91}"/>
              </a:ext>
            </a:extLst>
          </p:cNvPr>
          <p:cNvSpPr/>
          <p:nvPr/>
        </p:nvSpPr>
        <p:spPr bwMode="auto">
          <a:xfrm>
            <a:off x="3657600" y="5578964"/>
            <a:ext cx="771806" cy="296374"/>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nvGrpSpPr>
          <p:cNvPr id="14" name="Group 13">
            <a:extLst>
              <a:ext uri="{FF2B5EF4-FFF2-40B4-BE49-F238E27FC236}">
                <a16:creationId xmlns:a16="http://schemas.microsoft.com/office/drawing/2014/main" id="{129E3029-DBBE-A2AE-C715-3C8745BA4C19}"/>
              </a:ext>
            </a:extLst>
          </p:cNvPr>
          <p:cNvGrpSpPr/>
          <p:nvPr/>
        </p:nvGrpSpPr>
        <p:grpSpPr>
          <a:xfrm>
            <a:off x="4856993" y="5578964"/>
            <a:ext cx="4127981" cy="856527"/>
            <a:chOff x="4856993" y="5578964"/>
            <a:chExt cx="4127981" cy="856527"/>
          </a:xfrm>
        </p:grpSpPr>
        <p:grpSp>
          <p:nvGrpSpPr>
            <p:cNvPr id="15" name="Group 14"/>
            <p:cNvGrpSpPr/>
            <p:nvPr/>
          </p:nvGrpSpPr>
          <p:grpSpPr>
            <a:xfrm>
              <a:off x="4856993" y="5578964"/>
              <a:ext cx="4127981" cy="856527"/>
              <a:chOff x="4905703" y="5512466"/>
              <a:chExt cx="4127981" cy="856527"/>
            </a:xfrm>
          </p:grpSpPr>
          <p:pic>
            <p:nvPicPr>
              <p:cNvPr id="6" name="Picture 5"/>
              <p:cNvPicPr>
                <a:picLocks noChangeAspect="1"/>
              </p:cNvPicPr>
              <p:nvPr/>
            </p:nvPicPr>
            <p:blipFill rotWithShape="1">
              <a:blip r:embed="rId3"/>
              <a:srcRect t="15418" b="33418"/>
              <a:stretch/>
            </p:blipFill>
            <p:spPr>
              <a:xfrm>
                <a:off x="4905703" y="5512466"/>
                <a:ext cx="2829206" cy="856527"/>
              </a:xfrm>
              <a:prstGeom prst="rect">
                <a:avLst/>
              </a:prstGeom>
            </p:spPr>
          </p:pic>
          <p:sp>
            <p:nvSpPr>
              <p:cNvPr id="8" name="TextBox 7"/>
              <p:cNvSpPr txBox="1"/>
              <p:nvPr/>
            </p:nvSpPr>
            <p:spPr>
              <a:xfrm>
                <a:off x="7849439" y="5932076"/>
                <a:ext cx="1184245" cy="369332"/>
              </a:xfrm>
              <a:prstGeom prst="rect">
                <a:avLst/>
              </a:prstGeom>
              <a:noFill/>
            </p:spPr>
            <p:txBody>
              <a:bodyPr wrap="square" rtlCol="0">
                <a:spAutoFit/>
              </a:bodyPr>
              <a:lstStyle/>
              <a:p>
                <a:r>
                  <a:rPr lang="en-US" dirty="0"/>
                  <a:t>character</a:t>
                </a:r>
              </a:p>
            </p:txBody>
          </p:sp>
          <p:cxnSp>
            <p:nvCxnSpPr>
              <p:cNvPr id="12" name="Straight Arrow Connector 11"/>
              <p:cNvCxnSpPr>
                <a:stCxn id="8" idx="1"/>
              </p:cNvCxnSpPr>
              <p:nvPr/>
            </p:nvCxnSpPr>
            <p:spPr bwMode="auto">
              <a:xfrm flipH="1">
                <a:off x="6192456" y="6116742"/>
                <a:ext cx="1656983"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13" name="Oval 12">
              <a:extLst>
                <a:ext uri="{FF2B5EF4-FFF2-40B4-BE49-F238E27FC236}">
                  <a16:creationId xmlns:a16="http://schemas.microsoft.com/office/drawing/2014/main" id="{CB825A17-84D0-CF46-081B-4C256B11826F}"/>
                </a:ext>
              </a:extLst>
            </p:cNvPr>
            <p:cNvSpPr/>
            <p:nvPr/>
          </p:nvSpPr>
          <p:spPr bwMode="auto">
            <a:xfrm>
              <a:off x="6914393" y="5603147"/>
              <a:ext cx="771806" cy="296374"/>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9075595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1118937"/>
            <a:ext cx="8802094" cy="5114886"/>
          </a:xfrm>
        </p:spPr>
        <p:txBody>
          <a:bodyPr/>
          <a:lstStyle/>
          <a:p>
            <a:r>
              <a:rPr lang="en-US" dirty="0"/>
              <a:t>Some commonly used Range properties</a:t>
            </a:r>
          </a:p>
          <a:p>
            <a:pPr lvl="1" eaLnBrk="1" hangingPunct="1"/>
            <a:r>
              <a:rPr lang="en-US" altLang="zh-TW" dirty="0">
                <a:ea typeface="新細明體" charset="-120"/>
              </a:rPr>
              <a:t>Offset property</a:t>
            </a:r>
          </a:p>
          <a:p>
            <a:pPr lvl="2" eaLnBrk="1" hangingPunct="1"/>
            <a:r>
              <a:rPr lang="en-US" altLang="zh-TW" dirty="0">
                <a:ea typeface="新細明體" charset="-120"/>
              </a:rPr>
              <a:t>It returns a cell located at the specified offset from the referred cell.</a:t>
            </a:r>
          </a:p>
          <a:p>
            <a:pPr lvl="2" eaLnBrk="1" hangingPunct="1"/>
            <a:r>
              <a:rPr lang="en-US" altLang="zh-TW" dirty="0">
                <a:ea typeface="新細明體" charset="-120"/>
              </a:rPr>
              <a:t>Syntax:</a:t>
            </a:r>
          </a:p>
          <a:p>
            <a:pPr lvl="3" eaLnBrk="1" hangingPunct="1">
              <a:buFontTx/>
              <a:buNone/>
            </a:pPr>
            <a:r>
              <a:rPr lang="en-US" altLang="zh-TW" i="1" dirty="0" err="1">
                <a:ea typeface="新細明體" charset="-120"/>
              </a:rPr>
              <a:t>rangeobject</a:t>
            </a:r>
            <a:r>
              <a:rPr lang="en-US" altLang="zh-TW" b="1" dirty="0" err="1">
                <a:ea typeface="新細明體" charset="-120"/>
              </a:rPr>
              <a:t>.</a:t>
            </a:r>
            <a:r>
              <a:rPr lang="en-US" altLang="zh-TW" dirty="0" err="1">
                <a:ea typeface="新細明體" charset="-120"/>
              </a:rPr>
              <a:t>Offset</a:t>
            </a:r>
            <a:r>
              <a:rPr lang="en-US" altLang="zh-TW" dirty="0">
                <a:ea typeface="新細明體" charset="-120"/>
              </a:rPr>
              <a:t>(</a:t>
            </a:r>
            <a:r>
              <a:rPr lang="en-US" altLang="zh-TW" i="1" dirty="0" err="1">
                <a:ea typeface="新細明體" charset="-120"/>
              </a:rPr>
              <a:t>rowoffset</a:t>
            </a:r>
            <a:r>
              <a:rPr lang="en-US" altLang="zh-TW" b="1" dirty="0">
                <a:ea typeface="新細明體" charset="-120"/>
              </a:rPr>
              <a:t>,</a:t>
            </a:r>
            <a:r>
              <a:rPr lang="en-US" altLang="zh-TW" i="1" dirty="0">
                <a:ea typeface="新細明體" charset="-120"/>
              </a:rPr>
              <a:t> </a:t>
            </a:r>
            <a:r>
              <a:rPr lang="en-US" altLang="zh-TW" i="1" dirty="0" err="1">
                <a:ea typeface="新細明體" charset="-120"/>
              </a:rPr>
              <a:t>columnoffset</a:t>
            </a:r>
            <a:r>
              <a:rPr lang="en-US" altLang="zh-TW" dirty="0">
                <a:ea typeface="新細明體" charset="-120"/>
              </a:rPr>
              <a:t>)</a:t>
            </a:r>
          </a:p>
          <a:p>
            <a:pPr lvl="4" eaLnBrk="1" hangingPunct="1"/>
            <a:r>
              <a:rPr lang="en-US" altLang="zh-TW" i="1" dirty="0" err="1">
                <a:ea typeface="新細明體" charset="-120"/>
              </a:rPr>
              <a:t>rowoffset</a:t>
            </a:r>
            <a:r>
              <a:rPr lang="en-US" altLang="zh-TW" dirty="0">
                <a:ea typeface="新細明體" charset="-120"/>
              </a:rPr>
              <a:t> – number of rows by which the range is to be offset. Positive values are offset downward. Negative values are offset upward.</a:t>
            </a:r>
          </a:p>
          <a:p>
            <a:pPr lvl="4" eaLnBrk="1" hangingPunct="1"/>
            <a:r>
              <a:rPr lang="en-US" altLang="zh-TW" i="1" dirty="0" err="1">
                <a:ea typeface="新細明體" charset="-120"/>
              </a:rPr>
              <a:t>columnoffset</a:t>
            </a:r>
            <a:r>
              <a:rPr lang="en-US" altLang="zh-TW" dirty="0">
                <a:ea typeface="新細明體" charset="-120"/>
              </a:rPr>
              <a:t> – number of columns by which the range is to be offset. Positive values are offset to the right. Negative values are offset to the left.</a:t>
            </a:r>
          </a:p>
          <a:p>
            <a:pPr lvl="4" eaLnBrk="1" hangingPunct="1"/>
            <a:r>
              <a:rPr lang="en-US" altLang="zh-TW" dirty="0">
                <a:solidFill>
                  <a:srgbClr val="FF0000"/>
                </a:solidFill>
                <a:ea typeface="新細明體" charset="-120"/>
              </a:rPr>
              <a:t>It cannot offset beyond the boundary of the worksheet.</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53</a:t>
            </a:fld>
            <a:endParaRPr lang="en-US" altLang="zh-TW"/>
          </a:p>
        </p:txBody>
      </p:sp>
    </p:spTree>
    <p:extLst>
      <p:ext uri="{BB962C8B-B14F-4D97-AF65-F5344CB8AC3E}">
        <p14:creationId xmlns:p14="http://schemas.microsoft.com/office/powerpoint/2010/main" val="3922681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lvl="1" eaLnBrk="1" hangingPunct="1"/>
            <a:r>
              <a:rPr lang="en-US" altLang="zh-TW" dirty="0">
                <a:ea typeface="新細明體" charset="-120"/>
              </a:rPr>
              <a:t>Offset property</a:t>
            </a:r>
          </a:p>
          <a:p>
            <a:pPr lvl="2" eaLnBrk="1" hangingPunct="1"/>
            <a:r>
              <a:rPr lang="en-US" altLang="zh-TW" sz="2000" dirty="0">
                <a:ea typeface="新細明體" charset="-120"/>
              </a:rPr>
              <a:t>Examples: </a:t>
            </a:r>
          </a:p>
          <a:p>
            <a:pPr lvl="3" eaLnBrk="1" hangingPunct="1"/>
            <a:r>
              <a:rPr lang="en-US" altLang="zh-TW" dirty="0">
                <a:ea typeface="新細明體" charset="-120"/>
              </a:rPr>
              <a:t>Range("A5").Offset(2,3) returns a cell at 2 rows down from A5, and 3 columns to the right, i.e. cell D7.</a:t>
            </a:r>
          </a:p>
          <a:p>
            <a:pPr lvl="3" eaLnBrk="1" hangingPunct="1"/>
            <a:r>
              <a:rPr lang="en-US" altLang="zh-TW" dirty="0">
                <a:ea typeface="新細明體" charset="-120"/>
              </a:rPr>
              <a:t>Range("A5").Offset(2,3).Value = 100 is equivalent to Range("D7").Value = 100.</a:t>
            </a:r>
          </a:p>
          <a:p>
            <a:pPr lvl="3" eaLnBrk="1" hangingPunct="1"/>
            <a:r>
              <a:rPr lang="en-US" altLang="zh-TW" dirty="0">
                <a:ea typeface="新細明體" charset="-120"/>
              </a:rPr>
              <a:t>Range("A1","C3").Offset(1,1).Value = 100 is equivalent to Range("B2","D4").Value = 100.</a:t>
            </a:r>
          </a:p>
          <a:p>
            <a:pPr lvl="3" eaLnBrk="1" hangingPunct="1"/>
            <a:r>
              <a:rPr lang="en-US" altLang="zh-TW" dirty="0">
                <a:ea typeface="新細明體" charset="-120"/>
              </a:rPr>
              <a:t>Range(Range("A1").Offset(1,1) , Range("A1").Offset(3,3)) is equivalent to Range("B2" , "D4").</a:t>
            </a:r>
          </a:p>
          <a:p>
            <a:pPr lvl="2" eaLnBrk="1" hangingPunct="1"/>
            <a:r>
              <a:rPr lang="en-US" altLang="zh-TW" dirty="0">
                <a:ea typeface="新細明體" charset="-120"/>
              </a:rPr>
              <a:t>Since the </a:t>
            </a:r>
            <a:r>
              <a:rPr lang="en-US" altLang="zh-TW" i="1" dirty="0" err="1">
                <a:ea typeface="新細明體" charset="-120"/>
              </a:rPr>
              <a:t>rowoffset</a:t>
            </a:r>
            <a:r>
              <a:rPr lang="en-US" altLang="zh-TW" dirty="0">
                <a:ea typeface="新細明體" charset="-120"/>
              </a:rPr>
              <a:t> and</a:t>
            </a:r>
            <a:r>
              <a:rPr lang="en-US" altLang="zh-TW" i="1" dirty="0">
                <a:ea typeface="新細明體" charset="-120"/>
              </a:rPr>
              <a:t> </a:t>
            </a:r>
            <a:r>
              <a:rPr lang="en-US" altLang="zh-TW" i="1" dirty="0" err="1">
                <a:ea typeface="新細明體" charset="-120"/>
              </a:rPr>
              <a:t>columnoffset</a:t>
            </a:r>
            <a:r>
              <a:rPr lang="en-US" altLang="zh-TW" dirty="0">
                <a:ea typeface="新細明體" charset="-120"/>
              </a:rPr>
              <a:t> are both numeric, it is convenient using Offset to loop over a group of cells one by one.</a:t>
            </a:r>
          </a:p>
          <a:p>
            <a:endParaRPr lang="en-US" sz="2400"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54</a:t>
            </a:fld>
            <a:endParaRPr lang="en-US" altLang="zh-TW"/>
          </a:p>
        </p:txBody>
      </p:sp>
    </p:spTree>
    <p:extLst>
      <p:ext uri="{BB962C8B-B14F-4D97-AF65-F5344CB8AC3E}">
        <p14:creationId xmlns:p14="http://schemas.microsoft.com/office/powerpoint/2010/main" val="12969641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969264"/>
            <a:ext cx="8802094" cy="5264559"/>
          </a:xfrm>
        </p:spPr>
        <p:txBody>
          <a:bodyPr/>
          <a:lstStyle/>
          <a:p>
            <a:r>
              <a:rPr lang="en-US" dirty="0"/>
              <a:t>Some commonly used Range properties</a:t>
            </a:r>
          </a:p>
          <a:p>
            <a:pPr lvl="1" eaLnBrk="1" hangingPunct="1"/>
            <a:r>
              <a:rPr lang="en-US" altLang="zh-TW" dirty="0">
                <a:ea typeface="新細明體" charset="-120"/>
              </a:rPr>
              <a:t>End property </a:t>
            </a:r>
          </a:p>
          <a:p>
            <a:pPr lvl="2" eaLnBrk="1" hangingPunct="1"/>
            <a:r>
              <a:rPr lang="en-US" altLang="zh-TW" sz="2000" dirty="0">
                <a:ea typeface="新細明體" charset="-120"/>
              </a:rPr>
              <a:t>It returns the first nonempty cell from the referred cell to the left or right in the source row, or the above or below in the source column that is either preceded or followed by a blank cell.</a:t>
            </a:r>
          </a:p>
          <a:p>
            <a:pPr lvl="2" eaLnBrk="1" hangingPunct="1"/>
            <a:r>
              <a:rPr lang="en-US" altLang="zh-TW" sz="2000" dirty="0">
                <a:ea typeface="新細明體" charset="-120"/>
              </a:rPr>
              <a:t>If no cell is occupied, it returns the very beginning or end of the source row or the very top or bottom of the source column, depending on the direction of the argument.</a:t>
            </a:r>
          </a:p>
          <a:p>
            <a:pPr lvl="2" eaLnBrk="1" hangingPunct="1"/>
            <a:r>
              <a:rPr lang="en-US" altLang="zh-TW" sz="2000" dirty="0">
                <a:ea typeface="新細明體" charset="-120"/>
              </a:rPr>
              <a:t>Syntax</a:t>
            </a:r>
          </a:p>
          <a:p>
            <a:pPr marL="1371600" lvl="3" indent="0" eaLnBrk="1" hangingPunct="1">
              <a:buNone/>
            </a:pPr>
            <a:r>
              <a:rPr lang="en-US" altLang="zh-TW" i="1" dirty="0" err="1">
                <a:ea typeface="新細明體" charset="-120"/>
              </a:rPr>
              <a:t>rangeobject</a:t>
            </a:r>
            <a:r>
              <a:rPr lang="en-US" altLang="zh-TW" dirty="0" err="1">
                <a:ea typeface="新細明體" charset="-120"/>
              </a:rPr>
              <a:t>.End</a:t>
            </a:r>
            <a:r>
              <a:rPr lang="en-US" altLang="zh-TW" dirty="0">
                <a:ea typeface="新細明體" charset="-120"/>
              </a:rPr>
              <a:t>(</a:t>
            </a:r>
            <a:r>
              <a:rPr lang="en-US" altLang="zh-TW" i="1" dirty="0">
                <a:ea typeface="新細明體" charset="-120"/>
              </a:rPr>
              <a:t>direction</a:t>
            </a:r>
            <a:r>
              <a:rPr lang="en-US" altLang="zh-TW" dirty="0">
                <a:ea typeface="新細明體" charset="-120"/>
              </a:rPr>
              <a:t>)</a:t>
            </a:r>
          </a:p>
          <a:p>
            <a:pPr lvl="3" eaLnBrk="1" hangingPunct="1"/>
            <a:r>
              <a:rPr lang="en-US" altLang="zh-TW" dirty="0">
                <a:ea typeface="新細明體" charset="-120"/>
              </a:rPr>
              <a:t>The</a:t>
            </a:r>
            <a:r>
              <a:rPr lang="en-US" altLang="zh-TW" i="1" dirty="0">
                <a:ea typeface="新細明體" charset="-120"/>
              </a:rPr>
              <a:t> direction</a:t>
            </a:r>
            <a:r>
              <a:rPr lang="en-US" altLang="zh-TW" dirty="0">
                <a:ea typeface="新細明體" charset="-120"/>
              </a:rPr>
              <a:t> takes one of the four values: </a:t>
            </a:r>
            <a:r>
              <a:rPr lang="en-US" altLang="zh-TW" dirty="0" err="1">
                <a:ea typeface="新細明體" charset="-120"/>
              </a:rPr>
              <a:t>xlDown</a:t>
            </a:r>
            <a:r>
              <a:rPr lang="en-US" altLang="zh-TW" dirty="0">
                <a:ea typeface="新細明體" charset="-120"/>
              </a:rPr>
              <a:t>, </a:t>
            </a:r>
            <a:r>
              <a:rPr lang="en-US" altLang="zh-TW" dirty="0" err="1">
                <a:ea typeface="新細明體" charset="-120"/>
              </a:rPr>
              <a:t>xlUp</a:t>
            </a:r>
            <a:r>
              <a:rPr lang="en-US" altLang="zh-TW" dirty="0">
                <a:ea typeface="新細明體" charset="-120"/>
              </a:rPr>
              <a:t>, </a:t>
            </a:r>
            <a:r>
              <a:rPr lang="en-US" altLang="zh-TW" dirty="0" err="1">
                <a:ea typeface="新細明體" charset="-120"/>
              </a:rPr>
              <a:t>xlToLeft</a:t>
            </a:r>
            <a:r>
              <a:rPr lang="en-US" altLang="zh-TW" dirty="0">
                <a:ea typeface="新細明體" charset="-120"/>
              </a:rPr>
              <a:t>, or </a:t>
            </a:r>
            <a:r>
              <a:rPr lang="en-US" altLang="zh-TW" dirty="0" err="1">
                <a:ea typeface="新細明體" charset="-120"/>
              </a:rPr>
              <a:t>xlToRight</a:t>
            </a:r>
            <a:r>
              <a:rPr lang="en-US" altLang="zh-TW" dirty="0">
                <a:ea typeface="新細明體" charset="-120"/>
              </a:rPr>
              <a:t>.</a:t>
            </a:r>
          </a:p>
          <a:p>
            <a:pPr lvl="3" eaLnBrk="1" hangingPunct="1"/>
            <a:r>
              <a:rPr lang="en-US" altLang="zh-TW" dirty="0">
                <a:ea typeface="新細明體" charset="-120"/>
              </a:rPr>
              <a:t>They are equivalent to pressing </a:t>
            </a:r>
            <a:r>
              <a:rPr lang="en-US" altLang="zh-TW" dirty="0" err="1">
                <a:ea typeface="新細明體" charset="-120"/>
              </a:rPr>
              <a:t>End|Down</a:t>
            </a:r>
            <a:r>
              <a:rPr lang="en-US" altLang="zh-TW" dirty="0">
                <a:ea typeface="新細明體" charset="-120"/>
              </a:rPr>
              <a:t> Arrow, </a:t>
            </a:r>
            <a:r>
              <a:rPr lang="en-US" altLang="zh-TW" dirty="0" err="1">
                <a:ea typeface="新細明體" charset="-120"/>
              </a:rPr>
              <a:t>End|Up</a:t>
            </a:r>
            <a:r>
              <a:rPr lang="en-US" altLang="zh-TW" dirty="0">
                <a:ea typeface="新細明體" charset="-120"/>
              </a:rPr>
              <a:t> Arrow, </a:t>
            </a:r>
            <a:r>
              <a:rPr lang="en-US" altLang="zh-TW" dirty="0" err="1">
                <a:ea typeface="新細明體" charset="-120"/>
              </a:rPr>
              <a:t>End|Left</a:t>
            </a:r>
            <a:r>
              <a:rPr lang="en-US" altLang="zh-TW" dirty="0">
                <a:ea typeface="新細明體" charset="-120"/>
              </a:rPr>
              <a:t> Arrow, or </a:t>
            </a:r>
            <a:r>
              <a:rPr lang="en-US" altLang="zh-TW" dirty="0" err="1">
                <a:ea typeface="新細明體" charset="-120"/>
              </a:rPr>
              <a:t>End|Right</a:t>
            </a:r>
            <a:r>
              <a:rPr lang="en-US" altLang="zh-TW" dirty="0">
                <a:ea typeface="新細明體" charset="-120"/>
              </a:rPr>
              <a:t> Arrow, respectively, for moving the cell cursor in a worksheet.</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55</a:t>
            </a:fld>
            <a:endParaRPr lang="en-US" altLang="zh-TW" dirty="0"/>
          </a:p>
        </p:txBody>
      </p:sp>
    </p:spTree>
    <p:extLst>
      <p:ext uri="{BB962C8B-B14F-4D97-AF65-F5344CB8AC3E}">
        <p14:creationId xmlns:p14="http://schemas.microsoft.com/office/powerpoint/2010/main" val="33031217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1051979"/>
            <a:ext cx="8802094" cy="5181844"/>
          </a:xfrm>
        </p:spPr>
        <p:txBody>
          <a:bodyPr/>
          <a:lstStyle/>
          <a:p>
            <a:r>
              <a:rPr lang="en-US" dirty="0"/>
              <a:t>Some commonly used Range properties</a:t>
            </a:r>
          </a:p>
          <a:p>
            <a:pPr lvl="1"/>
            <a:r>
              <a:rPr lang="en-US" dirty="0"/>
              <a:t>End property</a:t>
            </a:r>
          </a:p>
          <a:p>
            <a:pPr lvl="2" eaLnBrk="1" hangingPunct="1"/>
            <a:r>
              <a:rPr lang="en-US" altLang="zh-TW" sz="2000" dirty="0">
                <a:ea typeface="新細明體" charset="-120"/>
              </a:rPr>
              <a:t>For examples:</a:t>
            </a:r>
          </a:p>
          <a:p>
            <a:pPr marL="914400" lvl="2" indent="0">
              <a:buNone/>
            </a:pPr>
            <a:r>
              <a:rPr lang="en-US" sz="2000" dirty="0"/>
              <a:t>Range("a1").End(</a:t>
            </a:r>
            <a:r>
              <a:rPr lang="en-US" sz="2000" dirty="0" err="1"/>
              <a:t>xlToRight</a:t>
            </a:r>
            <a:r>
              <a:rPr lang="en-US" sz="2000" dirty="0"/>
              <a:t>).Value = 200</a:t>
            </a:r>
          </a:p>
          <a:p>
            <a:pPr marL="914400" lvl="2" indent="0">
              <a:buNone/>
            </a:pPr>
            <a:r>
              <a:rPr lang="en-US" sz="2000" dirty="0"/>
              <a:t>Range("a2").End(</a:t>
            </a:r>
            <a:r>
              <a:rPr lang="en-US" sz="2000" dirty="0" err="1"/>
              <a:t>xlToRight</a:t>
            </a:r>
            <a:r>
              <a:rPr lang="en-US" sz="2000" dirty="0"/>
              <a:t>).Value = 300</a:t>
            </a:r>
          </a:p>
          <a:p>
            <a:pPr marL="914400" lvl="2" indent="0">
              <a:buNone/>
            </a:pPr>
            <a:r>
              <a:rPr lang="en-US" sz="2000" dirty="0"/>
              <a:t>Range("a3").End(</a:t>
            </a:r>
            <a:r>
              <a:rPr lang="en-US" sz="2000" dirty="0" err="1"/>
              <a:t>xlToRight</a:t>
            </a:r>
            <a:r>
              <a:rPr lang="en-US" sz="2000" dirty="0"/>
              <a:t>).Value = 400</a:t>
            </a:r>
          </a:p>
          <a:p>
            <a:pPr marL="914400" lvl="2" indent="0">
              <a:buNone/>
            </a:pPr>
            <a:r>
              <a:rPr lang="en-US" sz="2000" dirty="0"/>
              <a:t>Range("e4").End(</a:t>
            </a:r>
            <a:r>
              <a:rPr lang="en-US" sz="2000" dirty="0" err="1"/>
              <a:t>xlToLeft</a:t>
            </a:r>
            <a:r>
              <a:rPr lang="en-US" sz="2000" dirty="0"/>
              <a:t>).Value = 500</a:t>
            </a:r>
          </a:p>
          <a:p>
            <a:pPr marL="914400" lvl="2" indent="0">
              <a:buNone/>
            </a:pPr>
            <a:r>
              <a:rPr lang="en-US" sz="2000" dirty="0"/>
              <a:t>Range("e1").End(</a:t>
            </a:r>
            <a:r>
              <a:rPr lang="en-US" sz="2000" dirty="0" err="1"/>
              <a:t>xlDown</a:t>
            </a:r>
            <a:r>
              <a:rPr lang="en-US" sz="2000" dirty="0"/>
              <a:t>).End(</a:t>
            </a:r>
            <a:r>
              <a:rPr lang="en-US" sz="2000" dirty="0" err="1"/>
              <a:t>xlToLeft</a:t>
            </a:r>
            <a:r>
              <a:rPr lang="en-US" sz="2000" dirty="0"/>
              <a:t>) = 600</a:t>
            </a: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56</a:t>
            </a:fld>
            <a:endParaRPr lang="en-US" altLang="zh-TW"/>
          </a:p>
        </p:txBody>
      </p:sp>
      <p:pic>
        <p:nvPicPr>
          <p:cNvPr id="5" name="Picture 4">
            <a:extLst>
              <a:ext uri="{FF2B5EF4-FFF2-40B4-BE49-F238E27FC236}">
                <a16:creationId xmlns:a16="http://schemas.microsoft.com/office/drawing/2014/main" id="{763FF685-8B0C-4249-A016-A1F01867B7F1}"/>
              </a:ext>
            </a:extLst>
          </p:cNvPr>
          <p:cNvPicPr>
            <a:picLocks noChangeAspect="1"/>
          </p:cNvPicPr>
          <p:nvPr/>
        </p:nvPicPr>
        <p:blipFill rotWithShape="1">
          <a:blip r:embed="rId2"/>
          <a:srcRect t="20788" r="52422" b="52217"/>
          <a:stretch/>
        </p:blipFill>
        <p:spPr>
          <a:xfrm>
            <a:off x="304800" y="4379428"/>
            <a:ext cx="4193424" cy="1439918"/>
          </a:xfrm>
          <a:prstGeom prst="rect">
            <a:avLst/>
          </a:prstGeom>
        </p:spPr>
      </p:pic>
      <p:pic>
        <p:nvPicPr>
          <p:cNvPr id="6" name="Picture 5">
            <a:extLst>
              <a:ext uri="{FF2B5EF4-FFF2-40B4-BE49-F238E27FC236}">
                <a16:creationId xmlns:a16="http://schemas.microsoft.com/office/drawing/2014/main" id="{465ED2C3-7256-F84C-AE1A-67BE2969FC1A}"/>
              </a:ext>
            </a:extLst>
          </p:cNvPr>
          <p:cNvPicPr>
            <a:picLocks noChangeAspect="1"/>
          </p:cNvPicPr>
          <p:nvPr/>
        </p:nvPicPr>
        <p:blipFill rotWithShape="1">
          <a:blip r:embed="rId3"/>
          <a:srcRect t="17310" r="57011" b="59372"/>
          <a:stretch/>
        </p:blipFill>
        <p:spPr>
          <a:xfrm>
            <a:off x="4776164" y="4379428"/>
            <a:ext cx="4142536" cy="1439918"/>
          </a:xfrm>
          <a:prstGeom prst="rect">
            <a:avLst/>
          </a:prstGeom>
        </p:spPr>
      </p:pic>
    </p:spTree>
    <p:extLst>
      <p:ext uri="{BB962C8B-B14F-4D97-AF65-F5344CB8AC3E}">
        <p14:creationId xmlns:p14="http://schemas.microsoft.com/office/powerpoint/2010/main" val="8531986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lvl="1"/>
            <a:r>
              <a:rPr lang="en-US" dirty="0"/>
              <a:t>Example 3.7: RangeDemo1.xlsm contains a </a:t>
            </a:r>
            <a:r>
              <a:rPr lang="en-US" dirty="0" err="1"/>
              <a:t>UserForm</a:t>
            </a:r>
            <a:r>
              <a:rPr lang="en-US" dirty="0"/>
              <a:t> that collects user-entered name and gender information. Provided information at run time is added to the bottom of a list in the active worksheet.</a:t>
            </a:r>
          </a:p>
          <a:p>
            <a:pPr lvl="1"/>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57</a:t>
            </a:fld>
            <a:endParaRPr lang="en-US" altLang="zh-TW"/>
          </a:p>
        </p:txBody>
      </p:sp>
      <p:pic>
        <p:nvPicPr>
          <p:cNvPr id="5" name="Picture 4"/>
          <p:cNvPicPr>
            <a:picLocks noChangeAspect="1" noChangeArrowheads="1"/>
          </p:cNvPicPr>
          <p:nvPr/>
        </p:nvPicPr>
        <p:blipFill>
          <a:blip r:embed="rId2" cstate="print"/>
          <a:srcRect/>
          <a:stretch>
            <a:fillRect/>
          </a:stretch>
        </p:blipFill>
        <p:spPr bwMode="auto">
          <a:xfrm>
            <a:off x="1858963" y="3530600"/>
            <a:ext cx="3846512" cy="1955800"/>
          </a:xfrm>
          <a:prstGeom prst="rect">
            <a:avLst/>
          </a:prstGeom>
          <a:noFill/>
          <a:ln w="9525">
            <a:noFill/>
            <a:miter lim="800000"/>
            <a:headEnd/>
            <a:tailEnd/>
          </a:ln>
          <a:effectLst/>
        </p:spPr>
      </p:pic>
    </p:spTree>
    <p:extLst>
      <p:ext uri="{BB962C8B-B14F-4D97-AF65-F5344CB8AC3E}">
        <p14:creationId xmlns:p14="http://schemas.microsoft.com/office/powerpoint/2010/main" val="26407730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lvl="1"/>
            <a:r>
              <a:rPr lang="en-US" dirty="0"/>
              <a:t>Example 3.7 (Cont'd): Partial code of </a:t>
            </a:r>
            <a:r>
              <a:rPr lang="en-US" dirty="0" err="1"/>
              <a:t>CommandButton</a:t>
            </a:r>
            <a:r>
              <a:rPr lang="en-US" dirty="0"/>
              <a:t> </a:t>
            </a:r>
            <a:r>
              <a:rPr lang="en-US" dirty="0" err="1"/>
              <a:t>cmdEnter</a:t>
            </a:r>
            <a:r>
              <a:rPr lang="en-US" dirty="0"/>
              <a:t> Click event</a:t>
            </a:r>
          </a:p>
          <a:p>
            <a:pPr marL="857250" lvl="2" indent="0">
              <a:buNone/>
            </a:pPr>
            <a:r>
              <a:rPr lang="en-US" sz="1800" dirty="0">
                <a:solidFill>
                  <a:srgbClr val="009900"/>
                </a:solidFill>
              </a:rPr>
              <a:t>'Enter name to the last of column A</a:t>
            </a:r>
          </a:p>
          <a:p>
            <a:pPr marL="857250" lvl="2" indent="0">
              <a:buNone/>
            </a:pPr>
            <a:r>
              <a:rPr lang="en-US" sz="1800" dirty="0"/>
              <a:t>Range("a1048576").End(</a:t>
            </a:r>
            <a:r>
              <a:rPr lang="en-US" sz="1800" dirty="0" err="1"/>
              <a:t>xlUp</a:t>
            </a:r>
            <a:r>
              <a:rPr lang="en-US" sz="1800" dirty="0"/>
              <a:t>).Offset(1, 0).Value = </a:t>
            </a:r>
            <a:r>
              <a:rPr lang="en-US" sz="1800" dirty="0" err="1"/>
              <a:t>tbxName.Value</a:t>
            </a:r>
            <a:endParaRPr lang="en-US" sz="1800" dirty="0"/>
          </a:p>
          <a:p>
            <a:pPr marL="857250" lvl="2" indent="0">
              <a:buNone/>
            </a:pPr>
            <a:endParaRPr lang="en-US" sz="1800" dirty="0"/>
          </a:p>
          <a:p>
            <a:pPr marL="857250" lvl="2" indent="0">
              <a:buNone/>
            </a:pPr>
            <a:r>
              <a:rPr lang="en-US" sz="1800" dirty="0">
                <a:solidFill>
                  <a:srgbClr val="009900"/>
                </a:solidFill>
              </a:rPr>
              <a:t>'Enter the subject's gender to the last of column B</a:t>
            </a:r>
          </a:p>
          <a:p>
            <a:pPr marL="857250" lvl="2" indent="0">
              <a:buNone/>
            </a:pPr>
            <a:r>
              <a:rPr lang="en-US" sz="1800" dirty="0"/>
              <a:t>If </a:t>
            </a:r>
            <a:r>
              <a:rPr lang="en-US" sz="1800" dirty="0" err="1"/>
              <a:t>optMale.Value</a:t>
            </a:r>
            <a:r>
              <a:rPr lang="en-US" sz="1800" dirty="0"/>
              <a:t> = True Then</a:t>
            </a:r>
          </a:p>
          <a:p>
            <a:pPr marL="857250" lvl="2" indent="0">
              <a:buNone/>
            </a:pPr>
            <a:r>
              <a:rPr lang="en-US" sz="1800" dirty="0"/>
              <a:t>    Range("b1048576").End(</a:t>
            </a:r>
            <a:r>
              <a:rPr lang="en-US" sz="1800" dirty="0" err="1"/>
              <a:t>xlUp</a:t>
            </a:r>
            <a:r>
              <a:rPr lang="en-US" sz="1800" dirty="0"/>
              <a:t>).Offset(1, 0).Value = "Male"</a:t>
            </a:r>
          </a:p>
          <a:p>
            <a:pPr marL="857250" lvl="2" indent="0">
              <a:buNone/>
            </a:pPr>
            <a:r>
              <a:rPr lang="en-US" sz="1800" dirty="0" err="1"/>
              <a:t>ElseIf</a:t>
            </a:r>
            <a:r>
              <a:rPr lang="en-US" sz="1800" dirty="0"/>
              <a:t> </a:t>
            </a:r>
            <a:r>
              <a:rPr lang="en-US" sz="1800" dirty="0" err="1"/>
              <a:t>optFemale.Value</a:t>
            </a:r>
            <a:r>
              <a:rPr lang="en-US" sz="1800" dirty="0"/>
              <a:t> = True Then</a:t>
            </a:r>
          </a:p>
          <a:p>
            <a:pPr marL="857250" lvl="2" indent="0">
              <a:buNone/>
            </a:pPr>
            <a:r>
              <a:rPr lang="en-US" sz="1800" dirty="0"/>
              <a:t>    Range("b1048576").End(</a:t>
            </a:r>
            <a:r>
              <a:rPr lang="en-US" sz="1800" dirty="0" err="1"/>
              <a:t>xlUp</a:t>
            </a:r>
            <a:r>
              <a:rPr lang="en-US" sz="1800" dirty="0"/>
              <a:t>).Offset(1, 0).Value = "Female"</a:t>
            </a:r>
          </a:p>
          <a:p>
            <a:pPr marL="857250" lvl="2" indent="0">
              <a:buNone/>
            </a:pPr>
            <a:r>
              <a:rPr lang="en-US" sz="1800" dirty="0"/>
              <a:t>Else</a:t>
            </a:r>
          </a:p>
          <a:p>
            <a:pPr marL="857250" lvl="2" indent="0">
              <a:buNone/>
            </a:pPr>
            <a:r>
              <a:rPr lang="en-US" sz="1800" dirty="0"/>
              <a:t>    Range("b1048576").End(</a:t>
            </a:r>
            <a:r>
              <a:rPr lang="en-US" sz="1800" dirty="0" err="1"/>
              <a:t>xlUp</a:t>
            </a:r>
            <a:r>
              <a:rPr lang="en-US" sz="1800" dirty="0"/>
              <a:t>).Offset(1, 0).Value = "Unknown"</a:t>
            </a:r>
          </a:p>
          <a:p>
            <a:pPr marL="857250" lvl="2" indent="0">
              <a:buNone/>
            </a:pPr>
            <a:r>
              <a:rPr lang="en-US" sz="1800" dirty="0"/>
              <a:t>End If</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58</a:t>
            </a:fld>
            <a:endParaRPr lang="en-US" altLang="zh-TW"/>
          </a:p>
        </p:txBody>
      </p:sp>
    </p:spTree>
    <p:extLst>
      <p:ext uri="{BB962C8B-B14F-4D97-AF65-F5344CB8AC3E}">
        <p14:creationId xmlns:p14="http://schemas.microsoft.com/office/powerpoint/2010/main" val="12845103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1224501"/>
            <a:ext cx="7242048" cy="5009322"/>
          </a:xfrm>
        </p:spPr>
        <p:txBody>
          <a:bodyPr/>
          <a:lstStyle/>
          <a:p>
            <a:r>
              <a:rPr lang="en-US" dirty="0"/>
              <a:t>Some commonly used Range properties</a:t>
            </a:r>
          </a:p>
          <a:p>
            <a:pPr lvl="1" eaLnBrk="1" hangingPunct="1">
              <a:lnSpc>
                <a:spcPct val="90000"/>
              </a:lnSpc>
            </a:pPr>
            <a:r>
              <a:rPr lang="en-US" altLang="zh-TW" dirty="0">
                <a:ea typeface="新細明體" charset="-120"/>
              </a:rPr>
              <a:t>Rows property</a:t>
            </a:r>
          </a:p>
          <a:p>
            <a:pPr lvl="2" eaLnBrk="1" hangingPunct="1">
              <a:lnSpc>
                <a:spcPct val="90000"/>
              </a:lnSpc>
            </a:pPr>
            <a:r>
              <a:rPr lang="en-US" altLang="zh-TW" sz="2000" dirty="0">
                <a:ea typeface="新細明體" charset="-120"/>
              </a:rPr>
              <a:t>Returns a range object that represents a row of cells or all rows of cells in the specified range.</a:t>
            </a:r>
          </a:p>
          <a:p>
            <a:pPr lvl="3" eaLnBrk="1" hangingPunct="1">
              <a:lnSpc>
                <a:spcPct val="90000"/>
              </a:lnSpc>
            </a:pPr>
            <a:r>
              <a:rPr lang="en-US" altLang="zh-TW" dirty="0">
                <a:ea typeface="新細明體" charset="-120"/>
              </a:rPr>
              <a:t>E.g. Range("A11", "B21").Rows(3).Value = 100</a:t>
            </a:r>
          </a:p>
          <a:p>
            <a:pPr lvl="3" eaLnBrk="1" hangingPunct="1">
              <a:lnSpc>
                <a:spcPct val="90000"/>
              </a:lnSpc>
            </a:pPr>
            <a:r>
              <a:rPr lang="en-US" altLang="zh-TW" dirty="0">
                <a:ea typeface="新細明體" charset="-120"/>
              </a:rPr>
              <a:t>E.g. Range("A1", "B10").</a:t>
            </a:r>
            <a:r>
              <a:rPr lang="en-US" altLang="zh-TW" dirty="0" err="1">
                <a:ea typeface="新細明體" charset="-120"/>
              </a:rPr>
              <a:t>Rows.Value</a:t>
            </a:r>
            <a:r>
              <a:rPr lang="en-US" altLang="zh-TW" dirty="0">
                <a:ea typeface="新細明體" charset="-120"/>
              </a:rPr>
              <a:t> =100</a:t>
            </a:r>
          </a:p>
          <a:p>
            <a:pPr lvl="1" eaLnBrk="1" hangingPunct="1">
              <a:lnSpc>
                <a:spcPct val="90000"/>
              </a:lnSpc>
            </a:pPr>
            <a:r>
              <a:rPr lang="en-US" altLang="zh-TW" dirty="0">
                <a:ea typeface="新細明體" charset="-120"/>
              </a:rPr>
              <a:t>Columns property.</a:t>
            </a:r>
          </a:p>
          <a:p>
            <a:pPr lvl="2" eaLnBrk="1" hangingPunct="1">
              <a:lnSpc>
                <a:spcPct val="90000"/>
              </a:lnSpc>
            </a:pPr>
            <a:r>
              <a:rPr lang="en-US" altLang="zh-TW" sz="2000" dirty="0">
                <a:ea typeface="新細明體" charset="-120"/>
              </a:rPr>
              <a:t>Similar to Rows property but refers to the columns.</a:t>
            </a:r>
          </a:p>
          <a:p>
            <a:pPr lvl="3" eaLnBrk="1" hangingPunct="1">
              <a:lnSpc>
                <a:spcPct val="90000"/>
              </a:lnSpc>
            </a:pPr>
            <a:r>
              <a:rPr lang="en-US" altLang="zh-TW" dirty="0">
                <a:ea typeface="新細明體" charset="-120"/>
              </a:rPr>
              <a:t>E.g. Range("D1", "J2").Columns(3).Value = 100</a:t>
            </a:r>
          </a:p>
          <a:p>
            <a:pPr lvl="3" eaLnBrk="1" hangingPunct="1">
              <a:lnSpc>
                <a:spcPct val="90000"/>
              </a:lnSpc>
            </a:pPr>
            <a:r>
              <a:rPr lang="en-US" altLang="zh-TW" dirty="0">
                <a:ea typeface="新細明體" charset="-120"/>
              </a:rPr>
              <a:t>E.g. Range("D4", "J5").</a:t>
            </a:r>
            <a:r>
              <a:rPr lang="en-US" altLang="zh-TW" dirty="0" err="1">
                <a:ea typeface="新細明體" charset="-120"/>
              </a:rPr>
              <a:t>Columns.Value</a:t>
            </a:r>
            <a:r>
              <a:rPr lang="en-US" altLang="zh-TW" dirty="0">
                <a:ea typeface="新細明體" charset="-120"/>
              </a:rPr>
              <a:t>=100</a:t>
            </a: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59</a:t>
            </a:fld>
            <a:endParaRPr lang="en-US" altLang="zh-TW"/>
          </a:p>
        </p:txBody>
      </p:sp>
      <p:pic>
        <p:nvPicPr>
          <p:cNvPr id="5" name="Picture 4"/>
          <p:cNvPicPr/>
          <p:nvPr/>
        </p:nvPicPr>
        <p:blipFill rotWithShape="1">
          <a:blip r:embed="rId2"/>
          <a:srcRect t="8022" r="65859" b="56394"/>
          <a:stretch/>
        </p:blipFill>
        <p:spPr bwMode="auto">
          <a:xfrm>
            <a:off x="7562088" y="1244854"/>
            <a:ext cx="1382839" cy="2696210"/>
          </a:xfrm>
          <a:prstGeom prst="rect">
            <a:avLst/>
          </a:prstGeom>
          <a:ln>
            <a:noFill/>
          </a:ln>
          <a:extLst>
            <a:ext uri="{53640926-AAD7-44d8-BBD7-CCE9431645EC}">
              <a14:shadowObscured xmlns="" xmlns:a14="http://schemas.microsoft.com/office/drawing/2010/main"/>
            </a:ext>
          </a:extLst>
        </p:spPr>
      </p:pic>
      <p:pic>
        <p:nvPicPr>
          <p:cNvPr id="7" name="Picture 6"/>
          <p:cNvPicPr/>
          <p:nvPr/>
        </p:nvPicPr>
        <p:blipFill rotWithShape="1">
          <a:blip r:embed="rId3"/>
          <a:srcRect t="8803" r="44287" b="74718"/>
          <a:stretch/>
        </p:blipFill>
        <p:spPr bwMode="auto">
          <a:xfrm>
            <a:off x="2306129" y="4952110"/>
            <a:ext cx="3646615" cy="1110362"/>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6978122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841248"/>
            <a:ext cx="8802094" cy="5392575"/>
          </a:xfrm>
        </p:spPr>
        <p:txBody>
          <a:bodyPr/>
          <a:lstStyle/>
          <a:p>
            <a:r>
              <a:rPr lang="en-US" dirty="0"/>
              <a:t>Some commonly used Range properties</a:t>
            </a:r>
          </a:p>
          <a:p>
            <a:pPr lvl="1" eaLnBrk="1" hangingPunct="1"/>
            <a:r>
              <a:rPr lang="en-US" altLang="zh-TW" dirty="0">
                <a:ea typeface="新細明體" charset="-120"/>
              </a:rPr>
              <a:t>Cells property</a:t>
            </a:r>
          </a:p>
          <a:p>
            <a:pPr lvl="2" eaLnBrk="1" hangingPunct="1"/>
            <a:r>
              <a:rPr lang="en-US" altLang="zh-TW" sz="2000" dirty="0">
                <a:ea typeface="新細明體" charset="-120"/>
              </a:rPr>
              <a:t>It returns a range object that represents all the cells in the specified range if it is used without an index.</a:t>
            </a:r>
          </a:p>
          <a:p>
            <a:pPr lvl="3" eaLnBrk="1" hangingPunct="1"/>
            <a:r>
              <a:rPr lang="en-US" altLang="zh-TW" sz="1800" dirty="0">
                <a:ea typeface="新細明體" charset="-120"/>
              </a:rPr>
              <a:t>E.g., Range ("B5:C14").</a:t>
            </a:r>
            <a:r>
              <a:rPr lang="en-US" altLang="zh-TW" sz="1800" dirty="0" err="1">
                <a:ea typeface="新細明體" charset="-120"/>
              </a:rPr>
              <a:t>Cells.Value</a:t>
            </a:r>
            <a:r>
              <a:rPr lang="en-US" altLang="zh-TW" sz="1800" dirty="0">
                <a:ea typeface="新細明體" charset="-120"/>
              </a:rPr>
              <a:t> = 100</a:t>
            </a:r>
          </a:p>
          <a:p>
            <a:pPr lvl="3" eaLnBrk="1" hangingPunct="1"/>
            <a:r>
              <a:rPr lang="en-US" altLang="zh-TW" sz="1800" dirty="0">
                <a:ea typeface="新細明體" charset="-120"/>
              </a:rPr>
              <a:t>This is equivalent to Range("B5:C14").Value=100</a:t>
            </a:r>
          </a:p>
          <a:p>
            <a:pPr lvl="2" eaLnBrk="1" hangingPunct="1"/>
            <a:endParaRPr lang="en-US" altLang="zh-TW" sz="2000" dirty="0">
              <a:ea typeface="新細明體" charset="-120"/>
            </a:endParaRPr>
          </a:p>
          <a:p>
            <a:pPr lvl="2" eaLnBrk="1" hangingPunct="1"/>
            <a:endParaRPr lang="en-US" altLang="zh-TW" sz="2000" dirty="0">
              <a:ea typeface="新細明體" charset="-120"/>
            </a:endParaRPr>
          </a:p>
          <a:p>
            <a:pPr lvl="2" eaLnBrk="1" hangingPunct="1"/>
            <a:r>
              <a:rPr lang="en-US" altLang="zh-TW" sz="2000" dirty="0">
                <a:ea typeface="新細明體" charset="-120"/>
              </a:rPr>
              <a:t>It returns a range object that represents a specified cell if it is used with an index, in the form of Cells(</a:t>
            </a:r>
            <a:r>
              <a:rPr lang="en-US" altLang="zh-TW" sz="2000" i="1" dirty="0">
                <a:ea typeface="新細明體" charset="-120"/>
              </a:rPr>
              <a:t>index</a:t>
            </a:r>
            <a:r>
              <a:rPr lang="en-US" altLang="zh-TW" sz="2000" dirty="0">
                <a:ea typeface="新細明體" charset="-120"/>
              </a:rPr>
              <a:t>) or Cells(</a:t>
            </a:r>
            <a:r>
              <a:rPr lang="en-US" altLang="zh-TW" sz="2000" i="1" dirty="0" err="1">
                <a:ea typeface="新細明體" charset="-120"/>
              </a:rPr>
              <a:t>rowindex</a:t>
            </a:r>
            <a:r>
              <a:rPr lang="en-US" altLang="zh-TW" sz="2000" dirty="0">
                <a:ea typeface="新細明體" charset="-120"/>
              </a:rPr>
              <a:t>, </a:t>
            </a:r>
            <a:r>
              <a:rPr lang="en-US" altLang="zh-TW" sz="2000" i="1" dirty="0" err="1">
                <a:ea typeface="新細明體" charset="-120"/>
              </a:rPr>
              <a:t>columnindex</a:t>
            </a:r>
            <a:r>
              <a:rPr lang="en-US" altLang="zh-TW" sz="2000" dirty="0">
                <a:ea typeface="新細明體" charset="-120"/>
              </a:rPr>
              <a:t>).</a:t>
            </a:r>
          </a:p>
          <a:p>
            <a:pPr lvl="3" eaLnBrk="1" hangingPunct="1"/>
            <a:r>
              <a:rPr lang="en-US" altLang="zh-TW" sz="1800" dirty="0">
                <a:ea typeface="新細明體" charset="-120"/>
              </a:rPr>
              <a:t>Examples:</a:t>
            </a:r>
          </a:p>
          <a:p>
            <a:pPr marL="1371600" lvl="3" indent="0" eaLnBrk="1" hangingPunct="1">
              <a:buNone/>
            </a:pPr>
            <a:r>
              <a:rPr lang="en-US" altLang="zh-TW" sz="1800" dirty="0">
                <a:ea typeface="新細明體" charset="-120"/>
              </a:rPr>
              <a:t>Range("B5" , "B10").Cells(3).Value  = 100</a:t>
            </a:r>
          </a:p>
          <a:p>
            <a:pPr marL="1371600" lvl="3" indent="0" eaLnBrk="1" hangingPunct="1">
              <a:buNone/>
            </a:pPr>
            <a:r>
              <a:rPr lang="en-US" altLang="zh-TW" sz="1800" dirty="0">
                <a:ea typeface="新細明體" charset="-120"/>
              </a:rPr>
              <a:t>Range("D5" , "F8").Cells(3,2).Value  =100</a:t>
            </a:r>
          </a:p>
          <a:p>
            <a:pPr marL="1371600" lvl="3" indent="0" eaLnBrk="1" hangingPunct="1">
              <a:buNone/>
            </a:pPr>
            <a:r>
              <a:rPr lang="en-US" altLang="zh-TW" sz="1800" dirty="0">
                <a:ea typeface="新細明體" charset="-120"/>
              </a:rPr>
              <a:t>Range("D5" , "F8").Cells(8).Value = 100</a:t>
            </a: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60</a:t>
            </a:fld>
            <a:endParaRPr lang="en-US" altLang="zh-TW"/>
          </a:p>
        </p:txBody>
      </p:sp>
      <p:pic>
        <p:nvPicPr>
          <p:cNvPr id="7" name="Picture 6"/>
          <p:cNvPicPr/>
          <p:nvPr/>
        </p:nvPicPr>
        <p:blipFill rotWithShape="1">
          <a:blip r:embed="rId2"/>
          <a:srcRect t="9029" r="74014" b="53936"/>
          <a:stretch/>
        </p:blipFill>
        <p:spPr bwMode="auto">
          <a:xfrm>
            <a:off x="6701828" y="2102208"/>
            <a:ext cx="1541145" cy="1743710"/>
          </a:xfrm>
          <a:prstGeom prst="rect">
            <a:avLst/>
          </a:prstGeom>
          <a:ln>
            <a:noFill/>
          </a:ln>
          <a:extLst>
            <a:ext uri="{53640926-AAD7-44d8-BBD7-CCE9431645EC}">
              <a14:shadowObscured xmlns="" xmlns:a14="http://schemas.microsoft.com/office/drawing/2010/main"/>
            </a:ext>
          </a:extLst>
        </p:spPr>
      </p:pic>
      <p:pic>
        <p:nvPicPr>
          <p:cNvPr id="8" name="Picture 7"/>
          <p:cNvPicPr/>
          <p:nvPr/>
        </p:nvPicPr>
        <p:blipFill rotWithShape="1">
          <a:blip r:embed="rId3"/>
          <a:srcRect t="8904" r="43278" b="64554"/>
          <a:stretch/>
        </p:blipFill>
        <p:spPr bwMode="auto">
          <a:xfrm>
            <a:off x="5935973" y="5181600"/>
            <a:ext cx="3072856" cy="1523999"/>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23838228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3AFA-F222-584B-87D5-DFCFBBB1E849}"/>
              </a:ext>
            </a:extLst>
          </p:cNvPr>
          <p:cNvSpPr>
            <a:spLocks noGrp="1"/>
          </p:cNvSpPr>
          <p:nvPr>
            <p:ph type="title"/>
          </p:nvPr>
        </p:nvSpPr>
        <p:spPr/>
        <p:txBody>
          <a:bodyPr/>
          <a:lstStyle/>
          <a:p>
            <a:r>
              <a:rPr lang="en-US" dirty="0"/>
              <a:t>Range Object</a:t>
            </a:r>
          </a:p>
        </p:txBody>
      </p:sp>
      <p:sp>
        <p:nvSpPr>
          <p:cNvPr id="3" name="Content Placeholder 2">
            <a:extLst>
              <a:ext uri="{FF2B5EF4-FFF2-40B4-BE49-F238E27FC236}">
                <a16:creationId xmlns:a16="http://schemas.microsoft.com/office/drawing/2014/main" id="{9F5EA834-2A85-A54B-B826-27A4BBEF9CB2}"/>
              </a:ext>
            </a:extLst>
          </p:cNvPr>
          <p:cNvSpPr>
            <a:spLocks noGrp="1"/>
          </p:cNvSpPr>
          <p:nvPr>
            <p:ph idx="1"/>
          </p:nvPr>
        </p:nvSpPr>
        <p:spPr>
          <a:xfrm>
            <a:off x="182880" y="808384"/>
            <a:ext cx="8802094" cy="5425440"/>
          </a:xfrm>
        </p:spPr>
        <p:txBody>
          <a:bodyPr/>
          <a:lstStyle/>
          <a:p>
            <a:r>
              <a:rPr lang="en-US" dirty="0"/>
              <a:t>Some commonly used Range properties</a:t>
            </a:r>
          </a:p>
          <a:p>
            <a:pPr lvl="1" eaLnBrk="1" hangingPunct="1"/>
            <a:r>
              <a:rPr lang="en-US" altLang="zh-TW" dirty="0">
                <a:ea typeface="新細明體" charset="-120"/>
              </a:rPr>
              <a:t>Cells property</a:t>
            </a:r>
          </a:p>
          <a:p>
            <a:pPr lvl="2"/>
            <a:r>
              <a:rPr lang="en-US" dirty="0"/>
              <a:t>The Cells property is also a property of the Worksheets object. It works just like a Range object. Both have similar properties and methods.</a:t>
            </a:r>
          </a:p>
          <a:p>
            <a:pPr lvl="2">
              <a:spcBef>
                <a:spcPts val="0"/>
              </a:spcBef>
            </a:pPr>
            <a:r>
              <a:rPr lang="en-US" dirty="0"/>
              <a:t>In most statements, the Range object may be replaced by the Cells object.</a:t>
            </a:r>
          </a:p>
          <a:p>
            <a:pPr lvl="3">
              <a:spcBef>
                <a:spcPts val="0"/>
              </a:spcBef>
            </a:pPr>
            <a:r>
              <a:rPr lang="en-US" dirty="0"/>
              <a:t>You cannot declare a Cells object variable in the Dim statement</a:t>
            </a:r>
          </a:p>
          <a:p>
            <a:pPr lvl="3">
              <a:spcBef>
                <a:spcPts val="0"/>
              </a:spcBef>
            </a:pPr>
            <a:r>
              <a:rPr lang="en-US" dirty="0"/>
              <a:t>Range indexes may include multiple cells, whereas the Cells indexes only refer to a single cell.</a:t>
            </a:r>
          </a:p>
          <a:p>
            <a:pPr lvl="2">
              <a:spcBef>
                <a:spcPts val="0"/>
              </a:spcBef>
            </a:pPr>
            <a:r>
              <a:rPr lang="en-US" dirty="0"/>
              <a:t>For examples:</a:t>
            </a:r>
          </a:p>
          <a:p>
            <a:pPr marL="1119600" lvl="3" indent="0">
              <a:buNone/>
            </a:pPr>
            <a:r>
              <a:rPr lang="en-US" dirty="0"/>
              <a:t>Worksheets(1).Cells(2,1).Value = 100     Worksheets(1).Range("A2").Value = 100</a:t>
            </a:r>
          </a:p>
          <a:p>
            <a:pPr marL="1119600" lvl="3" indent="0">
              <a:buNone/>
            </a:pPr>
            <a:endParaRPr lang="en-US" sz="600" dirty="0"/>
          </a:p>
          <a:p>
            <a:pPr marL="1119600" lvl="3" indent="0">
              <a:buNone/>
            </a:pPr>
            <a:r>
              <a:rPr lang="en-US" dirty="0"/>
              <a:t>Worksheets(1).Cells(100).Value = 100</a:t>
            </a:r>
          </a:p>
          <a:p>
            <a:pPr marL="1119600" lvl="3" indent="0">
              <a:buNone/>
            </a:pPr>
            <a:r>
              <a:rPr lang="en-US" dirty="0"/>
              <a:t>Worksheets(1).Range("OJ1”).Value = 100</a:t>
            </a:r>
          </a:p>
          <a:p>
            <a:pPr marL="806400" lvl="2" indent="0">
              <a:buNone/>
            </a:pPr>
            <a:endParaRPr lang="en-US" dirty="0"/>
          </a:p>
          <a:p>
            <a:pPr marL="1119600" lvl="3" indent="0">
              <a:buNone/>
            </a:pPr>
            <a:endParaRPr lang="en-US" dirty="0"/>
          </a:p>
        </p:txBody>
      </p:sp>
      <p:sp>
        <p:nvSpPr>
          <p:cNvPr id="4" name="Slide Number Placeholder 3">
            <a:extLst>
              <a:ext uri="{FF2B5EF4-FFF2-40B4-BE49-F238E27FC236}">
                <a16:creationId xmlns:a16="http://schemas.microsoft.com/office/drawing/2014/main" id="{47B2C55B-F212-6B45-B840-92B37B9B9DE3}"/>
              </a:ext>
            </a:extLst>
          </p:cNvPr>
          <p:cNvSpPr>
            <a:spLocks noGrp="1"/>
          </p:cNvSpPr>
          <p:nvPr>
            <p:ph type="sldNum" sz="quarter" idx="12"/>
          </p:nvPr>
        </p:nvSpPr>
        <p:spPr/>
        <p:txBody>
          <a:bodyPr/>
          <a:lstStyle/>
          <a:p>
            <a:pPr>
              <a:defRPr/>
            </a:pPr>
            <a:fld id="{171055FC-F4A2-473D-A2E4-D64D2FB41EAA}" type="slidenum">
              <a:rPr lang="en-US" altLang="zh-TW" smtClean="0"/>
              <a:pPr>
                <a:defRPr/>
              </a:pPr>
              <a:t>61</a:t>
            </a:fld>
            <a:endParaRPr lang="en-US" altLang="zh-TW" dirty="0"/>
          </a:p>
        </p:txBody>
      </p:sp>
    </p:spTree>
    <p:extLst>
      <p:ext uri="{BB962C8B-B14F-4D97-AF65-F5344CB8AC3E}">
        <p14:creationId xmlns:p14="http://schemas.microsoft.com/office/powerpoint/2010/main" val="12855194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A6B4-6AA9-0BBC-E4ED-9329FC8F9763}"/>
              </a:ext>
            </a:extLst>
          </p:cNvPr>
          <p:cNvSpPr>
            <a:spLocks noGrp="1"/>
          </p:cNvSpPr>
          <p:nvPr>
            <p:ph type="title"/>
          </p:nvPr>
        </p:nvSpPr>
        <p:spPr/>
        <p:txBody>
          <a:bodyPr/>
          <a:lstStyle/>
          <a:p>
            <a:r>
              <a:rPr lang="en-US" dirty="0"/>
              <a:t>Range Object</a:t>
            </a:r>
          </a:p>
        </p:txBody>
      </p:sp>
      <p:sp>
        <p:nvSpPr>
          <p:cNvPr id="3" name="Content Placeholder 2">
            <a:extLst>
              <a:ext uri="{FF2B5EF4-FFF2-40B4-BE49-F238E27FC236}">
                <a16:creationId xmlns:a16="http://schemas.microsoft.com/office/drawing/2014/main" id="{F0AA7A27-2BCE-74FB-7F39-C3239E5D18F8}"/>
              </a:ext>
            </a:extLst>
          </p:cNvPr>
          <p:cNvSpPr>
            <a:spLocks noGrp="1"/>
          </p:cNvSpPr>
          <p:nvPr>
            <p:ph idx="1"/>
          </p:nvPr>
        </p:nvSpPr>
        <p:spPr/>
        <p:txBody>
          <a:bodyPr/>
          <a:lstStyle/>
          <a:p>
            <a:r>
              <a:rPr lang="en-US" dirty="0"/>
              <a:t>Some commonly used Range properties</a:t>
            </a:r>
          </a:p>
          <a:p>
            <a:pPr lvl="1" eaLnBrk="1" hangingPunct="1"/>
            <a:r>
              <a:rPr lang="en-US" altLang="zh-TW" dirty="0">
                <a:ea typeface="新細明體" charset="-120"/>
              </a:rPr>
              <a:t>Cells property</a:t>
            </a:r>
          </a:p>
          <a:p>
            <a:pPr lvl="2"/>
            <a:r>
              <a:rPr lang="en-US" dirty="0"/>
              <a:t>Sometimes it is more convenient to use Cells than Range for a single cell reference. </a:t>
            </a:r>
          </a:p>
          <a:p>
            <a:pPr lvl="2"/>
            <a:r>
              <a:rPr lang="en-US" dirty="0"/>
              <a:t>For example, one can loop through a set of cells of the active worksheet quickly using the Cells property: </a:t>
            </a:r>
          </a:p>
          <a:p>
            <a:pPr marL="1227600" lvl="3" indent="0">
              <a:buNone/>
            </a:pPr>
            <a:r>
              <a:rPr lang="en-US" dirty="0"/>
              <a:t>For </a:t>
            </a:r>
            <a:r>
              <a:rPr lang="en-US" dirty="0" err="1"/>
              <a:t>iYear</a:t>
            </a:r>
            <a:r>
              <a:rPr lang="en-US" dirty="0"/>
              <a:t> = 1 To 5</a:t>
            </a:r>
          </a:p>
          <a:p>
            <a:pPr marL="1227600" lvl="3" indent="0">
              <a:buNone/>
            </a:pPr>
            <a:r>
              <a:rPr lang="en-US" dirty="0"/>
              <a:t>	Cells(1, </a:t>
            </a:r>
            <a:r>
              <a:rPr lang="en-US" dirty="0" err="1"/>
              <a:t>iYear</a:t>
            </a:r>
            <a:r>
              <a:rPr lang="en-US" dirty="0"/>
              <a:t>).Value = 2000 + </a:t>
            </a:r>
            <a:r>
              <a:rPr lang="en-US" dirty="0" err="1"/>
              <a:t>iYear</a:t>
            </a:r>
            <a:endParaRPr lang="en-US" dirty="0"/>
          </a:p>
          <a:p>
            <a:pPr marL="1227600" lvl="3" indent="0">
              <a:buNone/>
            </a:pPr>
            <a:endParaRPr lang="en-US" dirty="0"/>
          </a:p>
          <a:p>
            <a:pPr marL="1227600" lvl="3" indent="0">
              <a:buNone/>
            </a:pPr>
            <a:r>
              <a:rPr lang="en-US" dirty="0"/>
              <a:t>	</a:t>
            </a:r>
            <a:r>
              <a:rPr lang="en-US" dirty="0">
                <a:solidFill>
                  <a:srgbClr val="009900"/>
                </a:solidFill>
              </a:rPr>
              <a:t>'Range("A1").Offset(0, iYear-1).Value = 2000 + </a:t>
            </a:r>
            <a:r>
              <a:rPr lang="en-US" dirty="0" err="1">
                <a:solidFill>
                  <a:srgbClr val="009900"/>
                </a:solidFill>
              </a:rPr>
              <a:t>iYear</a:t>
            </a:r>
            <a:endParaRPr lang="en-US" dirty="0">
              <a:solidFill>
                <a:srgbClr val="009900"/>
              </a:solidFill>
            </a:endParaRPr>
          </a:p>
          <a:p>
            <a:pPr marL="1227600" lvl="3" indent="0">
              <a:buNone/>
            </a:pPr>
            <a:r>
              <a:rPr lang="en-US" dirty="0"/>
              <a:t>Next </a:t>
            </a:r>
            <a:r>
              <a:rPr lang="en-US" dirty="0" err="1"/>
              <a:t>iYear</a:t>
            </a:r>
            <a:endParaRPr lang="en-US" dirty="0"/>
          </a:p>
          <a:p>
            <a:endParaRPr lang="en-US" dirty="0"/>
          </a:p>
        </p:txBody>
      </p:sp>
      <p:sp>
        <p:nvSpPr>
          <p:cNvPr id="4" name="Slide Number Placeholder 3">
            <a:extLst>
              <a:ext uri="{FF2B5EF4-FFF2-40B4-BE49-F238E27FC236}">
                <a16:creationId xmlns:a16="http://schemas.microsoft.com/office/drawing/2014/main" id="{829DF1D0-0299-B07D-9040-E43505914E26}"/>
              </a:ext>
            </a:extLst>
          </p:cNvPr>
          <p:cNvSpPr>
            <a:spLocks noGrp="1"/>
          </p:cNvSpPr>
          <p:nvPr>
            <p:ph type="sldNum" sz="quarter" idx="12"/>
          </p:nvPr>
        </p:nvSpPr>
        <p:spPr/>
        <p:txBody>
          <a:bodyPr/>
          <a:lstStyle/>
          <a:p>
            <a:pPr>
              <a:defRPr/>
            </a:pPr>
            <a:fld id="{171055FC-F4A2-473D-A2E4-D64D2FB41EAA}" type="slidenum">
              <a:rPr lang="en-US" altLang="zh-TW" smtClean="0"/>
              <a:pPr>
                <a:defRPr/>
              </a:pPr>
              <a:t>62</a:t>
            </a:fld>
            <a:endParaRPr lang="en-US" altLang="zh-TW"/>
          </a:p>
        </p:txBody>
      </p:sp>
    </p:spTree>
    <p:extLst>
      <p:ext uri="{BB962C8B-B14F-4D97-AF65-F5344CB8AC3E}">
        <p14:creationId xmlns:p14="http://schemas.microsoft.com/office/powerpoint/2010/main" val="4178007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lvl="1"/>
            <a:r>
              <a:rPr lang="en-US" dirty="0"/>
              <a:t>Count property</a:t>
            </a:r>
          </a:p>
          <a:p>
            <a:pPr lvl="2"/>
            <a:r>
              <a:rPr lang="en-US" sz="2000" dirty="0"/>
              <a:t>It returns the number of cells (rows, columns, or cells) within the specified range of cells.</a:t>
            </a:r>
          </a:p>
          <a:p>
            <a:pPr lvl="2"/>
            <a:r>
              <a:rPr lang="en-US" sz="2000" dirty="0"/>
              <a:t>Examples:</a:t>
            </a:r>
          </a:p>
          <a:p>
            <a:pPr marL="1371600" lvl="3" indent="0">
              <a:buNone/>
            </a:pPr>
            <a:r>
              <a:rPr lang="en-US" dirty="0" err="1"/>
              <a:t>VBA.Msgbox</a:t>
            </a:r>
            <a:r>
              <a:rPr lang="en-US" dirty="0"/>
              <a:t> "Rows: " &amp; Range("a1" , "d10").</a:t>
            </a:r>
            <a:r>
              <a:rPr lang="en-US" dirty="0" err="1"/>
              <a:t>Rows.Count</a:t>
            </a:r>
            <a:endParaRPr lang="en-US" dirty="0"/>
          </a:p>
          <a:p>
            <a:pPr marL="1371600" lvl="3" indent="0">
              <a:buNone/>
            </a:pPr>
            <a:r>
              <a:rPr lang="en-US" dirty="0" err="1"/>
              <a:t>VBA.Msgbox</a:t>
            </a:r>
            <a:r>
              <a:rPr lang="en-US" dirty="0"/>
              <a:t> "Columns: " &amp; Range("a1" , "d10").</a:t>
            </a:r>
            <a:r>
              <a:rPr lang="en-US" dirty="0" err="1"/>
              <a:t>Columns.Count</a:t>
            </a:r>
            <a:endParaRPr lang="en-US" dirty="0"/>
          </a:p>
          <a:p>
            <a:pPr marL="1371600" lvl="3" indent="0">
              <a:buNone/>
            </a:pPr>
            <a:r>
              <a:rPr lang="en-US" dirty="0" err="1"/>
              <a:t>VBA.Msgbox</a:t>
            </a:r>
            <a:r>
              <a:rPr lang="en-US" dirty="0"/>
              <a:t> "Cells: " &amp; Range("a1" , "d10").</a:t>
            </a:r>
            <a:r>
              <a:rPr lang="en-US" dirty="0" err="1"/>
              <a:t>Cells.Count</a:t>
            </a:r>
            <a:endParaRPr lang="en-US" dirty="0"/>
          </a:p>
          <a:p>
            <a:pPr marL="1371600" lvl="3" indent="0">
              <a:buNone/>
            </a:pP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63</a:t>
            </a:fld>
            <a:endParaRPr lang="en-US" altLang="zh-TW"/>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684" y="4558920"/>
            <a:ext cx="1470025" cy="1470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1886" y="4552306"/>
            <a:ext cx="1470025" cy="1470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6119" y="4494213"/>
            <a:ext cx="1470025" cy="1470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05591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648F5-F5C8-1662-4780-45B485D6D433}"/>
              </a:ext>
            </a:extLst>
          </p:cNvPr>
          <p:cNvSpPr>
            <a:spLocks noGrp="1"/>
          </p:cNvSpPr>
          <p:nvPr>
            <p:ph type="title"/>
          </p:nvPr>
        </p:nvSpPr>
        <p:spPr/>
        <p:txBody>
          <a:bodyPr/>
          <a:lstStyle/>
          <a:p>
            <a:r>
              <a:rPr lang="en-US" dirty="0"/>
              <a:t>Range Object</a:t>
            </a:r>
          </a:p>
        </p:txBody>
      </p:sp>
      <p:sp>
        <p:nvSpPr>
          <p:cNvPr id="3" name="Content Placeholder 2">
            <a:extLst>
              <a:ext uri="{FF2B5EF4-FFF2-40B4-BE49-F238E27FC236}">
                <a16:creationId xmlns:a16="http://schemas.microsoft.com/office/drawing/2014/main" id="{B144307A-8023-B791-B133-4F92CD61A5C4}"/>
              </a:ext>
            </a:extLst>
          </p:cNvPr>
          <p:cNvSpPr>
            <a:spLocks noGrp="1"/>
          </p:cNvSpPr>
          <p:nvPr>
            <p:ph idx="1"/>
          </p:nvPr>
        </p:nvSpPr>
        <p:spPr/>
        <p:txBody>
          <a:bodyPr/>
          <a:lstStyle/>
          <a:p>
            <a:r>
              <a:rPr lang="en-US" dirty="0"/>
              <a:t>Some commonly used Range properties</a:t>
            </a:r>
          </a:p>
          <a:p>
            <a:pPr lvl="1" eaLnBrk="1" hangingPunct="1"/>
            <a:r>
              <a:rPr lang="en-US" altLang="zh-TW" dirty="0" err="1">
                <a:ea typeface="新細明體" charset="-120"/>
              </a:rPr>
              <a:t>CurrentRegion</a:t>
            </a:r>
            <a:r>
              <a:rPr lang="en-US" altLang="zh-TW" dirty="0">
                <a:ea typeface="新細明體" charset="-120"/>
              </a:rPr>
              <a:t> property</a:t>
            </a:r>
          </a:p>
          <a:p>
            <a:pPr lvl="2" eaLnBrk="1" hangingPunct="1"/>
            <a:r>
              <a:rPr lang="en-US" altLang="zh-TW" sz="2000" dirty="0">
                <a:ea typeface="新細明體" charset="-120"/>
              </a:rPr>
              <a:t>Returns a range object that includes a block of cells containing the specified range object. It is the smallest rectangular block of cells that an empty row and an empty column of cells can surround.</a:t>
            </a:r>
          </a:p>
          <a:p>
            <a:pPr lvl="2" eaLnBrk="1" hangingPunct="1"/>
            <a:r>
              <a:rPr lang="en-US" altLang="zh-TW" sz="2000" dirty="0">
                <a:ea typeface="新細明體" charset="-120"/>
              </a:rPr>
              <a:t>E.g. </a:t>
            </a:r>
            <a:r>
              <a:rPr lang="en-US" altLang="zh-TW" sz="2000" dirty="0" err="1">
                <a:ea typeface="新細明體" charset="-120"/>
              </a:rPr>
              <a:t>vba.Msgbox</a:t>
            </a:r>
            <a:r>
              <a:rPr lang="en-US" altLang="zh-TW" sz="2000" dirty="0">
                <a:ea typeface="新細明體" charset="-120"/>
              </a:rPr>
              <a:t> Range("D5").</a:t>
            </a:r>
            <a:r>
              <a:rPr lang="en-US" altLang="zh-TW" sz="2000" dirty="0" err="1">
                <a:ea typeface="新細明體" charset="-120"/>
              </a:rPr>
              <a:t>CurrentRegion.Rows.Count</a:t>
            </a:r>
            <a:endParaRPr lang="en-US" altLang="zh-TW" sz="2000" dirty="0">
              <a:ea typeface="新細明體" charset="-120"/>
            </a:endParaRPr>
          </a:p>
          <a:p>
            <a:endParaRPr lang="en-US" dirty="0"/>
          </a:p>
        </p:txBody>
      </p:sp>
      <p:sp>
        <p:nvSpPr>
          <p:cNvPr id="4" name="Slide Number Placeholder 3">
            <a:extLst>
              <a:ext uri="{FF2B5EF4-FFF2-40B4-BE49-F238E27FC236}">
                <a16:creationId xmlns:a16="http://schemas.microsoft.com/office/drawing/2014/main" id="{36210676-DE1A-92E0-2263-1FE6428C6DC2}"/>
              </a:ext>
            </a:extLst>
          </p:cNvPr>
          <p:cNvSpPr>
            <a:spLocks noGrp="1"/>
          </p:cNvSpPr>
          <p:nvPr>
            <p:ph type="sldNum" sz="quarter" idx="12"/>
          </p:nvPr>
        </p:nvSpPr>
        <p:spPr/>
        <p:txBody>
          <a:bodyPr/>
          <a:lstStyle/>
          <a:p>
            <a:pPr>
              <a:defRPr/>
            </a:pPr>
            <a:fld id="{171055FC-F4A2-473D-A2E4-D64D2FB41EAA}" type="slidenum">
              <a:rPr lang="en-US" altLang="zh-TW" smtClean="0"/>
              <a:pPr>
                <a:defRPr/>
              </a:pPr>
              <a:t>64</a:t>
            </a:fld>
            <a:endParaRPr lang="en-US" altLang="zh-TW"/>
          </a:p>
        </p:txBody>
      </p:sp>
      <p:grpSp>
        <p:nvGrpSpPr>
          <p:cNvPr id="5" name="Group 6">
            <a:extLst>
              <a:ext uri="{FF2B5EF4-FFF2-40B4-BE49-F238E27FC236}">
                <a16:creationId xmlns:a16="http://schemas.microsoft.com/office/drawing/2014/main" id="{FCF8C9A9-B007-D83F-34A7-8BBBC240898F}"/>
              </a:ext>
            </a:extLst>
          </p:cNvPr>
          <p:cNvGrpSpPr>
            <a:grpSpLocks/>
          </p:cNvGrpSpPr>
          <p:nvPr/>
        </p:nvGrpSpPr>
        <p:grpSpPr bwMode="auto">
          <a:xfrm>
            <a:off x="2651685" y="4195348"/>
            <a:ext cx="3840629" cy="2038475"/>
            <a:chOff x="1519" y="2333"/>
            <a:chExt cx="3007" cy="1785"/>
          </a:xfrm>
        </p:grpSpPr>
        <p:pic>
          <p:nvPicPr>
            <p:cNvPr id="6" name="Picture 4">
              <a:extLst>
                <a:ext uri="{FF2B5EF4-FFF2-40B4-BE49-F238E27FC236}">
                  <a16:creationId xmlns:a16="http://schemas.microsoft.com/office/drawing/2014/main" id="{CA92679D-A339-45FE-BF37-B2E84B27B569}"/>
                </a:ext>
              </a:extLst>
            </p:cNvPr>
            <p:cNvPicPr>
              <a:picLocks noChangeAspect="1" noChangeArrowheads="1"/>
            </p:cNvPicPr>
            <p:nvPr/>
          </p:nvPicPr>
          <p:blipFill>
            <a:blip r:embed="rId2" cstate="print"/>
            <a:srcRect/>
            <a:stretch>
              <a:fillRect/>
            </a:stretch>
          </p:blipFill>
          <p:spPr bwMode="auto">
            <a:xfrm>
              <a:off x="1519" y="2333"/>
              <a:ext cx="3007" cy="1785"/>
            </a:xfrm>
            <a:prstGeom prst="rect">
              <a:avLst/>
            </a:prstGeom>
            <a:noFill/>
            <a:ln w="9525">
              <a:noFill/>
              <a:miter lim="800000"/>
              <a:headEnd/>
              <a:tailEnd/>
            </a:ln>
          </p:spPr>
        </p:pic>
        <p:sp>
          <p:nvSpPr>
            <p:cNvPr id="7" name="Rectangle 5">
              <a:extLst>
                <a:ext uri="{FF2B5EF4-FFF2-40B4-BE49-F238E27FC236}">
                  <a16:creationId xmlns:a16="http://schemas.microsoft.com/office/drawing/2014/main" id="{8B2CD27B-BF9A-B228-BC8B-55DCC4D3A5F2}"/>
                </a:ext>
              </a:extLst>
            </p:cNvPr>
            <p:cNvSpPr>
              <a:spLocks noChangeArrowheads="1"/>
            </p:cNvSpPr>
            <p:nvPr/>
          </p:nvSpPr>
          <p:spPr bwMode="auto">
            <a:xfrm>
              <a:off x="2490" y="2659"/>
              <a:ext cx="1635" cy="1280"/>
            </a:xfrm>
            <a:prstGeom prst="rect">
              <a:avLst/>
            </a:prstGeom>
            <a:noFill/>
            <a:ln w="28575">
              <a:solidFill>
                <a:srgbClr val="CC3300"/>
              </a:solidFill>
              <a:miter lim="800000"/>
              <a:headEnd/>
              <a:tailEnd/>
            </a:ln>
          </p:spPr>
          <p:txBody>
            <a:bodyPr wrap="none" anchor="ctr"/>
            <a:lstStyle/>
            <a:p>
              <a:endParaRPr lang="zh-TW" altLang="en-US">
                <a:ea typeface="新細明體" charset="-120"/>
              </a:endParaRPr>
            </a:p>
          </p:txBody>
        </p:sp>
      </p:grpSp>
    </p:spTree>
    <p:extLst>
      <p:ext uri="{BB962C8B-B14F-4D97-AF65-F5344CB8AC3E}">
        <p14:creationId xmlns:p14="http://schemas.microsoft.com/office/powerpoint/2010/main" val="1739078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lvl="1"/>
            <a:r>
              <a:rPr lang="en-US" dirty="0"/>
              <a:t>Example 3.8: RangeDemo3.xlsm contains a </a:t>
            </a:r>
            <a:r>
              <a:rPr lang="en-US" dirty="0" err="1"/>
              <a:t>UserForm</a:t>
            </a:r>
            <a:r>
              <a:rPr lang="en-US" dirty="0"/>
              <a:t> that displays a list according to the user's selection from a group of Option buttons.</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65</a:t>
            </a:fld>
            <a:endParaRPr lang="en-US" altLang="zh-TW"/>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550" t="26960" r="41200" b="48960"/>
          <a:stretch/>
        </p:blipFill>
        <p:spPr bwMode="auto">
          <a:xfrm>
            <a:off x="1350264" y="3351276"/>
            <a:ext cx="6080760" cy="27523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95348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lvl="1"/>
            <a:r>
              <a:rPr lang="en-US" dirty="0"/>
              <a:t>Example 3.8 (Cont'd)</a:t>
            </a:r>
          </a:p>
          <a:p>
            <a:pPr lvl="2"/>
            <a:r>
              <a:rPr lang="en-US" sz="2000" dirty="0"/>
              <a:t>Partial Code of </a:t>
            </a:r>
            <a:r>
              <a:rPr lang="en-US" sz="2000" dirty="0" err="1"/>
              <a:t>OptionButton</a:t>
            </a:r>
            <a:r>
              <a:rPr lang="en-US" sz="2000" dirty="0"/>
              <a:t> </a:t>
            </a:r>
            <a:r>
              <a:rPr lang="en-US" sz="2000" dirty="0" err="1"/>
              <a:t>optMonths</a:t>
            </a:r>
            <a:r>
              <a:rPr lang="en-US" sz="2000" dirty="0"/>
              <a:t> Click event:</a:t>
            </a:r>
          </a:p>
          <a:p>
            <a:pPr marL="457200" lvl="1" indent="0">
              <a:buNone/>
            </a:pPr>
            <a:r>
              <a:rPr lang="en-US" sz="1800" dirty="0"/>
              <a:t>…</a:t>
            </a:r>
          </a:p>
          <a:p>
            <a:pPr marL="457200" lvl="1" indent="0">
              <a:buNone/>
            </a:pPr>
            <a:r>
              <a:rPr lang="en-US" sz="2000" dirty="0">
                <a:solidFill>
                  <a:srgbClr val="009900"/>
                </a:solidFill>
              </a:rPr>
              <a:t>'Clear the existing items in the </a:t>
            </a:r>
            <a:r>
              <a:rPr lang="en-US" sz="2000" dirty="0" err="1">
                <a:solidFill>
                  <a:srgbClr val="009900"/>
                </a:solidFill>
              </a:rPr>
              <a:t>Combobox</a:t>
            </a:r>
            <a:endParaRPr lang="en-US" sz="2000" dirty="0">
              <a:solidFill>
                <a:srgbClr val="009900"/>
              </a:solidFill>
            </a:endParaRPr>
          </a:p>
          <a:p>
            <a:pPr marL="457200" lvl="1" indent="0">
              <a:buNone/>
            </a:pPr>
            <a:r>
              <a:rPr lang="en-US" sz="2000" dirty="0" err="1"/>
              <a:t>cbxItems.Clear</a:t>
            </a:r>
            <a:endParaRPr lang="en-US" sz="2000" dirty="0"/>
          </a:p>
          <a:p>
            <a:pPr marL="457200" lvl="1" indent="0">
              <a:buNone/>
            </a:pPr>
            <a:endParaRPr lang="en-US" sz="2000" dirty="0"/>
          </a:p>
          <a:p>
            <a:pPr marL="457200" lvl="1" indent="0">
              <a:buNone/>
            </a:pPr>
            <a:r>
              <a:rPr lang="en-US" sz="2000" dirty="0">
                <a:solidFill>
                  <a:srgbClr val="009900"/>
                </a:solidFill>
              </a:rPr>
              <a:t>'Add items to the list of the </a:t>
            </a:r>
            <a:r>
              <a:rPr lang="en-US" sz="2000" dirty="0" err="1">
                <a:solidFill>
                  <a:srgbClr val="009900"/>
                </a:solidFill>
              </a:rPr>
              <a:t>ComboBox</a:t>
            </a:r>
            <a:endParaRPr lang="en-US" sz="2000" dirty="0">
              <a:solidFill>
                <a:srgbClr val="009900"/>
              </a:solidFill>
            </a:endParaRPr>
          </a:p>
          <a:p>
            <a:pPr marL="457200" lvl="1" indent="0">
              <a:buNone/>
            </a:pPr>
            <a:r>
              <a:rPr lang="en-US" sz="2000" dirty="0"/>
              <a:t>For </a:t>
            </a:r>
            <a:r>
              <a:rPr lang="en-US" sz="2000" dirty="0" err="1"/>
              <a:t>iRow</a:t>
            </a:r>
            <a:r>
              <a:rPr lang="en-US" sz="2000" dirty="0"/>
              <a:t> = 1 To Range("a1", Range("a1").End(</a:t>
            </a:r>
            <a:r>
              <a:rPr lang="en-US" sz="2000" dirty="0" err="1"/>
              <a:t>xlDown</a:t>
            </a:r>
            <a:r>
              <a:rPr lang="en-US" sz="2000" dirty="0"/>
              <a:t>)).</a:t>
            </a:r>
            <a:r>
              <a:rPr lang="en-US" sz="2000" dirty="0" err="1"/>
              <a:t>Rows.Count</a:t>
            </a:r>
            <a:endParaRPr lang="en-US" sz="2000" dirty="0"/>
          </a:p>
          <a:p>
            <a:pPr marL="457200" lvl="1" indent="0">
              <a:buNone/>
            </a:pPr>
            <a:r>
              <a:rPr lang="en-US" sz="2000" dirty="0"/>
              <a:t>    </a:t>
            </a:r>
            <a:r>
              <a:rPr lang="en-US" sz="2000" dirty="0" err="1"/>
              <a:t>cbxItems.AddItem</a:t>
            </a:r>
            <a:r>
              <a:rPr lang="en-US" sz="2000" dirty="0"/>
              <a:t>    Range("a1").Offset(</a:t>
            </a:r>
            <a:r>
              <a:rPr lang="en-US" sz="2000" dirty="0" err="1"/>
              <a:t>iRow</a:t>
            </a:r>
            <a:r>
              <a:rPr lang="en-US" sz="2000" dirty="0"/>
              <a:t> - 1, 0).Value</a:t>
            </a:r>
          </a:p>
          <a:p>
            <a:pPr marL="457200" lvl="1" indent="0">
              <a:buNone/>
            </a:pPr>
            <a:r>
              <a:rPr lang="en-US" sz="2000" dirty="0"/>
              <a:t>Next </a:t>
            </a:r>
            <a:r>
              <a:rPr lang="en-US" sz="2000" dirty="0" err="1"/>
              <a:t>iRow</a:t>
            </a:r>
            <a:endParaRPr lang="en-US" sz="2000" dirty="0"/>
          </a:p>
          <a:p>
            <a:pPr marL="457200" lvl="1" indent="0">
              <a:buNone/>
            </a:pPr>
            <a:r>
              <a:rPr lang="en-US" sz="2000" dirty="0"/>
              <a:t>…</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66</a:t>
            </a:fld>
            <a:endParaRPr lang="en-US" altLang="zh-TW"/>
          </a:p>
        </p:txBody>
      </p:sp>
    </p:spTree>
    <p:extLst>
      <p:ext uri="{BB962C8B-B14F-4D97-AF65-F5344CB8AC3E}">
        <p14:creationId xmlns:p14="http://schemas.microsoft.com/office/powerpoint/2010/main" val="12806265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marL="800100" lvl="3" indent="-342900">
              <a:buSzPct val="70000"/>
              <a:buFont typeface="Wingdings" pitchFamily="2" charset="2"/>
              <a:buChar char="¢"/>
            </a:pPr>
            <a:r>
              <a:rPr lang="en-US" sz="2400" dirty="0"/>
              <a:t>Example 3.8 (Cont'd)</a:t>
            </a:r>
          </a:p>
          <a:p>
            <a:pPr marL="1257300" lvl="4" indent="-342900">
              <a:buSzPct val="70000"/>
              <a:buFont typeface="Wingdings" pitchFamily="2" charset="2"/>
              <a:buChar char="¢"/>
            </a:pPr>
            <a:r>
              <a:rPr lang="en-US" dirty="0"/>
              <a:t>Partial code of button </a:t>
            </a:r>
            <a:r>
              <a:rPr lang="en-US" dirty="0" err="1"/>
              <a:t>cmbOk</a:t>
            </a:r>
            <a:r>
              <a:rPr lang="en-US" dirty="0"/>
              <a:t> Click event:</a:t>
            </a:r>
          </a:p>
          <a:p>
            <a:pPr marL="800100" lvl="2" indent="0">
              <a:buNone/>
            </a:pPr>
            <a:r>
              <a:rPr lang="en-US" sz="2000" dirty="0"/>
              <a:t>…</a:t>
            </a:r>
          </a:p>
          <a:p>
            <a:pPr marL="800100" lvl="2" indent="0">
              <a:buNone/>
            </a:pPr>
            <a:r>
              <a:rPr lang="en-US" sz="2000" dirty="0">
                <a:solidFill>
                  <a:srgbClr val="009900"/>
                </a:solidFill>
              </a:rPr>
              <a:t>'Display the selected item in a message box</a:t>
            </a:r>
          </a:p>
          <a:p>
            <a:pPr marL="800100" lvl="2" indent="0">
              <a:buNone/>
            </a:pPr>
            <a:r>
              <a:rPr lang="en-US" sz="2000" dirty="0"/>
              <a:t>If </a:t>
            </a:r>
            <a:r>
              <a:rPr lang="en-US" sz="2000" dirty="0" err="1"/>
              <a:t>cbxItems.ListIndex</a:t>
            </a:r>
            <a:r>
              <a:rPr lang="en-US" sz="2000" dirty="0"/>
              <a:t> &gt; -1 Then</a:t>
            </a:r>
          </a:p>
          <a:p>
            <a:pPr marL="800100" lvl="2" indent="0">
              <a:buNone/>
            </a:pPr>
            <a:r>
              <a:rPr lang="en-US" sz="2000" dirty="0"/>
              <a:t>    </a:t>
            </a:r>
            <a:r>
              <a:rPr lang="en-US" sz="2000" dirty="0" err="1"/>
              <a:t>VBA.MsgBox</a:t>
            </a:r>
            <a:r>
              <a:rPr lang="en-US" sz="2000" dirty="0"/>
              <a:t> "Item selected: " &amp; </a:t>
            </a:r>
            <a:r>
              <a:rPr lang="en-US" sz="2000" dirty="0" err="1"/>
              <a:t>cbxItems.ListIndex</a:t>
            </a:r>
            <a:r>
              <a:rPr lang="en-US" sz="2000" dirty="0"/>
              <a:t> + 1 &amp; " - " &amp;  _</a:t>
            </a:r>
          </a:p>
          <a:p>
            <a:pPr marL="800100" lvl="2" indent="0">
              <a:buNone/>
            </a:pPr>
            <a:r>
              <a:rPr lang="en-US" sz="2000" dirty="0"/>
              <a:t>		</a:t>
            </a:r>
            <a:r>
              <a:rPr lang="en-US" sz="2000" dirty="0" err="1"/>
              <a:t>cbxItems.Value</a:t>
            </a:r>
            <a:endParaRPr lang="en-US" sz="2000" dirty="0"/>
          </a:p>
          <a:p>
            <a:pPr marL="800100" lvl="2" indent="0">
              <a:buNone/>
            </a:pPr>
            <a:r>
              <a:rPr lang="en-US" sz="2000" dirty="0"/>
              <a:t>Else</a:t>
            </a:r>
          </a:p>
          <a:p>
            <a:pPr marL="800100" lvl="2" indent="0">
              <a:buNone/>
            </a:pPr>
            <a:r>
              <a:rPr lang="en-US" sz="2000" dirty="0"/>
              <a:t>    </a:t>
            </a:r>
            <a:r>
              <a:rPr lang="en-US" sz="2000" dirty="0" err="1"/>
              <a:t>VBA.MsgBox</a:t>
            </a:r>
            <a:r>
              <a:rPr lang="en-US" sz="2000" dirty="0"/>
              <a:t> "No selected item."</a:t>
            </a:r>
          </a:p>
          <a:p>
            <a:pPr marL="800100" lvl="2" indent="0">
              <a:buNone/>
            </a:pPr>
            <a:r>
              <a:rPr lang="en-US" sz="2000" dirty="0"/>
              <a:t>End If</a:t>
            </a:r>
          </a:p>
          <a:p>
            <a:pPr marL="800100" lvl="2" indent="0">
              <a:buNone/>
            </a:pPr>
            <a:r>
              <a:rPr lang="en-US" sz="2000" dirty="0"/>
              <a:t>…</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67</a:t>
            </a:fld>
            <a:endParaRPr lang="en-US" altLang="zh-TW"/>
          </a:p>
        </p:txBody>
      </p:sp>
    </p:spTree>
    <p:extLst>
      <p:ext uri="{BB962C8B-B14F-4D97-AF65-F5344CB8AC3E}">
        <p14:creationId xmlns:p14="http://schemas.microsoft.com/office/powerpoint/2010/main" val="31555776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lvl="1"/>
            <a:r>
              <a:rPr lang="en-US" dirty="0"/>
              <a:t>Example 3.9: Populate a </a:t>
            </a:r>
            <a:r>
              <a:rPr lang="en-US" dirty="0" err="1"/>
              <a:t>ListBox</a:t>
            </a:r>
            <a:r>
              <a:rPr lang="en-US" dirty="0"/>
              <a:t> with unique values in a Range of cells. Refer to PopulateListBox1.xlsm.</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68</a:t>
            </a:fld>
            <a:endParaRPr lang="en-US" altLang="zh-TW"/>
          </a:p>
        </p:txBody>
      </p:sp>
      <p:pic>
        <p:nvPicPr>
          <p:cNvPr id="6" name="Picture 5"/>
          <p:cNvPicPr>
            <a:picLocks noChangeAspect="1"/>
          </p:cNvPicPr>
          <p:nvPr/>
        </p:nvPicPr>
        <p:blipFill>
          <a:blip r:embed="rId2"/>
          <a:stretch>
            <a:fillRect/>
          </a:stretch>
        </p:blipFill>
        <p:spPr>
          <a:xfrm>
            <a:off x="3975260" y="3004731"/>
            <a:ext cx="4064000" cy="2654300"/>
          </a:xfrm>
          <a:prstGeom prst="rect">
            <a:avLst/>
          </a:prstGeom>
        </p:spPr>
      </p:pic>
      <p:pic>
        <p:nvPicPr>
          <p:cNvPr id="7" name="Picture 6"/>
          <p:cNvPicPr>
            <a:picLocks noChangeAspect="1"/>
          </p:cNvPicPr>
          <p:nvPr/>
        </p:nvPicPr>
        <p:blipFill rotWithShape="1">
          <a:blip r:embed="rId3"/>
          <a:srcRect t="14724" r="70000" b="29843"/>
          <a:stretch/>
        </p:blipFill>
        <p:spPr>
          <a:xfrm>
            <a:off x="507338" y="2639028"/>
            <a:ext cx="3047505" cy="3662381"/>
          </a:xfrm>
          <a:prstGeom prst="rect">
            <a:avLst/>
          </a:prstGeom>
        </p:spPr>
      </p:pic>
    </p:spTree>
    <p:extLst>
      <p:ext uri="{BB962C8B-B14F-4D97-AF65-F5344CB8AC3E}">
        <p14:creationId xmlns:p14="http://schemas.microsoft.com/office/powerpoint/2010/main" val="18077753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1001864"/>
            <a:ext cx="8802094" cy="5231959"/>
          </a:xfrm>
        </p:spPr>
        <p:txBody>
          <a:bodyPr/>
          <a:lstStyle/>
          <a:p>
            <a:r>
              <a:rPr lang="en-US" dirty="0"/>
              <a:t>Some commonly used Range properties</a:t>
            </a:r>
          </a:p>
          <a:p>
            <a:pPr lvl="1"/>
            <a:r>
              <a:rPr lang="en-US" dirty="0"/>
              <a:t>Example 3.9: Cont’d</a:t>
            </a:r>
          </a:p>
          <a:p>
            <a:pPr lvl="2"/>
            <a:r>
              <a:rPr lang="en-US" dirty="0"/>
              <a:t>Partial Pseudocode in </a:t>
            </a:r>
            <a:r>
              <a:rPr lang="en-US" dirty="0" err="1"/>
              <a:t>UserForm_Initialize</a:t>
            </a:r>
            <a:r>
              <a:rPr lang="en-US" dirty="0"/>
              <a:t> event</a:t>
            </a:r>
          </a:p>
          <a:p>
            <a:pPr marL="1371600" lvl="3" indent="0">
              <a:buNone/>
            </a:pPr>
            <a:r>
              <a:rPr lang="en-US" sz="1800" dirty="0"/>
              <a:t>Repeat for each cell in the Product Code column, starting from row 2</a:t>
            </a:r>
          </a:p>
          <a:p>
            <a:pPr marL="1371600" lvl="3" indent="0">
              <a:buNone/>
            </a:pPr>
            <a:r>
              <a:rPr lang="en-US" sz="1800" dirty="0"/>
              <a:t>   Set the value of the Match Found indicator to 0</a:t>
            </a:r>
          </a:p>
          <a:p>
            <a:pPr marL="1371600" lvl="3" indent="0">
              <a:buNone/>
            </a:pPr>
            <a:r>
              <a:rPr lang="en-US" sz="1800" dirty="0"/>
              <a:t>   Repeat for each item in the product </a:t>
            </a:r>
            <a:r>
              <a:rPr lang="en-US" sz="1800" dirty="0" err="1"/>
              <a:t>ListBox</a:t>
            </a:r>
            <a:endParaRPr lang="en-US" sz="1800" dirty="0"/>
          </a:p>
          <a:p>
            <a:pPr marL="1371600" lvl="3" indent="0">
              <a:buNone/>
            </a:pPr>
            <a:r>
              <a:rPr lang="en-US" sz="1800" dirty="0"/>
              <a:t>      If current cell value = current item text then</a:t>
            </a:r>
          </a:p>
          <a:p>
            <a:pPr marL="1371600" lvl="3" indent="0">
              <a:buNone/>
            </a:pPr>
            <a:r>
              <a:rPr lang="en-US" sz="1800" dirty="0"/>
              <a:t>         Set the value of the Match Found indicator to 1</a:t>
            </a:r>
          </a:p>
          <a:p>
            <a:pPr marL="1371600" lvl="3" indent="0">
              <a:buNone/>
            </a:pPr>
            <a:r>
              <a:rPr lang="en-US" sz="1800" dirty="0"/>
              <a:t>	  Exit this repetition</a:t>
            </a:r>
          </a:p>
          <a:p>
            <a:pPr marL="1371600" lvl="3" indent="0">
              <a:buNone/>
            </a:pPr>
            <a:r>
              <a:rPr lang="en-US" sz="1800" dirty="0"/>
              <a:t>      End If</a:t>
            </a:r>
          </a:p>
          <a:p>
            <a:pPr marL="1371600" lvl="3" indent="0">
              <a:buNone/>
            </a:pPr>
            <a:r>
              <a:rPr lang="en-US" sz="1800" dirty="0"/>
              <a:t>   End Repeat item in </a:t>
            </a:r>
            <a:r>
              <a:rPr lang="en-US" sz="1800" dirty="0" err="1"/>
              <a:t>ListBox</a:t>
            </a:r>
            <a:endParaRPr lang="en-US" sz="1800" dirty="0"/>
          </a:p>
          <a:p>
            <a:pPr marL="1371600" lvl="3" indent="0">
              <a:buNone/>
            </a:pPr>
            <a:r>
              <a:rPr lang="en-US" sz="1800" dirty="0"/>
              <a:t>   If the value of the Match Found indicator equals 0 then</a:t>
            </a:r>
          </a:p>
          <a:p>
            <a:pPr marL="1371600" lvl="3" indent="0">
              <a:buNone/>
            </a:pPr>
            <a:r>
              <a:rPr lang="en-US" sz="1800" dirty="0"/>
              <a:t>      Add the current cell value to product </a:t>
            </a:r>
            <a:r>
              <a:rPr lang="en-US" sz="1800" dirty="0" err="1"/>
              <a:t>ListBox</a:t>
            </a:r>
            <a:endParaRPr lang="en-US" sz="1800" dirty="0"/>
          </a:p>
          <a:p>
            <a:pPr marL="1371600" lvl="3" indent="0">
              <a:buNone/>
            </a:pPr>
            <a:r>
              <a:rPr lang="en-US" sz="1800" dirty="0"/>
              <a:t>   End If</a:t>
            </a:r>
          </a:p>
          <a:p>
            <a:pPr marL="1371600" lvl="3" indent="0">
              <a:buNone/>
            </a:pPr>
            <a:r>
              <a:rPr lang="en-US" sz="1800" dirty="0"/>
              <a:t>End Repeat cell in Product Code column</a:t>
            </a:r>
          </a:p>
          <a:p>
            <a:pPr marL="1371600" lvl="3" indent="0">
              <a:buNone/>
            </a:pPr>
            <a:r>
              <a:rPr lang="en-US" dirty="0"/>
              <a:t>   		</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69</a:t>
            </a:fld>
            <a:endParaRPr lang="en-US" altLang="zh-TW"/>
          </a:p>
        </p:txBody>
      </p:sp>
    </p:spTree>
    <p:extLst>
      <p:ext uri="{BB962C8B-B14F-4D97-AF65-F5344CB8AC3E}">
        <p14:creationId xmlns:p14="http://schemas.microsoft.com/office/powerpoint/2010/main" val="1145166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lvl="1"/>
            <a:r>
              <a:rPr lang="en-US" dirty="0"/>
              <a:t>Example 3.10: RangeDemo2.xlsm contains an application that allows the user to select a range of cells from a worksheet and then displays the respective statistics.</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70</a:t>
            </a:fld>
            <a:endParaRPr lang="en-US" altLang="zh-TW"/>
          </a:p>
        </p:txBody>
      </p:sp>
      <p:pic>
        <p:nvPicPr>
          <p:cNvPr id="5" name="Picture 4"/>
          <p:cNvPicPr>
            <a:picLocks noChangeAspect="1" noChangeArrowheads="1"/>
          </p:cNvPicPr>
          <p:nvPr/>
        </p:nvPicPr>
        <p:blipFill>
          <a:blip r:embed="rId2" cstate="print"/>
          <a:srcRect/>
          <a:stretch>
            <a:fillRect/>
          </a:stretch>
        </p:blipFill>
        <p:spPr bwMode="auto">
          <a:xfrm>
            <a:off x="1086803" y="3126931"/>
            <a:ext cx="6391275" cy="2276475"/>
          </a:xfrm>
          <a:prstGeom prst="rect">
            <a:avLst/>
          </a:prstGeom>
          <a:noFill/>
          <a:ln w="9525">
            <a:noFill/>
            <a:miter lim="800000"/>
            <a:headEnd/>
            <a:tailEnd/>
          </a:ln>
          <a:effectLst/>
        </p:spPr>
      </p:pic>
    </p:spTree>
    <p:extLst>
      <p:ext uri="{BB962C8B-B14F-4D97-AF65-F5344CB8AC3E}">
        <p14:creationId xmlns:p14="http://schemas.microsoft.com/office/powerpoint/2010/main" val="42253490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903890"/>
            <a:ext cx="8802094" cy="5623034"/>
          </a:xfrm>
        </p:spPr>
        <p:txBody>
          <a:bodyPr/>
          <a:lstStyle/>
          <a:p>
            <a:r>
              <a:rPr lang="en-US" dirty="0"/>
              <a:t>Some commonly used Range properties</a:t>
            </a:r>
          </a:p>
          <a:p>
            <a:pPr lvl="1"/>
            <a:r>
              <a:rPr lang="en-US" dirty="0"/>
              <a:t>Example 3.10 (Cont'd) </a:t>
            </a:r>
          </a:p>
          <a:p>
            <a:pPr lvl="2"/>
            <a:r>
              <a:rPr lang="en-US" dirty="0" err="1"/>
              <a:t>RefEdit</a:t>
            </a:r>
            <a:r>
              <a:rPr lang="en-US" dirty="0"/>
              <a:t> control</a:t>
            </a:r>
            <a:r>
              <a:rPr lang="en-US" altLang="zh-TW" dirty="0">
                <a:ea typeface="新細明體" charset="-120"/>
              </a:rPr>
              <a:t> allows the user to enter the address of cells directly.</a:t>
            </a:r>
          </a:p>
          <a:p>
            <a:pPr marL="914400" lvl="2" indent="0">
              <a:buNone/>
            </a:pPr>
            <a:endParaRPr lang="en-US" altLang="zh-TW" sz="1600" dirty="0">
              <a:ea typeface="新細明體" charset="-120"/>
            </a:endParaRPr>
          </a:p>
          <a:p>
            <a:pPr lvl="3"/>
            <a:r>
              <a:rPr lang="en-US" altLang="zh-TW" dirty="0">
                <a:ea typeface="新細明體" charset="-120"/>
              </a:rPr>
              <a:t>The Value property returns the specified cell address as a string. For example:  “a1:d4”.</a:t>
            </a:r>
          </a:p>
          <a:p>
            <a:pPr lvl="2"/>
            <a:r>
              <a:rPr lang="en-US" altLang="zh-TW" dirty="0">
                <a:ea typeface="新細明體" charset="-120"/>
              </a:rPr>
              <a:t>Users can also select a range of cells from a worksheet.</a:t>
            </a:r>
          </a:p>
          <a:p>
            <a:pPr lvl="3"/>
            <a:r>
              <a:rPr lang="en-US" altLang="zh-TW" dirty="0">
                <a:ea typeface="新細明體" charset="-120"/>
              </a:rPr>
              <a:t>Click the button to collapse the </a:t>
            </a:r>
            <a:r>
              <a:rPr lang="en-US" altLang="zh-TW" dirty="0" err="1">
                <a:ea typeface="新細明體" charset="-120"/>
              </a:rPr>
              <a:t>UserForm</a:t>
            </a:r>
            <a:r>
              <a:rPr lang="en-US" altLang="zh-TW" dirty="0">
                <a:ea typeface="新細明體" charset="-120"/>
              </a:rPr>
              <a:t> and select the range of cells as needed.</a:t>
            </a:r>
          </a:p>
          <a:p>
            <a:pPr lvl="3"/>
            <a:endParaRPr lang="en-US" altLang="zh-TW" dirty="0">
              <a:ea typeface="新細明體" charset="-120"/>
            </a:endParaRPr>
          </a:p>
          <a:p>
            <a:pPr lvl="3"/>
            <a:endParaRPr lang="en-US" altLang="zh-TW" dirty="0">
              <a:ea typeface="新細明體" charset="-120"/>
            </a:endParaRPr>
          </a:p>
          <a:p>
            <a:pPr lvl="3"/>
            <a:r>
              <a:rPr lang="en-US" altLang="zh-TW" dirty="0">
                <a:ea typeface="新細明體" charset="-120"/>
              </a:rPr>
              <a:t>The Value property returns the specified cell address and worksheet reference as a string. Workbook reference will also be included if the workbook containing the selected cells is not active.</a:t>
            </a:r>
          </a:p>
          <a:p>
            <a:pPr lvl="1"/>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71</a:t>
            </a:fld>
            <a:endParaRPr lang="en-US" altLang="zh-TW"/>
          </a:p>
        </p:txBody>
      </p:sp>
      <p:pic>
        <p:nvPicPr>
          <p:cNvPr id="6" name="Picture 5">
            <a:extLst>
              <a:ext uri="{FF2B5EF4-FFF2-40B4-BE49-F238E27FC236}">
                <a16:creationId xmlns:a16="http://schemas.microsoft.com/office/drawing/2014/main" id="{57B8698A-0C15-724F-A946-67FCB0EBA460}"/>
              </a:ext>
            </a:extLst>
          </p:cNvPr>
          <p:cNvPicPr>
            <a:picLocks noChangeAspect="1"/>
          </p:cNvPicPr>
          <p:nvPr/>
        </p:nvPicPr>
        <p:blipFill rotWithShape="1">
          <a:blip r:embed="rId2"/>
          <a:srcRect l="9082" t="31643" r="10928" b="41988"/>
          <a:stretch/>
        </p:blipFill>
        <p:spPr>
          <a:xfrm>
            <a:off x="5079330" y="4710586"/>
            <a:ext cx="2530160" cy="632540"/>
          </a:xfrm>
          <a:prstGeom prst="rect">
            <a:avLst/>
          </a:prstGeom>
        </p:spPr>
      </p:pic>
      <p:pic>
        <p:nvPicPr>
          <p:cNvPr id="7" name="Picture 6">
            <a:extLst>
              <a:ext uri="{FF2B5EF4-FFF2-40B4-BE49-F238E27FC236}">
                <a16:creationId xmlns:a16="http://schemas.microsoft.com/office/drawing/2014/main" id="{B2A27452-15FD-794F-82E3-08E19D67BCCB}"/>
              </a:ext>
            </a:extLst>
          </p:cNvPr>
          <p:cNvPicPr>
            <a:picLocks noChangeAspect="1"/>
          </p:cNvPicPr>
          <p:nvPr/>
        </p:nvPicPr>
        <p:blipFill rotWithShape="1">
          <a:blip r:embed="rId3"/>
          <a:srcRect l="10620" t="32049" r="11810" b="42319"/>
          <a:stretch/>
        </p:blipFill>
        <p:spPr>
          <a:xfrm>
            <a:off x="3258915" y="2322786"/>
            <a:ext cx="2521775" cy="631934"/>
          </a:xfrm>
          <a:prstGeom prst="rect">
            <a:avLst/>
          </a:prstGeom>
        </p:spPr>
      </p:pic>
      <p:pic>
        <p:nvPicPr>
          <p:cNvPr id="8" name="Picture 7">
            <a:extLst>
              <a:ext uri="{FF2B5EF4-FFF2-40B4-BE49-F238E27FC236}">
                <a16:creationId xmlns:a16="http://schemas.microsoft.com/office/drawing/2014/main" id="{4E25EE95-3BAE-654D-8ECF-460126C0FDBD}"/>
              </a:ext>
            </a:extLst>
          </p:cNvPr>
          <p:cNvPicPr>
            <a:picLocks noChangeAspect="1"/>
          </p:cNvPicPr>
          <p:nvPr/>
        </p:nvPicPr>
        <p:blipFill rotWithShape="1">
          <a:blip r:embed="rId4"/>
          <a:srcRect l="11564" t="31694" r="14620" b="46045"/>
          <a:stretch/>
        </p:blipFill>
        <p:spPr>
          <a:xfrm>
            <a:off x="2169689" y="4766370"/>
            <a:ext cx="2521776" cy="576756"/>
          </a:xfrm>
          <a:prstGeom prst="rect">
            <a:avLst/>
          </a:prstGeom>
        </p:spPr>
      </p:pic>
    </p:spTree>
    <p:extLst>
      <p:ext uri="{BB962C8B-B14F-4D97-AF65-F5344CB8AC3E}">
        <p14:creationId xmlns:p14="http://schemas.microsoft.com/office/powerpoint/2010/main" val="18848852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944137"/>
            <a:ext cx="8802094" cy="5289686"/>
          </a:xfrm>
        </p:spPr>
        <p:txBody>
          <a:bodyPr/>
          <a:lstStyle/>
          <a:p>
            <a:r>
              <a:rPr lang="en-US" dirty="0"/>
              <a:t>Some commonly used Range properties</a:t>
            </a:r>
          </a:p>
          <a:p>
            <a:pPr lvl="1" eaLnBrk="1" hangingPunct="1">
              <a:lnSpc>
                <a:spcPct val="90000"/>
              </a:lnSpc>
            </a:pPr>
            <a:r>
              <a:rPr lang="en-US" altLang="zh-TW" dirty="0">
                <a:ea typeface="新細明體" charset="-120"/>
              </a:rPr>
              <a:t>Example 3.10 (Cont'd)</a:t>
            </a:r>
          </a:p>
          <a:p>
            <a:pPr lvl="2" eaLnBrk="1" hangingPunct="1">
              <a:lnSpc>
                <a:spcPct val="90000"/>
              </a:lnSpc>
            </a:pPr>
            <a:r>
              <a:rPr lang="en-US" altLang="zh-TW" sz="2000" dirty="0" err="1">
                <a:ea typeface="新細明體" charset="-120"/>
              </a:rPr>
              <a:t>WorksheetFunction</a:t>
            </a:r>
            <a:r>
              <a:rPr lang="en-US" altLang="zh-TW" sz="2000" dirty="0">
                <a:ea typeface="新細明體" charset="-120"/>
              </a:rPr>
              <a:t> property</a:t>
            </a:r>
          </a:p>
          <a:p>
            <a:pPr lvl="3" eaLnBrk="1" hangingPunct="1">
              <a:lnSpc>
                <a:spcPct val="90000"/>
              </a:lnSpc>
            </a:pPr>
            <a:r>
              <a:rPr lang="en-US" altLang="zh-TW" sz="1800" dirty="0">
                <a:ea typeface="新細明體" charset="-120"/>
              </a:rPr>
              <a:t>Most Excel worksheet functions can be used in a VBA program.</a:t>
            </a:r>
          </a:p>
          <a:p>
            <a:pPr lvl="4" eaLnBrk="1" hangingPunct="1">
              <a:lnSpc>
                <a:spcPct val="90000"/>
              </a:lnSpc>
            </a:pPr>
            <a:r>
              <a:rPr lang="en-US" altLang="zh-TW" sz="1800" dirty="0">
                <a:ea typeface="新細明體" charset="-120"/>
              </a:rPr>
              <a:t>Examples: Average( ), Sum( ), Max( ), Min( ), Log10( ), Ln( ).</a:t>
            </a:r>
          </a:p>
          <a:p>
            <a:pPr lvl="4" eaLnBrk="1" hangingPunct="1">
              <a:lnSpc>
                <a:spcPct val="90000"/>
              </a:lnSpc>
            </a:pPr>
            <a:r>
              <a:rPr lang="en-US" altLang="zh-TW" sz="1800" dirty="0">
                <a:ea typeface="新細明體" charset="-120"/>
              </a:rPr>
              <a:t>See “List of Worksheet functions available to Visual Basic” in VBA Help.</a:t>
            </a:r>
          </a:p>
          <a:p>
            <a:pPr lvl="3" eaLnBrk="1" hangingPunct="1">
              <a:lnSpc>
                <a:spcPct val="90000"/>
              </a:lnSpc>
            </a:pPr>
            <a:r>
              <a:rPr lang="en-US" altLang="zh-TW" dirty="0">
                <a:ea typeface="新細明體" charset="-120"/>
              </a:rPr>
              <a:t>Syntax:</a:t>
            </a:r>
          </a:p>
          <a:p>
            <a:pPr lvl="3" eaLnBrk="1" hangingPunct="1">
              <a:lnSpc>
                <a:spcPct val="90000"/>
              </a:lnSpc>
              <a:buFontTx/>
              <a:buNone/>
            </a:pPr>
            <a:r>
              <a:rPr lang="en-US" altLang="zh-TW" sz="1800" dirty="0" err="1">
                <a:ea typeface="新細明體" charset="-120"/>
              </a:rPr>
              <a:t>Application.WorksheetFunction</a:t>
            </a:r>
            <a:r>
              <a:rPr lang="en-US" altLang="zh-TW" sz="1800" b="1" dirty="0" err="1">
                <a:ea typeface="新細明體" charset="-120"/>
              </a:rPr>
              <a:t>.</a:t>
            </a:r>
            <a:r>
              <a:rPr lang="en-US" altLang="zh-TW" sz="1800" i="1" dirty="0" err="1">
                <a:ea typeface="新細明體" charset="-120"/>
              </a:rPr>
              <a:t>FunctionName</a:t>
            </a:r>
            <a:r>
              <a:rPr lang="en-US" altLang="zh-TW" sz="1800" dirty="0">
                <a:ea typeface="新細明體" charset="-120"/>
              </a:rPr>
              <a:t>(</a:t>
            </a:r>
            <a:r>
              <a:rPr lang="en-US" altLang="zh-TW" sz="1800" i="1" dirty="0" err="1">
                <a:ea typeface="新細明體" charset="-120"/>
              </a:rPr>
              <a:t>ArgumentList</a:t>
            </a:r>
            <a:r>
              <a:rPr lang="en-US" altLang="zh-TW" sz="1800" dirty="0">
                <a:ea typeface="新細明體" charset="-120"/>
              </a:rPr>
              <a:t>)</a:t>
            </a:r>
          </a:p>
          <a:p>
            <a:pPr lvl="4" eaLnBrk="1" hangingPunct="1">
              <a:lnSpc>
                <a:spcPct val="90000"/>
              </a:lnSpc>
              <a:buFontTx/>
              <a:buNone/>
            </a:pPr>
            <a:endParaRPr lang="en-US" altLang="zh-TW" sz="1100" dirty="0">
              <a:ea typeface="新細明體" charset="-120"/>
            </a:endParaRPr>
          </a:p>
          <a:p>
            <a:pPr lvl="4" eaLnBrk="1" hangingPunct="1">
              <a:lnSpc>
                <a:spcPct val="90000"/>
              </a:lnSpc>
            </a:pPr>
            <a:r>
              <a:rPr lang="en-US" altLang="zh-TW" sz="1800" dirty="0">
                <a:ea typeface="新細明體" charset="-120"/>
              </a:rPr>
              <a:t>The Application reference can be omitted.</a:t>
            </a:r>
          </a:p>
          <a:p>
            <a:pPr lvl="4" eaLnBrk="1" hangingPunct="1">
              <a:lnSpc>
                <a:spcPct val="90000"/>
              </a:lnSpc>
            </a:pPr>
            <a:r>
              <a:rPr lang="en-US" altLang="zh-TW" sz="1800" dirty="0">
                <a:solidFill>
                  <a:srgbClr val="FF0000"/>
                </a:solidFill>
                <a:ea typeface="新細明體" charset="-120"/>
              </a:rPr>
              <a:t>The </a:t>
            </a:r>
            <a:r>
              <a:rPr lang="en-US" altLang="zh-TW" sz="1800" dirty="0" err="1">
                <a:solidFill>
                  <a:srgbClr val="FF0000"/>
                </a:solidFill>
                <a:ea typeface="新細明體" charset="-120"/>
              </a:rPr>
              <a:t>WorksheetFunction</a:t>
            </a:r>
            <a:r>
              <a:rPr lang="en-US" altLang="zh-TW" sz="1800" dirty="0">
                <a:solidFill>
                  <a:srgbClr val="FF0000"/>
                </a:solidFill>
                <a:ea typeface="新細明體" charset="-120"/>
              </a:rPr>
              <a:t> reference can be omitted but not recommended. For Example, the Log function appears in both VBA and </a:t>
            </a:r>
            <a:r>
              <a:rPr lang="en-US" altLang="zh-TW" sz="1800" dirty="0" err="1">
                <a:solidFill>
                  <a:srgbClr val="FF0000"/>
                </a:solidFill>
                <a:ea typeface="新細明體" charset="-120"/>
              </a:rPr>
              <a:t>WorksheetFunction</a:t>
            </a:r>
            <a:r>
              <a:rPr lang="en-US" altLang="zh-TW" sz="1800" dirty="0">
                <a:solidFill>
                  <a:srgbClr val="FF0000"/>
                </a:solidFill>
                <a:ea typeface="新細明體" charset="-120"/>
              </a:rPr>
              <a:t> method lists, but it works differently in each object.</a:t>
            </a:r>
          </a:p>
          <a:p>
            <a:pPr lvl="4" eaLnBrk="1" hangingPunct="1">
              <a:lnSpc>
                <a:spcPct val="90000"/>
              </a:lnSpc>
            </a:pPr>
            <a:r>
              <a:rPr lang="en-US" altLang="zh-TW" sz="1800" i="1" dirty="0" err="1">
                <a:ea typeface="新細明體" charset="-120"/>
              </a:rPr>
              <a:t>ArgumentList</a:t>
            </a:r>
            <a:r>
              <a:rPr lang="en-US" altLang="zh-TW" sz="1800" dirty="0">
                <a:ea typeface="新細明體" charset="-120"/>
              </a:rPr>
              <a:t> may contain none, one, or more arguments. It may be in the form of a numeric value, string, address of cells, or mathematical formula, depending on the type of function.</a:t>
            </a: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72</a:t>
            </a:fld>
            <a:endParaRPr lang="en-US" altLang="zh-TW"/>
          </a:p>
        </p:txBody>
      </p:sp>
    </p:spTree>
    <p:extLst>
      <p:ext uri="{BB962C8B-B14F-4D97-AF65-F5344CB8AC3E}">
        <p14:creationId xmlns:p14="http://schemas.microsoft.com/office/powerpoint/2010/main" val="12659796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properties</a:t>
            </a:r>
          </a:p>
          <a:p>
            <a:pPr marL="742950" lvl="2" indent="-342900">
              <a:buClr>
                <a:schemeClr val="tx1"/>
              </a:buClr>
              <a:buSzPct val="70000"/>
              <a:buFont typeface="Wingdings" pitchFamily="2" charset="2"/>
              <a:buChar char="¢"/>
            </a:pPr>
            <a:r>
              <a:rPr lang="en-US" altLang="zh-TW" dirty="0">
                <a:ea typeface="新細明體" charset="-120"/>
              </a:rPr>
              <a:t>Example 3.10 (Cont'd):</a:t>
            </a:r>
            <a:r>
              <a:rPr lang="en-US" dirty="0"/>
              <a:t> Partial code of button </a:t>
            </a:r>
            <a:r>
              <a:rPr lang="en-US" dirty="0" err="1"/>
              <a:t>cmdComp</a:t>
            </a:r>
            <a:r>
              <a:rPr lang="en-US" dirty="0"/>
              <a:t> Click event</a:t>
            </a:r>
          </a:p>
          <a:p>
            <a:pPr marL="400050" lvl="2" indent="0">
              <a:buSzPct val="70000"/>
              <a:buNone/>
            </a:pPr>
            <a:r>
              <a:rPr lang="en-US" sz="1600" dirty="0" err="1"/>
              <a:t>labCount.Caption</a:t>
            </a:r>
            <a:r>
              <a:rPr lang="en-US" sz="1600" dirty="0"/>
              <a:t> = " " &amp; _</a:t>
            </a:r>
          </a:p>
          <a:p>
            <a:pPr marL="400050" lvl="2" indent="0">
              <a:buSzPct val="70000"/>
              <a:buNone/>
            </a:pPr>
            <a:r>
              <a:rPr lang="en-US" sz="1600" dirty="0"/>
              <a:t>	 </a:t>
            </a:r>
            <a:r>
              <a:rPr lang="en-US" sz="1600" dirty="0" err="1"/>
              <a:t>WorksheetFunction.Count</a:t>
            </a:r>
            <a:r>
              <a:rPr lang="en-US" sz="1600" dirty="0"/>
              <a:t>(Range(</a:t>
            </a:r>
            <a:r>
              <a:rPr lang="en-US" sz="1600" dirty="0" err="1"/>
              <a:t>rftRange.Value</a:t>
            </a:r>
            <a:r>
              <a:rPr lang="en-US" sz="1600" dirty="0"/>
              <a:t>))</a:t>
            </a:r>
          </a:p>
          <a:p>
            <a:pPr marL="400050" lvl="2" indent="0">
              <a:buSzPct val="70000"/>
              <a:buNone/>
            </a:pPr>
            <a:endParaRPr lang="en-US" sz="1600" dirty="0"/>
          </a:p>
          <a:p>
            <a:pPr marL="400050" lvl="2" indent="0">
              <a:buSzPct val="70000"/>
              <a:buNone/>
            </a:pPr>
            <a:r>
              <a:rPr lang="en-US" sz="1600" dirty="0" err="1"/>
              <a:t>labSum.Caption</a:t>
            </a:r>
            <a:r>
              <a:rPr lang="en-US" sz="1600" dirty="0"/>
              <a:t> = " " &amp; _ </a:t>
            </a:r>
          </a:p>
          <a:p>
            <a:pPr marL="400050" lvl="2" indent="0">
              <a:buSzPct val="70000"/>
              <a:buNone/>
            </a:pPr>
            <a:r>
              <a:rPr lang="en-US" sz="1600" dirty="0"/>
              <a:t>	</a:t>
            </a:r>
            <a:r>
              <a:rPr lang="en-US" sz="1600" dirty="0" err="1"/>
              <a:t>VBA.Format</a:t>
            </a:r>
            <a:r>
              <a:rPr lang="en-US" sz="1600" dirty="0"/>
              <a:t>(</a:t>
            </a:r>
            <a:r>
              <a:rPr lang="en-US" sz="1600" dirty="0" err="1"/>
              <a:t>WorksheetFunction.Sum</a:t>
            </a:r>
            <a:r>
              <a:rPr lang="en-US" sz="1600" dirty="0"/>
              <a:t>(Range(</a:t>
            </a:r>
            <a:r>
              <a:rPr lang="en-US" sz="1600" dirty="0" err="1"/>
              <a:t>rftRange.Value</a:t>
            </a:r>
            <a:r>
              <a:rPr lang="en-US" sz="1600" dirty="0"/>
              <a:t>)), "0.0###")</a:t>
            </a:r>
          </a:p>
          <a:p>
            <a:pPr marL="400050" lvl="2" indent="0">
              <a:buSzPct val="70000"/>
              <a:buNone/>
            </a:pPr>
            <a:endParaRPr lang="en-US" sz="1600" dirty="0"/>
          </a:p>
          <a:p>
            <a:pPr marL="400050" lvl="2" indent="0">
              <a:buSzPct val="70000"/>
              <a:buNone/>
            </a:pPr>
            <a:r>
              <a:rPr lang="en-US" sz="1600" dirty="0" err="1"/>
              <a:t>labMean.Caption</a:t>
            </a:r>
            <a:r>
              <a:rPr lang="en-US" sz="1600" dirty="0"/>
              <a:t> = " " &amp; _ </a:t>
            </a:r>
          </a:p>
          <a:p>
            <a:pPr marL="400050" lvl="2" indent="0">
              <a:buSzPct val="70000"/>
              <a:buNone/>
            </a:pPr>
            <a:r>
              <a:rPr lang="en-US" sz="1600" dirty="0"/>
              <a:t>	</a:t>
            </a:r>
            <a:r>
              <a:rPr lang="en-US" sz="1600" dirty="0" err="1"/>
              <a:t>VBA.Format</a:t>
            </a:r>
            <a:r>
              <a:rPr lang="en-US" sz="1600" dirty="0"/>
              <a:t>(</a:t>
            </a:r>
            <a:r>
              <a:rPr lang="en-US" sz="1600" dirty="0" err="1"/>
              <a:t>WorksheetFunction.Average</a:t>
            </a:r>
            <a:r>
              <a:rPr lang="en-US" sz="1600" dirty="0"/>
              <a:t>(Range(</a:t>
            </a:r>
            <a:r>
              <a:rPr lang="en-US" sz="1600" dirty="0" err="1"/>
              <a:t>rftRange.Value</a:t>
            </a:r>
            <a:r>
              <a:rPr lang="en-US" sz="1600" dirty="0"/>
              <a:t>)), "0.0###")</a:t>
            </a:r>
          </a:p>
          <a:p>
            <a:pPr marL="400050" lvl="2" indent="0">
              <a:buSzPct val="70000"/>
              <a:buNone/>
            </a:pPr>
            <a:endParaRPr lang="en-US" sz="1600" dirty="0"/>
          </a:p>
          <a:p>
            <a:pPr marL="400050" lvl="2" indent="0">
              <a:buSzPct val="70000"/>
              <a:buNone/>
            </a:pPr>
            <a:r>
              <a:rPr lang="en-US" sz="1600" dirty="0" err="1"/>
              <a:t>labStddev.Caption</a:t>
            </a:r>
            <a:r>
              <a:rPr lang="en-US" sz="1600" dirty="0"/>
              <a:t> = " " &amp; _</a:t>
            </a:r>
          </a:p>
          <a:p>
            <a:pPr marL="400050" lvl="2" indent="0">
              <a:buSzPct val="70000"/>
              <a:buNone/>
            </a:pPr>
            <a:r>
              <a:rPr lang="en-US" sz="1600" dirty="0"/>
              <a:t>	</a:t>
            </a:r>
            <a:r>
              <a:rPr lang="en-US" sz="1600" dirty="0" err="1"/>
              <a:t>VBA.Format</a:t>
            </a:r>
            <a:r>
              <a:rPr lang="en-US" sz="1600" dirty="0"/>
              <a:t>(</a:t>
            </a:r>
            <a:r>
              <a:rPr lang="en-US" sz="1600" dirty="0" err="1"/>
              <a:t>WorksheetFunction.StDev</a:t>
            </a:r>
            <a:r>
              <a:rPr lang="en-US" sz="1600" dirty="0"/>
              <a:t>(Range(</a:t>
            </a:r>
            <a:r>
              <a:rPr lang="en-US" sz="1600" dirty="0" err="1"/>
              <a:t>rftRange.Value</a:t>
            </a:r>
            <a:r>
              <a:rPr lang="en-US" sz="2200" dirty="0"/>
              <a:t>)), </a:t>
            </a:r>
            <a:r>
              <a:rPr lang="en-US" sz="1600" dirty="0"/>
              <a:t>"0.0###")</a:t>
            </a:r>
            <a:endParaRPr lang="en-US" sz="2200" dirty="0"/>
          </a:p>
          <a:p>
            <a:pPr marL="400050" lvl="2" indent="0">
              <a:buClr>
                <a:schemeClr val="tx1"/>
              </a:buClr>
              <a:buSzPct val="70000"/>
              <a:buNone/>
            </a:pPr>
            <a:endParaRPr lang="en-US" dirty="0"/>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73</a:t>
            </a:fld>
            <a:endParaRPr lang="en-US" altLang="zh-TW"/>
          </a:p>
        </p:txBody>
      </p:sp>
    </p:spTree>
    <p:extLst>
      <p:ext uri="{BB962C8B-B14F-4D97-AF65-F5344CB8AC3E}">
        <p14:creationId xmlns:p14="http://schemas.microsoft.com/office/powerpoint/2010/main" val="29613337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369581DB-416C-4549-8744-AAF7AE9B653F}" type="slidenum">
              <a:rPr lang="en-US" altLang="zh-TW"/>
              <a:pPr/>
              <a:t>74</a:t>
            </a:fld>
            <a:endParaRPr lang="en-US" altLang="zh-TW"/>
          </a:p>
        </p:txBody>
      </p:sp>
      <p:sp>
        <p:nvSpPr>
          <p:cNvPr id="24579" name="Rectangle 2"/>
          <p:cNvSpPr>
            <a:spLocks noGrp="1" noChangeArrowheads="1"/>
          </p:cNvSpPr>
          <p:nvPr>
            <p:ph type="title"/>
          </p:nvPr>
        </p:nvSpPr>
        <p:spPr/>
        <p:txBody>
          <a:bodyPr/>
          <a:lstStyle/>
          <a:p>
            <a:pPr eaLnBrk="1" hangingPunct="1"/>
            <a:r>
              <a:rPr lang="en-US" dirty="0"/>
              <a:t>Range Object</a:t>
            </a:r>
            <a:endParaRPr lang="en-US" altLang="zh-TW" dirty="0">
              <a:ea typeface="新細明體" charset="-120"/>
            </a:endParaRPr>
          </a:p>
        </p:txBody>
      </p:sp>
      <p:sp>
        <p:nvSpPr>
          <p:cNvPr id="24580" name="Rectangle 3"/>
          <p:cNvSpPr>
            <a:spLocks noGrp="1" noChangeArrowheads="1"/>
          </p:cNvSpPr>
          <p:nvPr>
            <p:ph type="body" idx="1"/>
          </p:nvPr>
        </p:nvSpPr>
        <p:spPr>
          <a:xfrm>
            <a:off x="287867" y="882869"/>
            <a:ext cx="8495771" cy="5486125"/>
          </a:xfrm>
        </p:spPr>
        <p:txBody>
          <a:bodyPr/>
          <a:lstStyle/>
          <a:p>
            <a:r>
              <a:rPr lang="en-US" dirty="0"/>
              <a:t>Some commonly used Range methods</a:t>
            </a:r>
          </a:p>
          <a:p>
            <a:pPr lvl="1" eaLnBrk="1" hangingPunct="1"/>
            <a:r>
              <a:rPr lang="en-US" altLang="zh-TW" dirty="0">
                <a:ea typeface="新細明體" charset="-120"/>
              </a:rPr>
              <a:t>Select / Activate method</a:t>
            </a:r>
          </a:p>
          <a:p>
            <a:pPr lvl="2" eaLnBrk="1" hangingPunct="1"/>
            <a:r>
              <a:rPr lang="en-US" altLang="zh-TW" sz="1800" dirty="0">
                <a:ea typeface="新細明體" charset="-120"/>
              </a:rPr>
              <a:t>Select the specified range of cells (equivalent to manually highlighting the range of cells). The specified range of cells must be contained in the active worksheet of the active workbook.</a:t>
            </a:r>
          </a:p>
          <a:p>
            <a:pPr lvl="2" eaLnBrk="1" hangingPunct="1"/>
            <a:r>
              <a:rPr lang="en-US" altLang="zh-TW" sz="1800" dirty="0">
                <a:ea typeface="新細明體" charset="-120"/>
              </a:rPr>
              <a:t>A selected range of cells can be referred as a Selection object in subsequence code as long as the selected cells have not been changed and its parent worksheet and workbook are still the active worksheet and active workbook, respectively.</a:t>
            </a:r>
          </a:p>
          <a:p>
            <a:pPr lvl="3" eaLnBrk="1" hangingPunct="1"/>
            <a:r>
              <a:rPr lang="en-US" altLang="zh-TW" sz="1800" dirty="0">
                <a:ea typeface="新細明體" charset="-120"/>
              </a:rPr>
              <a:t>Examples:</a:t>
            </a:r>
          </a:p>
          <a:p>
            <a:pPr lvl="4" eaLnBrk="1" hangingPunct="1">
              <a:buFontTx/>
              <a:buNone/>
            </a:pPr>
            <a:r>
              <a:rPr lang="en-US" altLang="zh-TW" sz="1800" dirty="0">
                <a:ea typeface="新細明體" charset="-120"/>
              </a:rPr>
              <a:t>Range("A1","C6").Select  </a:t>
            </a:r>
          </a:p>
          <a:p>
            <a:pPr lvl="4" eaLnBrk="1" hangingPunct="1">
              <a:buFontTx/>
              <a:buNone/>
            </a:pPr>
            <a:r>
              <a:rPr lang="en-US" altLang="zh-TW" sz="1800" dirty="0">
                <a:ea typeface="新細明體" charset="-120"/>
              </a:rPr>
              <a:t>'Range("A1","C6").Activate</a:t>
            </a:r>
          </a:p>
          <a:p>
            <a:pPr lvl="4" eaLnBrk="1" hangingPunct="1">
              <a:buFontTx/>
              <a:buNone/>
            </a:pPr>
            <a:endParaRPr lang="en-US" altLang="zh-TW" sz="1050" dirty="0">
              <a:ea typeface="新細明體" charset="-120"/>
            </a:endParaRPr>
          </a:p>
          <a:p>
            <a:pPr marL="1119600" lvl="3" indent="0">
              <a:buNone/>
            </a:pPr>
            <a:r>
              <a:rPr lang="en-US" sz="1800" dirty="0"/>
              <a:t>    </a:t>
            </a:r>
            <a:r>
              <a:rPr lang="en-US" sz="1800" dirty="0" err="1"/>
              <a:t>Cells.Select</a:t>
            </a:r>
            <a:endParaRPr lang="en-US" sz="1800" dirty="0"/>
          </a:p>
          <a:p>
            <a:pPr marL="1119600" lvl="3" indent="0">
              <a:buNone/>
            </a:pPr>
            <a:r>
              <a:rPr lang="en-US" sz="1800" dirty="0"/>
              <a:t>    Worksheets(1).Range("a1","xfd1048576").Select</a:t>
            </a:r>
          </a:p>
          <a:p>
            <a:pPr lvl="4" eaLnBrk="1" hangingPunct="1">
              <a:buFontTx/>
              <a:buNone/>
            </a:pPr>
            <a:endParaRPr lang="en-US" altLang="zh-TW" sz="1050" dirty="0">
              <a:ea typeface="新細明體" charset="-120"/>
            </a:endParaRPr>
          </a:p>
          <a:p>
            <a:pPr lvl="4" eaLnBrk="1" hangingPunct="1">
              <a:buFontTx/>
              <a:buNone/>
            </a:pPr>
            <a:r>
              <a:rPr lang="en-US" altLang="zh-TW" sz="1800" dirty="0" err="1">
                <a:ea typeface="新細明體" charset="-120"/>
              </a:rPr>
              <a:t>Selection.Font.Size</a:t>
            </a:r>
            <a:r>
              <a:rPr lang="en-US" altLang="zh-TW" sz="1800" dirty="0">
                <a:ea typeface="新細明體" charset="-120"/>
              </a:rPr>
              <a:t> =18</a:t>
            </a:r>
          </a:p>
        </p:txBody>
      </p:sp>
      <p:pic>
        <p:nvPicPr>
          <p:cNvPr id="24582" name="Picture 5"/>
          <p:cNvPicPr>
            <a:picLocks noChangeAspect="1" noChangeArrowheads="1"/>
          </p:cNvPicPr>
          <p:nvPr/>
        </p:nvPicPr>
        <p:blipFill>
          <a:blip r:embed="rId2" cstate="print"/>
          <a:srcRect/>
          <a:stretch>
            <a:fillRect/>
          </a:stretch>
        </p:blipFill>
        <p:spPr bwMode="auto">
          <a:xfrm>
            <a:off x="6087979" y="3758692"/>
            <a:ext cx="2442996" cy="1691888"/>
          </a:xfrm>
          <a:prstGeom prst="rect">
            <a:avLst/>
          </a:prstGeom>
          <a:noFill/>
          <a:ln w="9525">
            <a:noFill/>
            <a:miter lim="800000"/>
            <a:headEnd/>
            <a:tailEnd/>
          </a:ln>
        </p:spPr>
      </p:pic>
    </p:spTree>
    <p:extLst>
      <p:ext uri="{BB962C8B-B14F-4D97-AF65-F5344CB8AC3E}">
        <p14:creationId xmlns:p14="http://schemas.microsoft.com/office/powerpoint/2010/main" val="16355857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Some commonly used Range methods</a:t>
            </a:r>
          </a:p>
          <a:p>
            <a:pPr marL="801688" lvl="1" indent="-347663" eaLnBrk="1" hangingPunct="1"/>
            <a:r>
              <a:rPr lang="en-US" altLang="zh-TW" dirty="0">
                <a:ea typeface="新細明體" charset="-120"/>
              </a:rPr>
              <a:t>Clear method</a:t>
            </a:r>
          </a:p>
          <a:p>
            <a:pPr marL="1141413" lvl="2" indent="-225425" eaLnBrk="1" hangingPunct="1"/>
            <a:r>
              <a:rPr lang="en-US" altLang="zh-TW" sz="2000" dirty="0">
                <a:ea typeface="新細明體" charset="-120"/>
              </a:rPr>
              <a:t>Deletes everything (value and formatting) contained in the specified range.</a:t>
            </a:r>
          </a:p>
          <a:p>
            <a:pPr marL="1141413" lvl="2" indent="-225425" eaLnBrk="1" hangingPunct="1"/>
            <a:r>
              <a:rPr lang="en-US" altLang="zh-TW" sz="2000" dirty="0">
                <a:ea typeface="新細明體" charset="-120"/>
              </a:rPr>
              <a:t>E.g. Range("A1" , "B2").Clear</a:t>
            </a:r>
          </a:p>
          <a:p>
            <a:pPr marL="801688" lvl="1" indent="-347663" eaLnBrk="1" hangingPunct="1"/>
            <a:r>
              <a:rPr lang="en-US" altLang="zh-TW" dirty="0" err="1">
                <a:ea typeface="新細明體" charset="-120"/>
              </a:rPr>
              <a:t>ClearContents</a:t>
            </a:r>
            <a:r>
              <a:rPr lang="en-US" altLang="zh-TW" dirty="0">
                <a:ea typeface="新細明體" charset="-120"/>
              </a:rPr>
              <a:t> method</a:t>
            </a:r>
          </a:p>
          <a:p>
            <a:pPr marL="1141413" lvl="2" indent="-225425" eaLnBrk="1" hangingPunct="1"/>
            <a:r>
              <a:rPr lang="en-US" altLang="zh-TW" sz="2000" dirty="0">
                <a:ea typeface="新細明體" charset="-120"/>
              </a:rPr>
              <a:t>Clear only the values, but do not change the format of the cells.</a:t>
            </a:r>
          </a:p>
          <a:p>
            <a:pPr marL="801688" lvl="1" indent="-347663" eaLnBrk="1" hangingPunct="1"/>
            <a:r>
              <a:rPr lang="en-US" altLang="zh-TW" dirty="0">
                <a:ea typeface="新細明體" charset="-120"/>
              </a:rPr>
              <a:t>Copy method</a:t>
            </a:r>
          </a:p>
          <a:p>
            <a:pPr marL="1141413" lvl="2" indent="-225425" eaLnBrk="1" hangingPunct="1"/>
            <a:r>
              <a:rPr lang="en-US" altLang="zh-TW" sz="2000" dirty="0">
                <a:ea typeface="新細明體" charset="-120"/>
              </a:rPr>
              <a:t>Copy the contents of a range of cells. It requires a Destination argument.</a:t>
            </a:r>
          </a:p>
          <a:p>
            <a:pPr marL="1141413" lvl="2" indent="-225425" eaLnBrk="1" hangingPunct="1"/>
            <a:r>
              <a:rPr lang="en-US" altLang="zh-TW" sz="2000" dirty="0">
                <a:ea typeface="新細明體" charset="-120"/>
              </a:rPr>
              <a:t>E.g. Range("A1" , "B2").Copy  Destination:=Range("A5")</a:t>
            </a:r>
            <a:endParaRPr lang="en-US" altLang="zh-TW" sz="1800" dirty="0">
              <a:ea typeface="新細明體" charset="-120"/>
            </a:endParaRPr>
          </a:p>
          <a:p>
            <a:pPr marL="1454613" lvl="3" indent="-225425" eaLnBrk="1" hangingPunct="1"/>
            <a:r>
              <a:rPr lang="en-US" dirty="0">
                <a:ea typeface="新細明體" charset="-120"/>
              </a:rPr>
              <a:t>It only needs to specify the position of the first cell in the Destination.</a:t>
            </a: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75</a:t>
            </a:fld>
            <a:endParaRPr lang="en-US" altLang="zh-TW"/>
          </a:p>
        </p:txBody>
      </p:sp>
    </p:spTree>
    <p:extLst>
      <p:ext uri="{BB962C8B-B14F-4D97-AF65-F5344CB8AC3E}">
        <p14:creationId xmlns:p14="http://schemas.microsoft.com/office/powerpoint/2010/main" val="41416443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fld id="{26DF6B79-DDD4-47A4-B653-DAD71662E98A}" type="slidenum">
              <a:rPr lang="en-US" altLang="zh-TW"/>
              <a:pPr/>
              <a:t>76</a:t>
            </a:fld>
            <a:endParaRPr lang="en-US" altLang="zh-TW"/>
          </a:p>
        </p:txBody>
      </p:sp>
      <p:sp>
        <p:nvSpPr>
          <p:cNvPr id="16387" name="Rectangle 2"/>
          <p:cNvSpPr>
            <a:spLocks noGrp="1" noChangeArrowheads="1"/>
          </p:cNvSpPr>
          <p:nvPr>
            <p:ph type="body" idx="1"/>
          </p:nvPr>
        </p:nvSpPr>
        <p:spPr>
          <a:xfrm>
            <a:off x="381000" y="903891"/>
            <a:ext cx="8626088" cy="5809648"/>
          </a:xfrm>
        </p:spPr>
        <p:txBody>
          <a:bodyPr/>
          <a:lstStyle/>
          <a:p>
            <a:pPr eaLnBrk="1" hangingPunct="1">
              <a:lnSpc>
                <a:spcPct val="90000"/>
              </a:lnSpc>
              <a:tabLst>
                <a:tab pos="2055813" algn="l"/>
              </a:tabLst>
            </a:pPr>
            <a:r>
              <a:rPr lang="en-US" altLang="zh-TW" dirty="0">
                <a:ea typeface="新細明體" charset="-120"/>
              </a:rPr>
              <a:t>More properties of the Range object</a:t>
            </a:r>
          </a:p>
          <a:p>
            <a:pPr lvl="1" eaLnBrk="1" hangingPunct="1">
              <a:lnSpc>
                <a:spcPct val="90000"/>
              </a:lnSpc>
              <a:tabLst>
                <a:tab pos="2055813" algn="l"/>
              </a:tabLst>
            </a:pPr>
            <a:r>
              <a:rPr lang="en-US" altLang="zh-TW" sz="2000" dirty="0">
                <a:ea typeface="新細明體" charset="-120"/>
              </a:rPr>
              <a:t>Name property</a:t>
            </a:r>
          </a:p>
          <a:p>
            <a:pPr lvl="2" eaLnBrk="1" hangingPunct="1">
              <a:lnSpc>
                <a:spcPct val="90000"/>
              </a:lnSpc>
              <a:tabLst>
                <a:tab pos="2055813" algn="l"/>
              </a:tabLst>
            </a:pPr>
            <a:r>
              <a:rPr lang="en-US" altLang="zh-TW" sz="1800" dirty="0">
                <a:ea typeface="新細明體" charset="-120"/>
              </a:rPr>
              <a:t>Returns the range name for the specified range.</a:t>
            </a:r>
          </a:p>
          <a:p>
            <a:pPr lvl="2" eaLnBrk="1" hangingPunct="1">
              <a:lnSpc>
                <a:spcPct val="90000"/>
              </a:lnSpc>
              <a:tabLst>
                <a:tab pos="2055813" algn="l"/>
              </a:tabLst>
            </a:pPr>
            <a:r>
              <a:rPr lang="en-US" altLang="zh-TW" sz="1800" dirty="0">
                <a:ea typeface="新細明體" charset="-120"/>
              </a:rPr>
              <a:t>Examples:</a:t>
            </a:r>
          </a:p>
          <a:p>
            <a:pPr marL="806400" lvl="2" indent="0" eaLnBrk="1" hangingPunct="1">
              <a:lnSpc>
                <a:spcPct val="90000"/>
              </a:lnSpc>
              <a:buNone/>
              <a:tabLst>
                <a:tab pos="2055813" algn="l"/>
              </a:tabLst>
            </a:pPr>
            <a:r>
              <a:rPr lang="en-US" altLang="zh-TW" sz="1800" dirty="0">
                <a:ea typeface="新細明體" charset="-120"/>
              </a:rPr>
              <a:t>	Range("A1:B3").Name = "Sales"</a:t>
            </a:r>
          </a:p>
          <a:p>
            <a:pPr lvl="2" eaLnBrk="1" hangingPunct="1">
              <a:lnSpc>
                <a:spcPct val="90000"/>
              </a:lnSpc>
              <a:buNone/>
              <a:tabLst>
                <a:tab pos="2055813" algn="l"/>
              </a:tabLst>
            </a:pPr>
            <a:r>
              <a:rPr lang="en-US" altLang="zh-TW" sz="1800" dirty="0">
                <a:ea typeface="新細明體" charset="-120"/>
              </a:rPr>
              <a:t>		Range("Sales").Value=100</a:t>
            </a:r>
          </a:p>
          <a:p>
            <a:pPr lvl="3" eaLnBrk="1" hangingPunct="1">
              <a:lnSpc>
                <a:spcPct val="90000"/>
              </a:lnSpc>
              <a:buNone/>
              <a:tabLst>
                <a:tab pos="2055813" algn="l"/>
              </a:tabLst>
            </a:pPr>
            <a:r>
              <a:rPr lang="en-US" altLang="zh-TW" sz="1800" dirty="0">
                <a:ea typeface="新細明體" charset="-120"/>
              </a:rPr>
              <a:t>      	</a:t>
            </a:r>
            <a:r>
              <a:rPr lang="en-US" altLang="zh-TW" sz="1800" dirty="0" err="1">
                <a:ea typeface="新細明體" charset="-120"/>
              </a:rPr>
              <a:t>Vname</a:t>
            </a:r>
            <a:r>
              <a:rPr lang="en-US" altLang="zh-TW" sz="1800" dirty="0">
                <a:ea typeface="新細明體" charset="-120"/>
              </a:rPr>
              <a:t> = Range("A1:B3").Name</a:t>
            </a:r>
          </a:p>
          <a:p>
            <a:pPr lvl="1" eaLnBrk="1" hangingPunct="1">
              <a:lnSpc>
                <a:spcPct val="90000"/>
              </a:lnSpc>
              <a:tabLst>
                <a:tab pos="2055813" algn="l"/>
              </a:tabLst>
            </a:pPr>
            <a:r>
              <a:rPr lang="en-US" altLang="zh-TW" sz="2000" dirty="0">
                <a:ea typeface="新細明體" charset="-120"/>
              </a:rPr>
              <a:t>Address property</a:t>
            </a:r>
          </a:p>
          <a:p>
            <a:pPr lvl="2" eaLnBrk="1" hangingPunct="1">
              <a:lnSpc>
                <a:spcPct val="90000"/>
              </a:lnSpc>
              <a:tabLst>
                <a:tab pos="2055813" algn="l"/>
              </a:tabLst>
            </a:pPr>
            <a:r>
              <a:rPr lang="en-US" altLang="zh-TW" sz="1800" dirty="0">
                <a:ea typeface="新細明體" charset="-120"/>
              </a:rPr>
              <a:t>Returns the address of the range of cells.</a:t>
            </a:r>
          </a:p>
          <a:p>
            <a:pPr lvl="2" eaLnBrk="1" hangingPunct="1">
              <a:lnSpc>
                <a:spcPct val="90000"/>
              </a:lnSpc>
              <a:tabLst>
                <a:tab pos="2055813" algn="l"/>
              </a:tabLst>
            </a:pPr>
            <a:r>
              <a:rPr lang="en-US" altLang="zh-TW" sz="1800" dirty="0">
                <a:ea typeface="新細明體" charset="-120"/>
              </a:rPr>
              <a:t>Example: Range(“A1”, “B5”).Address returns a $A$1:$B$5 string. The string does not contain the workbook name and worksheet name.</a:t>
            </a:r>
          </a:p>
          <a:p>
            <a:pPr lvl="2" eaLnBrk="1" hangingPunct="1">
              <a:lnSpc>
                <a:spcPct val="90000"/>
              </a:lnSpc>
              <a:buFontTx/>
              <a:buNone/>
              <a:tabLst>
                <a:tab pos="2055813" algn="l"/>
              </a:tabLst>
            </a:pPr>
            <a:r>
              <a:rPr lang="en-US" altLang="zh-TW" sz="1600" dirty="0">
                <a:ea typeface="新細明體" charset="-120"/>
              </a:rPr>
              <a:t>	         	</a:t>
            </a:r>
          </a:p>
        </p:txBody>
      </p:sp>
      <p:sp>
        <p:nvSpPr>
          <p:cNvPr id="16388" name="Rectangle 10"/>
          <p:cNvSpPr>
            <a:spLocks noGrp="1" noChangeArrowheads="1"/>
          </p:cNvSpPr>
          <p:nvPr>
            <p:ph type="title"/>
          </p:nvPr>
        </p:nvSpPr>
        <p:spPr>
          <a:xfrm>
            <a:off x="182880" y="190500"/>
            <a:ext cx="8825948" cy="888492"/>
          </a:xfrm>
          <a:noFill/>
        </p:spPr>
        <p:txBody>
          <a:bodyPr/>
          <a:lstStyle/>
          <a:p>
            <a:pPr eaLnBrk="1" hangingPunct="1"/>
            <a:r>
              <a:rPr lang="en-US" dirty="0"/>
              <a:t>Range Object (Self-Study) </a:t>
            </a:r>
            <a:endParaRPr lang="en-US" altLang="zh-TW" dirty="0">
              <a:ea typeface="新細明體" charset="-120"/>
            </a:endParaRPr>
          </a:p>
        </p:txBody>
      </p:sp>
    </p:spTree>
    <p:extLst>
      <p:ext uri="{BB962C8B-B14F-4D97-AF65-F5344CB8AC3E}">
        <p14:creationId xmlns:p14="http://schemas.microsoft.com/office/powerpoint/2010/main" val="41246906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642D515F-0589-4D42-A776-3C0BD7A07237}" type="slidenum">
              <a:rPr lang="en-US" altLang="zh-TW"/>
              <a:pPr/>
              <a:t>77</a:t>
            </a:fld>
            <a:endParaRPr lang="en-US" altLang="zh-TW"/>
          </a:p>
        </p:txBody>
      </p:sp>
      <p:sp>
        <p:nvSpPr>
          <p:cNvPr id="22531" name="Rectangle 2"/>
          <p:cNvSpPr>
            <a:spLocks noGrp="1" noChangeArrowheads="1"/>
          </p:cNvSpPr>
          <p:nvPr>
            <p:ph type="title"/>
          </p:nvPr>
        </p:nvSpPr>
        <p:spPr/>
        <p:txBody>
          <a:bodyPr/>
          <a:lstStyle/>
          <a:p>
            <a:pPr eaLnBrk="1" hangingPunct="1"/>
            <a:r>
              <a:rPr lang="en-US" dirty="0"/>
              <a:t>Range Object (Self-Study)</a:t>
            </a:r>
            <a:endParaRPr lang="en-US" altLang="zh-TW" dirty="0">
              <a:ea typeface="新細明體" charset="-120"/>
            </a:endParaRPr>
          </a:p>
        </p:txBody>
      </p:sp>
      <p:sp>
        <p:nvSpPr>
          <p:cNvPr id="22532" name="Rectangle 3"/>
          <p:cNvSpPr>
            <a:spLocks noGrp="1" noChangeArrowheads="1"/>
          </p:cNvSpPr>
          <p:nvPr>
            <p:ph type="body" idx="1"/>
          </p:nvPr>
        </p:nvSpPr>
        <p:spPr>
          <a:xfrm>
            <a:off x="304800" y="1150938"/>
            <a:ext cx="8229600" cy="4868862"/>
          </a:xfrm>
        </p:spPr>
        <p:txBody>
          <a:bodyPr/>
          <a:lstStyle/>
          <a:p>
            <a:pPr eaLnBrk="1" hangingPunct="1">
              <a:lnSpc>
                <a:spcPct val="90000"/>
              </a:lnSpc>
              <a:tabLst>
                <a:tab pos="2055813" algn="l"/>
              </a:tabLst>
            </a:pPr>
            <a:r>
              <a:rPr lang="en-US" altLang="zh-TW" dirty="0">
                <a:ea typeface="新細明體" charset="-120"/>
              </a:rPr>
              <a:t>More properties of the Range object</a:t>
            </a:r>
          </a:p>
          <a:p>
            <a:pPr lvl="1" eaLnBrk="1" hangingPunct="1">
              <a:lnSpc>
                <a:spcPct val="90000"/>
              </a:lnSpc>
              <a:tabLst>
                <a:tab pos="2055813" algn="l"/>
              </a:tabLst>
            </a:pPr>
            <a:r>
              <a:rPr lang="en-US" altLang="zh-TW" sz="2000" dirty="0">
                <a:ea typeface="新細明體" charset="-120"/>
              </a:rPr>
              <a:t>Column property</a:t>
            </a:r>
          </a:p>
          <a:p>
            <a:pPr lvl="2" eaLnBrk="1" hangingPunct="1">
              <a:lnSpc>
                <a:spcPct val="90000"/>
              </a:lnSpc>
              <a:tabLst>
                <a:tab pos="2055813" algn="l"/>
              </a:tabLst>
            </a:pPr>
            <a:r>
              <a:rPr lang="en-US" altLang="zh-TW" sz="1800" dirty="0">
                <a:ea typeface="新細明體" charset="-120"/>
              </a:rPr>
              <a:t>Returns the first column number of the specified range object. Column A returns 1, column B returns 2, and so on.</a:t>
            </a:r>
          </a:p>
          <a:p>
            <a:pPr lvl="2" eaLnBrk="1" hangingPunct="1">
              <a:lnSpc>
                <a:spcPct val="90000"/>
              </a:lnSpc>
              <a:tabLst>
                <a:tab pos="2055813" algn="l"/>
              </a:tabLst>
            </a:pPr>
            <a:r>
              <a:rPr lang="en-US" altLang="zh-TW" sz="1800" dirty="0">
                <a:ea typeface="新細明體" charset="-120"/>
              </a:rPr>
              <a:t>E.g.: </a:t>
            </a:r>
            <a:r>
              <a:rPr lang="en-US" altLang="zh-TW" sz="1800" dirty="0" err="1">
                <a:ea typeface="新細明體" charset="-120"/>
              </a:rPr>
              <a:t>VBA.Msgbox</a:t>
            </a:r>
            <a:r>
              <a:rPr lang="en-US" altLang="zh-TW" sz="1800" dirty="0">
                <a:ea typeface="新細明體" charset="-120"/>
              </a:rPr>
              <a:t> Range(“d1”,”f1”).Column   </a:t>
            </a:r>
          </a:p>
          <a:p>
            <a:pPr lvl="2" eaLnBrk="1" hangingPunct="1">
              <a:lnSpc>
                <a:spcPct val="90000"/>
              </a:lnSpc>
              <a:tabLst>
                <a:tab pos="2055813" algn="l"/>
              </a:tabLst>
            </a:pPr>
            <a:endParaRPr lang="en-US" altLang="zh-TW" sz="1800" dirty="0">
              <a:ea typeface="新細明體" charset="-120"/>
            </a:endParaRPr>
          </a:p>
          <a:p>
            <a:pPr lvl="2" eaLnBrk="1" hangingPunct="1">
              <a:lnSpc>
                <a:spcPct val="90000"/>
              </a:lnSpc>
              <a:tabLst>
                <a:tab pos="2055813" algn="l"/>
              </a:tabLst>
            </a:pPr>
            <a:endParaRPr lang="en-US" altLang="zh-TW" sz="1800" dirty="0">
              <a:ea typeface="新細明體" charset="-120"/>
            </a:endParaRPr>
          </a:p>
          <a:p>
            <a:pPr lvl="2" eaLnBrk="1" hangingPunct="1">
              <a:lnSpc>
                <a:spcPct val="90000"/>
              </a:lnSpc>
              <a:tabLst>
                <a:tab pos="2055813" algn="l"/>
              </a:tabLst>
            </a:pPr>
            <a:endParaRPr lang="en-US" altLang="zh-TW" sz="1800" dirty="0">
              <a:ea typeface="新細明體" charset="-120"/>
            </a:endParaRPr>
          </a:p>
          <a:p>
            <a:pPr lvl="2" eaLnBrk="1" hangingPunct="1">
              <a:lnSpc>
                <a:spcPct val="90000"/>
              </a:lnSpc>
              <a:tabLst>
                <a:tab pos="2055813" algn="l"/>
              </a:tabLst>
            </a:pPr>
            <a:r>
              <a:rPr lang="en-US" altLang="zh-TW" sz="1800" dirty="0">
                <a:ea typeface="新細明體" charset="-120"/>
              </a:rPr>
              <a:t>E.g.: </a:t>
            </a:r>
            <a:r>
              <a:rPr lang="en-US" altLang="zh-TW" sz="1800" dirty="0" err="1">
                <a:ea typeface="新細明體" charset="-120"/>
              </a:rPr>
              <a:t>VBA.Msgbox</a:t>
            </a:r>
            <a:r>
              <a:rPr lang="en-US" altLang="zh-TW" sz="1800" dirty="0">
                <a:ea typeface="新細明體" charset="-120"/>
              </a:rPr>
              <a:t> Range(“c1”, Range(“c1”).End(</a:t>
            </a:r>
            <a:r>
              <a:rPr lang="en-US" altLang="zh-TW" sz="1800" dirty="0" err="1">
                <a:ea typeface="新細明體" charset="-120"/>
              </a:rPr>
              <a:t>xlToRight</a:t>
            </a:r>
            <a:r>
              <a:rPr lang="en-US" altLang="zh-TW" sz="1800" dirty="0">
                <a:ea typeface="新細明體" charset="-120"/>
              </a:rPr>
              <a:t>)).Column</a:t>
            </a:r>
          </a:p>
          <a:p>
            <a:pPr lvl="1" eaLnBrk="1" hangingPunct="1"/>
            <a:endParaRPr lang="en-US" altLang="zh-TW" dirty="0">
              <a:ea typeface="新細明體" charset="-120"/>
            </a:endParaRPr>
          </a:p>
          <a:p>
            <a:pPr lvl="1" eaLnBrk="1" hangingPunct="1"/>
            <a:endParaRPr lang="en-US" altLang="zh-TW" dirty="0">
              <a:ea typeface="新細明體" charset="-120"/>
            </a:endParaRPr>
          </a:p>
          <a:p>
            <a:pPr lvl="1" eaLnBrk="1" hangingPunct="1"/>
            <a:r>
              <a:rPr lang="en-US" altLang="zh-TW" dirty="0">
                <a:ea typeface="新細明體" charset="-120"/>
              </a:rPr>
              <a:t>Row property</a:t>
            </a:r>
          </a:p>
          <a:p>
            <a:pPr lvl="2" eaLnBrk="1" hangingPunct="1"/>
            <a:r>
              <a:rPr lang="en-US" altLang="zh-TW" dirty="0">
                <a:ea typeface="新細明體" charset="-120"/>
              </a:rPr>
              <a:t>Similar to the Column property but refers to the row.</a:t>
            </a:r>
          </a:p>
        </p:txBody>
      </p:sp>
      <p:pic>
        <p:nvPicPr>
          <p:cNvPr id="2" name="Picture 1">
            <a:extLst>
              <a:ext uri="{FF2B5EF4-FFF2-40B4-BE49-F238E27FC236}">
                <a16:creationId xmlns:a16="http://schemas.microsoft.com/office/drawing/2014/main" id="{A1E4F095-6B92-8C7A-14BE-88387E529D56}"/>
              </a:ext>
            </a:extLst>
          </p:cNvPr>
          <p:cNvPicPr/>
          <p:nvPr/>
        </p:nvPicPr>
        <p:blipFill>
          <a:blip r:embed="rId2"/>
          <a:stretch>
            <a:fillRect/>
          </a:stretch>
        </p:blipFill>
        <p:spPr>
          <a:xfrm>
            <a:off x="4394264" y="2806225"/>
            <a:ext cx="1061659" cy="801149"/>
          </a:xfrm>
          <a:prstGeom prst="rect">
            <a:avLst/>
          </a:prstGeom>
        </p:spPr>
      </p:pic>
      <p:pic>
        <p:nvPicPr>
          <p:cNvPr id="4" name="Picture 3">
            <a:extLst>
              <a:ext uri="{FF2B5EF4-FFF2-40B4-BE49-F238E27FC236}">
                <a16:creationId xmlns:a16="http://schemas.microsoft.com/office/drawing/2014/main" id="{DEB4F37B-2ED6-4BC6-A059-B9586A28F7EF}"/>
              </a:ext>
            </a:extLst>
          </p:cNvPr>
          <p:cNvPicPr/>
          <p:nvPr/>
        </p:nvPicPr>
        <p:blipFill>
          <a:blip r:embed="rId3"/>
          <a:stretch>
            <a:fillRect/>
          </a:stretch>
        </p:blipFill>
        <p:spPr>
          <a:xfrm>
            <a:off x="4376452" y="4064440"/>
            <a:ext cx="1097281" cy="86868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 (Self-Study)</a:t>
            </a:r>
          </a:p>
        </p:txBody>
      </p:sp>
      <p:sp>
        <p:nvSpPr>
          <p:cNvPr id="3" name="Content Placeholder 2"/>
          <p:cNvSpPr>
            <a:spLocks noGrp="1"/>
          </p:cNvSpPr>
          <p:nvPr>
            <p:ph idx="1"/>
          </p:nvPr>
        </p:nvSpPr>
        <p:spPr>
          <a:xfrm>
            <a:off x="182880" y="941832"/>
            <a:ext cx="8802094" cy="5291991"/>
          </a:xfrm>
        </p:spPr>
        <p:txBody>
          <a:bodyPr/>
          <a:lstStyle/>
          <a:p>
            <a:r>
              <a:rPr lang="en-US" altLang="zh-TW" dirty="0">
                <a:ea typeface="新細明體" charset="-120"/>
              </a:rPr>
              <a:t>More methods of Range object</a:t>
            </a:r>
          </a:p>
          <a:p>
            <a:pPr lvl="1"/>
            <a:r>
              <a:rPr lang="en-US" dirty="0"/>
              <a:t>Sort method</a:t>
            </a:r>
          </a:p>
          <a:p>
            <a:pPr lvl="2"/>
            <a:r>
              <a:rPr lang="en-US" dirty="0"/>
              <a:t>Sorts a range of values.</a:t>
            </a:r>
          </a:p>
          <a:p>
            <a:pPr lvl="2"/>
            <a:r>
              <a:rPr lang="en-US" dirty="0"/>
              <a:t>Syntax:</a:t>
            </a:r>
          </a:p>
          <a:p>
            <a:pPr marL="1371600" lvl="3" indent="0">
              <a:buNone/>
            </a:pPr>
            <a:r>
              <a:rPr lang="en-US" i="1" dirty="0" err="1"/>
              <a:t>Rangeobject</a:t>
            </a:r>
            <a:r>
              <a:rPr lang="en-US" dirty="0" err="1"/>
              <a:t>.Sort</a:t>
            </a:r>
            <a:r>
              <a:rPr lang="en-US" dirty="0"/>
              <a:t>   Key1:= </a:t>
            </a:r>
            <a:r>
              <a:rPr lang="en-US" i="1" dirty="0" err="1"/>
              <a:t>firstsortfield</a:t>
            </a:r>
            <a:r>
              <a:rPr lang="en-US" dirty="0"/>
              <a:t> , Order1 := </a:t>
            </a:r>
            <a:r>
              <a:rPr lang="en-US" i="1" dirty="0" err="1"/>
              <a:t>sortorder</a:t>
            </a:r>
            <a:r>
              <a:rPr lang="en-US" dirty="0"/>
              <a:t> , _</a:t>
            </a:r>
          </a:p>
          <a:p>
            <a:pPr marL="1371600" lvl="3" indent="0">
              <a:buNone/>
            </a:pPr>
            <a:r>
              <a:rPr lang="en-US" dirty="0"/>
              <a:t>	Header := </a:t>
            </a:r>
            <a:r>
              <a:rPr lang="en-US" i="1" dirty="0" err="1"/>
              <a:t>withheaderornot</a:t>
            </a:r>
            <a:endParaRPr lang="en-US" i="1" dirty="0"/>
          </a:p>
          <a:p>
            <a:pPr marL="1371600" lvl="3" indent="0">
              <a:buNone/>
            </a:pPr>
            <a:endParaRPr lang="en-US" sz="1050" dirty="0"/>
          </a:p>
          <a:p>
            <a:pPr lvl="3"/>
            <a:r>
              <a:rPr lang="en-US" dirty="0"/>
              <a:t>The</a:t>
            </a:r>
            <a:r>
              <a:rPr lang="en-US" i="1" dirty="0"/>
              <a:t> </a:t>
            </a:r>
            <a:r>
              <a:rPr lang="en-US" i="1" dirty="0" err="1"/>
              <a:t>Rangeobject</a:t>
            </a:r>
            <a:r>
              <a:rPr lang="en-US" dirty="0"/>
              <a:t> specifies the range to be sort.</a:t>
            </a:r>
          </a:p>
          <a:p>
            <a:pPr lvl="3"/>
            <a:r>
              <a:rPr lang="en-US" dirty="0"/>
              <a:t>The</a:t>
            </a:r>
            <a:r>
              <a:rPr lang="en-US" i="1" dirty="0"/>
              <a:t> </a:t>
            </a:r>
            <a:r>
              <a:rPr lang="en-US" i="1" dirty="0" err="1"/>
              <a:t>Firstsortfield</a:t>
            </a:r>
            <a:r>
              <a:rPr lang="en-US" dirty="0"/>
              <a:t> specifies the range as the first sort field.</a:t>
            </a:r>
          </a:p>
          <a:p>
            <a:pPr lvl="3"/>
            <a:r>
              <a:rPr lang="en-US" dirty="0"/>
              <a:t>The</a:t>
            </a:r>
            <a:r>
              <a:rPr lang="en-US" i="1" dirty="0"/>
              <a:t> </a:t>
            </a:r>
            <a:r>
              <a:rPr lang="en-US" i="1" dirty="0" err="1"/>
              <a:t>Sortorder</a:t>
            </a:r>
            <a:r>
              <a:rPr lang="en-US" dirty="0"/>
              <a:t> determines the sort order for the values specified in </a:t>
            </a:r>
            <a:r>
              <a:rPr lang="en-US" i="1" dirty="0" err="1"/>
              <a:t>firstsortfield</a:t>
            </a:r>
            <a:r>
              <a:rPr lang="en-US" dirty="0"/>
              <a:t>.</a:t>
            </a:r>
          </a:p>
          <a:p>
            <a:pPr lvl="3"/>
            <a:r>
              <a:rPr lang="en-US" dirty="0"/>
              <a:t>The</a:t>
            </a:r>
            <a:r>
              <a:rPr lang="en-US" i="1" dirty="0"/>
              <a:t> </a:t>
            </a:r>
            <a:r>
              <a:rPr lang="en-US" i="1" dirty="0" err="1"/>
              <a:t>Withheaderornot</a:t>
            </a:r>
            <a:r>
              <a:rPr lang="en-US" dirty="0"/>
              <a:t> specifies whether the first row of the </a:t>
            </a:r>
            <a:r>
              <a:rPr lang="en-US" i="1" dirty="0" err="1"/>
              <a:t>rangeobject</a:t>
            </a:r>
            <a:r>
              <a:rPr lang="en-US" dirty="0"/>
              <a:t> contains header information or not.</a:t>
            </a:r>
          </a:p>
          <a:p>
            <a:pPr lvl="3"/>
            <a:r>
              <a:rPr lang="en-US" dirty="0"/>
              <a:t>Example: Range("A1:D10").Sort  Key1:=Range("A1:A10"), Order1 := </a:t>
            </a:r>
            <a:r>
              <a:rPr lang="en-US" dirty="0" err="1"/>
              <a:t>xlDescending</a:t>
            </a:r>
            <a:r>
              <a:rPr lang="en-US" dirty="0"/>
              <a:t>, Header:= </a:t>
            </a:r>
            <a:r>
              <a:rPr lang="en-US" dirty="0" err="1"/>
              <a:t>xlYes</a:t>
            </a: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78</a:t>
            </a:fld>
            <a:endParaRPr lang="en-US" altLang="zh-TW"/>
          </a:p>
        </p:txBody>
      </p:sp>
    </p:spTree>
    <p:extLst>
      <p:ext uri="{BB962C8B-B14F-4D97-AF65-F5344CB8AC3E}">
        <p14:creationId xmlns:p14="http://schemas.microsoft.com/office/powerpoint/2010/main" val="30680270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1006074"/>
            <a:ext cx="8802094" cy="5227749"/>
          </a:xfrm>
        </p:spPr>
        <p:txBody>
          <a:bodyPr/>
          <a:lstStyle/>
          <a:p>
            <a:r>
              <a:rPr lang="en-US" sz="2400" dirty="0"/>
              <a:t>Referring to cells in a non-active worksheet</a:t>
            </a:r>
          </a:p>
          <a:p>
            <a:pPr lvl="1"/>
            <a:r>
              <a:rPr lang="en-US" sz="2000" dirty="0"/>
              <a:t>It is possible to activate the needed worksheet and workbook before referring to the range of cells in the needed worksheet. But the code can be confusing without proper workbook and worksheet reference.</a:t>
            </a:r>
          </a:p>
          <a:p>
            <a:pPr lvl="1"/>
            <a:r>
              <a:rPr lang="en-US" sz="2000" dirty="0"/>
              <a:t>If an operation involves cells in multiple worksheets and workbooks, it may not be feasible to activate each in turn.</a:t>
            </a:r>
          </a:p>
          <a:p>
            <a:pPr lvl="1"/>
            <a:r>
              <a:rPr lang="en-US" sz="2000" dirty="0"/>
              <a:t>To refer to cells in a non-active worksheet of an active workbook, the syntax is: </a:t>
            </a:r>
          </a:p>
          <a:p>
            <a:pPr marL="457200" lvl="1" indent="0">
              <a:buNone/>
            </a:pPr>
            <a:r>
              <a:rPr lang="en-US" sz="2000" dirty="0"/>
              <a:t>	</a:t>
            </a:r>
            <a:r>
              <a:rPr lang="en-US" sz="2000" i="1" dirty="0" err="1"/>
              <a:t>worksheetreference</a:t>
            </a:r>
            <a:r>
              <a:rPr lang="en-US" sz="2000" dirty="0" err="1"/>
              <a:t>.</a:t>
            </a:r>
            <a:r>
              <a:rPr lang="en-US" sz="2000" i="1" dirty="0" err="1"/>
              <a:t>rangereference</a:t>
            </a:r>
            <a:endParaRPr lang="en-US" sz="2000" i="1" dirty="0"/>
          </a:p>
          <a:p>
            <a:pPr lvl="2"/>
            <a:r>
              <a:rPr lang="en-US" sz="1800" dirty="0"/>
              <a:t>For example: Worksheets("Sheet1").Range("A1").Value = 100</a:t>
            </a:r>
          </a:p>
          <a:p>
            <a:pPr lvl="1"/>
            <a:r>
              <a:rPr lang="en-US" sz="2000" dirty="0"/>
              <a:t>To refer to cells in a non-active worksheet of a non-active workbook, the syntax is: </a:t>
            </a:r>
          </a:p>
          <a:p>
            <a:pPr marL="914400" lvl="2" indent="0">
              <a:buNone/>
            </a:pPr>
            <a:r>
              <a:rPr lang="en-US" sz="2000" i="1" dirty="0" err="1"/>
              <a:t>workbookreference</a:t>
            </a:r>
            <a:r>
              <a:rPr lang="en-US" sz="2000" dirty="0" err="1"/>
              <a:t>.</a:t>
            </a:r>
            <a:r>
              <a:rPr lang="en-US" sz="2000" i="1" dirty="0" err="1"/>
              <a:t>worksheetreference</a:t>
            </a:r>
            <a:r>
              <a:rPr lang="en-US" sz="2000" dirty="0" err="1"/>
              <a:t>.</a:t>
            </a:r>
            <a:r>
              <a:rPr lang="en-US" sz="2000" i="1" dirty="0" err="1"/>
              <a:t>rangereference</a:t>
            </a:r>
            <a:endParaRPr lang="en-US" sz="2000" i="1" dirty="0"/>
          </a:p>
          <a:p>
            <a:pPr lvl="2"/>
            <a:r>
              <a:rPr lang="en-US" sz="1800" dirty="0"/>
              <a:t>For example: </a:t>
            </a:r>
          </a:p>
          <a:p>
            <a:pPr marL="57150" indent="0">
              <a:buNone/>
            </a:pPr>
            <a:r>
              <a:rPr lang="en-US" sz="1800" dirty="0"/>
              <a:t>Workbooks("Book1.xlsx").Worksheets("Sheet1").Range("A1").Value = 100</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79</a:t>
            </a:fld>
            <a:endParaRPr lang="en-US" altLang="zh-TW" dirty="0"/>
          </a:p>
        </p:txBody>
      </p:sp>
    </p:spTree>
    <p:extLst>
      <p:ext uri="{BB962C8B-B14F-4D97-AF65-F5344CB8AC3E}">
        <p14:creationId xmlns:p14="http://schemas.microsoft.com/office/powerpoint/2010/main" val="25255344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956595"/>
            <a:ext cx="8802094" cy="5277228"/>
          </a:xfrm>
        </p:spPr>
        <p:txBody>
          <a:bodyPr/>
          <a:lstStyle/>
          <a:p>
            <a:r>
              <a:rPr lang="en-US" sz="2600" dirty="0"/>
              <a:t>Referring to cells in a non-active worksheet</a:t>
            </a:r>
          </a:p>
          <a:p>
            <a:pPr lvl="1"/>
            <a:r>
              <a:rPr lang="en-US" sz="2200" dirty="0"/>
              <a:t>Suppose Sheet1 is the active worksheet of an active workbook, and you need to count the rows of a block of cells in Sheet2 of the same workbook. The following statement will not work:</a:t>
            </a:r>
          </a:p>
          <a:p>
            <a:pPr marL="57150" indent="0">
              <a:buNone/>
            </a:pPr>
            <a:r>
              <a:rPr lang="en-US" sz="2000" dirty="0"/>
              <a:t>Worksheets("Sheet2").Range("a1", Range("a1").End(</a:t>
            </a:r>
            <a:r>
              <a:rPr lang="en-US" sz="2000" dirty="0" err="1"/>
              <a:t>xlDown</a:t>
            </a:r>
            <a:r>
              <a:rPr lang="en-US" sz="2000" dirty="0"/>
              <a:t>)).</a:t>
            </a:r>
            <a:r>
              <a:rPr lang="en-US" sz="2000" dirty="0" err="1"/>
              <a:t>Rows.Count</a:t>
            </a:r>
            <a:endParaRPr lang="en-US" sz="2000" dirty="0"/>
          </a:p>
          <a:p>
            <a:pPr marL="1200150" lvl="2"/>
            <a:r>
              <a:rPr lang="en-US" sz="2200" dirty="0"/>
              <a:t>Excel assumes Range("a1") refers to cell A1 of Sheet1.</a:t>
            </a:r>
          </a:p>
          <a:p>
            <a:pPr marL="800100" lvl="1"/>
            <a:r>
              <a:rPr lang="en-US" sz="2200" dirty="0"/>
              <a:t>The correct statement should be </a:t>
            </a:r>
          </a:p>
          <a:p>
            <a:pPr marL="57150" indent="0">
              <a:buNone/>
            </a:pPr>
            <a:r>
              <a:rPr lang="en-US" sz="2000" dirty="0"/>
              <a:t>Worksheets("Sheet2").Range("a1",Worksheets("Sheet2").Range("a1"). _ 	End(</a:t>
            </a:r>
            <a:r>
              <a:rPr lang="en-US" sz="2000" dirty="0" err="1"/>
              <a:t>xlDown</a:t>
            </a:r>
            <a:r>
              <a:rPr lang="en-US" sz="2000" dirty="0"/>
              <a:t>)).</a:t>
            </a:r>
            <a:r>
              <a:rPr lang="en-US" sz="2000" dirty="0" err="1"/>
              <a:t>Rows.Count</a:t>
            </a:r>
            <a:endParaRPr lang="en-US" sz="2000" dirty="0"/>
          </a:p>
          <a:p>
            <a:pPr lvl="2"/>
            <a:r>
              <a:rPr lang="en-US" sz="2000" dirty="0"/>
              <a:t>Or</a:t>
            </a:r>
          </a:p>
          <a:p>
            <a:pPr marL="457200" lvl="1" indent="0">
              <a:buNone/>
            </a:pPr>
            <a:r>
              <a:rPr lang="en-US" sz="2000" dirty="0"/>
              <a:t>With Worksheets("Sheet2")</a:t>
            </a:r>
          </a:p>
          <a:p>
            <a:pPr marL="457200" lvl="1" indent="0">
              <a:buNone/>
            </a:pPr>
            <a:r>
              <a:rPr lang="en-US" sz="2000" dirty="0"/>
              <a:t>	.Range("a1", .Range("a1").End(</a:t>
            </a:r>
            <a:r>
              <a:rPr lang="en-US" sz="2000" dirty="0" err="1"/>
              <a:t>XlDown</a:t>
            </a:r>
            <a:r>
              <a:rPr lang="en-US" sz="2000" dirty="0"/>
              <a:t>)).</a:t>
            </a:r>
            <a:r>
              <a:rPr lang="en-US" sz="2000" dirty="0" err="1"/>
              <a:t>Rows.Count</a:t>
            </a:r>
            <a:endParaRPr lang="en-US" sz="2000" dirty="0"/>
          </a:p>
          <a:p>
            <a:pPr marL="457200" lvl="1" indent="0">
              <a:buNone/>
            </a:pPr>
            <a:r>
              <a:rPr lang="en-US" sz="2000" dirty="0"/>
              <a:t>End With</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80</a:t>
            </a:fld>
            <a:endParaRPr lang="en-US" altLang="zh-TW"/>
          </a:p>
        </p:txBody>
      </p:sp>
    </p:spTree>
    <p:extLst>
      <p:ext uri="{BB962C8B-B14F-4D97-AF65-F5344CB8AC3E}">
        <p14:creationId xmlns:p14="http://schemas.microsoft.com/office/powerpoint/2010/main" val="40638990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a:xfrm>
            <a:off x="182880" y="960120"/>
            <a:ext cx="5870448" cy="5273703"/>
          </a:xfrm>
        </p:spPr>
        <p:txBody>
          <a:bodyPr/>
          <a:lstStyle/>
          <a:p>
            <a:r>
              <a:rPr lang="en-US" sz="2200" dirty="0"/>
              <a:t>Example 3.11: SalesSummary.xlsm contains an application that asks the user to locate a workbook of sales records. It then generates a report of each product’s total sales from the workbook’s sales records.</a:t>
            </a:r>
          </a:p>
          <a:p>
            <a:pPr lvl="1"/>
            <a:r>
              <a:rPr lang="en-US" sz="2000" dirty="0"/>
              <a:t>Assume:</a:t>
            </a:r>
          </a:p>
          <a:p>
            <a:pPr lvl="2"/>
            <a:r>
              <a:rPr lang="en-US" sz="2000" dirty="0"/>
              <a:t>The name and the location of the sale workbook are unknown at the design time.</a:t>
            </a:r>
          </a:p>
          <a:p>
            <a:pPr lvl="2"/>
            <a:r>
              <a:rPr lang="en-US" sz="2000" dirty="0"/>
              <a:t>The sales workbook (BranchSales.xlsx) contains only the sales records of each branch. One worksheet for each branch. The format of each worksheet is fixed and identical.</a:t>
            </a:r>
          </a:p>
          <a:p>
            <a:pPr lvl="2"/>
            <a:r>
              <a:rPr lang="en-US" sz="2000" dirty="0"/>
              <a:t>A product may have multiple records in 1 or more branch worksheets.</a:t>
            </a:r>
          </a:p>
          <a:p>
            <a:pPr marL="457200" lvl="1" indent="0">
              <a:buNone/>
            </a:pP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81</a:t>
            </a:fld>
            <a:endParaRPr lang="en-US" altLang="zh-TW"/>
          </a:p>
        </p:txBody>
      </p:sp>
      <p:pic>
        <p:nvPicPr>
          <p:cNvPr id="7" name="Picture 6"/>
          <p:cNvPicPr/>
          <p:nvPr/>
        </p:nvPicPr>
        <p:blipFill rotWithShape="1">
          <a:blip r:embed="rId2"/>
          <a:srcRect r="41793"/>
          <a:stretch/>
        </p:blipFill>
        <p:spPr bwMode="auto">
          <a:xfrm>
            <a:off x="6163056" y="822960"/>
            <a:ext cx="2835211" cy="2703385"/>
          </a:xfrm>
          <a:prstGeom prst="rect">
            <a:avLst/>
          </a:prstGeom>
          <a:ln>
            <a:noFill/>
          </a:ln>
          <a:extLst>
            <a:ext uri="{53640926-AAD7-44d8-BBD7-CCE9431645EC}">
              <a14:shadowObscured xmlns="" xmlns:a14="http://schemas.microsoft.com/office/drawing/2010/main"/>
            </a:ext>
          </a:extLst>
        </p:spPr>
      </p:pic>
      <p:pic>
        <p:nvPicPr>
          <p:cNvPr id="8" name="Picture 7"/>
          <p:cNvPicPr/>
          <p:nvPr/>
        </p:nvPicPr>
        <p:blipFill rotWithShape="1">
          <a:blip r:embed="rId3"/>
          <a:srcRect r="38782"/>
          <a:stretch/>
        </p:blipFill>
        <p:spPr bwMode="auto">
          <a:xfrm>
            <a:off x="6163056" y="3685032"/>
            <a:ext cx="2835211" cy="2866580"/>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3507411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Object</a:t>
            </a:r>
          </a:p>
        </p:txBody>
      </p:sp>
      <p:sp>
        <p:nvSpPr>
          <p:cNvPr id="3" name="Content Placeholder 2"/>
          <p:cNvSpPr>
            <a:spLocks noGrp="1"/>
          </p:cNvSpPr>
          <p:nvPr>
            <p:ph idx="1"/>
          </p:nvPr>
        </p:nvSpPr>
        <p:spPr/>
        <p:txBody>
          <a:bodyPr/>
          <a:lstStyle/>
          <a:p>
            <a:r>
              <a:rPr lang="en-US" dirty="0"/>
              <a:t>Example 3.11 (Cont'd). Partial pseudocode of </a:t>
            </a:r>
            <a:r>
              <a:rPr lang="en-US" dirty="0" err="1"/>
              <a:t>btnReport</a:t>
            </a:r>
            <a:r>
              <a:rPr lang="en-US" dirty="0"/>
              <a:t> button Click event:</a:t>
            </a:r>
          </a:p>
          <a:p>
            <a:pPr marL="0" indent="0">
              <a:buNone/>
            </a:pPr>
            <a:endParaRPr lang="en-US" sz="800" dirty="0"/>
          </a:p>
          <a:p>
            <a:pPr marL="457200" lvl="1" indent="0">
              <a:buNone/>
              <a:tabLst>
                <a:tab pos="914400" algn="l"/>
                <a:tab pos="1377950" algn="l"/>
                <a:tab pos="1828800" algn="l"/>
                <a:tab pos="2292350" algn="l"/>
              </a:tabLst>
            </a:pPr>
            <a:r>
              <a:rPr lang="en-US" dirty="0"/>
              <a:t>Repeat for each worksheet in the sales record workbook.</a:t>
            </a:r>
          </a:p>
          <a:p>
            <a:pPr marL="457200" lvl="1" indent="0">
              <a:buNone/>
              <a:tabLst>
                <a:tab pos="914400" algn="l"/>
                <a:tab pos="1377950" algn="l"/>
                <a:tab pos="1828800" algn="l"/>
                <a:tab pos="2292350" algn="l"/>
              </a:tabLst>
            </a:pPr>
            <a:r>
              <a:rPr lang="en-US" dirty="0"/>
              <a:t>	Repeat for each record in the current worksheet.</a:t>
            </a:r>
          </a:p>
          <a:p>
            <a:pPr marL="457200" lvl="1" indent="0">
              <a:buNone/>
              <a:tabLst>
                <a:tab pos="914400" algn="l"/>
                <a:tab pos="1377950" algn="l"/>
                <a:tab pos="1828800" algn="l"/>
                <a:tab pos="2292350" algn="l"/>
              </a:tabLst>
            </a:pPr>
            <a:r>
              <a:rPr lang="en-US" dirty="0"/>
              <a:t>		Repeat for each summary in the report worksheet.</a:t>
            </a:r>
          </a:p>
          <a:p>
            <a:pPr marL="1885950" lvl="1" indent="0">
              <a:buNone/>
              <a:tabLst>
                <a:tab pos="914400" algn="l"/>
                <a:tab pos="1377950" algn="l"/>
                <a:tab pos="1828800" algn="l"/>
                <a:tab pos="2292350" algn="l"/>
              </a:tabLst>
            </a:pPr>
            <a:r>
              <a:rPr lang="en-US" dirty="0"/>
              <a:t>Update the current summary in the report worksheet or add a new record to the end list of the report worksheet.			</a:t>
            </a:r>
          </a:p>
          <a:p>
            <a:pPr marL="457200" lvl="1" indent="0">
              <a:buNone/>
              <a:tabLst>
                <a:tab pos="914400" algn="l"/>
                <a:tab pos="1377950" algn="l"/>
                <a:tab pos="1828800" algn="l"/>
                <a:tab pos="2292350" algn="l"/>
              </a:tabLst>
            </a:pPr>
            <a:r>
              <a:rPr lang="en-US" dirty="0"/>
              <a:t>		End Repeat.</a:t>
            </a:r>
          </a:p>
          <a:p>
            <a:pPr marL="457200" lvl="1" indent="0">
              <a:buNone/>
              <a:tabLst>
                <a:tab pos="914400" algn="l"/>
                <a:tab pos="1377950" algn="l"/>
                <a:tab pos="1828800" algn="l"/>
                <a:tab pos="2292350" algn="l"/>
              </a:tabLst>
            </a:pPr>
            <a:r>
              <a:rPr lang="en-US" dirty="0"/>
              <a:t>	End Repeat.</a:t>
            </a:r>
          </a:p>
          <a:p>
            <a:pPr marL="457200" lvl="1" indent="0">
              <a:buNone/>
              <a:tabLst>
                <a:tab pos="914400" algn="l"/>
                <a:tab pos="1377950" algn="l"/>
                <a:tab pos="1828800" algn="l"/>
                <a:tab pos="2292350" algn="l"/>
              </a:tabLst>
            </a:pPr>
            <a:r>
              <a:rPr lang="en-US" dirty="0"/>
              <a:t>End Repeat.</a:t>
            </a:r>
          </a:p>
          <a:p>
            <a:pPr marL="457200" lvl="1" indent="0">
              <a:buNone/>
            </a:pPr>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82</a:t>
            </a:fld>
            <a:endParaRPr lang="en-US" altLang="zh-TW"/>
          </a:p>
        </p:txBody>
      </p:sp>
    </p:spTree>
    <p:extLst>
      <p:ext uri="{BB962C8B-B14F-4D97-AF65-F5344CB8AC3E}">
        <p14:creationId xmlns:p14="http://schemas.microsoft.com/office/powerpoint/2010/main" val="13886232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MultiPage</a:t>
            </a:r>
            <a:r>
              <a:rPr lang="en-US" dirty="0"/>
              <a:t> Control</a:t>
            </a:r>
          </a:p>
        </p:txBody>
      </p:sp>
      <p:sp>
        <p:nvSpPr>
          <p:cNvPr id="3" name="Content Placeholder 2"/>
          <p:cNvSpPr>
            <a:spLocks noGrp="1"/>
          </p:cNvSpPr>
          <p:nvPr>
            <p:ph idx="1"/>
          </p:nvPr>
        </p:nvSpPr>
        <p:spPr/>
        <p:txBody>
          <a:bodyPr/>
          <a:lstStyle/>
          <a:p>
            <a:r>
              <a:rPr lang="en-US" dirty="0"/>
              <a:t>Recall Example 3.1: The </a:t>
            </a:r>
            <a:r>
              <a:rPr lang="en-US" dirty="0" err="1"/>
              <a:t>UserForm</a:t>
            </a:r>
            <a:r>
              <a:rPr lang="en-US" dirty="0"/>
              <a:t> </a:t>
            </a:r>
            <a:r>
              <a:rPr lang="en-US" dirty="0" err="1"/>
              <a:t>frmSalesReport</a:t>
            </a:r>
            <a:r>
              <a:rPr lang="en-US" dirty="0"/>
              <a:t> consists of three pages of forms inside a </a:t>
            </a:r>
            <a:r>
              <a:rPr lang="en-US" dirty="0" err="1"/>
              <a:t>MultiPage</a:t>
            </a:r>
            <a:r>
              <a:rPr lang="en-US" dirty="0"/>
              <a:t> control. Each page is a </a:t>
            </a:r>
            <a:r>
              <a:rPr lang="en-US" dirty="0" err="1"/>
              <a:t>UserForm</a:t>
            </a:r>
            <a:r>
              <a:rPr lang="en-US" dirty="0"/>
              <a:t> that contains its own set of controls.</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83</a:t>
            </a:fld>
            <a:endParaRPr lang="en-US" altLang="zh-TW"/>
          </a:p>
        </p:txBody>
      </p:sp>
      <p:pic>
        <p:nvPicPr>
          <p:cNvPr id="5" name="Picture 4"/>
          <p:cNvPicPr/>
          <p:nvPr/>
        </p:nvPicPr>
        <p:blipFill>
          <a:blip r:embed="rId2"/>
          <a:stretch>
            <a:fillRect/>
          </a:stretch>
        </p:blipFill>
        <p:spPr>
          <a:xfrm>
            <a:off x="585216" y="3127246"/>
            <a:ext cx="3218688" cy="1704467"/>
          </a:xfrm>
          <a:prstGeom prst="rect">
            <a:avLst/>
          </a:prstGeom>
        </p:spPr>
      </p:pic>
      <p:pic>
        <p:nvPicPr>
          <p:cNvPr id="6" name="Picture 5"/>
          <p:cNvPicPr/>
          <p:nvPr/>
        </p:nvPicPr>
        <p:blipFill>
          <a:blip r:embed="rId3"/>
          <a:stretch>
            <a:fillRect/>
          </a:stretch>
        </p:blipFill>
        <p:spPr>
          <a:xfrm>
            <a:off x="4617720" y="3127245"/>
            <a:ext cx="3831336" cy="1704467"/>
          </a:xfrm>
          <a:prstGeom prst="rect">
            <a:avLst/>
          </a:prstGeom>
        </p:spPr>
      </p:pic>
      <p:pic>
        <p:nvPicPr>
          <p:cNvPr id="7" name="Picture 6"/>
          <p:cNvPicPr/>
          <p:nvPr/>
        </p:nvPicPr>
        <p:blipFill>
          <a:blip r:embed="rId4"/>
          <a:stretch>
            <a:fillRect/>
          </a:stretch>
        </p:blipFill>
        <p:spPr>
          <a:xfrm>
            <a:off x="2862072" y="4937758"/>
            <a:ext cx="3218688" cy="1704468"/>
          </a:xfrm>
          <a:prstGeom prst="rect">
            <a:avLst/>
          </a:prstGeom>
        </p:spPr>
      </p:pic>
    </p:spTree>
    <p:extLst>
      <p:ext uri="{BB962C8B-B14F-4D97-AF65-F5344CB8AC3E}">
        <p14:creationId xmlns:p14="http://schemas.microsoft.com/office/powerpoint/2010/main" val="4150343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MultiPage</a:t>
            </a:r>
            <a:r>
              <a:rPr lang="en-US" dirty="0"/>
              <a:t> Control</a:t>
            </a:r>
          </a:p>
        </p:txBody>
      </p:sp>
      <p:sp>
        <p:nvSpPr>
          <p:cNvPr id="3" name="Content Placeholder 2"/>
          <p:cNvSpPr>
            <a:spLocks noGrp="1"/>
          </p:cNvSpPr>
          <p:nvPr>
            <p:ph idx="1"/>
          </p:nvPr>
        </p:nvSpPr>
        <p:spPr>
          <a:xfrm>
            <a:off x="182880" y="1001864"/>
            <a:ext cx="8802094" cy="5231959"/>
          </a:xfrm>
        </p:spPr>
        <p:txBody>
          <a:bodyPr/>
          <a:lstStyle/>
          <a:p>
            <a:r>
              <a:rPr lang="en-US" altLang="zh-TW" dirty="0" err="1">
                <a:ea typeface="新細明體" charset="-120"/>
              </a:rPr>
              <a:t>MultiPage</a:t>
            </a:r>
            <a:r>
              <a:rPr lang="en-US" altLang="zh-TW" dirty="0">
                <a:ea typeface="新細明體" charset="-120"/>
              </a:rPr>
              <a:t> control contains multiple pages of forms under one </a:t>
            </a:r>
            <a:r>
              <a:rPr lang="en-US" altLang="zh-TW" dirty="0" err="1">
                <a:ea typeface="新細明體" charset="-120"/>
              </a:rPr>
              <a:t>UserForm</a:t>
            </a:r>
            <a:r>
              <a:rPr lang="en-US" altLang="zh-TW" dirty="0">
                <a:ea typeface="新細明體" charset="-120"/>
              </a:rPr>
              <a:t>.</a:t>
            </a:r>
          </a:p>
          <a:p>
            <a:r>
              <a:rPr lang="en-US" altLang="zh-TW" dirty="0">
                <a:ea typeface="新細明體" charset="-120"/>
              </a:rPr>
              <a:t>Each page works just like an individual </a:t>
            </a:r>
            <a:r>
              <a:rPr lang="en-US" altLang="zh-TW" dirty="0" err="1">
                <a:ea typeface="新細明體" charset="-120"/>
              </a:rPr>
              <a:t>UserForm</a:t>
            </a:r>
            <a:r>
              <a:rPr lang="en-US" altLang="zh-TW" dirty="0">
                <a:ea typeface="新細明體" charset="-120"/>
              </a:rPr>
              <a:t>.</a:t>
            </a:r>
          </a:p>
          <a:p>
            <a:r>
              <a:rPr lang="en-US" altLang="zh-TW" dirty="0">
                <a:ea typeface="新細明體" charset="-120"/>
              </a:rPr>
              <a:t>Advantages:</a:t>
            </a:r>
          </a:p>
          <a:p>
            <a:pPr lvl="1"/>
            <a:r>
              <a:rPr lang="en-US" altLang="zh-TW" dirty="0">
                <a:ea typeface="新細明體" charset="-120"/>
              </a:rPr>
              <a:t>Put a large number of controls into different pages of one </a:t>
            </a:r>
            <a:r>
              <a:rPr lang="en-US" altLang="zh-TW" dirty="0" err="1">
                <a:ea typeface="新細明體" charset="-120"/>
              </a:rPr>
              <a:t>UserForm</a:t>
            </a:r>
            <a:r>
              <a:rPr lang="en-US" altLang="zh-TW" dirty="0">
                <a:ea typeface="新細明體" charset="-120"/>
              </a:rPr>
              <a:t> so that the size of the </a:t>
            </a:r>
            <a:r>
              <a:rPr lang="en-US" altLang="zh-TW" dirty="0" err="1">
                <a:ea typeface="新細明體" charset="-120"/>
              </a:rPr>
              <a:t>UserForm</a:t>
            </a:r>
            <a:r>
              <a:rPr lang="en-US" altLang="zh-TW" dirty="0">
                <a:ea typeface="新細明體" charset="-120"/>
              </a:rPr>
              <a:t> can be smaller and less cluttered.</a:t>
            </a:r>
          </a:p>
          <a:p>
            <a:pPr lvl="1"/>
            <a:r>
              <a:rPr lang="en-US" altLang="zh-TW" dirty="0">
                <a:ea typeface="新細明體" charset="-120"/>
              </a:rPr>
              <a:t>It is much easier to pass the value of a control on one page to another page of a </a:t>
            </a:r>
            <a:r>
              <a:rPr lang="en-US" altLang="zh-TW" dirty="0" err="1">
                <a:ea typeface="新細明體" charset="-120"/>
              </a:rPr>
              <a:t>MultiPage</a:t>
            </a:r>
            <a:r>
              <a:rPr lang="en-US" altLang="zh-TW" dirty="0">
                <a:ea typeface="新細明體" charset="-120"/>
              </a:rPr>
              <a:t> control than from a </a:t>
            </a:r>
            <a:r>
              <a:rPr lang="en-US" altLang="zh-TW" dirty="0" err="1">
                <a:ea typeface="新細明體" charset="-120"/>
              </a:rPr>
              <a:t>UserForm</a:t>
            </a:r>
            <a:r>
              <a:rPr lang="en-US" altLang="zh-TW" dirty="0">
                <a:ea typeface="新細明體" charset="-120"/>
              </a:rPr>
              <a:t> to another independent </a:t>
            </a:r>
            <a:r>
              <a:rPr lang="en-US" altLang="zh-TW" dirty="0" err="1">
                <a:ea typeface="新細明體" charset="-120"/>
              </a:rPr>
              <a:t>UserForm</a:t>
            </a:r>
            <a:r>
              <a:rPr lang="en-US" altLang="zh-TW" dirty="0">
                <a:ea typeface="新細明體" charset="-120"/>
              </a:rPr>
              <a:t>.</a:t>
            </a:r>
          </a:p>
          <a:p>
            <a:pPr lvl="1"/>
            <a:r>
              <a:rPr lang="en-US" altLang="zh-TW" dirty="0">
                <a:ea typeface="新細明體" charset="-120"/>
              </a:rPr>
              <a:t>The user only works with one </a:t>
            </a:r>
            <a:r>
              <a:rPr lang="en-US" altLang="zh-TW" dirty="0" err="1">
                <a:ea typeface="新細明體" charset="-120"/>
              </a:rPr>
              <a:t>UserForm</a:t>
            </a:r>
            <a:r>
              <a:rPr lang="en-US" altLang="zh-TW" dirty="0">
                <a:ea typeface="新細明體" charset="-120"/>
              </a:rPr>
              <a:t> containing the </a:t>
            </a:r>
            <a:r>
              <a:rPr lang="en-US" altLang="zh-TW" dirty="0" err="1">
                <a:ea typeface="新細明體" charset="-120"/>
              </a:rPr>
              <a:t>Multiplage</a:t>
            </a:r>
            <a:r>
              <a:rPr lang="en-US" altLang="zh-TW" dirty="0">
                <a:ea typeface="新細明體" charset="-120"/>
              </a:rPr>
              <a:t> control instead of multiple </a:t>
            </a:r>
            <a:r>
              <a:rPr lang="en-US" altLang="zh-TW" dirty="0" err="1">
                <a:ea typeface="新細明體" charset="-120"/>
              </a:rPr>
              <a:t>UserForms</a:t>
            </a:r>
            <a:r>
              <a:rPr lang="en-US" altLang="zh-TW" dirty="0">
                <a:ea typeface="新細明體" charset="-120"/>
              </a:rPr>
              <a:t> scattered on the screen.</a:t>
            </a: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84</a:t>
            </a:fld>
            <a:endParaRPr lang="en-US" altLang="zh-TW"/>
          </a:p>
        </p:txBody>
      </p:sp>
    </p:spTree>
    <p:extLst>
      <p:ext uri="{BB962C8B-B14F-4D97-AF65-F5344CB8AC3E}">
        <p14:creationId xmlns:p14="http://schemas.microsoft.com/office/powerpoint/2010/main" val="20058987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MultiPage</a:t>
            </a:r>
            <a:r>
              <a:rPr lang="en-US" dirty="0"/>
              <a:t> Control</a:t>
            </a:r>
          </a:p>
        </p:txBody>
      </p:sp>
      <p:sp>
        <p:nvSpPr>
          <p:cNvPr id="3" name="Content Placeholder 2"/>
          <p:cNvSpPr>
            <a:spLocks noGrp="1"/>
          </p:cNvSpPr>
          <p:nvPr>
            <p:ph idx="1"/>
          </p:nvPr>
        </p:nvSpPr>
        <p:spPr>
          <a:xfrm>
            <a:off x="182880" y="1224501"/>
            <a:ext cx="5184648" cy="5009322"/>
          </a:xfrm>
        </p:spPr>
        <p:txBody>
          <a:bodyPr/>
          <a:lstStyle/>
          <a:p>
            <a:r>
              <a:rPr lang="en-US" altLang="zh-TW" dirty="0">
                <a:ea typeface="新細明體" charset="-120"/>
              </a:rPr>
              <a:t>To set the properties at design time:</a:t>
            </a:r>
          </a:p>
          <a:p>
            <a:pPr lvl="1"/>
            <a:r>
              <a:rPr lang="en-US" altLang="zh-TW" sz="2000" dirty="0">
                <a:ea typeface="新細明體" charset="-120"/>
              </a:rPr>
              <a:t>Click the boundary of the </a:t>
            </a:r>
            <a:r>
              <a:rPr lang="en-US" altLang="zh-TW" sz="2000" dirty="0" err="1">
                <a:ea typeface="新細明體" charset="-120"/>
              </a:rPr>
              <a:t>MultiPage</a:t>
            </a:r>
            <a:r>
              <a:rPr lang="en-US" altLang="zh-TW" sz="2000" dirty="0">
                <a:ea typeface="新細明體" charset="-120"/>
              </a:rPr>
              <a:t> control to set the properties for the entire </a:t>
            </a:r>
            <a:r>
              <a:rPr lang="en-US" altLang="zh-TW" sz="2000" dirty="0" err="1">
                <a:ea typeface="新細明體" charset="-120"/>
              </a:rPr>
              <a:t>MultiPage</a:t>
            </a:r>
            <a:r>
              <a:rPr lang="en-US" altLang="zh-TW" sz="2000" dirty="0">
                <a:ea typeface="新細明體" charset="-120"/>
              </a:rPr>
              <a:t> control.</a:t>
            </a:r>
          </a:p>
          <a:p>
            <a:pPr lvl="1"/>
            <a:r>
              <a:rPr lang="en-US" altLang="zh-TW" sz="2000" dirty="0">
                <a:ea typeface="新細明體" charset="-120"/>
              </a:rPr>
              <a:t>Click a tab to set the properties for that particular page.</a:t>
            </a:r>
            <a:endParaRPr lang="en-US" sz="2000" dirty="0"/>
          </a:p>
          <a:p>
            <a:pPr lvl="1"/>
            <a:endParaRPr lang="en-US" altLang="zh-TW" sz="2000" dirty="0"/>
          </a:p>
          <a:p>
            <a:pPr lvl="1"/>
            <a:endParaRPr lang="en-US" altLang="zh-TW" sz="2000" dirty="0"/>
          </a:p>
          <a:p>
            <a:pPr lvl="1"/>
            <a:r>
              <a:rPr lang="en-US" altLang="zh-TW" sz="2000" dirty="0"/>
              <a:t>Right-click a tab and select New Page from the short-cut menu to add a new page at design time</a:t>
            </a:r>
            <a:r>
              <a:rPr lang="en-US" altLang="zh-TW" sz="2000" dirty="0">
                <a:ea typeface="新細明體" charset="-120"/>
              </a:rPr>
              <a:t>.</a:t>
            </a: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85</a:t>
            </a:fld>
            <a:endParaRPr lang="en-US" altLang="zh-TW"/>
          </a:p>
        </p:txBody>
      </p:sp>
      <p:pic>
        <p:nvPicPr>
          <p:cNvPr id="5" name="Picture 4"/>
          <p:cNvPicPr/>
          <p:nvPr/>
        </p:nvPicPr>
        <p:blipFill>
          <a:blip r:embed="rId2" cstate="print"/>
          <a:srcRect t="11188" r="41449" b="46996"/>
          <a:stretch>
            <a:fillRect/>
          </a:stretch>
        </p:blipFill>
        <p:spPr bwMode="auto">
          <a:xfrm>
            <a:off x="5474672" y="784338"/>
            <a:ext cx="2663190" cy="1673352"/>
          </a:xfrm>
          <a:prstGeom prst="rect">
            <a:avLst/>
          </a:prstGeom>
          <a:noFill/>
          <a:ln w="9525">
            <a:noFill/>
            <a:miter lim="800000"/>
            <a:headEnd/>
            <a:tailEnd/>
          </a:ln>
        </p:spPr>
      </p:pic>
      <p:grpSp>
        <p:nvGrpSpPr>
          <p:cNvPr id="6" name="Group 5"/>
          <p:cNvGrpSpPr/>
          <p:nvPr/>
        </p:nvGrpSpPr>
        <p:grpSpPr>
          <a:xfrm>
            <a:off x="5474672" y="2550691"/>
            <a:ext cx="2663190" cy="1889105"/>
            <a:chOff x="4890713" y="3633956"/>
            <a:chExt cx="3602656" cy="2309644"/>
          </a:xfrm>
        </p:grpSpPr>
        <p:pic>
          <p:nvPicPr>
            <p:cNvPr id="7" name="Picture 6"/>
            <p:cNvPicPr/>
            <p:nvPr/>
          </p:nvPicPr>
          <p:blipFill>
            <a:blip r:embed="rId3" cstate="print"/>
            <a:srcRect t="11301" r="41449" b="46883"/>
            <a:stretch>
              <a:fillRect/>
            </a:stretch>
          </p:blipFill>
          <p:spPr bwMode="auto">
            <a:xfrm>
              <a:off x="4890713" y="3633956"/>
              <a:ext cx="3602656" cy="2309644"/>
            </a:xfrm>
            <a:prstGeom prst="rect">
              <a:avLst/>
            </a:prstGeom>
            <a:noFill/>
            <a:ln w="9525">
              <a:noFill/>
              <a:miter lim="800000"/>
              <a:headEnd/>
              <a:tailEnd/>
            </a:ln>
          </p:spPr>
        </p:pic>
        <p:sp>
          <p:nvSpPr>
            <p:cNvPr id="8" name="Oval 7"/>
            <p:cNvSpPr/>
            <p:nvPr/>
          </p:nvSpPr>
          <p:spPr>
            <a:xfrm>
              <a:off x="4897315" y="4624754"/>
              <a:ext cx="606670" cy="2725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Oval 8"/>
            <p:cNvSpPr/>
            <p:nvPr/>
          </p:nvSpPr>
          <p:spPr>
            <a:xfrm>
              <a:off x="6497515" y="4035669"/>
              <a:ext cx="413239" cy="1670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0" name="Picture 12"/>
          <p:cNvPicPr>
            <a:picLocks noChangeAspect="1" noChangeArrowheads="1"/>
          </p:cNvPicPr>
          <p:nvPr/>
        </p:nvPicPr>
        <p:blipFill>
          <a:blip r:embed="rId4" cstate="print"/>
          <a:srcRect/>
          <a:stretch>
            <a:fillRect/>
          </a:stretch>
        </p:blipFill>
        <p:spPr>
          <a:xfrm>
            <a:off x="5519149" y="4532797"/>
            <a:ext cx="2618713" cy="2187683"/>
          </a:xfrm>
          <a:prstGeom prst="rect">
            <a:avLst/>
          </a:prstGeom>
          <a:noFill/>
          <a:ln/>
        </p:spPr>
      </p:pic>
    </p:spTree>
    <p:extLst>
      <p:ext uri="{BB962C8B-B14F-4D97-AF65-F5344CB8AC3E}">
        <p14:creationId xmlns:p14="http://schemas.microsoft.com/office/powerpoint/2010/main" val="22416906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58889-9647-184E-AAC6-686A2B212D8F}"/>
              </a:ext>
            </a:extLst>
          </p:cNvPr>
          <p:cNvSpPr>
            <a:spLocks noGrp="1"/>
          </p:cNvSpPr>
          <p:nvPr>
            <p:ph type="title"/>
          </p:nvPr>
        </p:nvSpPr>
        <p:spPr/>
        <p:txBody>
          <a:bodyPr/>
          <a:lstStyle/>
          <a:p>
            <a:r>
              <a:rPr lang="en-US" dirty="0" err="1"/>
              <a:t>MultiPage</a:t>
            </a:r>
            <a:r>
              <a:rPr lang="en-US" dirty="0"/>
              <a:t> Control</a:t>
            </a:r>
          </a:p>
        </p:txBody>
      </p:sp>
      <p:sp>
        <p:nvSpPr>
          <p:cNvPr id="3" name="Content Placeholder 2">
            <a:extLst>
              <a:ext uri="{FF2B5EF4-FFF2-40B4-BE49-F238E27FC236}">
                <a16:creationId xmlns:a16="http://schemas.microsoft.com/office/drawing/2014/main" id="{4D167708-757A-F94B-A12A-C7007B366B98}"/>
              </a:ext>
            </a:extLst>
          </p:cNvPr>
          <p:cNvSpPr>
            <a:spLocks noGrp="1"/>
          </p:cNvSpPr>
          <p:nvPr>
            <p:ph idx="1"/>
          </p:nvPr>
        </p:nvSpPr>
        <p:spPr>
          <a:xfrm>
            <a:off x="182880" y="861848"/>
            <a:ext cx="8802094" cy="5371975"/>
          </a:xfrm>
        </p:spPr>
        <p:txBody>
          <a:bodyPr/>
          <a:lstStyle/>
          <a:p>
            <a:r>
              <a:rPr lang="en-US" dirty="0"/>
              <a:t>Pages property</a:t>
            </a:r>
          </a:p>
          <a:p>
            <a:pPr lvl="1"/>
            <a:r>
              <a:rPr lang="en-US" dirty="0"/>
              <a:t>You can refer to a page of a </a:t>
            </a:r>
            <a:r>
              <a:rPr lang="en-US" dirty="0" err="1"/>
              <a:t>MultiPage</a:t>
            </a:r>
            <a:r>
              <a:rPr lang="en-US" dirty="0"/>
              <a:t> through its Pages collection.</a:t>
            </a:r>
          </a:p>
          <a:p>
            <a:pPr lvl="1"/>
            <a:r>
              <a:rPr lang="en-US" dirty="0"/>
              <a:t>The syntax is </a:t>
            </a:r>
            <a:r>
              <a:rPr lang="en-US" i="1" dirty="0" err="1"/>
              <a:t>multipageref</a:t>
            </a:r>
            <a:r>
              <a:rPr lang="en-US" dirty="0" err="1"/>
              <a:t>.Pages</a:t>
            </a:r>
            <a:r>
              <a:rPr lang="en-US" dirty="0"/>
              <a:t>(</a:t>
            </a:r>
            <a:r>
              <a:rPr lang="en-US" i="1" dirty="0"/>
              <a:t>index</a:t>
            </a:r>
            <a:r>
              <a:rPr lang="en-US" dirty="0"/>
              <a:t>)</a:t>
            </a:r>
          </a:p>
          <a:p>
            <a:pPr lvl="2"/>
            <a:r>
              <a:rPr lang="en-US" sz="2000" dirty="0"/>
              <a:t>The</a:t>
            </a:r>
            <a:r>
              <a:rPr lang="en-US" sz="2000" i="1" dirty="0"/>
              <a:t> index</a:t>
            </a:r>
            <a:r>
              <a:rPr lang="en-US" sz="2000" dirty="0"/>
              <a:t> can be the index number assigned by the system to a page according to its listed position. The first page has an index of 0, and the second page has an index of 1, and so forth. </a:t>
            </a:r>
          </a:p>
          <a:p>
            <a:pPr lvl="2"/>
            <a:r>
              <a:rPr lang="en-US" sz="2000" dirty="0"/>
              <a:t>The</a:t>
            </a:r>
            <a:r>
              <a:rPr lang="en-US" sz="2000" i="1" dirty="0"/>
              <a:t> index</a:t>
            </a:r>
            <a:r>
              <a:rPr lang="en-US" sz="2000" dirty="0"/>
              <a:t> can be a name assigned to a page. The name must be double-quoted in the argument.</a:t>
            </a:r>
          </a:p>
          <a:p>
            <a:pPr lvl="2"/>
            <a:r>
              <a:rPr lang="en-US" sz="2000" dirty="0"/>
              <a:t>For example, the first page of Multipage1 has an index number 0, and the index name mtPage1.</a:t>
            </a:r>
          </a:p>
          <a:p>
            <a:pPr lvl="2"/>
            <a:endParaRPr lang="en-US" dirty="0"/>
          </a:p>
        </p:txBody>
      </p:sp>
      <p:sp>
        <p:nvSpPr>
          <p:cNvPr id="4" name="Slide Number Placeholder 3">
            <a:extLst>
              <a:ext uri="{FF2B5EF4-FFF2-40B4-BE49-F238E27FC236}">
                <a16:creationId xmlns:a16="http://schemas.microsoft.com/office/drawing/2014/main" id="{DE8F736B-2F9F-4541-BD2C-CBE7CDAFFE19}"/>
              </a:ext>
            </a:extLst>
          </p:cNvPr>
          <p:cNvSpPr>
            <a:spLocks noGrp="1"/>
          </p:cNvSpPr>
          <p:nvPr>
            <p:ph type="sldNum" sz="quarter" idx="12"/>
          </p:nvPr>
        </p:nvSpPr>
        <p:spPr/>
        <p:txBody>
          <a:bodyPr/>
          <a:lstStyle/>
          <a:p>
            <a:pPr>
              <a:defRPr/>
            </a:pPr>
            <a:fld id="{171055FC-F4A2-473D-A2E4-D64D2FB41EAA}" type="slidenum">
              <a:rPr lang="en-US" altLang="zh-TW" smtClean="0"/>
              <a:pPr>
                <a:defRPr/>
              </a:pPr>
              <a:t>86</a:t>
            </a:fld>
            <a:endParaRPr lang="en-US" altLang="zh-TW"/>
          </a:p>
        </p:txBody>
      </p:sp>
      <p:grpSp>
        <p:nvGrpSpPr>
          <p:cNvPr id="10" name="Group 9">
            <a:extLst>
              <a:ext uri="{FF2B5EF4-FFF2-40B4-BE49-F238E27FC236}">
                <a16:creationId xmlns:a16="http://schemas.microsoft.com/office/drawing/2014/main" id="{A40536C8-86BB-6144-AF4A-7DB6EA77B4ED}"/>
              </a:ext>
            </a:extLst>
          </p:cNvPr>
          <p:cNvGrpSpPr/>
          <p:nvPr/>
        </p:nvGrpSpPr>
        <p:grpSpPr>
          <a:xfrm>
            <a:off x="5007747" y="4571862"/>
            <a:ext cx="2914690" cy="2133737"/>
            <a:chOff x="5328113" y="4703243"/>
            <a:chExt cx="2914690" cy="2133737"/>
          </a:xfrm>
        </p:grpSpPr>
        <p:pic>
          <p:nvPicPr>
            <p:cNvPr id="7" name="Picture 6">
              <a:extLst>
                <a:ext uri="{FF2B5EF4-FFF2-40B4-BE49-F238E27FC236}">
                  <a16:creationId xmlns:a16="http://schemas.microsoft.com/office/drawing/2014/main" id="{80D2A9DF-9260-B646-8717-62B7C35F27BC}"/>
                </a:ext>
              </a:extLst>
            </p:cNvPr>
            <p:cNvPicPr>
              <a:picLocks noChangeAspect="1"/>
            </p:cNvPicPr>
            <p:nvPr/>
          </p:nvPicPr>
          <p:blipFill rotWithShape="1">
            <a:blip r:embed="rId2"/>
            <a:srcRect t="42452" r="75619" b="37795"/>
            <a:stretch/>
          </p:blipFill>
          <p:spPr>
            <a:xfrm>
              <a:off x="5328113" y="4703243"/>
              <a:ext cx="2914690" cy="2133737"/>
            </a:xfrm>
            <a:prstGeom prst="rect">
              <a:avLst/>
            </a:prstGeom>
          </p:spPr>
        </p:pic>
        <p:sp>
          <p:nvSpPr>
            <p:cNvPr id="8" name="Oval 7">
              <a:extLst>
                <a:ext uri="{FF2B5EF4-FFF2-40B4-BE49-F238E27FC236}">
                  <a16:creationId xmlns:a16="http://schemas.microsoft.com/office/drawing/2014/main" id="{408AA0FA-C212-F84B-B7BC-182C2EB829DF}"/>
                </a:ext>
              </a:extLst>
            </p:cNvPr>
            <p:cNvSpPr/>
            <p:nvPr/>
          </p:nvSpPr>
          <p:spPr bwMode="auto">
            <a:xfrm>
              <a:off x="6495393" y="5381297"/>
              <a:ext cx="788276" cy="241737"/>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9A192036-8E43-7741-8383-EA483DB39529}"/>
                </a:ext>
              </a:extLst>
            </p:cNvPr>
            <p:cNvSpPr/>
            <p:nvPr/>
          </p:nvSpPr>
          <p:spPr bwMode="auto">
            <a:xfrm>
              <a:off x="6195848" y="6368994"/>
              <a:ext cx="788276" cy="241737"/>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grpSp>
        <p:nvGrpSpPr>
          <p:cNvPr id="16" name="Group 15">
            <a:extLst>
              <a:ext uri="{FF2B5EF4-FFF2-40B4-BE49-F238E27FC236}">
                <a16:creationId xmlns:a16="http://schemas.microsoft.com/office/drawing/2014/main" id="{51D01660-4C23-E948-9EAE-6AC50D5B597C}"/>
              </a:ext>
            </a:extLst>
          </p:cNvPr>
          <p:cNvGrpSpPr/>
          <p:nvPr/>
        </p:nvGrpSpPr>
        <p:grpSpPr>
          <a:xfrm>
            <a:off x="534494" y="5055201"/>
            <a:ext cx="3211702" cy="1313793"/>
            <a:chOff x="690263" y="4921925"/>
            <a:chExt cx="3211702" cy="1313793"/>
          </a:xfrm>
        </p:grpSpPr>
        <p:pic>
          <p:nvPicPr>
            <p:cNvPr id="5" name="Picture 4">
              <a:extLst>
                <a:ext uri="{FF2B5EF4-FFF2-40B4-BE49-F238E27FC236}">
                  <a16:creationId xmlns:a16="http://schemas.microsoft.com/office/drawing/2014/main" id="{C06FC9F1-BCB7-C249-B8E7-DCCF89C7A127}"/>
                </a:ext>
              </a:extLst>
            </p:cNvPr>
            <p:cNvPicPr>
              <a:picLocks noChangeAspect="1"/>
            </p:cNvPicPr>
            <p:nvPr/>
          </p:nvPicPr>
          <p:blipFill rotWithShape="1">
            <a:blip r:embed="rId2"/>
            <a:srcRect l="24935" t="8122" r="44738" b="72721"/>
            <a:stretch/>
          </p:blipFill>
          <p:spPr>
            <a:xfrm>
              <a:off x="1600200" y="4921925"/>
              <a:ext cx="2301765" cy="1313793"/>
            </a:xfrm>
            <a:prstGeom prst="rect">
              <a:avLst/>
            </a:prstGeom>
          </p:spPr>
        </p:pic>
        <p:cxnSp>
          <p:nvCxnSpPr>
            <p:cNvPr id="11" name="Straight Arrow Connector 10">
              <a:extLst>
                <a:ext uri="{FF2B5EF4-FFF2-40B4-BE49-F238E27FC236}">
                  <a16:creationId xmlns:a16="http://schemas.microsoft.com/office/drawing/2014/main" id="{A8E3731F-FF41-8D41-BBC8-7D3D02EB557E}"/>
                </a:ext>
              </a:extLst>
            </p:cNvPr>
            <p:cNvCxnSpPr>
              <a:cxnSpLocks/>
            </p:cNvCxnSpPr>
            <p:nvPr/>
          </p:nvCxnSpPr>
          <p:spPr bwMode="auto">
            <a:xfrm>
              <a:off x="1413164" y="5249916"/>
              <a:ext cx="617517"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 name="TextBox 11">
              <a:extLst>
                <a:ext uri="{FF2B5EF4-FFF2-40B4-BE49-F238E27FC236}">
                  <a16:creationId xmlns:a16="http://schemas.microsoft.com/office/drawing/2014/main" id="{ADE4BB86-A1A9-4049-AEB3-7DB3BEB814B0}"/>
                </a:ext>
              </a:extLst>
            </p:cNvPr>
            <p:cNvSpPr txBox="1"/>
            <p:nvPr/>
          </p:nvSpPr>
          <p:spPr>
            <a:xfrm>
              <a:off x="690263" y="5096027"/>
              <a:ext cx="989610" cy="307777"/>
            </a:xfrm>
            <a:prstGeom prst="rect">
              <a:avLst/>
            </a:prstGeom>
            <a:noFill/>
          </p:spPr>
          <p:txBody>
            <a:bodyPr wrap="square" rtlCol="0">
              <a:spAutoFit/>
            </a:bodyPr>
            <a:lstStyle/>
            <a:p>
              <a:r>
                <a:rPr lang="en-US" sz="1400" dirty="0">
                  <a:solidFill>
                    <a:schemeClr val="tx2"/>
                  </a:solidFill>
                </a:rPr>
                <a:t>Caption</a:t>
              </a:r>
            </a:p>
          </p:txBody>
        </p:sp>
      </p:grpSp>
    </p:spTree>
    <p:extLst>
      <p:ext uri="{BB962C8B-B14F-4D97-AF65-F5344CB8AC3E}">
        <p14:creationId xmlns:p14="http://schemas.microsoft.com/office/powerpoint/2010/main" val="17196897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198C-1EF0-3D4D-9372-A3985DE50C62}"/>
              </a:ext>
            </a:extLst>
          </p:cNvPr>
          <p:cNvSpPr>
            <a:spLocks noGrp="1"/>
          </p:cNvSpPr>
          <p:nvPr>
            <p:ph type="title"/>
          </p:nvPr>
        </p:nvSpPr>
        <p:spPr/>
        <p:txBody>
          <a:bodyPr/>
          <a:lstStyle/>
          <a:p>
            <a:r>
              <a:rPr lang="en-US" dirty="0" err="1"/>
              <a:t>MultiPage</a:t>
            </a:r>
            <a:r>
              <a:rPr lang="en-US" dirty="0"/>
              <a:t> Control</a:t>
            </a:r>
          </a:p>
        </p:txBody>
      </p:sp>
      <p:sp>
        <p:nvSpPr>
          <p:cNvPr id="3" name="Content Placeholder 2">
            <a:extLst>
              <a:ext uri="{FF2B5EF4-FFF2-40B4-BE49-F238E27FC236}">
                <a16:creationId xmlns:a16="http://schemas.microsoft.com/office/drawing/2014/main" id="{13620FD5-58F0-B94B-926C-4DCBE79558C0}"/>
              </a:ext>
            </a:extLst>
          </p:cNvPr>
          <p:cNvSpPr>
            <a:spLocks noGrp="1"/>
          </p:cNvSpPr>
          <p:nvPr>
            <p:ph idx="1"/>
          </p:nvPr>
        </p:nvSpPr>
        <p:spPr/>
        <p:txBody>
          <a:bodyPr/>
          <a:lstStyle/>
          <a:p>
            <a:r>
              <a:rPr lang="en-US" dirty="0"/>
              <a:t>Enabled property of Pages</a:t>
            </a:r>
          </a:p>
          <a:p>
            <a:pPr lvl="1"/>
            <a:r>
              <a:rPr lang="en-US" dirty="0"/>
              <a:t>To enable or disable a page tab of a </a:t>
            </a:r>
            <a:r>
              <a:rPr lang="en-US" dirty="0" err="1"/>
              <a:t>MultiPage</a:t>
            </a:r>
            <a:r>
              <a:rPr lang="en-US" dirty="0"/>
              <a:t> control.</a:t>
            </a:r>
          </a:p>
          <a:p>
            <a:pPr lvl="1"/>
            <a:r>
              <a:rPr lang="en-US" dirty="0"/>
              <a:t>The syntax is: </a:t>
            </a:r>
          </a:p>
          <a:p>
            <a:pPr marL="749250" lvl="2" indent="0">
              <a:buNone/>
            </a:pPr>
            <a:r>
              <a:rPr lang="en-US" i="1" dirty="0" err="1"/>
              <a:t>multipageref.</a:t>
            </a:r>
            <a:r>
              <a:rPr lang="en-US" dirty="0" err="1"/>
              <a:t>Pages</a:t>
            </a:r>
            <a:r>
              <a:rPr lang="en-US" dirty="0"/>
              <a:t>(</a:t>
            </a:r>
            <a:r>
              <a:rPr lang="en-US" i="1" dirty="0"/>
              <a:t>index</a:t>
            </a:r>
            <a:r>
              <a:rPr lang="en-US" dirty="0"/>
              <a:t>).Enabled = True / False</a:t>
            </a:r>
          </a:p>
          <a:p>
            <a:r>
              <a:rPr lang="en-US" dirty="0"/>
              <a:t>Visible property of Pages</a:t>
            </a:r>
          </a:p>
          <a:p>
            <a:pPr lvl="1"/>
            <a:r>
              <a:rPr lang="en-US" dirty="0"/>
              <a:t>To make a page tab of a </a:t>
            </a:r>
            <a:r>
              <a:rPr lang="en-US" dirty="0" err="1"/>
              <a:t>MultiPage</a:t>
            </a:r>
            <a:r>
              <a:rPr lang="en-US" dirty="0"/>
              <a:t> control visible or invisible.</a:t>
            </a:r>
          </a:p>
          <a:p>
            <a:pPr lvl="1"/>
            <a:r>
              <a:rPr lang="en-US" dirty="0"/>
              <a:t>The syntax is: </a:t>
            </a:r>
          </a:p>
          <a:p>
            <a:pPr marL="749250" lvl="2" indent="0">
              <a:buNone/>
            </a:pPr>
            <a:r>
              <a:rPr lang="en-US" i="1" dirty="0" err="1"/>
              <a:t>multipageref.</a:t>
            </a:r>
            <a:r>
              <a:rPr lang="en-US" dirty="0" err="1"/>
              <a:t>Pages</a:t>
            </a:r>
            <a:r>
              <a:rPr lang="en-US" dirty="0"/>
              <a:t>(</a:t>
            </a:r>
            <a:r>
              <a:rPr lang="en-US" i="1" dirty="0"/>
              <a:t>index</a:t>
            </a:r>
            <a:r>
              <a:rPr lang="en-US" dirty="0"/>
              <a:t>).Visible = True / False</a:t>
            </a:r>
          </a:p>
        </p:txBody>
      </p:sp>
      <p:sp>
        <p:nvSpPr>
          <p:cNvPr id="4" name="Slide Number Placeholder 3">
            <a:extLst>
              <a:ext uri="{FF2B5EF4-FFF2-40B4-BE49-F238E27FC236}">
                <a16:creationId xmlns:a16="http://schemas.microsoft.com/office/drawing/2014/main" id="{8F4B3104-0D6A-964A-9075-30AD92E1EF49}"/>
              </a:ext>
            </a:extLst>
          </p:cNvPr>
          <p:cNvSpPr>
            <a:spLocks noGrp="1"/>
          </p:cNvSpPr>
          <p:nvPr>
            <p:ph type="sldNum" sz="quarter" idx="12"/>
          </p:nvPr>
        </p:nvSpPr>
        <p:spPr/>
        <p:txBody>
          <a:bodyPr/>
          <a:lstStyle/>
          <a:p>
            <a:pPr>
              <a:defRPr/>
            </a:pPr>
            <a:fld id="{171055FC-F4A2-473D-A2E4-D64D2FB41EAA}" type="slidenum">
              <a:rPr lang="en-US" altLang="zh-TW" smtClean="0"/>
              <a:pPr>
                <a:defRPr/>
              </a:pPr>
              <a:t>87</a:t>
            </a:fld>
            <a:endParaRPr lang="en-US" altLang="zh-TW"/>
          </a:p>
        </p:txBody>
      </p:sp>
    </p:spTree>
    <p:extLst>
      <p:ext uri="{BB962C8B-B14F-4D97-AF65-F5344CB8AC3E}">
        <p14:creationId xmlns:p14="http://schemas.microsoft.com/office/powerpoint/2010/main" val="36850823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3AB3-76D8-C848-813C-06EF7C9A1078}"/>
              </a:ext>
            </a:extLst>
          </p:cNvPr>
          <p:cNvSpPr>
            <a:spLocks noGrp="1"/>
          </p:cNvSpPr>
          <p:nvPr>
            <p:ph type="title"/>
          </p:nvPr>
        </p:nvSpPr>
        <p:spPr/>
        <p:txBody>
          <a:bodyPr/>
          <a:lstStyle/>
          <a:p>
            <a:r>
              <a:rPr lang="en-US" dirty="0" err="1"/>
              <a:t>MultiPage</a:t>
            </a:r>
            <a:r>
              <a:rPr lang="en-US" dirty="0"/>
              <a:t> Control</a:t>
            </a:r>
          </a:p>
        </p:txBody>
      </p:sp>
      <p:sp>
        <p:nvSpPr>
          <p:cNvPr id="3" name="Content Placeholder 2">
            <a:extLst>
              <a:ext uri="{FF2B5EF4-FFF2-40B4-BE49-F238E27FC236}">
                <a16:creationId xmlns:a16="http://schemas.microsoft.com/office/drawing/2014/main" id="{E90D59E0-230C-7045-A9F9-FA962A8C052F}"/>
              </a:ext>
            </a:extLst>
          </p:cNvPr>
          <p:cNvSpPr>
            <a:spLocks noGrp="1"/>
          </p:cNvSpPr>
          <p:nvPr>
            <p:ph idx="1"/>
          </p:nvPr>
        </p:nvSpPr>
        <p:spPr/>
        <p:txBody>
          <a:bodyPr/>
          <a:lstStyle/>
          <a:p>
            <a:r>
              <a:rPr lang="en-US" dirty="0"/>
              <a:t>Example 3.12: Refer to MultiPageDemo3.xlsm</a:t>
            </a:r>
          </a:p>
          <a:p>
            <a:endParaRPr lang="en-US" dirty="0"/>
          </a:p>
        </p:txBody>
      </p:sp>
      <p:sp>
        <p:nvSpPr>
          <p:cNvPr id="4" name="Slide Number Placeholder 3">
            <a:extLst>
              <a:ext uri="{FF2B5EF4-FFF2-40B4-BE49-F238E27FC236}">
                <a16:creationId xmlns:a16="http://schemas.microsoft.com/office/drawing/2014/main" id="{AE978EBD-25F4-3A42-A137-F039AA57DE24}"/>
              </a:ext>
            </a:extLst>
          </p:cNvPr>
          <p:cNvSpPr>
            <a:spLocks noGrp="1"/>
          </p:cNvSpPr>
          <p:nvPr>
            <p:ph type="sldNum" sz="quarter" idx="12"/>
          </p:nvPr>
        </p:nvSpPr>
        <p:spPr/>
        <p:txBody>
          <a:bodyPr/>
          <a:lstStyle/>
          <a:p>
            <a:pPr>
              <a:defRPr/>
            </a:pPr>
            <a:fld id="{171055FC-F4A2-473D-A2E4-D64D2FB41EAA}" type="slidenum">
              <a:rPr lang="en-US" altLang="zh-TW" smtClean="0"/>
              <a:pPr>
                <a:defRPr/>
              </a:pPr>
              <a:t>88</a:t>
            </a:fld>
            <a:endParaRPr lang="en-US" altLang="zh-TW"/>
          </a:p>
        </p:txBody>
      </p:sp>
      <p:pic>
        <p:nvPicPr>
          <p:cNvPr id="6" name="Picture 5">
            <a:extLst>
              <a:ext uri="{FF2B5EF4-FFF2-40B4-BE49-F238E27FC236}">
                <a16:creationId xmlns:a16="http://schemas.microsoft.com/office/drawing/2014/main" id="{ECD8FAFC-0839-D744-A214-6DF6E27C7551}"/>
              </a:ext>
            </a:extLst>
          </p:cNvPr>
          <p:cNvPicPr>
            <a:picLocks noChangeAspect="1"/>
          </p:cNvPicPr>
          <p:nvPr/>
        </p:nvPicPr>
        <p:blipFill>
          <a:blip r:embed="rId2"/>
          <a:stretch>
            <a:fillRect/>
          </a:stretch>
        </p:blipFill>
        <p:spPr>
          <a:xfrm>
            <a:off x="820370" y="2146641"/>
            <a:ext cx="3137995" cy="1957648"/>
          </a:xfrm>
          <a:prstGeom prst="rect">
            <a:avLst/>
          </a:prstGeom>
        </p:spPr>
      </p:pic>
      <p:pic>
        <p:nvPicPr>
          <p:cNvPr id="9" name="Picture 8">
            <a:extLst>
              <a:ext uri="{FF2B5EF4-FFF2-40B4-BE49-F238E27FC236}">
                <a16:creationId xmlns:a16="http://schemas.microsoft.com/office/drawing/2014/main" id="{9492D850-EACD-B04A-A7F7-2C0216415F92}"/>
              </a:ext>
            </a:extLst>
          </p:cNvPr>
          <p:cNvPicPr>
            <a:picLocks noChangeAspect="1"/>
          </p:cNvPicPr>
          <p:nvPr/>
        </p:nvPicPr>
        <p:blipFill rotWithShape="1">
          <a:blip r:embed="rId3"/>
          <a:srcRect l="20805" t="15608" r="45288" b="27905"/>
          <a:stretch/>
        </p:blipFill>
        <p:spPr>
          <a:xfrm>
            <a:off x="4246179" y="2146640"/>
            <a:ext cx="3468414" cy="4050351"/>
          </a:xfrm>
          <a:prstGeom prst="rect">
            <a:avLst/>
          </a:prstGeom>
          <a:ln>
            <a:solidFill>
              <a:srgbClr val="FF0000"/>
            </a:solidFill>
          </a:ln>
        </p:spPr>
      </p:pic>
    </p:spTree>
    <p:extLst>
      <p:ext uri="{BB962C8B-B14F-4D97-AF65-F5344CB8AC3E}">
        <p14:creationId xmlns:p14="http://schemas.microsoft.com/office/powerpoint/2010/main" val="33305621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MultiPage</a:t>
            </a:r>
            <a:r>
              <a:rPr lang="en-US" dirty="0"/>
              <a:t> Control</a:t>
            </a:r>
          </a:p>
        </p:txBody>
      </p:sp>
      <p:sp>
        <p:nvSpPr>
          <p:cNvPr id="3" name="Content Placeholder 2"/>
          <p:cNvSpPr>
            <a:spLocks noGrp="1"/>
          </p:cNvSpPr>
          <p:nvPr>
            <p:ph idx="1"/>
          </p:nvPr>
        </p:nvSpPr>
        <p:spPr>
          <a:xfrm>
            <a:off x="182880" y="1001864"/>
            <a:ext cx="8802094" cy="5231959"/>
          </a:xfrm>
        </p:spPr>
        <p:txBody>
          <a:bodyPr/>
          <a:lstStyle/>
          <a:p>
            <a:r>
              <a:rPr lang="en-US" altLang="zh-TW" dirty="0">
                <a:ea typeface="新細明體" charset="-120"/>
              </a:rPr>
              <a:t>Value property</a:t>
            </a:r>
          </a:p>
          <a:p>
            <a:pPr lvl="1"/>
            <a:r>
              <a:rPr lang="en-US" altLang="zh-TW" dirty="0">
                <a:ea typeface="新細明體" charset="-120"/>
              </a:rPr>
              <a:t>The Value property of the </a:t>
            </a:r>
            <a:r>
              <a:rPr lang="en-US" altLang="zh-TW" dirty="0" err="1">
                <a:ea typeface="新細明體" charset="-120"/>
              </a:rPr>
              <a:t>MultiPage</a:t>
            </a:r>
            <a:r>
              <a:rPr lang="en-US" altLang="zh-TW" dirty="0">
                <a:ea typeface="新細明體" charset="-120"/>
              </a:rPr>
              <a:t> control determines the page of a </a:t>
            </a:r>
            <a:r>
              <a:rPr lang="en-US" altLang="zh-TW" dirty="0" err="1">
                <a:ea typeface="新細明體" charset="-120"/>
              </a:rPr>
              <a:t>MultiPage</a:t>
            </a:r>
            <a:r>
              <a:rPr lang="en-US" altLang="zh-TW" dirty="0">
                <a:ea typeface="新細明體" charset="-120"/>
              </a:rPr>
              <a:t> control displayed upfront.</a:t>
            </a:r>
          </a:p>
          <a:p>
            <a:pPr lvl="2"/>
            <a:r>
              <a:rPr lang="en-US" altLang="zh-TW" sz="2000" dirty="0">
                <a:ea typeface="新細明體" charset="-120"/>
              </a:rPr>
              <a:t>For example, </a:t>
            </a:r>
            <a:r>
              <a:rPr lang="en-US" altLang="zh-TW" sz="2000" i="1" dirty="0" err="1">
                <a:ea typeface="新細明體" charset="-120"/>
              </a:rPr>
              <a:t>multipageref</a:t>
            </a:r>
            <a:r>
              <a:rPr lang="en-US" altLang="zh-TW" sz="2000" dirty="0" err="1">
                <a:ea typeface="新細明體" charset="-120"/>
              </a:rPr>
              <a:t>.Value</a:t>
            </a:r>
            <a:r>
              <a:rPr lang="en-US" altLang="zh-TW" sz="2000" dirty="0">
                <a:ea typeface="新細明體" charset="-120"/>
              </a:rPr>
              <a:t> = 0 displays the first page, </a:t>
            </a:r>
            <a:r>
              <a:rPr lang="en-US" altLang="zh-TW" sz="2000" i="1" dirty="0" err="1">
                <a:ea typeface="新細明體" charset="-120"/>
              </a:rPr>
              <a:t>multipageref</a:t>
            </a:r>
            <a:r>
              <a:rPr lang="en-US" altLang="zh-TW" sz="2000" dirty="0" err="1">
                <a:ea typeface="新細明體" charset="-120"/>
              </a:rPr>
              <a:t>.Value</a:t>
            </a:r>
            <a:r>
              <a:rPr lang="en-US" altLang="zh-TW" sz="2000" dirty="0">
                <a:ea typeface="新細明體" charset="-120"/>
              </a:rPr>
              <a:t> = 1 displays the second page, and so forth.</a:t>
            </a:r>
          </a:p>
          <a:p>
            <a:pPr lvl="1"/>
            <a:r>
              <a:rPr lang="en-US" altLang="zh-TW" dirty="0">
                <a:ea typeface="新細明體" charset="-120"/>
              </a:rPr>
              <a:t>When a page tab is clicked at run time, the Value property changes its value to the value of that page automatically and displays the page.</a:t>
            </a:r>
          </a:p>
          <a:p>
            <a:pPr lvl="1"/>
            <a:r>
              <a:rPr lang="en-US" altLang="zh-TW" dirty="0">
                <a:ea typeface="新細明體" charset="-120"/>
              </a:rPr>
              <a:t>Example 3.13: Display the third page of the </a:t>
            </a:r>
            <a:r>
              <a:rPr lang="en-US" altLang="zh-TW" dirty="0" err="1">
                <a:ea typeface="新細明體" charset="-120"/>
              </a:rPr>
              <a:t>MultiPage</a:t>
            </a:r>
            <a:r>
              <a:rPr lang="en-US" altLang="zh-TW" dirty="0">
                <a:ea typeface="新細明體" charset="-120"/>
              </a:rPr>
              <a:t> control on form frmMultiPage1 in MultiPageDemo1.xlsm when the form is initialized.</a:t>
            </a: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89</a:t>
            </a:fld>
            <a:endParaRPr lang="en-US" altLang="zh-TW"/>
          </a:p>
        </p:txBody>
      </p:sp>
      <p:sp>
        <p:nvSpPr>
          <p:cNvPr id="5" name="Rectangle 4"/>
          <p:cNvSpPr/>
          <p:nvPr/>
        </p:nvSpPr>
        <p:spPr>
          <a:xfrm>
            <a:off x="2632749" y="5336967"/>
            <a:ext cx="4242768" cy="1200329"/>
          </a:xfrm>
          <a:prstGeom prst="rect">
            <a:avLst/>
          </a:prstGeom>
        </p:spPr>
        <p:txBody>
          <a:bodyPr wrap="square">
            <a:spAutoFit/>
          </a:bodyPr>
          <a:lstStyle/>
          <a:p>
            <a:r>
              <a:rPr lang="en-US" altLang="zh-TW" dirty="0">
                <a:latin typeface="+mn-lt"/>
              </a:rPr>
              <a:t>Private Sub </a:t>
            </a:r>
            <a:r>
              <a:rPr lang="en-US" altLang="zh-TW" dirty="0" err="1">
                <a:latin typeface="+mn-lt"/>
              </a:rPr>
              <a:t>UserForm_Initialize</a:t>
            </a:r>
            <a:r>
              <a:rPr lang="en-US" altLang="zh-TW" dirty="0">
                <a:latin typeface="+mn-lt"/>
              </a:rPr>
              <a:t>()</a:t>
            </a:r>
          </a:p>
          <a:p>
            <a:r>
              <a:rPr lang="en-US" altLang="zh-TW" dirty="0">
                <a:solidFill>
                  <a:srgbClr val="00B050"/>
                </a:solidFill>
                <a:latin typeface="+mn-lt"/>
              </a:rPr>
              <a:t>'Display the third page of MultiPage1</a:t>
            </a:r>
          </a:p>
          <a:p>
            <a:r>
              <a:rPr lang="en-US" altLang="zh-TW" dirty="0">
                <a:latin typeface="+mn-lt"/>
              </a:rPr>
              <a:t>MultiPage1.Value = 2</a:t>
            </a:r>
          </a:p>
          <a:p>
            <a:r>
              <a:rPr lang="en-US" altLang="zh-TW" dirty="0">
                <a:latin typeface="+mn-lt"/>
              </a:rPr>
              <a:t>End Sub</a:t>
            </a:r>
            <a:endParaRPr lang="zh-TW" altLang="en-US" dirty="0">
              <a:latin typeface="+mn-lt"/>
            </a:endParaRPr>
          </a:p>
        </p:txBody>
      </p:sp>
    </p:spTree>
    <p:extLst>
      <p:ext uri="{BB962C8B-B14F-4D97-AF65-F5344CB8AC3E}">
        <p14:creationId xmlns:p14="http://schemas.microsoft.com/office/powerpoint/2010/main" val="35916789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MultiPage</a:t>
            </a:r>
            <a:r>
              <a:rPr lang="en-US" dirty="0"/>
              <a:t> Control</a:t>
            </a:r>
          </a:p>
        </p:txBody>
      </p:sp>
      <p:sp>
        <p:nvSpPr>
          <p:cNvPr id="3" name="Content Placeholder 2"/>
          <p:cNvSpPr>
            <a:spLocks noGrp="1"/>
          </p:cNvSpPr>
          <p:nvPr>
            <p:ph idx="1"/>
          </p:nvPr>
        </p:nvSpPr>
        <p:spPr/>
        <p:txBody>
          <a:bodyPr/>
          <a:lstStyle/>
          <a:p>
            <a:r>
              <a:rPr lang="en-US" altLang="zh-TW" dirty="0">
                <a:ea typeface="新細明體" charset="-120"/>
              </a:rPr>
              <a:t>Change event</a:t>
            </a:r>
          </a:p>
          <a:p>
            <a:pPr lvl="1"/>
            <a:r>
              <a:rPr lang="en-US" altLang="zh-TW" dirty="0">
                <a:ea typeface="新細明體" charset="-120"/>
              </a:rPr>
              <a:t>When the Value of </a:t>
            </a:r>
            <a:r>
              <a:rPr lang="en-US" altLang="zh-TW" dirty="0" err="1">
                <a:ea typeface="新細明體" charset="-120"/>
              </a:rPr>
              <a:t>MultiPage</a:t>
            </a:r>
            <a:r>
              <a:rPr lang="en-US" altLang="zh-TW" dirty="0">
                <a:ea typeface="新細明體" charset="-120"/>
              </a:rPr>
              <a:t> changes (either due to the execution of code or the user's action), this triggers the Change event of the </a:t>
            </a:r>
            <a:r>
              <a:rPr lang="en-US" altLang="zh-TW" dirty="0" err="1">
                <a:ea typeface="新細明體" charset="-120"/>
              </a:rPr>
              <a:t>MultiPage</a:t>
            </a:r>
            <a:r>
              <a:rPr lang="en-US" altLang="zh-TW" dirty="0">
                <a:ea typeface="新細明體" charset="-120"/>
              </a:rPr>
              <a:t> control.</a:t>
            </a:r>
          </a:p>
          <a:p>
            <a:pPr lvl="1"/>
            <a:r>
              <a:rPr lang="en-US" altLang="zh-TW" dirty="0">
                <a:solidFill>
                  <a:srgbClr val="FF0000"/>
                </a:solidFill>
                <a:ea typeface="新細明體" charset="-120"/>
              </a:rPr>
              <a:t>Warning:  The Value property of a </a:t>
            </a:r>
            <a:r>
              <a:rPr lang="en-US" altLang="zh-TW" dirty="0" err="1">
                <a:solidFill>
                  <a:srgbClr val="FF0000"/>
                </a:solidFill>
                <a:ea typeface="新細明體" charset="-120"/>
              </a:rPr>
              <a:t>MultiPage</a:t>
            </a:r>
            <a:r>
              <a:rPr lang="en-US" altLang="zh-TW" dirty="0">
                <a:solidFill>
                  <a:srgbClr val="FF0000"/>
                </a:solidFill>
                <a:ea typeface="新細明體" charset="-120"/>
              </a:rPr>
              <a:t> control must not be changed within the Change event of the same </a:t>
            </a:r>
            <a:r>
              <a:rPr lang="en-US" altLang="zh-TW" dirty="0" err="1">
                <a:solidFill>
                  <a:srgbClr val="FF0000"/>
                </a:solidFill>
                <a:ea typeface="新細明體" charset="-120"/>
              </a:rPr>
              <a:t>MultiPage</a:t>
            </a:r>
            <a:r>
              <a:rPr lang="en-US" altLang="zh-TW" dirty="0">
                <a:solidFill>
                  <a:srgbClr val="FF0000"/>
                </a:solidFill>
                <a:ea typeface="新細明體" charset="-120"/>
              </a:rPr>
              <a:t> control. Otherwise, the </a:t>
            </a:r>
            <a:r>
              <a:rPr lang="en-US" altLang="zh-TW" dirty="0" err="1">
                <a:solidFill>
                  <a:srgbClr val="FF0000"/>
                </a:solidFill>
                <a:ea typeface="新細明體" charset="-120"/>
              </a:rPr>
              <a:t>MultiPage</a:t>
            </a:r>
            <a:r>
              <a:rPr lang="en-US" altLang="zh-TW" dirty="0">
                <a:solidFill>
                  <a:srgbClr val="FF0000"/>
                </a:solidFill>
                <a:ea typeface="新細明體" charset="-120"/>
              </a:rPr>
              <a:t> control may not operate properly.</a:t>
            </a:r>
          </a:p>
          <a:p>
            <a:pPr lvl="1"/>
            <a:r>
              <a:rPr lang="en-US" dirty="0"/>
              <a:t>Example 3.14: Consider the form frmMultiPage1 in MultipageDemo1.xlsm. The contents of Page3 are not displayed properly when the Value property of MultiPage1 changes its value within the Change event of MultiPage1.</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90</a:t>
            </a:fld>
            <a:endParaRPr lang="en-US" altLang="zh-TW"/>
          </a:p>
        </p:txBody>
      </p:sp>
    </p:spTree>
    <p:extLst>
      <p:ext uri="{BB962C8B-B14F-4D97-AF65-F5344CB8AC3E}">
        <p14:creationId xmlns:p14="http://schemas.microsoft.com/office/powerpoint/2010/main" val="1585551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MultiPage</a:t>
            </a:r>
            <a:r>
              <a:rPr lang="en-US" dirty="0"/>
              <a:t> Control</a:t>
            </a:r>
          </a:p>
        </p:txBody>
      </p:sp>
      <p:sp>
        <p:nvSpPr>
          <p:cNvPr id="3" name="Content Placeholder 2"/>
          <p:cNvSpPr>
            <a:spLocks noGrp="1"/>
          </p:cNvSpPr>
          <p:nvPr>
            <p:ph idx="1"/>
          </p:nvPr>
        </p:nvSpPr>
        <p:spPr>
          <a:xfrm>
            <a:off x="182879" y="1224501"/>
            <a:ext cx="6365673" cy="5009322"/>
          </a:xfrm>
        </p:spPr>
        <p:txBody>
          <a:bodyPr/>
          <a:lstStyle/>
          <a:p>
            <a:pPr>
              <a:lnSpc>
                <a:spcPct val="90000"/>
              </a:lnSpc>
            </a:pPr>
            <a:r>
              <a:rPr lang="en-US" altLang="zh-TW" dirty="0">
                <a:ea typeface="新細明體" charset="-120"/>
              </a:rPr>
              <a:t>Hiding all tabs</a:t>
            </a:r>
          </a:p>
          <a:p>
            <a:pPr lvl="1">
              <a:lnSpc>
                <a:spcPct val="90000"/>
              </a:lnSpc>
            </a:pPr>
            <a:r>
              <a:rPr lang="en-US" altLang="zh-TW" dirty="0">
                <a:ea typeface="新細明體" charset="-120"/>
              </a:rPr>
              <a:t>Page tabs can be hidden so the user cannot access the pages by clicking the respective tab at an undesired sequence.</a:t>
            </a:r>
          </a:p>
          <a:p>
            <a:pPr lvl="1">
              <a:lnSpc>
                <a:spcPct val="90000"/>
              </a:lnSpc>
            </a:pPr>
            <a:r>
              <a:rPr lang="en-US" altLang="zh-TW" dirty="0">
                <a:ea typeface="新細明體" charset="-120"/>
              </a:rPr>
              <a:t>To hide the page tabs, set the Style property of the </a:t>
            </a:r>
            <a:r>
              <a:rPr lang="en-US" altLang="zh-TW" dirty="0" err="1">
                <a:ea typeface="新細明體" charset="-120"/>
              </a:rPr>
              <a:t>MultiPage</a:t>
            </a:r>
            <a:r>
              <a:rPr lang="en-US" altLang="zh-TW" dirty="0">
                <a:ea typeface="新細明體" charset="-120"/>
              </a:rPr>
              <a:t> control to 2-fmTabStyleNone at design time or programmatically.</a:t>
            </a:r>
          </a:p>
          <a:p>
            <a:pPr lvl="2">
              <a:lnSpc>
                <a:spcPct val="90000"/>
              </a:lnSpc>
            </a:pPr>
            <a:r>
              <a:rPr lang="en-US" altLang="zh-TW" sz="2000" dirty="0">
                <a:ea typeface="新細明體" charset="-120"/>
              </a:rPr>
              <a:t>Keeping the tabs visible at the design time until the code is completed is more convenient.</a:t>
            </a:r>
          </a:p>
          <a:p>
            <a:pPr lvl="2">
              <a:lnSpc>
                <a:spcPct val="90000"/>
              </a:lnSpc>
            </a:pPr>
            <a:r>
              <a:rPr lang="en-US" altLang="zh-TW" sz="2000" dirty="0">
                <a:ea typeface="新細明體" charset="-120"/>
              </a:rPr>
              <a:t>Code will be more complicated as more code and controls will be needed to display the designated page correctly.</a:t>
            </a:r>
          </a:p>
          <a:p>
            <a:endParaRPr lang="en-US" dirty="0"/>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91</a:t>
            </a:fld>
            <a:endParaRPr lang="en-US" altLang="zh-TW"/>
          </a:p>
        </p:txBody>
      </p:sp>
      <p:pic>
        <p:nvPicPr>
          <p:cNvPr id="5" name="Picture 4"/>
          <p:cNvPicPr/>
          <p:nvPr/>
        </p:nvPicPr>
        <p:blipFill>
          <a:blip r:embed="rId2" cstate="print"/>
          <a:srcRect l="578" t="27910" r="78306" b="36933"/>
          <a:stretch>
            <a:fillRect/>
          </a:stretch>
        </p:blipFill>
        <p:spPr bwMode="auto">
          <a:xfrm>
            <a:off x="6673665" y="1883979"/>
            <a:ext cx="2249618" cy="2234606"/>
          </a:xfrm>
          <a:prstGeom prst="rect">
            <a:avLst/>
          </a:prstGeom>
          <a:noFill/>
          <a:ln w="9525">
            <a:noFill/>
            <a:miter lim="800000"/>
            <a:headEnd/>
            <a:tailEnd/>
          </a:ln>
        </p:spPr>
      </p:pic>
      <p:sp>
        <p:nvSpPr>
          <p:cNvPr id="6" name="TextBox 5">
            <a:extLst>
              <a:ext uri="{FF2B5EF4-FFF2-40B4-BE49-F238E27FC236}">
                <a16:creationId xmlns:a16="http://schemas.microsoft.com/office/drawing/2014/main" id="{A33FFC74-8495-C443-A3CA-1DA08264F088}"/>
              </a:ext>
            </a:extLst>
          </p:cNvPr>
          <p:cNvSpPr txBox="1"/>
          <p:nvPr/>
        </p:nvSpPr>
        <p:spPr>
          <a:xfrm>
            <a:off x="6717322" y="4857249"/>
            <a:ext cx="2354316" cy="369332"/>
          </a:xfrm>
          <a:prstGeom prst="rect">
            <a:avLst/>
          </a:prstGeom>
          <a:noFill/>
        </p:spPr>
        <p:txBody>
          <a:bodyPr wrap="square" rtlCol="0">
            <a:spAutoFit/>
          </a:bodyPr>
          <a:lstStyle/>
          <a:p>
            <a:r>
              <a:rPr lang="en-US" dirty="0"/>
              <a:t>MultiPage1.Style=2</a:t>
            </a:r>
          </a:p>
        </p:txBody>
      </p:sp>
      <p:sp>
        <p:nvSpPr>
          <p:cNvPr id="7" name="TextBox 6">
            <a:extLst>
              <a:ext uri="{FF2B5EF4-FFF2-40B4-BE49-F238E27FC236}">
                <a16:creationId xmlns:a16="http://schemas.microsoft.com/office/drawing/2014/main" id="{5FE053A5-471A-1044-9E63-64A8DC96B544}"/>
              </a:ext>
            </a:extLst>
          </p:cNvPr>
          <p:cNvSpPr txBox="1"/>
          <p:nvPr/>
        </p:nvSpPr>
        <p:spPr>
          <a:xfrm>
            <a:off x="6717322" y="1366345"/>
            <a:ext cx="2016775" cy="369332"/>
          </a:xfrm>
          <a:prstGeom prst="rect">
            <a:avLst/>
          </a:prstGeom>
          <a:noFill/>
        </p:spPr>
        <p:txBody>
          <a:bodyPr wrap="square" rtlCol="0">
            <a:spAutoFit/>
          </a:bodyPr>
          <a:lstStyle/>
          <a:p>
            <a:r>
              <a:rPr lang="en-US" dirty="0"/>
              <a:t>At design time:</a:t>
            </a:r>
          </a:p>
        </p:txBody>
      </p:sp>
      <p:sp>
        <p:nvSpPr>
          <p:cNvPr id="8" name="TextBox 7">
            <a:extLst>
              <a:ext uri="{FF2B5EF4-FFF2-40B4-BE49-F238E27FC236}">
                <a16:creationId xmlns:a16="http://schemas.microsoft.com/office/drawing/2014/main" id="{BC938334-13BC-A148-9C01-D36F25F9C54E}"/>
              </a:ext>
            </a:extLst>
          </p:cNvPr>
          <p:cNvSpPr txBox="1"/>
          <p:nvPr/>
        </p:nvSpPr>
        <p:spPr>
          <a:xfrm>
            <a:off x="6673665" y="4487917"/>
            <a:ext cx="2335163" cy="369332"/>
          </a:xfrm>
          <a:prstGeom prst="rect">
            <a:avLst/>
          </a:prstGeom>
          <a:noFill/>
        </p:spPr>
        <p:txBody>
          <a:bodyPr wrap="square" rtlCol="0">
            <a:spAutoFit/>
          </a:bodyPr>
          <a:lstStyle/>
          <a:p>
            <a:r>
              <a:rPr lang="en-US" dirty="0"/>
              <a:t>Or programmatically:</a:t>
            </a:r>
          </a:p>
        </p:txBody>
      </p:sp>
    </p:spTree>
    <p:extLst>
      <p:ext uri="{BB962C8B-B14F-4D97-AF65-F5344CB8AC3E}">
        <p14:creationId xmlns:p14="http://schemas.microsoft.com/office/powerpoint/2010/main" val="4026037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MultiPage</a:t>
            </a:r>
            <a:r>
              <a:rPr lang="en-US" dirty="0"/>
              <a:t> Control</a:t>
            </a:r>
          </a:p>
        </p:txBody>
      </p:sp>
      <p:sp>
        <p:nvSpPr>
          <p:cNvPr id="3" name="Content Placeholder 2"/>
          <p:cNvSpPr>
            <a:spLocks noGrp="1"/>
          </p:cNvSpPr>
          <p:nvPr>
            <p:ph idx="1"/>
          </p:nvPr>
        </p:nvSpPr>
        <p:spPr>
          <a:xfrm>
            <a:off x="182880" y="1001864"/>
            <a:ext cx="8802094" cy="5231959"/>
          </a:xfrm>
        </p:spPr>
        <p:txBody>
          <a:bodyPr/>
          <a:lstStyle/>
          <a:p>
            <a:pPr>
              <a:lnSpc>
                <a:spcPct val="90000"/>
              </a:lnSpc>
            </a:pPr>
            <a:r>
              <a:rPr lang="en-US" altLang="zh-TW" dirty="0">
                <a:ea typeface="新細明體" charset="-120"/>
              </a:rPr>
              <a:t>Hiding all tabs</a:t>
            </a:r>
          </a:p>
          <a:p>
            <a:pPr lvl="1"/>
            <a:r>
              <a:rPr lang="en-US" dirty="0"/>
              <a:t>Example 3.14: Consider the form frmMultiPage2 in MultiPageDemo1.xlsm. The page tabs are hidden at design time. The user needs to use the Back button and the Next button to navigate through the pages of the </a:t>
            </a:r>
            <a:r>
              <a:rPr lang="en-US" dirty="0" err="1"/>
              <a:t>MultiPage</a:t>
            </a:r>
            <a:r>
              <a:rPr lang="en-US" dirty="0"/>
              <a:t> control. This provides more controls on the page displaying at run time.</a:t>
            </a:r>
          </a:p>
        </p:txBody>
      </p:sp>
      <p:sp>
        <p:nvSpPr>
          <p:cNvPr id="4" name="Slide Number Placeholder 3"/>
          <p:cNvSpPr>
            <a:spLocks noGrp="1"/>
          </p:cNvSpPr>
          <p:nvPr>
            <p:ph type="sldNum" sz="quarter" idx="12"/>
          </p:nvPr>
        </p:nvSpPr>
        <p:spPr/>
        <p:txBody>
          <a:bodyPr/>
          <a:lstStyle/>
          <a:p>
            <a:pPr>
              <a:defRPr/>
            </a:pPr>
            <a:fld id="{171055FC-F4A2-473D-A2E4-D64D2FB41EAA}" type="slidenum">
              <a:rPr lang="en-US" altLang="zh-TW" smtClean="0"/>
              <a:pPr>
                <a:defRPr/>
              </a:pPr>
              <a:t>92</a:t>
            </a:fld>
            <a:endParaRPr lang="en-US" altLang="zh-TW"/>
          </a:p>
        </p:txBody>
      </p:sp>
      <p:pic>
        <p:nvPicPr>
          <p:cNvPr id="5" name="Picture 4"/>
          <p:cNvPicPr/>
          <p:nvPr/>
        </p:nvPicPr>
        <p:blipFill>
          <a:blip r:embed="rId2"/>
          <a:stretch>
            <a:fillRect/>
          </a:stretch>
        </p:blipFill>
        <p:spPr>
          <a:xfrm>
            <a:off x="304800" y="4261166"/>
            <a:ext cx="3374136" cy="2434780"/>
          </a:xfrm>
          <a:prstGeom prst="rect">
            <a:avLst/>
          </a:prstGeom>
        </p:spPr>
      </p:pic>
      <p:pic>
        <p:nvPicPr>
          <p:cNvPr id="8" name="Picture 7">
            <a:extLst>
              <a:ext uri="{FF2B5EF4-FFF2-40B4-BE49-F238E27FC236}">
                <a16:creationId xmlns:a16="http://schemas.microsoft.com/office/drawing/2014/main" id="{A2122091-5553-5545-AAF5-66AAAAE90186}"/>
              </a:ext>
            </a:extLst>
          </p:cNvPr>
          <p:cNvPicPr>
            <a:picLocks noChangeAspect="1"/>
          </p:cNvPicPr>
          <p:nvPr/>
        </p:nvPicPr>
        <p:blipFill rotWithShape="1">
          <a:blip r:embed="rId3"/>
          <a:srcRect l="26908" t="9841" r="9123" b="64762"/>
          <a:stretch/>
        </p:blipFill>
        <p:spPr>
          <a:xfrm>
            <a:off x="3800856" y="4261166"/>
            <a:ext cx="5084253" cy="1823948"/>
          </a:xfrm>
          <a:prstGeom prst="rect">
            <a:avLst/>
          </a:prstGeom>
        </p:spPr>
      </p:pic>
    </p:spTree>
    <p:extLst>
      <p:ext uri="{BB962C8B-B14F-4D97-AF65-F5344CB8AC3E}">
        <p14:creationId xmlns:p14="http://schemas.microsoft.com/office/powerpoint/2010/main" val="2236049671"/>
      </p:ext>
    </p:extLst>
  </p:cSld>
  <p:clrMapOvr>
    <a:masterClrMapping/>
  </p:clrMapOvr>
</p:sld>
</file>

<file path=ppt/theme/theme1.xml><?xml version="1.0" encoding="utf-8"?>
<a:theme xmlns:a="http://schemas.openxmlformats.org/drawingml/2006/main" name="Echo">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Echo</Template>
  <TotalTime>39557</TotalTime>
  <Words>8024</Words>
  <Application>Microsoft Macintosh PowerPoint</Application>
  <PresentationFormat>On-screen Show (4:3)</PresentationFormat>
  <Paragraphs>931</Paragraphs>
  <Slides>92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92</vt:i4>
      </vt:variant>
    </vt:vector>
  </HeadingPairs>
  <TitlesOfParts>
    <vt:vector size="97" baseType="lpstr">
      <vt:lpstr>Arial</vt:lpstr>
      <vt:lpstr>Tahoma</vt:lpstr>
      <vt:lpstr>Times New Roman</vt:lpstr>
      <vt:lpstr>Wingdings</vt:lpstr>
      <vt:lpstr>Echo</vt:lpstr>
      <vt:lpstr>Chapter 3: Working with Workbooks, Worksheets, and Range Objects</vt:lpstr>
      <vt:lpstr>Chapter Objectives</vt:lpstr>
      <vt:lpstr>Create A Macro For Excel Operation</vt:lpstr>
      <vt:lpstr>Create A Macro For Excel Operation</vt:lpstr>
      <vt:lpstr>Create A Macro For Excel Operation</vt:lpstr>
      <vt:lpstr>Introduction To Excel Objects</vt:lpstr>
      <vt:lpstr>Introduction To Excel Objects</vt:lpstr>
      <vt:lpstr>Introduction To Excel Objects</vt:lpstr>
      <vt:lpstr>Introduction To Excel Objects</vt:lpstr>
      <vt:lpstr>Introduction To Excel Objects</vt:lpstr>
      <vt:lpstr>Introduction To Excel Objects</vt:lpstr>
      <vt:lpstr>Workbooks Object</vt:lpstr>
      <vt:lpstr>Workbooks Object  (Self-Study)</vt:lpstr>
      <vt:lpstr>Workbooks Object</vt:lpstr>
      <vt:lpstr>Workbooks Object</vt:lpstr>
      <vt:lpstr>Workbooks Object</vt:lpstr>
      <vt:lpstr>Workbooks Object</vt:lpstr>
      <vt:lpstr>Workbooks Object</vt:lpstr>
      <vt:lpstr>Workbooks Object</vt:lpstr>
      <vt:lpstr>Workbooks Object</vt:lpstr>
      <vt:lpstr>Workbooks Object</vt:lpstr>
      <vt:lpstr>Workbooks Object</vt:lpstr>
      <vt:lpstr>Workbooks Object</vt:lpstr>
      <vt:lpstr>Workbooks Object</vt:lpstr>
      <vt:lpstr>Workbooks Object</vt:lpstr>
      <vt:lpstr>Workbooks Object</vt:lpstr>
      <vt:lpstr>Workbooks Object</vt:lpstr>
      <vt:lpstr>Workbooks Object</vt:lpstr>
      <vt:lpstr>Workbooks Object</vt:lpstr>
      <vt:lpstr>Workbooks Object (Self-Study)</vt:lpstr>
      <vt:lpstr>Workbooks object (Self-Study)</vt:lpstr>
      <vt:lpstr>Worksheets Object</vt:lpstr>
      <vt:lpstr>Worksheets Object</vt:lpstr>
      <vt:lpstr>Worksheets Object (Self-Study)</vt:lpstr>
      <vt:lpstr>Worksheets Object</vt:lpstr>
      <vt:lpstr>Worksheets Object</vt:lpstr>
      <vt:lpstr>Worksheets Object</vt:lpstr>
      <vt:lpstr>Worksheets Object</vt:lpstr>
      <vt:lpstr>Worksheets Object</vt:lpstr>
      <vt:lpstr>Worksheets Object</vt:lpstr>
      <vt:lpstr>Worksheets Object</vt:lpstr>
      <vt:lpstr>Worksheets Events (Self-Study)</vt:lpstr>
      <vt:lpstr>Worksheets Object</vt:lpstr>
      <vt:lpstr>Worksheets Object</vt:lpstr>
      <vt:lpstr>Worksheets Object</vt:lpstr>
      <vt:lpstr>Worksheets Object</vt:lpstr>
      <vt:lpstr>Worksheets Object</vt:lpstr>
      <vt:lpstr>Worksheets Object</vt:lpstr>
      <vt:lpstr>Worksheets Object</vt:lpstr>
      <vt:lpstr>Worksheets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vt:lpstr>
      <vt:lpstr>Range Object (Self-Study) </vt:lpstr>
      <vt:lpstr>Range Object (Self-Study)</vt:lpstr>
      <vt:lpstr>Range Object (Self-Study)</vt:lpstr>
      <vt:lpstr>Range Object</vt:lpstr>
      <vt:lpstr>Range Object</vt:lpstr>
      <vt:lpstr>Range Object</vt:lpstr>
      <vt:lpstr>Range Object</vt:lpstr>
      <vt:lpstr>MultiPage Control</vt:lpstr>
      <vt:lpstr>MultiPage Control</vt:lpstr>
      <vt:lpstr>MultiPage Control</vt:lpstr>
      <vt:lpstr>MultiPage Control</vt:lpstr>
      <vt:lpstr>MultiPage Control</vt:lpstr>
      <vt:lpstr>MultiPage Control</vt:lpstr>
      <vt:lpstr>MultiPage Control</vt:lpstr>
      <vt:lpstr>MultiPage Control</vt:lpstr>
      <vt:lpstr>MultiPage Control</vt:lpstr>
      <vt:lpstr>MultiPage Control</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Excel’s Objects</dc:title>
  <dc:creator>mshkyuen</dc:creator>
  <cp:lastModifiedBy>Dr. Hak Keung Yuen</cp:lastModifiedBy>
  <cp:revision>696</cp:revision>
  <cp:lastPrinted>2016-03-07T08:25:33Z</cp:lastPrinted>
  <dcterms:created xsi:type="dcterms:W3CDTF">2002-08-30T06:45:45Z</dcterms:created>
  <dcterms:modified xsi:type="dcterms:W3CDTF">2023-02-13T08:58:49Z</dcterms:modified>
</cp:coreProperties>
</file>