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11"/>
  </p:notesMasterIdLst>
  <p:handoutMasterIdLst>
    <p:handoutMasterId r:id="rId12"/>
  </p:handoutMasterIdLst>
  <p:sldIdLst>
    <p:sldId id="430" r:id="rId2"/>
    <p:sldId id="482" r:id="rId3"/>
    <p:sldId id="401" r:id="rId4"/>
    <p:sldId id="402" r:id="rId5"/>
    <p:sldId id="403" r:id="rId6"/>
    <p:sldId id="404" r:id="rId7"/>
    <p:sldId id="405" r:id="rId8"/>
    <p:sldId id="406" r:id="rId9"/>
    <p:sldId id="483" r:id="rId10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30"/>
            <p14:sldId id="482"/>
            <p14:sldId id="401"/>
            <p14:sldId id="402"/>
            <p14:sldId id="403"/>
            <p14:sldId id="404"/>
            <p14:sldId id="405"/>
            <p14:sldId id="406"/>
            <p14:sldId id="4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5861" autoAdjust="0"/>
  </p:normalViewPr>
  <p:slideViewPr>
    <p:cSldViewPr snapToGrid="0">
      <p:cViewPr varScale="1">
        <p:scale>
          <a:sx n="85" d="100"/>
          <a:sy n="85" d="100"/>
        </p:scale>
        <p:origin x="1380" y="84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446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44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49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6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68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71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05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642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4/1/2023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4/1/2023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4/1/2023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4/1/2023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4/1/2023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4/1/2023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299186" y="579935"/>
            <a:ext cx="9548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/>
        </p:nvSpPr>
        <p:spPr>
          <a:xfrm>
            <a:off x="1057275" y="2246592"/>
            <a:ext cx="9352115" cy="4225789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TW" sz="10079" dirty="0">
                <a:latin typeface="SimHei" panose="02010609060101010101" pitchFamily="49" charset="-122"/>
                <a:ea typeface="SimHei" panose="02010609060101010101" pitchFamily="49" charset="-122"/>
                <a:cs typeface="Arial" panose="020B0604020202020204" pitchFamily="34" charset="0"/>
              </a:rPr>
            </a:br>
            <a:endParaRPr lang="en-US" sz="9072" dirty="0"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B1592-6640-437B-8B68-133F054BC6CC}" type="datetime8">
              <a:rPr lang="en-US" smtClean="0"/>
              <a:t>4/1/2023 10:23 PM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95679" y="5388623"/>
            <a:ext cx="2619628" cy="5577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24" dirty="0">
                <a:solidFill>
                  <a:schemeClr val="bg1">
                    <a:lumMod val="50000"/>
                  </a:schemeClr>
                </a:solidFill>
                <a:ea typeface="SimHei" panose="02010609060101010101" pitchFamily="49" charset="-122"/>
              </a:rPr>
              <a:t>2022</a:t>
            </a:r>
            <a:r>
              <a:rPr lang="zh-TW" altLang="en-US" sz="3024" dirty="0">
                <a:solidFill>
                  <a:schemeClr val="bg1">
                    <a:lumMod val="50000"/>
                  </a:schemeClr>
                </a:solidFill>
                <a:ea typeface="SimHei" panose="02010609060101010101" pitchFamily="49" charset="-122"/>
              </a:rPr>
              <a:t> 年</a:t>
            </a:r>
            <a:r>
              <a:rPr lang="en-US" altLang="zh-TW" sz="3024" dirty="0">
                <a:solidFill>
                  <a:schemeClr val="bg1">
                    <a:lumMod val="50000"/>
                  </a:schemeClr>
                </a:solidFill>
                <a:ea typeface="SimHei" panose="02010609060101010101" pitchFamily="49" charset="-122"/>
              </a:rPr>
              <a:t>12</a:t>
            </a:r>
            <a:r>
              <a:rPr lang="zh-TW" altLang="en-US" sz="3024" dirty="0">
                <a:solidFill>
                  <a:schemeClr val="bg1">
                    <a:lumMod val="50000"/>
                  </a:schemeClr>
                </a:solidFill>
                <a:ea typeface="SimHei" panose="02010609060101010101" pitchFamily="49" charset="-122"/>
              </a:rPr>
              <a:t>月份</a:t>
            </a:r>
            <a:endParaRPr lang="en-US" sz="3024" dirty="0">
              <a:solidFill>
                <a:schemeClr val="bg1">
                  <a:lumMod val="50000"/>
                </a:schemeClr>
              </a:solidFill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2457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z="3024"/>
              <a:t>1</a:t>
            </a:fld>
            <a:endParaRPr lang="en-US" sz="3024" dirty="0"/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500616"/>
              </p:ext>
            </p:extLst>
          </p:nvPr>
        </p:nvGraphicFramePr>
        <p:xfrm>
          <a:off x="468000" y="1488111"/>
          <a:ext cx="11559986" cy="6386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2366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92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\EG10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\EH10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74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\EA11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\EG11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\EH11</a:t>
                      </a:r>
                    </a:p>
                  </a:txBody>
                  <a:tcPr marL="9525" marR="857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kern="1200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\EI11</a:t>
                      </a: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\EA12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\EA13</a:t>
                      </a:r>
                      <a:endParaRPr lang="en-US" sz="20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\EH13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\EI13</a:t>
                      </a:r>
                    </a:p>
                  </a:txBody>
                  <a:tcPr marL="115210" marR="115210" marT="57605" marB="57605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\EA14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/>
                        <a:t>\ED14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1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\EA15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\EC15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baseline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\EH15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74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endParaRPr 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9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還款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本金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\EC17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\ED17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\EE17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\EH17</a:t>
                      </a: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\EI17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679">
                <a:tc gridSpan="2">
                  <a:txBody>
                    <a:bodyPr/>
                    <a:lstStyle/>
                    <a:p>
                      <a:endParaRPr lang="en-US" sz="3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u="non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4322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r>
                        <a:rPr lang="en-HK" altLang="zh-TW" sz="1800" dirty="0">
                          <a:latin typeface="+mn-lt"/>
                          <a:ea typeface="SimHei" panose="02010609060101010101" pitchFamily="49" charset="-122"/>
                        </a:rPr>
                        <a:t>\EB19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1800" dirty="0">
                          <a:latin typeface="+mn-lt"/>
                          <a:ea typeface="SimHei" panose="02010609060101010101" pitchFamily="49" charset="-122"/>
                        </a:rPr>
                        <a:t>\EB21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HK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\EA7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1445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00" smtClean="0"/>
              <a:pPr/>
              <a:t>2</a:t>
            </a:fld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 dirty="0">
                <a:latin typeface="SimHei" panose="02010609060101010101" pitchFamily="49" charset="-122"/>
                <a:ea typeface="SimHei" panose="02010609060101010101" pitchFamily="49" charset="-122"/>
              </a:rPr>
              <a:t>\EA27</a:t>
            </a:r>
            <a:endParaRPr lang="en-US" sz="6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63745"/>
              </p:ext>
            </p:extLst>
          </p:nvPr>
        </p:nvGraphicFramePr>
        <p:xfrm>
          <a:off x="468000" y="1488111"/>
          <a:ext cx="11325682" cy="6392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54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7311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10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\EC29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\EH30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A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B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\EC32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dirty="0"/>
                        <a:t>\ED32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\EG32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\EH32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\EI32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C</a:t>
                      </a:r>
                      <a:endParaRPr lang="en-US" altLang="zh-HK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\ED33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D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\ED34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\EE34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\EI34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E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\ED35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\EH35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\EI35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\ED36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\EE36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\EH36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\EI36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\ED37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\EI37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0" dirty="0"/>
                        <a:t>\ED38</a:t>
                      </a:r>
                      <a:endParaRPr lang="zh-HK" alt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dirty="0"/>
                        <a:t>\EG38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\EH38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\EI38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229">
                <a:tc gridSpan="2">
                  <a:txBody>
                    <a:bodyPr/>
                    <a:lstStyle/>
                    <a:p>
                      <a:pPr lvl="1"/>
                      <a:endParaRPr lang="en-US" sz="1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38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\EB40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706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+mn-lt"/>
                          <a:ea typeface="SimHei" panose="02010609060101010101" pitchFamily="49" charset="-122"/>
                        </a:rPr>
                        <a:t>\EB41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12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+mn-lt"/>
                          <a:ea typeface="SimHei" panose="02010609060101010101" pitchFamily="49" charset="-122"/>
                        </a:rPr>
                        <a:t>\EB42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063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3</a:t>
            </a:fld>
            <a:endParaRPr lang="en-US" sz="3024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518554"/>
              </p:ext>
            </p:extLst>
          </p:nvPr>
        </p:nvGraphicFramePr>
        <p:xfrm>
          <a:off x="468000" y="1486806"/>
          <a:ext cx="11520000" cy="6382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7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988">
                <a:tc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940">
                <a:tc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A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altLang="zh-HK" sz="24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\ED50</a:t>
                      </a:r>
                      <a:endParaRPr lang="en-US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lvl="1" indent="0" algn="l"/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B</a:t>
                      </a:r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\ED51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C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\EB52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\EC52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\ED52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\EB53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\EC53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\ED53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E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\EB54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\EC54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\ED54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F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\EB55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\EC55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\ED55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G</a:t>
                      </a:r>
                      <a:endParaRPr lang="en-US" sz="2400" i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\EB56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\EC56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\ED56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i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H</a:t>
                      </a:r>
                      <a:endParaRPr lang="en-US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\EB57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\EC57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\ED57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I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\EB58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\EC58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\ED58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468000" y="3780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\EA47</a:t>
            </a:r>
          </a:p>
        </p:txBody>
      </p:sp>
    </p:spTree>
    <p:extLst>
      <p:ext uri="{BB962C8B-B14F-4D97-AF65-F5344CB8AC3E}">
        <p14:creationId xmlns:p14="http://schemas.microsoft.com/office/powerpoint/2010/main" val="4249686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4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4161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ea typeface="SimHei" panose="02010609060101010101" pitchFamily="49" charset="-122"/>
              </a:rPr>
              <a:t>\EA70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96756"/>
              </p:ext>
            </p:extLst>
          </p:nvPr>
        </p:nvGraphicFramePr>
        <p:xfrm>
          <a:off x="468001" y="1489275"/>
          <a:ext cx="11520000" cy="5675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114">
                <a:tc gridSpan="2"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71">
                <a:tc gridSpan="2"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527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其他支出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\ED73</a:t>
                      </a:r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60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\ED74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\EE74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643">
                <a:tc gridSpan="2">
                  <a:txBody>
                    <a:bodyPr/>
                    <a:lstStyle/>
                    <a:p>
                      <a:pPr lvl="1"/>
                      <a:endParaRPr lang="en-US" sz="5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 dirty="0">
                          <a:latin typeface="+mn-lt"/>
                          <a:ea typeface="SimHei" panose="02010609060101010101" pitchFamily="49" charset="-122"/>
                        </a:rPr>
                        <a:t>\EH71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8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 dirty="0">
                          <a:latin typeface="+mn-lt"/>
                          <a:ea typeface="SimHei" panose="02010609060101010101" pitchFamily="49" charset="-122"/>
                        </a:rPr>
                        <a:t>\EH72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\EH73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221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5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971785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\EA78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053706"/>
              </p:ext>
            </p:extLst>
          </p:nvPr>
        </p:nvGraphicFramePr>
        <p:xfrm>
          <a:off x="468000" y="1400515"/>
          <a:ext cx="11377636" cy="64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256">
                <a:tc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36">
                <a:tc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\EB80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\EC80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2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收入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:Private income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358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支出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A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\ED83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B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\EC84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\ED84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C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\ED85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D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3)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F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\EC88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\ED88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G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\EB89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\EC89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\ED89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H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\EC90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\ED90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I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 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5)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\ED92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655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6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290946"/>
            <a:ext cx="11971785" cy="10139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\EA100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101360"/>
              </p:ext>
            </p:extLst>
          </p:nvPr>
        </p:nvGraphicFramePr>
        <p:xfrm>
          <a:off x="467998" y="1304848"/>
          <a:ext cx="11481546" cy="6339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169">
                <a:tc gridSpan="2"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304">
                <a:tc gridSpan="2"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\EC102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\ED102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K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\EC103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L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\EC104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4203303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M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\EC105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02466677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其他支出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6)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lvl="1" indent="0" algn="just" defTabSz="1152144" rtl="0" eaLnBrk="1" fontAlgn="b" latinLnBrk="0" hangingPunct="1"/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106">
                <a:tc gridSpan="2">
                  <a:txBody>
                    <a:bodyPr/>
                    <a:lstStyle/>
                    <a:p>
                      <a:pPr algn="l" fontAlgn="b"/>
                      <a:endParaRPr lang="zh-TW" altLang="en-US" sz="3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\EB109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\EB110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\EB111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\EB112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678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t>7</a:t>
            </a:fld>
            <a:endParaRPr lang="en-US" sz="3024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580242"/>
              </p:ext>
            </p:extLst>
          </p:nvPr>
        </p:nvGraphicFramePr>
        <p:xfrm>
          <a:off x="468000" y="1486800"/>
          <a:ext cx="11477565" cy="539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ea typeface="SimHei" panose="02010609060101010101" pitchFamily="49" charset="-122"/>
                        </a:rPr>
                        <a:t>回報率</a:t>
                      </a:r>
                      <a:endParaRPr lang="en-US" altLang="zh-TW" sz="3000" dirty="0"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出租率 </a:t>
                      </a:r>
                      <a:r>
                        <a:rPr lang="en-US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(%)</a:t>
                      </a:r>
                      <a:endParaRPr lang="en-US" sz="3000" dirty="0"/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104" marR="68104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\EB119</a:t>
                      </a: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\EC119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\ED119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zh-TW" altLang="en-US" sz="33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總體</a:t>
                      </a:r>
                      <a:endParaRPr lang="en-US" sz="33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latin typeface="+mn-lt"/>
                          <a:ea typeface="SimHei" panose="02010609060101010101" pitchFamily="49" charset="-122"/>
                        </a:rPr>
                        <a:t>\EB120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\EC120</a:t>
                      </a:r>
                      <a:endParaRPr lang="en-US" sz="33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\ED120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500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A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\EB121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\EC121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\ED121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B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\EB122</a:t>
                      </a:r>
                    </a:p>
                  </a:txBody>
                  <a:tcPr marL="115210" marR="115210" marT="57605" marB="57605" anchor="ctr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\EC122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\ED122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C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\EB123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\EC123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\ED123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D</a:t>
                      </a:r>
                      <a:endParaRPr lang="en-US" sz="32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\EB124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\EC124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\ED124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627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\EB125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\EC125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Title 5"/>
          <p:cNvSpPr txBox="1">
            <a:spLocks/>
          </p:cNvSpPr>
          <p:nvPr/>
        </p:nvSpPr>
        <p:spPr>
          <a:xfrm>
            <a:off x="468000" y="378000"/>
            <a:ext cx="12673119" cy="1185437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ea typeface="SimHei" panose="02010609060101010101" pitchFamily="49" charset="-122"/>
              </a:rPr>
              <a:t>\EA117</a:t>
            </a:r>
            <a:endParaRPr lang="en-US" sz="6048" dirty="0"/>
          </a:p>
        </p:txBody>
      </p:sp>
    </p:spTree>
    <p:extLst>
      <p:ext uri="{BB962C8B-B14F-4D97-AF65-F5344CB8AC3E}">
        <p14:creationId xmlns:p14="http://schemas.microsoft.com/office/powerpoint/2010/main" val="1488423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00" smtClean="0"/>
              <a:pPr/>
              <a:t>8</a:t>
            </a:fld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7999" y="378000"/>
            <a:ext cx="10800000" cy="98502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 dirty="0">
                <a:ea typeface="SimHei" panose="02010609060101010101" pitchFamily="49" charset="-122"/>
              </a:rPr>
              <a:t>物業每月收租及按揭對比</a:t>
            </a:r>
            <a:endParaRPr lang="en-US" sz="6048" dirty="0"/>
          </a:p>
        </p:txBody>
      </p:sp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4654817"/>
              </p:ext>
            </p:extLst>
          </p:nvPr>
        </p:nvGraphicFramePr>
        <p:xfrm>
          <a:off x="216000" y="1363021"/>
          <a:ext cx="11800800" cy="6685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0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46136"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序號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物業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銀行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最後   供款日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利率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租金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供款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\EQ398</a:t>
                      </a:r>
                    </a:p>
                    <a:p>
                      <a:pPr algn="r"/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algn="r"/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差額</a:t>
                      </a:r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\ER398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按揭</a:t>
                      </a:r>
                      <a:r>
                        <a:rPr lang="zh-TW" altLang="en-US" sz="1800" b="1" i="0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貨款</a:t>
                      </a:r>
                      <a:endParaRPr lang="en-US" altLang="zh-TW" sz="1800" b="1" i="0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endParaRPr lang="en-US" altLang="zh-TW" sz="1800" b="1" i="0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 dirty="0"/>
                        <a:t>\EJ402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\ER402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230">
                <a:tc>
                  <a:txBody>
                    <a:bodyPr/>
                    <a:lstStyle/>
                    <a:p>
                      <a:r>
                        <a:rPr lang="en-US" sz="1800" dirty="0"/>
                        <a:t>\EJ404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\ER404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10">
                <a:tc>
                  <a:txBody>
                    <a:bodyPr/>
                    <a:lstStyle/>
                    <a:p>
                      <a:r>
                        <a:rPr lang="en-US" sz="1800" dirty="0"/>
                        <a:t>\EJ406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\ER406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 dirty="0"/>
                        <a:t>\EJ407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2027</a:t>
                      </a:r>
                      <a:r>
                        <a:rPr lang="zh-TW" altLang="en-US" sz="1800" dirty="0"/>
                        <a:t>年</a:t>
                      </a:r>
                      <a:r>
                        <a:rPr lang="en-US" altLang="zh-TW" sz="1800" dirty="0"/>
                        <a:t>-2028</a:t>
                      </a:r>
                      <a:r>
                        <a:rPr lang="zh-TW" altLang="en-US" sz="1800"/>
                        <a:t>年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\EN407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\ER407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 dirty="0"/>
                        <a:t>\EJ408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\EK408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\EL408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\EM408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\EN408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\EO408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\EP408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\EQ408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\ER408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380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36639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129915</TotalTime>
  <Words>935</Words>
  <Application>Microsoft Office PowerPoint</Application>
  <PresentationFormat>Custom</PresentationFormat>
  <Paragraphs>401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SimHei</vt:lpstr>
      <vt:lpstr>Arial</vt:lpstr>
      <vt:lpstr>Calibri</vt:lpstr>
      <vt:lpstr>Calibri Light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winnie.lee</cp:lastModifiedBy>
  <cp:revision>6074</cp:revision>
  <cp:lastPrinted>2022-12-15T07:29:43Z</cp:lastPrinted>
  <dcterms:created xsi:type="dcterms:W3CDTF">2015-03-26T06:29:01Z</dcterms:created>
  <dcterms:modified xsi:type="dcterms:W3CDTF">2023-04-01T14:25:51Z</dcterms:modified>
</cp:coreProperties>
</file>