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autoCompressPictures="0">
  <p:sldMasterIdLst>
    <p:sldMasterId id="2147483673" r:id="rId1"/>
  </p:sldMasterIdLst>
  <p:notesMasterIdLst>
    <p:notesMasterId r:id="rId10"/>
  </p:notesMasterIdLst>
  <p:handoutMasterIdLst>
    <p:handoutMasterId r:id="rId11"/>
  </p:handoutMasterIdLst>
  <p:sldIdLst>
    <p:sldId id="482" r:id="rId2"/>
    <p:sldId id="401" r:id="rId3"/>
    <p:sldId id="402" r:id="rId4"/>
    <p:sldId id="403" r:id="rId5"/>
    <p:sldId id="404" r:id="rId6"/>
    <p:sldId id="405" r:id="rId7"/>
    <p:sldId id="406" r:id="rId8"/>
    <p:sldId id="481" r:id="rId9"/>
  </p:sldIdLst>
  <p:sldSz cx="12192000" cy="864076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1F35751E-6A78-42CB-A706-98AE315EAE1C}">
          <p14:sldIdLst/>
        </p14:section>
        <p14:section name="Untitled Section" id="{A777A03A-C64A-4252-96CA-37C28244942C}">
          <p14:sldIdLst>
            <p14:sldId id="482"/>
            <p14:sldId id="401"/>
            <p14:sldId id="402"/>
            <p14:sldId id="403"/>
            <p14:sldId id="404"/>
            <p14:sldId id="405"/>
            <p14:sldId id="406"/>
            <p14:sldId id="48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2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3300"/>
    <a:srgbClr val="937F7F"/>
    <a:srgbClr val="F6E7E7"/>
    <a:srgbClr val="ECCCCB"/>
    <a:srgbClr val="FFCBC2"/>
    <a:srgbClr val="993300"/>
    <a:srgbClr val="800000"/>
    <a:srgbClr val="FF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04" autoAdjust="0"/>
    <p:restoredTop sz="95861" autoAdjust="0"/>
  </p:normalViewPr>
  <p:slideViewPr>
    <p:cSldViewPr snapToGrid="0">
      <p:cViewPr>
        <p:scale>
          <a:sx n="150" d="100"/>
          <a:sy n="150" d="100"/>
        </p:scale>
        <p:origin x="-5088" y="-3396"/>
      </p:cViewPr>
      <p:guideLst>
        <p:guide orient="horz" pos="272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90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l">
              <a:defRPr sz="1200"/>
            </a:lvl1pPr>
          </a:lstStyle>
          <a:p>
            <a:r>
              <a:rPr lang="en-US"/>
              <a:t>5/2015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r">
              <a:defRPr sz="1200"/>
            </a:lvl1pPr>
          </a:lstStyle>
          <a:p>
            <a:fld id="{F213EAE9-4CD4-418F-AFD6-96AF66E7E8C2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r">
              <a:defRPr sz="1200"/>
            </a:lvl1pPr>
          </a:lstStyle>
          <a:p>
            <a:fld id="{21F0F416-E157-4A1A-9103-185278073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42013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l">
              <a:defRPr sz="1200"/>
            </a:lvl1pPr>
          </a:lstStyle>
          <a:p>
            <a:r>
              <a:rPr lang="en-US"/>
              <a:t>5/2015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r">
              <a:defRPr sz="1200"/>
            </a:lvl1pPr>
          </a:lstStyle>
          <a:p>
            <a:fld id="{875148EE-21DB-4548-9D89-CD922BC168FC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35050" y="1241425"/>
            <a:ext cx="472757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24" tIns="46614" rIns="93224" bIns="466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203"/>
            <a:ext cx="5438140" cy="3908613"/>
          </a:xfrm>
          <a:prstGeom prst="rect">
            <a:avLst/>
          </a:prstGeom>
        </p:spPr>
        <p:txBody>
          <a:bodyPr vert="horz" lIns="93224" tIns="46614" rIns="93224" bIns="466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r">
              <a:defRPr sz="1200"/>
            </a:lvl1pPr>
          </a:lstStyle>
          <a:p>
            <a:fld id="{91855B72-91DC-4178-86C8-F00A8B2B52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96273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198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644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3490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096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9688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7715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5053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642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956244"/>
            <a:ext cx="10058400" cy="4493197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10080" spc="-63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5613877"/>
            <a:ext cx="10058400" cy="1440127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024" cap="all" spc="252" baseline="0">
                <a:solidFill>
                  <a:schemeClr val="tx2"/>
                </a:solidFill>
                <a:latin typeface="+mj-lt"/>
              </a:defRPr>
            </a:lvl1pPr>
            <a:lvl2pPr marL="576072" indent="0" algn="ctr">
              <a:buNone/>
              <a:defRPr sz="3024"/>
            </a:lvl2pPr>
            <a:lvl3pPr marL="1152144" indent="0" algn="ctr">
              <a:buNone/>
              <a:defRPr sz="3024"/>
            </a:lvl3pPr>
            <a:lvl4pPr marL="1728216" indent="0" algn="ctr">
              <a:buNone/>
              <a:defRPr sz="2520"/>
            </a:lvl4pPr>
            <a:lvl5pPr marL="2304288" indent="0" algn="ctr">
              <a:buNone/>
              <a:defRPr sz="2520"/>
            </a:lvl5pPr>
            <a:lvl6pPr marL="2880360" indent="0" algn="ctr">
              <a:buNone/>
              <a:defRPr sz="2520"/>
            </a:lvl6pPr>
            <a:lvl7pPr marL="3456432" indent="0" algn="ctr">
              <a:buNone/>
              <a:defRPr sz="2520"/>
            </a:lvl7pPr>
            <a:lvl8pPr marL="4032504" indent="0" algn="ctr">
              <a:buNone/>
              <a:defRPr sz="2520"/>
            </a:lvl8pPr>
            <a:lvl9pPr marL="4608576" indent="0" algn="ctr">
              <a:buNone/>
              <a:defRPr sz="25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84ED-EC72-4B8C-82E3-DCDEFBBD9A6E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5472483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5244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3975-67CA-449E-A4DC-83C6C88938BD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313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956244"/>
            <a:ext cx="10058400" cy="4493197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1008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5610736"/>
            <a:ext cx="10058400" cy="1440127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3024" cap="all" spc="252" baseline="0">
                <a:solidFill>
                  <a:schemeClr val="tx2"/>
                </a:solidFill>
                <a:latin typeface="+mj-lt"/>
              </a:defRPr>
            </a:lvl1pPr>
            <a:lvl2pPr marL="576072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2pPr>
            <a:lvl3pPr marL="1152144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3pPr>
            <a:lvl4pPr marL="172821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30428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88036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45643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60857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EEEE-85A6-4FFF-859F-72A3A7F860B4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5472483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41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325539"/>
            <a:ext cx="4937760" cy="5069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2325541"/>
            <a:ext cx="4937760" cy="5069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581FC-8CAA-4B4F-88FC-31C1902B58E0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306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325940"/>
            <a:ext cx="4937760" cy="927681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520" b="0" cap="all" baseline="0">
                <a:solidFill>
                  <a:schemeClr val="tx2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3253621"/>
            <a:ext cx="4937760" cy="42563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2325940"/>
            <a:ext cx="4937760" cy="927681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520" b="0" cap="all" baseline="0">
                <a:solidFill>
                  <a:schemeClr val="tx2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3253621"/>
            <a:ext cx="4937760" cy="42563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C8FF-A5E8-4A42-99EF-05B0CA30EB05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391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91A2A-F1DB-4270-88C2-7AD78402F827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191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8D79-2255-4793-92D0-72FB970334E3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598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" y="0"/>
            <a:ext cx="4050791" cy="86407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86407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8865"/>
            <a:ext cx="3200400" cy="2880254"/>
          </a:xfrm>
        </p:spPr>
        <p:txBody>
          <a:bodyPr anchor="b">
            <a:normAutofit/>
          </a:bodyPr>
          <a:lstStyle>
            <a:lvl1pPr>
              <a:defRPr sz="4536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921681"/>
            <a:ext cx="6492240" cy="66245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686726"/>
            <a:ext cx="3200400" cy="425754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90">
                <a:solidFill>
                  <a:srgbClr val="FFFFFF"/>
                </a:solidFill>
              </a:defRPr>
            </a:lvl1pPr>
            <a:lvl2pPr marL="576072" indent="0">
              <a:buNone/>
              <a:defRPr sz="1512"/>
            </a:lvl2pPr>
            <a:lvl3pPr marL="1152144" indent="0">
              <a:buNone/>
              <a:defRPr sz="1260"/>
            </a:lvl3pPr>
            <a:lvl4pPr marL="1728216" indent="0">
              <a:buNone/>
              <a:defRPr sz="1134"/>
            </a:lvl4pPr>
            <a:lvl5pPr marL="2304288" indent="0">
              <a:buNone/>
              <a:defRPr sz="1134"/>
            </a:lvl5pPr>
            <a:lvl6pPr marL="2880360" indent="0">
              <a:buNone/>
              <a:defRPr sz="1134"/>
            </a:lvl6pPr>
            <a:lvl7pPr marL="3456432" indent="0">
              <a:buNone/>
              <a:defRPr sz="1134"/>
            </a:lvl7pPr>
            <a:lvl8pPr marL="4032504" indent="0">
              <a:buNone/>
              <a:defRPr sz="1134"/>
            </a:lvl8pPr>
            <a:lvl9pPr marL="4608576" indent="0">
              <a:buNone/>
              <a:defRPr sz="11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3" y="8139032"/>
            <a:ext cx="2618511" cy="460041"/>
          </a:xfrm>
        </p:spPr>
        <p:txBody>
          <a:bodyPr/>
          <a:lstStyle>
            <a:lvl1pPr algn="l">
              <a:defRPr/>
            </a:lvl1pPr>
          </a:lstStyle>
          <a:p>
            <a:fld id="{A8740085-769A-4956-9A07-0A77E42CCCA8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8139032"/>
            <a:ext cx="4648200" cy="460041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50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6240551"/>
            <a:ext cx="12188825" cy="24002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7" y="6192769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6394164"/>
            <a:ext cx="10113645" cy="1036892"/>
          </a:xfrm>
        </p:spPr>
        <p:txBody>
          <a:bodyPr tIns="0" bIns="0" anchor="b">
            <a:noAutofit/>
          </a:bodyPr>
          <a:lstStyle>
            <a:lvl1pPr>
              <a:defRPr sz="4536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" y="0"/>
            <a:ext cx="12191985" cy="6192769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4032"/>
            </a:lvl1pPr>
            <a:lvl2pPr marL="576072" indent="0">
              <a:buNone/>
              <a:defRPr sz="3528"/>
            </a:lvl2pPr>
            <a:lvl3pPr marL="1152144" indent="0">
              <a:buNone/>
              <a:defRPr sz="3024"/>
            </a:lvl3pPr>
            <a:lvl4pPr marL="1728216" indent="0">
              <a:buNone/>
              <a:defRPr sz="2520"/>
            </a:lvl4pPr>
            <a:lvl5pPr marL="2304288" indent="0">
              <a:buNone/>
              <a:defRPr sz="2520"/>
            </a:lvl5pPr>
            <a:lvl6pPr marL="2880360" indent="0">
              <a:buNone/>
              <a:defRPr sz="2520"/>
            </a:lvl6pPr>
            <a:lvl7pPr marL="3456432" indent="0">
              <a:buNone/>
              <a:defRPr sz="2520"/>
            </a:lvl7pPr>
            <a:lvl8pPr marL="4032504" indent="0">
              <a:buNone/>
              <a:defRPr sz="2520"/>
            </a:lvl8pPr>
            <a:lvl9pPr marL="4608576" indent="0">
              <a:buNone/>
              <a:defRPr sz="25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7442577"/>
            <a:ext cx="10119360" cy="748866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756"/>
              </a:spcAft>
              <a:buNone/>
              <a:defRPr sz="1890">
                <a:solidFill>
                  <a:srgbClr val="FFFFFF"/>
                </a:solidFill>
              </a:defRPr>
            </a:lvl1pPr>
            <a:lvl2pPr marL="576072" indent="0">
              <a:buNone/>
              <a:defRPr sz="1512"/>
            </a:lvl2pPr>
            <a:lvl3pPr marL="1152144" indent="0">
              <a:buNone/>
              <a:defRPr sz="1260"/>
            </a:lvl3pPr>
            <a:lvl4pPr marL="1728216" indent="0">
              <a:buNone/>
              <a:defRPr sz="1134"/>
            </a:lvl4pPr>
            <a:lvl5pPr marL="2304288" indent="0">
              <a:buNone/>
              <a:defRPr sz="1134"/>
            </a:lvl5pPr>
            <a:lvl6pPr marL="2880360" indent="0">
              <a:buNone/>
              <a:defRPr sz="1134"/>
            </a:lvl6pPr>
            <a:lvl7pPr marL="3456432" indent="0">
              <a:buNone/>
              <a:defRPr sz="1134"/>
            </a:lvl7pPr>
            <a:lvl8pPr marL="4032504" indent="0">
              <a:buNone/>
              <a:defRPr sz="1134"/>
            </a:lvl8pPr>
            <a:lvl9pPr marL="4608576" indent="0">
              <a:buNone/>
              <a:defRPr sz="11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942D-1509-4461-A0B6-08CE92F3E019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909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2CF7C-2831-4469-B450-1C95032D78EB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57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519482"/>
            <a:ext cx="2628900" cy="72572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519482"/>
            <a:ext cx="7734300" cy="7257205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90B7F-EBC2-4D8A-833A-7981292F6416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209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8064712"/>
            <a:ext cx="12192001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7980945"/>
            <a:ext cx="12192001" cy="831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79" y="2325539"/>
            <a:ext cx="10058401" cy="506924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2" y="8139032"/>
            <a:ext cx="2472271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rgbClr val="FFFFFF"/>
                </a:solidFill>
              </a:defRPr>
            </a:lvl1pPr>
          </a:lstStyle>
          <a:p>
            <a:fld id="{71AEA230-5C13-43D1-B8A6-DF4DA2C5A560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8139032"/>
            <a:ext cx="4822804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0" y="8139032"/>
            <a:ext cx="1312025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2189604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5562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ftr="0" dt="0"/>
  <p:txStyles>
    <p:titleStyle>
      <a:lvl1pPr algn="l" defTabSz="1152144" rtl="0" eaLnBrk="1" latinLnBrk="0" hangingPunct="1">
        <a:lnSpc>
          <a:spcPct val="85000"/>
        </a:lnSpc>
        <a:spcBef>
          <a:spcPct val="0"/>
        </a:spcBef>
        <a:buNone/>
        <a:defRPr sz="6048" kern="1200" spc="-63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115214" indent="-115214" algn="l" defTabSz="1152144" rtl="0" eaLnBrk="1" latinLnBrk="0" hangingPunct="1">
        <a:lnSpc>
          <a:spcPct val="90000"/>
        </a:lnSpc>
        <a:spcBef>
          <a:spcPts val="1512"/>
        </a:spcBef>
        <a:spcAft>
          <a:spcPts val="252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5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83900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226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14329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44758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175187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386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638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890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42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15214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3pPr>
      <a:lvl4pPr marL="172821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304288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288036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45643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03250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60857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z="3024"/>
              <a:t>0</a:t>
            </a:fld>
            <a:endParaRPr lang="en-US" sz="3024" dirty="0"/>
          </a:p>
        </p:txBody>
      </p:sp>
      <p:graphicFrame>
        <p:nvGraphicFramePr>
          <p:cNvPr id="10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2500616"/>
              </p:ext>
            </p:extLst>
          </p:nvPr>
        </p:nvGraphicFramePr>
        <p:xfrm>
          <a:off x="468000" y="1488111"/>
          <a:ext cx="11559986" cy="6386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0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43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43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6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93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50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443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9060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12366">
                <a:tc gridSpan="2">
                  <a:txBody>
                    <a:bodyPr/>
                    <a:lstStyle/>
                    <a:p>
                      <a:r>
                        <a:rPr lang="en-US" sz="18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b="1" i="0" kern="1200" dirty="0">
                          <a:solidFill>
                            <a:schemeClr val="lt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年度止</a:t>
                      </a:r>
                      <a:endParaRPr lang="en-US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3192">
                <a:tc gridSpan="2">
                  <a:txBody>
                    <a:bodyPr/>
                    <a:lstStyle/>
                    <a:p>
                      <a:endParaRPr lang="en-US" sz="1800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\EC9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\EC10</a:t>
                      </a:r>
                      <a:endParaRPr lang="en-US" sz="18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\ED9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\ED10</a:t>
                      </a:r>
                      <a:endParaRPr lang="en-US" sz="18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en-US" sz="24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\EG9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\EG10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\EH9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\EH10</a:t>
                      </a: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774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\EA11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sz="2000" b="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\EC11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\ED11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\EG11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\EH11</a:t>
                      </a:r>
                    </a:p>
                  </a:txBody>
                  <a:tcPr marL="9525" marR="85725" marT="9525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kern="1200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\EI11</a:t>
                      </a:r>
                    </a:p>
                  </a:txBody>
                  <a:tcPr marL="9525" marR="9525" marT="9525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\EA12</a:t>
                      </a:r>
                      <a:endParaRPr lang="en-US" sz="20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\EC12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\ED12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\EH12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\EI12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\EA13</a:t>
                      </a:r>
                      <a:endParaRPr lang="en-US" sz="20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\EC13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/>
                        <a:t>\ED13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\EH13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\EI13</a:t>
                      </a:r>
                    </a:p>
                  </a:txBody>
                  <a:tcPr marL="115210" marR="115210" marT="57605" marB="57605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\EA14</a:t>
                      </a:r>
                      <a:endParaRPr lang="en-US" sz="20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</a:t>
                      </a:r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EC14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b="0" dirty="0"/>
                        <a:t>\ED14</a:t>
                      </a:r>
                      <a:endParaRPr 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u="none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\EH14</a:t>
                      </a:r>
                    </a:p>
                  </a:txBody>
                  <a:tcPr marL="115210" marR="115210" marT="57605" marB="57605"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\EI14</a:t>
                      </a:r>
                    </a:p>
                  </a:txBody>
                  <a:tcPr marL="115210" marR="115210" marT="57605" marB="57605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000" b="1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\EA15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\EC15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/>
                        <a:t>\ED15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u="none" baseline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\EH15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774">
                <a:tc gridSpan="2">
                  <a:txBody>
                    <a:bodyPr/>
                    <a:lstStyle/>
                    <a:p>
                      <a:pPr marL="576072" lvl="1" algn="l" defTabSz="1152144" rtl="0" eaLnBrk="1" latinLnBrk="0" hangingPunct="1"/>
                      <a:endParaRPr lang="en-US" sz="5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00" b="0" i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/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2459">
                <a:tc gridSpan="2">
                  <a:txBody>
                    <a:bodyPr/>
                    <a:lstStyle/>
                    <a:p>
                      <a:pPr marL="576072" lvl="1" algn="l" defTabSz="1152144" rtl="0" eaLnBrk="1" latinLnBrk="0" hangingPunct="1"/>
                      <a:r>
                        <a:rPr lang="zh-TW" altLang="en-US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還款</a:t>
                      </a:r>
                      <a:r>
                        <a:rPr lang="en-US" altLang="zh-TW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本金</a:t>
                      </a:r>
                      <a:r>
                        <a:rPr lang="en-US" altLang="zh-TW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)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\EC17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\ED17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\EE17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9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\EG17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\EH17</a:t>
                      </a: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\EI17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1679">
                <a:tc gridSpan="2">
                  <a:txBody>
                    <a:bodyPr/>
                    <a:lstStyle/>
                    <a:p>
                      <a:endParaRPr lang="en-US" sz="3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0" i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b="0" u="non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94322"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 gridSpan="8">
                  <a:txBody>
                    <a:bodyPr/>
                    <a:lstStyle/>
                    <a:p>
                      <a:r>
                        <a:rPr lang="en-HK" altLang="zh-TW" sz="1800" dirty="0">
                          <a:latin typeface="+mn-lt"/>
                          <a:ea typeface="SimHei" panose="02010609060101010101" pitchFamily="49" charset="-122"/>
                        </a:rPr>
                        <a:t>\EB19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2488"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1800" dirty="0">
                          <a:latin typeface="+mn-lt"/>
                          <a:ea typeface="SimHei" panose="02010609060101010101" pitchFamily="49" charset="-122"/>
                        </a:rPr>
                        <a:t>\EB21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1" name="Title 5"/>
          <p:cNvSpPr txBox="1">
            <a:spLocks/>
          </p:cNvSpPr>
          <p:nvPr/>
        </p:nvSpPr>
        <p:spPr>
          <a:xfrm>
            <a:off x="468000" y="378000"/>
            <a:ext cx="11520000" cy="1110111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HK" altLang="zh-TW" sz="6048" dirty="0">
                <a:latin typeface="SimHei" panose="02010609060101010101" pitchFamily="49" charset="-122"/>
                <a:ea typeface="SimHei" panose="02010609060101010101" pitchFamily="49" charset="-122"/>
              </a:rPr>
              <a:t>\EA7</a:t>
            </a:r>
            <a:endParaRPr lang="en-US" sz="6048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1445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00" smtClean="0"/>
              <a:pPr/>
              <a:t>1</a:t>
            </a:fld>
            <a:endParaRPr lang="en-US" sz="3000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378000"/>
            <a:ext cx="11520000" cy="1110111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00" dirty="0">
                <a:latin typeface="SimHei" panose="02010609060101010101" pitchFamily="49" charset="-122"/>
                <a:ea typeface="SimHei" panose="02010609060101010101" pitchFamily="49" charset="-122"/>
              </a:rPr>
              <a:t>\EA27</a:t>
            </a:r>
            <a:endParaRPr lang="en-US" sz="60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063745"/>
              </p:ext>
            </p:extLst>
          </p:nvPr>
        </p:nvGraphicFramePr>
        <p:xfrm>
          <a:off x="468000" y="1488111"/>
          <a:ext cx="11325682" cy="6392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5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3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4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47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02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67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154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147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7029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97311">
                <a:tc gridSpan="2">
                  <a:txBody>
                    <a:bodyPr/>
                    <a:lstStyle/>
                    <a:p>
                      <a:r>
                        <a:rPr lang="en-US" sz="18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b="1" i="0" kern="1200" dirty="0">
                          <a:solidFill>
                            <a:schemeClr val="lt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年度止</a:t>
                      </a:r>
                      <a:endParaRPr lang="en-US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7110">
                <a:tc gridSpan="2">
                  <a:txBody>
                    <a:bodyPr/>
                    <a:lstStyle/>
                    <a:p>
                      <a:endParaRPr lang="en-US" sz="1800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\EC29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\EC30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en-US" sz="24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\EG29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\EG30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\EH29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\EH30</a:t>
                      </a: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A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\EC31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\ED31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\EG31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B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2)</a:t>
                      </a:r>
                      <a:endParaRPr lang="en-US" sz="2000" b="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1" dirty="0"/>
                        <a:t>\EC32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dirty="0"/>
                        <a:t>\ED32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1" dirty="0"/>
                        <a:t>\EG32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latin typeface="+mn-lt"/>
                        </a:rPr>
                        <a:t>\EH32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\EI32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C</a:t>
                      </a:r>
                      <a:endParaRPr lang="en-US" altLang="zh-HK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\EC33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\ED33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\EG33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D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\EC34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\ED34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\EE34</a:t>
                      </a:r>
                      <a:endParaRPr lang="en-US" altLang="zh-HK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\EG34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\EI34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E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\EC35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\ED35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\EG35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\EH35</a:t>
                      </a:r>
                      <a:endParaRPr lang="en-US" altLang="zh-TW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\EI35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\EC36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\ED36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\EE36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\EG36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\EH36</a:t>
                      </a:r>
                      <a:endParaRPr lang="en-US" altLang="zh-TW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\EI36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其他收入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3)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\EC37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\ED37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\EE37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\EG37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\EH37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\EI37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\EC38</a:t>
                      </a:r>
                      <a:endParaRPr lang="zh-HK" alt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0" dirty="0"/>
                        <a:t>\ED38</a:t>
                      </a:r>
                      <a:endParaRPr lang="zh-HK" alt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\EE38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1" dirty="0"/>
                        <a:t>\EG38</a:t>
                      </a:r>
                      <a:endParaRPr lang="zh-HK" alt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\EH38</a:t>
                      </a:r>
                      <a:endParaRPr lang="en-US" altLang="zh-TW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\EI38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0229">
                <a:tc gridSpan="2">
                  <a:txBody>
                    <a:bodyPr/>
                    <a:lstStyle/>
                    <a:p>
                      <a:pPr lvl="1"/>
                      <a:endParaRPr lang="en-US" sz="1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48383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\EB40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42706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>
                          <a:latin typeface="+mn-lt"/>
                          <a:ea typeface="SimHei" panose="02010609060101010101" pitchFamily="49" charset="-122"/>
                        </a:rPr>
                        <a:t>\EB41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7123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>
                          <a:latin typeface="+mn-lt"/>
                          <a:ea typeface="SimHei" panose="02010609060101010101" pitchFamily="49" charset="-122"/>
                        </a:rPr>
                        <a:t>\EB42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3063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2</a:t>
            </a:fld>
            <a:endParaRPr lang="en-US" sz="3024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7518554"/>
              </p:ext>
            </p:extLst>
          </p:nvPr>
        </p:nvGraphicFramePr>
        <p:xfrm>
          <a:off x="468000" y="1486806"/>
          <a:ext cx="11520000" cy="63828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577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04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8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3988">
                <a:tc>
                  <a:txBody>
                    <a:bodyPr/>
                    <a:lstStyle/>
                    <a:p>
                      <a:r>
                        <a:rPr lang="en-US" altLang="zh-TW" sz="24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4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0940">
                <a:tc>
                  <a:txBody>
                    <a:bodyPr/>
                    <a:lstStyle/>
                    <a:p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\EB49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\EC49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A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altLang="zh-HK" sz="24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\EB50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\EC50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\ED50</a:t>
                      </a:r>
                      <a:endParaRPr lang="en-US" sz="24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lvl="1" indent="0" algn="l"/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B</a:t>
                      </a:r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\EB51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\EC51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\ED51</a:t>
                      </a:r>
                      <a:endParaRPr lang="en-US" sz="24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C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\EB52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\EC52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\ED52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D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\EB53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\EC53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\ED53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E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\EB54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\EC54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\ED54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F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2)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\EB55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\EC55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\ED55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G</a:t>
                      </a:r>
                      <a:endParaRPr lang="en-US" sz="2400" i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\EB56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\EC56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\ED56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i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H</a:t>
                      </a:r>
                      <a:endParaRPr lang="en-US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\EB57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\EC57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\ED57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I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3)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\EB58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\EC58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\ED58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Title 5"/>
          <p:cNvSpPr txBox="1">
            <a:spLocks/>
          </p:cNvSpPr>
          <p:nvPr/>
        </p:nvSpPr>
        <p:spPr>
          <a:xfrm>
            <a:off x="468000" y="378000"/>
            <a:ext cx="11520000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48" dirty="0">
                <a:latin typeface="SimHei" panose="02010609060101010101" pitchFamily="49" charset="-122"/>
                <a:ea typeface="SimHei" panose="02010609060101010101" pitchFamily="49" charset="-122"/>
              </a:rPr>
              <a:t>\EA47</a:t>
            </a:r>
          </a:p>
        </p:txBody>
      </p:sp>
    </p:spTree>
    <p:extLst>
      <p:ext uri="{BB962C8B-B14F-4D97-AF65-F5344CB8AC3E}">
        <p14:creationId xmlns:p14="http://schemas.microsoft.com/office/powerpoint/2010/main" val="4249686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3</a:t>
            </a:fld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416100"/>
            <a:ext cx="11520000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 dirty="0">
                <a:ea typeface="SimHei" panose="02010609060101010101" pitchFamily="49" charset="-122"/>
              </a:rPr>
              <a:t>\EA70</a:t>
            </a:r>
            <a:endParaRPr lang="en-US" sz="6048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796756"/>
              </p:ext>
            </p:extLst>
          </p:nvPr>
        </p:nvGraphicFramePr>
        <p:xfrm>
          <a:off x="468001" y="1489275"/>
          <a:ext cx="11520000" cy="56759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04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77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33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48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1114">
                <a:tc gridSpan="2">
                  <a:txBody>
                    <a:bodyPr/>
                    <a:lstStyle/>
                    <a:p>
                      <a:r>
                        <a:rPr lang="en-US" altLang="zh-TW" sz="24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4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9871">
                <a:tc gridSpan="2">
                  <a:txBody>
                    <a:bodyPr/>
                    <a:lstStyle/>
                    <a:p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\EC72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\ED72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4527">
                <a:tc gridSpan="2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其他支出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\EC73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TW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\ED73</a:t>
                      </a:r>
                      <a:endParaRPr 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\EE73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560">
                <a:tc gridSpan="2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\EC74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\ED74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\EE74</a:t>
                      </a:r>
                      <a:endParaRPr lang="en-US" sz="24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643">
                <a:tc gridSpan="2">
                  <a:txBody>
                    <a:bodyPr/>
                    <a:lstStyle/>
                    <a:p>
                      <a:pPr lvl="1"/>
                      <a:endParaRPr lang="en-US" sz="5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61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i="0" dirty="0">
                          <a:latin typeface="+mn-lt"/>
                          <a:ea typeface="SimHei" panose="02010609060101010101" pitchFamily="49" charset="-122"/>
                        </a:rPr>
                        <a:t>\EH71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180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i="0" dirty="0">
                          <a:latin typeface="+mn-lt"/>
                          <a:ea typeface="SimHei" panose="02010609060101010101" pitchFamily="49" charset="-122"/>
                        </a:rPr>
                        <a:t>\EH72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61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i="0">
                          <a:latin typeface="+mn-lt"/>
                          <a:ea typeface="SimHei" panose="02010609060101010101" pitchFamily="49" charset="-122"/>
                        </a:rPr>
                        <a:t>\EH73</a:t>
                      </a:r>
                      <a:endParaRPr lang="en-US" altLang="zh-HK" sz="2000" b="0" i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6221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4</a:t>
            </a:fld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378000"/>
            <a:ext cx="11971785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 dirty="0">
                <a:latin typeface="+mn-lt"/>
                <a:ea typeface="SimHei" panose="02010609060101010101" pitchFamily="49" charset="-122"/>
              </a:rPr>
              <a:t>\EA78</a:t>
            </a:r>
            <a:endParaRPr lang="en-US" sz="6048" dirty="0">
              <a:latin typeface="+mn-lt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7648000"/>
              </p:ext>
            </p:extLst>
          </p:nvPr>
        </p:nvGraphicFramePr>
        <p:xfrm>
          <a:off x="468000" y="1400515"/>
          <a:ext cx="11377636" cy="6434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3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33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78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6256">
                <a:tc>
                  <a:txBody>
                    <a:bodyPr/>
                    <a:lstStyle/>
                    <a:p>
                      <a:r>
                        <a:rPr lang="en-US" altLang="zh-TW" sz="22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2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936">
                <a:tc>
                  <a:txBody>
                    <a:bodyPr/>
                    <a:lstStyle/>
                    <a:p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\EB80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\EC80</a:t>
                      </a: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1126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收入</a:t>
                      </a:r>
                      <a:r>
                        <a:rPr lang="en-US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:Private income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\EB81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\EC81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\ED81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358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5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zh-TW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zh-TW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支出</a:t>
                      </a:r>
                      <a:r>
                        <a:rPr lang="en-US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: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A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\EB83</a:t>
                      </a:r>
                      <a:endParaRPr lang="en-US" altLang="zh-HK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\EC83</a:t>
                      </a:r>
                      <a:endParaRPr lang="en-US" altLang="zh-HK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\ED83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B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\EC84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\ED84</a:t>
                      </a:r>
                      <a:endParaRPr lang="en-US" altLang="zh-HK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C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\EB85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\EC85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\ED85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D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3)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\ED86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\EB87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\EC87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\ED87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F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4)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\EB88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\EC88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\ED88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J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\EB89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\EC89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\ED89</a:t>
                      </a:r>
                      <a:endParaRPr lang="en-US" altLang="zh-HK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H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\EB90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\EC90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\ED90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I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\EB91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\EC91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\ED91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J 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5)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\EB92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\EC92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\ED92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6655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5</a:t>
            </a:fld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290946"/>
            <a:ext cx="11971785" cy="10139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 dirty="0">
                <a:latin typeface="+mn-lt"/>
                <a:ea typeface="SimHei" panose="02010609060101010101" pitchFamily="49" charset="-122"/>
              </a:rPr>
              <a:t>\EA100</a:t>
            </a:r>
            <a:endParaRPr lang="en-US" sz="6048" dirty="0">
              <a:latin typeface="+mn-lt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8101360"/>
              </p:ext>
            </p:extLst>
          </p:nvPr>
        </p:nvGraphicFramePr>
        <p:xfrm>
          <a:off x="467998" y="1304848"/>
          <a:ext cx="11481546" cy="63393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10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18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74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74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4169">
                <a:tc gridSpan="2">
                  <a:txBody>
                    <a:bodyPr/>
                    <a:lstStyle/>
                    <a:p>
                      <a:r>
                        <a:rPr lang="en-US" altLang="zh-TW" sz="22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2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304">
                <a:tc gridSpan="2">
                  <a:txBody>
                    <a:bodyPr/>
                    <a:lstStyle/>
                    <a:p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\EC102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\ED102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K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\EC103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L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\EC104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42033032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M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\EC105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02466677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其他支出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6)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\EC106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\EE106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lvl="1" indent="0" algn="just" defTabSz="1152144" rtl="0" eaLnBrk="1" fontAlgn="b" latinLnBrk="0" hangingPunct="1"/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\EC107</a:t>
                      </a:r>
                      <a:endParaRPr lang="zh-HK" altLang="en-US" sz="2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\ED107</a:t>
                      </a:r>
                      <a:endParaRPr lang="zh-HK" altLang="en-US" sz="2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\EE107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106">
                <a:tc gridSpan="2">
                  <a:txBody>
                    <a:bodyPr/>
                    <a:lstStyle/>
                    <a:p>
                      <a:pPr algn="l" fontAlgn="b"/>
                      <a:endParaRPr lang="zh-TW" altLang="en-US" sz="300" b="0" i="0" u="none" strike="noStrike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3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b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84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\EB109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984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2: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\EB110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7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3: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\EB111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62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4: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\EB112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3678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t>6</a:t>
            </a:fld>
            <a:endParaRPr lang="en-US" sz="3024" dirty="0"/>
          </a:p>
        </p:txBody>
      </p:sp>
      <p:graphicFrame>
        <p:nvGraphicFramePr>
          <p:cNvPr id="16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9580242"/>
              </p:ext>
            </p:extLst>
          </p:nvPr>
        </p:nvGraphicFramePr>
        <p:xfrm>
          <a:off x="468000" y="1486800"/>
          <a:ext cx="11477565" cy="5392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6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9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9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0025">
                <a:tc>
                  <a:txBody>
                    <a:bodyPr/>
                    <a:lstStyle/>
                    <a:p>
                      <a:endParaRPr lang="en-US" altLang="zh-TW" sz="3000" b="0" dirty="0"/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>
                          <a:ea typeface="SimHei" panose="02010609060101010101" pitchFamily="49" charset="-122"/>
                        </a:rPr>
                        <a:t>回報率</a:t>
                      </a:r>
                      <a:endParaRPr lang="en-US" altLang="zh-TW" sz="3000" dirty="0"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出租率 </a:t>
                      </a:r>
                      <a:r>
                        <a:rPr lang="en-US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(%)</a:t>
                      </a:r>
                      <a:endParaRPr lang="en-US" sz="3000" dirty="0"/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68104" marR="68104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0025">
                <a:tc>
                  <a:txBody>
                    <a:bodyPr/>
                    <a:lstStyle/>
                    <a:p>
                      <a:endParaRPr lang="en-US" altLang="zh-TW" sz="3000" b="0" dirty="0"/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\EB119</a:t>
                      </a: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\EC119</a:t>
                      </a:r>
                      <a:endParaRPr lang="en-US" altLang="zh-TW" sz="30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\ED119</a:t>
                      </a:r>
                      <a:endParaRPr lang="en-US" altLang="zh-TW" sz="30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zh-TW" altLang="en-US" sz="33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總體</a:t>
                      </a:r>
                      <a:endParaRPr lang="en-US" sz="33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 dirty="0">
                          <a:latin typeface="+mn-lt"/>
                          <a:ea typeface="SimHei" panose="02010609060101010101" pitchFamily="49" charset="-122"/>
                        </a:rPr>
                        <a:t>\EB120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\EC120</a:t>
                      </a:r>
                      <a:endParaRPr lang="en-US" sz="3300" b="1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\ED120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0500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A</a:t>
                      </a:r>
                      <a:endParaRPr lang="en-US" sz="30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\EB121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\EC121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\ED121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B</a:t>
                      </a:r>
                      <a:endParaRPr lang="en-US" sz="30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\EB122</a:t>
                      </a:r>
                    </a:p>
                  </a:txBody>
                  <a:tcPr marL="115210" marR="115210" marT="57605" marB="57605" anchor="ctr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\EC122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\ED122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C</a:t>
                      </a:r>
                      <a:endParaRPr lang="en-US" sz="3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\EB123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\EC123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\ED123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D</a:t>
                      </a:r>
                      <a:endParaRPr lang="en-US" sz="32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\EB124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\EC124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\ED124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3627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</a:t>
                      </a:r>
                      <a:endParaRPr lang="en-US" sz="3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\EB125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\EC125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7" name="Title 5"/>
          <p:cNvSpPr txBox="1">
            <a:spLocks/>
          </p:cNvSpPr>
          <p:nvPr/>
        </p:nvSpPr>
        <p:spPr>
          <a:xfrm>
            <a:off x="468000" y="378000"/>
            <a:ext cx="12673119" cy="1185437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 dirty="0">
                <a:ea typeface="SimHei" panose="02010609060101010101" pitchFamily="49" charset="-122"/>
              </a:rPr>
              <a:t>\EA117</a:t>
            </a:r>
            <a:endParaRPr lang="en-US" sz="6048" dirty="0"/>
          </a:p>
        </p:txBody>
      </p:sp>
    </p:spTree>
    <p:extLst>
      <p:ext uri="{BB962C8B-B14F-4D97-AF65-F5344CB8AC3E}">
        <p14:creationId xmlns:p14="http://schemas.microsoft.com/office/powerpoint/2010/main" val="1488423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/>
          <p:cNvSpPr txBox="1">
            <a:spLocks/>
          </p:cNvSpPr>
          <p:nvPr/>
        </p:nvSpPr>
        <p:spPr>
          <a:xfrm>
            <a:off x="467999" y="378000"/>
            <a:ext cx="10800000" cy="985021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6048">
                <a:ea typeface="SimHei" panose="02010609060101010101" pitchFamily="49" charset="-122"/>
              </a:rPr>
              <a:t>物業每月收租及按揭對比</a:t>
            </a:r>
            <a:endParaRPr lang="en-US" sz="6048" dirty="0"/>
          </a:p>
        </p:txBody>
      </p:sp>
      <p:graphicFrame>
        <p:nvGraphicFramePr>
          <p:cNvPr id="4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5191214"/>
              </p:ext>
            </p:extLst>
          </p:nvPr>
        </p:nvGraphicFramePr>
        <p:xfrm>
          <a:off x="216000" y="1363021"/>
          <a:ext cx="11800800" cy="6685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4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70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512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146136">
                <a:tc>
                  <a:txBody>
                    <a:bodyPr/>
                    <a:lstStyle/>
                    <a:p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序號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物業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銀行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最後   供款日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利率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 每月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租金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 每月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供款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\EQ398</a:t>
                      </a:r>
                    </a:p>
                    <a:p>
                      <a:pPr algn="r"/>
                      <a:r>
                        <a:rPr lang="zh-TW" altLang="en-US" sz="1800" b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餘額</a:t>
                      </a:r>
                      <a:r>
                        <a:rPr lang="en-US" altLang="zh-TW" sz="1800" b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/</a:t>
                      </a:r>
                    </a:p>
                    <a:p>
                      <a:pPr algn="r"/>
                      <a:r>
                        <a:rPr lang="en-US" altLang="zh-TW" sz="1800" b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</a:t>
                      </a:r>
                      <a:r>
                        <a:rPr lang="zh-TW" altLang="en-US" sz="1800" b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差額</a:t>
                      </a:r>
                      <a:r>
                        <a:rPr lang="en-US" altLang="zh-TW" sz="1800" b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\ER398</a:t>
                      </a:r>
                      <a:endParaRPr lang="en-US" altLang="zh-TW" sz="1800" b="1" i="0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按揭</a:t>
                      </a:r>
                      <a:r>
                        <a:rPr lang="zh-TW" altLang="en-US" sz="1800" b="1" i="0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貨款</a:t>
                      </a:r>
                      <a:endParaRPr lang="en-US" altLang="zh-TW" sz="1800" b="1" i="0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i="0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餘額</a:t>
                      </a:r>
                      <a:endParaRPr lang="en-US" altLang="zh-TW" sz="1800" b="1" i="0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7521">
                <a:tc>
                  <a:txBody>
                    <a:bodyPr/>
                    <a:lstStyle/>
                    <a:p>
                      <a:r>
                        <a:rPr lang="en-US" sz="1800" dirty="0"/>
                        <a:t>\EJ402</a:t>
                      </a: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\EK402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\EL402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\EM402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\EN402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\EO402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\EP402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\EQ402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\ER402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230">
                <a:tc>
                  <a:txBody>
                    <a:bodyPr/>
                    <a:lstStyle/>
                    <a:p>
                      <a:r>
                        <a:rPr lang="en-US" sz="1800" dirty="0"/>
                        <a:t>\EJ404</a:t>
                      </a: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\EK404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\EL404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\EM404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\EN404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\EO404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\EP404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\EQ404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\ER404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110">
                <a:tc>
                  <a:txBody>
                    <a:bodyPr/>
                    <a:lstStyle/>
                    <a:p>
                      <a:r>
                        <a:rPr lang="en-US" sz="1800" dirty="0"/>
                        <a:t>\EJ406</a:t>
                      </a: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\EK406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\EL406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\EM406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\EN406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\EO406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\EP406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\EQ406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\ER406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521">
                <a:tc>
                  <a:txBody>
                    <a:bodyPr/>
                    <a:lstStyle/>
                    <a:p>
                      <a:r>
                        <a:rPr lang="en-US" sz="1800" dirty="0"/>
                        <a:t>\EJ407</a:t>
                      </a: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\EK407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\EL407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\EM407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\EN407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\EO407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\EP407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\EQ407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\ER407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7521">
                <a:tc>
                  <a:txBody>
                    <a:bodyPr/>
                    <a:lstStyle/>
                    <a:p>
                      <a:r>
                        <a:rPr lang="en-US" sz="1800" dirty="0"/>
                        <a:t>\EJ408</a:t>
                      </a: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\EK408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\EL408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\EM408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\EN408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\EO408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\EP408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\EQ408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/>
                        <a:t>\ER408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515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8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+mn-lt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515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endParaRPr lang="en-US" sz="18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63806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24F95E97-EB4C-4599-A811-DAE96C8A7325}"/>
              </a:ext>
            </a:extLst>
          </p:cNvPr>
          <p:cNvSpPr txBox="1">
            <a:spLocks/>
          </p:cNvSpPr>
          <p:nvPr/>
        </p:nvSpPr>
        <p:spPr>
          <a:xfrm>
            <a:off x="10101697" y="8152399"/>
            <a:ext cx="1312025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AB73BC-B049-4115-A692-8D63A059BFB8}" type="slidenum">
              <a:rPr lang="en-US" sz="3024" smtClean="0"/>
              <a:pPr/>
              <a:t>7</a:t>
            </a:fld>
            <a:endParaRPr lang="en-US" sz="3024" dirty="0"/>
          </a:p>
        </p:txBody>
      </p:sp>
    </p:spTree>
    <p:extLst>
      <p:ext uri="{BB962C8B-B14F-4D97-AF65-F5344CB8AC3E}">
        <p14:creationId xmlns:p14="http://schemas.microsoft.com/office/powerpoint/2010/main" val="422645545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Monthly ppt_1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CC2000"/>
      </a:accent1>
      <a:accent2>
        <a:srgbClr val="FF2800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129902</TotalTime>
  <Words>924</Words>
  <Application>Microsoft Office PowerPoint</Application>
  <PresentationFormat>Custom</PresentationFormat>
  <Paragraphs>397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新細明體</vt:lpstr>
      <vt:lpstr>SimHei</vt:lpstr>
      <vt:lpstr>Arial</vt:lpstr>
      <vt:lpstr>Calibri</vt:lpstr>
      <vt:lpstr>Calibri Light</vt:lpstr>
      <vt:lpstr>Shruti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尚嘉物業管理 財務報告</dc:title>
  <dc:creator>Summy Wong</dc:creator>
  <cp:lastModifiedBy>logic</cp:lastModifiedBy>
  <cp:revision>6074</cp:revision>
  <cp:lastPrinted>2022-12-15T07:29:43Z</cp:lastPrinted>
  <dcterms:created xsi:type="dcterms:W3CDTF">2015-03-26T06:29:01Z</dcterms:created>
  <dcterms:modified xsi:type="dcterms:W3CDTF">2023-03-15T14:25:34Z</dcterms:modified>
</cp:coreProperties>
</file>