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notesSlides/notesSlide2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_rels/notesSlide27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_rels/slideLayout3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6.xml.rels" ContentType="application/vnd.openxmlformats-package.relationships+xml"/>
  <Override PartName="/ppt/slideLayouts/slideLayout2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32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7.xml" ContentType="application/vnd.openxmlformats-officedocument.presentationml.slide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24.xml.rels" ContentType="application/vnd.openxmlformats-package.relationships+xml"/>
  <Override PartName="/ppt/slides/_rels/slide16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28.xml.rels" ContentType="application/vnd.openxmlformats-package.relationships+xml"/>
  <Override PartName="/ppt/slides/_rels/slide1.xml.rels" ContentType="application/vnd.openxmlformats-package.relationships+xml"/>
  <Override PartName="/ppt/slides/_rels/slide12.xml.rels" ContentType="application/vnd.openxmlformats-package.relationships+xml"/>
  <Override PartName="/ppt/slides/_rels/slide20.xml.rels" ContentType="application/vnd.openxmlformats-package.relationships+xml"/>
  <Override PartName="/ppt/slides/_rels/slide23.xml.rels" ContentType="application/vnd.openxmlformats-package.relationships+xml"/>
  <Override PartName="/ppt/slides/_rels/slide32.xml.rels" ContentType="application/vnd.openxmlformats-package.relationships+xml"/>
  <Override PartName="/ppt/slides/_rels/slide15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27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25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26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9.xml.rels" ContentType="application/vnd.openxmlformats-package.relationships+xml"/>
  <Override PartName="/ppt/slides/slide25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media/image9.png" ContentType="image/png"/>
  <Override PartName="/ppt/media/image10.png" ContentType="image/png"/>
  <Override PartName="/ppt/media/image13.png" ContentType="image/png"/>
  <Override PartName="/ppt/media/image21.png" ContentType="image/png"/>
  <Override PartName="/ppt/media/image8.png" ContentType="image/png"/>
  <Override PartName="/ppt/media/image12.png" ContentType="image/png"/>
  <Override PartName="/ppt/media/image20.png" ContentType="image/png"/>
  <Override PartName="/ppt/media/image7.png" ContentType="image/png"/>
  <Override PartName="/ppt/media/image11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9.png" ContentType="image/png"/>
  <Override PartName="/ppt/media/image26.png" ContentType="image/png"/>
  <Override PartName="/ppt/media/image18.png" ContentType="image/png"/>
  <Override PartName="/ppt/media/image25.png" ContentType="image/png"/>
  <Override PartName="/ppt/media/image17.png" ContentType="image/png"/>
  <Override PartName="/ppt/media/image24.png" ContentType="image/png"/>
  <Override PartName="/ppt/media/image16.png" ContentType="image/png"/>
  <Override PartName="/ppt/media/image1.png" ContentType="image/png"/>
  <Override PartName="/ppt/media/image27.jpeg" ContentType="image/jpeg"/>
  <Override PartName="/ppt/media/image23.png" ContentType="image/png"/>
  <Override PartName="/ppt/media/image15.png" ContentType="image/png"/>
  <Override PartName="/ppt/media/image22.png" ContentType="image/png"/>
  <Override PartName="/ppt/media/image1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6858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A2E3241-5F10-46E9-8C9C-FB1E3623D8A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D1FDCD8-914B-4F61-A6F4-01A85C09DC7E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89793DA-4B26-420D-818B-D61C88E8E8D3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62CC035-C0B5-4AC1-B251-642214C78A8D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F395FFE-8835-4FBE-A7BC-8485CF3456F6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BE88D07-A43E-4934-AB0D-CAA9563097F8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A5302B8-C287-4D62-ABDA-7E67DFF216DF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D7CEFE6-F5D2-4953-BEAC-656FB8FE9861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1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519DAA6-CC47-4623-84A5-79CD06901CC3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1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DE06D72-AE63-408A-8238-AF2AF5584A43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9312045-8B83-4AE2-8ECA-70C6793CB675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1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A7707DC-5D10-4B07-B9F0-03EC989F9265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2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9E98B59-7C68-4CEC-9FB8-B790AAE02D29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216000" indent="0">
              <a:buNone/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2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>
              <a:lnSpc>
                <a:spcPct val="100000"/>
              </a:lnSpc>
              <a:buNone/>
              <a:defRPr b="0" lang="en-US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A1BC694-8614-4011-B4C2-230E6ACE7F74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70320" y="358560"/>
            <a:ext cx="5689800" cy="397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25945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451836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703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25945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451836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7A6F5FF-5CCD-488F-BC16-C76D7172BBDA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55E8640-85C8-4AD4-9D4B-8C9573340667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A1568A8-731F-42B4-807D-1364247AA92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81CA689-B922-4E2A-ADD1-7A10CC0D809D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2D54628-A9BE-4529-9374-4E915A1C0071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670320" y="358560"/>
            <a:ext cx="5689800" cy="397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E656745-27D3-4D9A-983A-4D28C2C0B274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BB3E2E6-DF82-4E79-BB1C-980D83004B97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066B065-BFAC-47C7-93AC-3E21B255FBFE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73EBD14-2F72-431E-B12C-4BBD2C563BE0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FB7776C-6601-47D4-A7B2-7DCC8F34EFBC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0C26112-D3D0-44C8-86E9-690B0BD0290B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25945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451836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6703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/>
          </p:nvPr>
        </p:nvSpPr>
        <p:spPr>
          <a:xfrm>
            <a:off x="25945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/>
          </p:nvPr>
        </p:nvSpPr>
        <p:spPr>
          <a:xfrm>
            <a:off x="451836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34D7E1D-EEF9-4D5B-93B0-BA5E33E8A077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16A57B-548B-402C-AFAD-E664EEBBB004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0207B9-675D-4B89-BE83-2293E44D7E2B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32DAE86-F44A-411F-A735-D28C1622E6D5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D87BE81-CB70-4DFE-BD96-48120E8A3FCC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7F3E10-D07C-4AFB-88FB-220C8387986D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670320" y="358560"/>
            <a:ext cx="5689800" cy="397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6A537D-FCD6-4D97-8285-938F1BD9AA64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4008E5-3180-4C22-86EA-761E13C6626A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355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19D617-D075-444A-A5F2-31842B88CBF6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92A1D96-51FA-49A6-8176-302B47D64082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70320" y="3229200"/>
            <a:ext cx="568980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C03CBB-03F4-4E2F-9655-7A27AC93F08D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85960" y="137376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7032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3585960" y="3229200"/>
            <a:ext cx="277632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AE2EBD-41DD-4869-A20F-B3D9B6EFC4A6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259452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4518360" y="137376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/>
          </p:nvPr>
        </p:nvSpPr>
        <p:spPr>
          <a:xfrm>
            <a:off x="6703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/>
          </p:nvPr>
        </p:nvSpPr>
        <p:spPr>
          <a:xfrm>
            <a:off x="259452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/>
          </p:nvPr>
        </p:nvSpPr>
        <p:spPr>
          <a:xfrm>
            <a:off x="4518360" y="3229200"/>
            <a:ext cx="1832040" cy="1694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71709D-12AB-4454-A94F-6B6468620403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83840" y="2762640"/>
            <a:ext cx="5051880" cy="11595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indent="0">
              <a:buNone/>
            </a:pPr>
            <a:r>
              <a:rPr b="0" lang="en-US" sz="33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Google Shape;11;p2"/>
          <p:cNvSpPr/>
          <p:nvPr/>
        </p:nvSpPr>
        <p:spPr>
          <a:xfrm>
            <a:off x="4453560" y="2533320"/>
            <a:ext cx="541080" cy="766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2" name="Google Shape;12;p2"/>
          <p:cNvSpPr/>
          <p:nvPr/>
        </p:nvSpPr>
        <p:spPr>
          <a:xfrm>
            <a:off x="4995000" y="2533320"/>
            <a:ext cx="541080" cy="7668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" name="Google Shape;13;p2"/>
          <p:cNvSpPr/>
          <p:nvPr/>
        </p:nvSpPr>
        <p:spPr>
          <a:xfrm>
            <a:off x="0" y="2533320"/>
            <a:ext cx="541080" cy="7668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" name="Google Shape;14;p2"/>
          <p:cNvSpPr/>
          <p:nvPr/>
        </p:nvSpPr>
        <p:spPr>
          <a:xfrm>
            <a:off x="541080" y="2533320"/>
            <a:ext cx="3912120" cy="766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16;p3"/>
          <p:cNvSpPr/>
          <p:nvPr/>
        </p:nvSpPr>
        <p:spPr>
          <a:xfrm>
            <a:off x="0" y="0"/>
            <a:ext cx="6857640" cy="39927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14440" y="2457360"/>
            <a:ext cx="5829120" cy="11595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buNone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Google Shape;19;p3"/>
          <p:cNvSpPr/>
          <p:nvPr/>
        </p:nvSpPr>
        <p:spPr>
          <a:xfrm>
            <a:off x="2285640" y="3992760"/>
            <a:ext cx="2285280" cy="766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5" name="Google Shape;20;p3"/>
          <p:cNvSpPr/>
          <p:nvPr/>
        </p:nvSpPr>
        <p:spPr>
          <a:xfrm>
            <a:off x="4572360" y="3992760"/>
            <a:ext cx="2285280" cy="7668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6" name="Google Shape;21;p3"/>
          <p:cNvSpPr/>
          <p:nvPr/>
        </p:nvSpPr>
        <p:spPr>
          <a:xfrm>
            <a:off x="0" y="3992760"/>
            <a:ext cx="2285280" cy="7668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1"/>
          </p:nvPr>
        </p:nvSpPr>
        <p:spPr>
          <a:xfrm>
            <a:off x="0" y="4830120"/>
            <a:ext cx="6857640" cy="313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" sz="980" spc="-1" strike="noStrike">
                <a:solidFill>
                  <a:schemeClr val="accent6"/>
                </a:solidFill>
                <a:latin typeface="Lato"/>
                <a:ea typeface="Lato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fld id="{79EFED75-9333-4D41-A5CA-AC593A908EB2}" type="slidenum">
              <a:rPr b="0" lang="en" sz="980" spc="-1" strike="noStrike">
                <a:solidFill>
                  <a:schemeClr val="accent6"/>
                </a:solidFill>
                <a:latin typeface="Lato"/>
                <a:ea typeface="Lato"/>
              </a:rPr>
              <a:t>&lt;number&gt;</a:t>
            </a:fld>
            <a:endParaRPr b="0" lang="en-US" sz="98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342720" y="1203480"/>
            <a:ext cx="61718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05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3716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●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17146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Google Shape;34;p5"/>
          <p:cNvSpPr/>
          <p:nvPr/>
        </p:nvSpPr>
        <p:spPr>
          <a:xfrm>
            <a:off x="5517360" y="5066280"/>
            <a:ext cx="669960" cy="766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88" name="Google Shape;35;p5"/>
          <p:cNvSpPr/>
          <p:nvPr/>
        </p:nvSpPr>
        <p:spPr>
          <a:xfrm>
            <a:off x="6187680" y="5066280"/>
            <a:ext cx="669960" cy="7668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89" name="Google Shape;36;p5"/>
          <p:cNvSpPr/>
          <p:nvPr/>
        </p:nvSpPr>
        <p:spPr>
          <a:xfrm>
            <a:off x="0" y="5066280"/>
            <a:ext cx="669960" cy="7668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90" name="Google Shape;37;p5"/>
          <p:cNvSpPr/>
          <p:nvPr/>
        </p:nvSpPr>
        <p:spPr>
          <a:xfrm>
            <a:off x="670320" y="5066280"/>
            <a:ext cx="4846680" cy="766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8520" bIns="3852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05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sldNum" idx="2"/>
          </p:nvPr>
        </p:nvSpPr>
        <p:spPr>
          <a:xfrm>
            <a:off x="6360480" y="4696920"/>
            <a:ext cx="411120" cy="3132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" sz="980" spc="-1" strike="noStrike">
                <a:solidFill>
                  <a:schemeClr val="accent6"/>
                </a:solidFill>
                <a:latin typeface="Lato"/>
                <a:ea typeface="Lato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88274F7-52D6-4C4B-A6F1-181752BAA876}" type="slidenum">
              <a:rPr b="0" lang="en" sz="980" spc="-1" strike="noStrike">
                <a:solidFill>
                  <a:schemeClr val="accent6"/>
                </a:solidFill>
                <a:latin typeface="Lato"/>
                <a:ea typeface="Lato"/>
              </a:rPr>
              <a:t>&lt;number&gt;</a:t>
            </a:fld>
            <a:endParaRPr b="0" lang="en-US" sz="98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hyperlink" Target="https://data.gov.hk/en-data/dataset/hk-dh-chpsebcddr-novel-infectious-agent" TargetMode="External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2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27.xml"/><Relationship Id="rId6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hyperlink" Target="https://matplotlib.org/2.0.2/gallery.html" TargetMode="External"/><Relationship Id="rId2" Type="http://schemas.openxmlformats.org/officeDocument/2006/relationships/hyperlink" Target="https://seaborn.pydata.org/" TargetMode="External"/><Relationship Id="rId3" Type="http://schemas.openxmlformats.org/officeDocument/2006/relationships/slideLayout" Target="../slideLayouts/slideLayout2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74480" y="2535120"/>
            <a:ext cx="6148800" cy="869400"/>
          </a:xfrm>
          <a:prstGeom prst="rect">
            <a:avLst/>
          </a:prstGeom>
          <a:noFill/>
          <a:ln w="0">
            <a:noFill/>
          </a:ln>
        </p:spPr>
        <p:txBody>
          <a:bodyPr lIns="68400" rIns="68400" tIns="68400" bIns="6840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" sz="3300" spc="-1" strike="noStrike">
                <a:solidFill>
                  <a:schemeClr val="dk2"/>
                </a:solidFill>
                <a:latin typeface="Raleway"/>
                <a:ea typeface="Raleway"/>
              </a:rPr>
              <a:t>CDS1001 – Lecture 11</a:t>
            </a:r>
            <a:br>
              <a:rPr sz="3300"/>
            </a:br>
            <a:r>
              <a:rPr b="0" lang="en-GB" sz="3200" spc="-1" strike="noStrike">
                <a:solidFill>
                  <a:schemeClr val="dk2"/>
                </a:solidFill>
                <a:latin typeface="Raleway"/>
                <a:ea typeface="Raleway"/>
              </a:rPr>
              <a:t>Acquiring and Exploring </a:t>
            </a:r>
            <a:r>
              <a:rPr b="0" lang="en-US" sz="3200" spc="-1" strike="noStrike">
                <a:solidFill>
                  <a:schemeClr val="dk2"/>
                </a:solidFill>
                <a:latin typeface="Raleway"/>
                <a:ea typeface="Raleway"/>
              </a:rPr>
              <a:t>Data  - </a:t>
            </a:r>
            <a:br>
              <a:rPr sz="3200"/>
            </a:br>
            <a:r>
              <a:rPr b="0" lang="en-US" sz="3200" spc="-1" strike="noStrike">
                <a:solidFill>
                  <a:schemeClr val="dk2"/>
                </a:solidFill>
                <a:latin typeface="Raleway"/>
                <a:ea typeface="Raleway"/>
              </a:rPr>
              <a:t>Basics of Data Analytics</a:t>
            </a:r>
            <a:br>
              <a:rPr sz="3300"/>
            </a:b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14440" y="2932920"/>
            <a:ext cx="5829120" cy="115956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lt1"/>
                </a:solidFill>
                <a:latin typeface="Raleway"/>
                <a:ea typeface="Raleway"/>
              </a:rPr>
              <a:t>Case Study: </a:t>
            </a:r>
            <a:br>
              <a:rPr sz="3200"/>
            </a:br>
            <a:r>
              <a:rPr b="0" lang="en-US" sz="3200" spc="-1" strike="noStrike">
                <a:solidFill>
                  <a:schemeClr val="lt1"/>
                </a:solidFill>
                <a:latin typeface="Raleway"/>
                <a:ea typeface="Raleway"/>
              </a:rPr>
              <a:t>Explore Shipping Rates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ldNum" idx="6"/>
          </p:nvPr>
        </p:nvSpPr>
        <p:spPr>
          <a:xfrm>
            <a:off x="0" y="4830120"/>
            <a:ext cx="6857640" cy="3132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rmAutofit/>
          </a:bodyPr>
          <a:lstStyle>
            <a:lvl1pPr indent="0" algn="ctr">
              <a:lnSpc>
                <a:spcPct val="100000"/>
              </a:lnSpc>
              <a:spcAft>
                <a:spcPts val="451"/>
              </a:spcAft>
              <a:buNone/>
              <a:defRPr b="0" lang="en-US" sz="900" spc="-1" strike="noStrike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451"/>
              </a:spcAft>
              <a:buNone/>
            </a:pPr>
            <a:fld id="{F715A105-EA7D-4CA3-ABCB-B32374385F88}" type="slidenum">
              <a:rPr b="0" lang="en-US" sz="900" spc="-1" strike="noStrike">
                <a:solidFill>
                  <a:schemeClr val="accent6"/>
                </a:solidFill>
                <a:latin typeface="Arial"/>
              </a:rPr>
              <a:t>&lt;number&gt;</a:t>
            </a:fld>
            <a:endParaRPr b="0" lang="en-US" sz="9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Case Study: Explore shipping rates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Company FE would like to explore the trend of shipping rates based on the past 300-day historical data stored in a text file (rates.csv)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The text file has one line of 300 float numbers separated by commas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Rates may be missing for some days, where -1 are placed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Company FE needs to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Access the data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Fix missing data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Compute summary statistics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50" spc="-1" strike="noStrike">
                <a:solidFill>
                  <a:schemeClr val="dk1"/>
                </a:solidFill>
                <a:latin typeface="Lato"/>
                <a:ea typeface="Lato"/>
              </a:rPr>
              <a:t>Plot a line chart to observe trends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9" name="Group 1"/>
          <p:cNvGrpSpPr/>
          <p:nvPr/>
        </p:nvGrpSpPr>
        <p:grpSpPr>
          <a:xfrm>
            <a:off x="4105800" y="2836440"/>
            <a:ext cx="2584440" cy="1236960"/>
            <a:chOff x="4105800" y="2836440"/>
            <a:chExt cx="2584440" cy="1236960"/>
          </a:xfrm>
        </p:grpSpPr>
        <p:grpSp>
          <p:nvGrpSpPr>
            <p:cNvPr id="140" name="Group 10"/>
            <p:cNvGrpSpPr/>
            <p:nvPr/>
          </p:nvGrpSpPr>
          <p:grpSpPr>
            <a:xfrm>
              <a:off x="4105800" y="2836440"/>
              <a:ext cx="2584440" cy="1236960"/>
              <a:chOff x="4105800" y="2836440"/>
              <a:chExt cx="2584440" cy="1236960"/>
            </a:xfrm>
          </p:grpSpPr>
          <p:pic>
            <p:nvPicPr>
              <p:cNvPr id="141" name="Picture 8" descr="Text&#10;&#10;Description automatically generated"/>
              <p:cNvPicPr/>
              <p:nvPr/>
            </p:nvPicPr>
            <p:blipFill>
              <a:blip r:embed="rId1"/>
              <a:stretch/>
            </p:blipFill>
            <p:spPr>
              <a:xfrm>
                <a:off x="4105800" y="2836440"/>
                <a:ext cx="2584440" cy="1236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2" name="Frame 9"/>
              <p:cNvSpPr/>
              <p:nvPr/>
            </p:nvSpPr>
            <p:spPr>
              <a:xfrm>
                <a:off x="5029200" y="3373200"/>
                <a:ext cx="216360" cy="192600"/>
              </a:xfrm>
              <a:prstGeom prst="frame">
                <a:avLst>
                  <a:gd name="adj1" fmla="val 12500"/>
                </a:avLst>
              </a:prstGeom>
              <a:solidFill>
                <a:srgbClr val="ffffff"/>
              </a:solidFill>
              <a:ln w="57150">
                <a:solidFill>
                  <a:srgbClr val="ff0000"/>
                </a:solidFill>
                <a:rou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endParaRPr b="0" lang="en-US" sz="1010" spc="-1" strike="noStrike">
                  <a:solidFill>
                    <a:srgbClr val="677480"/>
                  </a:solidFill>
                  <a:latin typeface="Arial"/>
                  <a:ea typeface="Arial"/>
                </a:endParaRPr>
              </a:p>
            </p:txBody>
          </p:sp>
        </p:grpSp>
        <p:sp>
          <p:nvSpPr>
            <p:cNvPr id="143" name="Frame 7"/>
            <p:cNvSpPr/>
            <p:nvPr/>
          </p:nvSpPr>
          <p:spPr>
            <a:xfrm>
              <a:off x="4920840" y="3902040"/>
              <a:ext cx="216360" cy="171360"/>
            </a:xfrm>
            <a:prstGeom prst="frame">
              <a:avLst>
                <a:gd name="adj1" fmla="val 12500"/>
              </a:avLst>
            </a:prstGeom>
            <a:solidFill>
              <a:srgbClr val="ffffff"/>
            </a:solidFill>
            <a:ln w="57150">
              <a:solidFill>
                <a:srgbClr val="ff0000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en-US" sz="1010" spc="-1" strike="noStrike">
                <a:solidFill>
                  <a:srgbClr val="67748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D9D1AF-4585-41C0-A6B1-5FAA157F86B2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Case Study: Algorithm and Data Structure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35089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Company FE needs to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Access/acquire the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Fix missing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Compute summary statistics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Mean, min, max, standard deviation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Plot a line chart to observe trends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Data structure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rates: list of rates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TextBox 19"/>
          <p:cNvSpPr/>
          <p:nvPr/>
        </p:nvSpPr>
        <p:spPr>
          <a:xfrm>
            <a:off x="4246200" y="2716560"/>
            <a:ext cx="173700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050" spc="-1" strike="noStrike" u="sng">
                <a:solidFill>
                  <a:srgbClr val="0070c0"/>
                </a:solidFill>
                <a:uFillTx/>
                <a:latin typeface="Arial"/>
                <a:ea typeface="Arial"/>
              </a:rPr>
              <a:t>How to fix missing data?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Picture 21" descr=""/>
          <p:cNvPicPr/>
          <p:nvPr/>
        </p:nvPicPr>
        <p:blipFill>
          <a:blip r:embed="rId1"/>
          <a:stretch/>
        </p:blipFill>
        <p:spPr>
          <a:xfrm>
            <a:off x="4231440" y="1186920"/>
            <a:ext cx="1994400" cy="1482120"/>
          </a:xfrm>
          <a:prstGeom prst="rect">
            <a:avLst/>
          </a:prstGeom>
          <a:ln w="0">
            <a:noFill/>
          </a:ln>
        </p:spPr>
      </p:pic>
      <p:grpSp>
        <p:nvGrpSpPr>
          <p:cNvPr id="148" name="Group 10"/>
          <p:cNvGrpSpPr/>
          <p:nvPr/>
        </p:nvGrpSpPr>
        <p:grpSpPr>
          <a:xfrm>
            <a:off x="4188600" y="3069000"/>
            <a:ext cx="2341800" cy="1708200"/>
            <a:chOff x="4188600" y="3069000"/>
            <a:chExt cx="2341800" cy="1708200"/>
          </a:xfrm>
        </p:grpSpPr>
        <p:grpSp>
          <p:nvGrpSpPr>
            <p:cNvPr id="149" name="Group 18"/>
            <p:cNvGrpSpPr/>
            <p:nvPr/>
          </p:nvGrpSpPr>
          <p:grpSpPr>
            <a:xfrm>
              <a:off x="4188600" y="3069000"/>
              <a:ext cx="2323800" cy="1708200"/>
              <a:chOff x="4188600" y="3069000"/>
              <a:chExt cx="2323800" cy="1708200"/>
            </a:xfrm>
          </p:grpSpPr>
          <p:sp>
            <p:nvSpPr>
              <p:cNvPr id="150" name="Flowchart: Decision 4"/>
              <p:cNvSpPr/>
              <p:nvPr/>
            </p:nvSpPr>
            <p:spPr>
              <a:xfrm>
                <a:off x="4602600" y="3069000"/>
                <a:ext cx="1429920" cy="445320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2185c5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chemeClr val="dk1"/>
                    </a:solidFill>
                    <a:latin typeface="Arial"/>
                    <a:ea typeface="Arial"/>
                  </a:rPr>
                  <a:t>Rate of time t&lt;0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1" name="Flowchart: Decision 5"/>
              <p:cNvSpPr/>
              <p:nvPr/>
            </p:nvSpPr>
            <p:spPr>
              <a:xfrm>
                <a:off x="4791240" y="3691080"/>
                <a:ext cx="1052640" cy="445320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2185c5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chemeClr val="dk1"/>
                    </a:solidFill>
                    <a:latin typeface="Arial"/>
                    <a:ea typeface="Arial"/>
                  </a:rPr>
                  <a:t>t&gt;=2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2" name="Rectangle 6"/>
              <p:cNvSpPr/>
              <p:nvPr/>
            </p:nvSpPr>
            <p:spPr>
              <a:xfrm>
                <a:off x="4188600" y="4412880"/>
                <a:ext cx="1205280" cy="36432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2185c5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chemeClr val="dk1"/>
                    </a:solidFill>
                    <a:latin typeface="Arial"/>
                    <a:ea typeface="Arial"/>
                  </a:rPr>
                  <a:t>Set rate of t = 1000 by default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3" name="Rectangle 7"/>
              <p:cNvSpPr/>
              <p:nvPr/>
            </p:nvSpPr>
            <p:spPr>
              <a:xfrm>
                <a:off x="5553360" y="4412160"/>
                <a:ext cx="959040" cy="36432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2185c5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chemeClr val="dk1"/>
                    </a:solidFill>
                    <a:latin typeface="Arial"/>
                    <a:ea typeface="Arial"/>
                  </a:rPr>
                  <a:t>Set rate of t = rate of t-1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cxnSp>
            <p:nvCxnSpPr>
              <p:cNvPr id="154" name="Straight Arrow Connector 9"/>
              <p:cNvCxnSpPr/>
              <p:nvPr/>
            </p:nvCxnSpPr>
            <p:spPr>
              <a:xfrm>
                <a:off x="5317560" y="3514320"/>
                <a:ext cx="360" cy="177120"/>
              </a:xfrm>
              <a:prstGeom prst="straightConnector1">
                <a:avLst/>
              </a:prstGeom>
              <a:ln w="28575">
                <a:solidFill>
                  <a:srgbClr val="2185c5"/>
                </a:solidFill>
                <a:round/>
                <a:tailEnd len="med" type="triangle" w="med"/>
              </a:ln>
            </p:spPr>
          </p:cxnSp>
          <p:cxnSp>
            <p:nvCxnSpPr>
              <p:cNvPr id="155" name="Connector: Elbow 11"/>
              <p:cNvCxnSpPr/>
              <p:nvPr/>
            </p:nvCxnSpPr>
            <p:spPr>
              <a:xfrm flipH="1" rot="16200000">
                <a:off x="5689800" y="4068360"/>
                <a:ext cx="498240" cy="189000"/>
              </a:xfrm>
              <a:prstGeom prst="bentConnector3">
                <a:avLst>
                  <a:gd name="adj1" fmla="val 50036"/>
                </a:avLst>
              </a:prstGeom>
              <a:ln w="28575">
                <a:solidFill>
                  <a:srgbClr val="2185c5"/>
                </a:solidFill>
                <a:round/>
                <a:tailEnd len="med" type="triangle" w="med"/>
              </a:ln>
            </p:spPr>
          </p:cxnSp>
          <p:cxnSp>
            <p:nvCxnSpPr>
              <p:cNvPr id="156" name="Connector: Elbow 14"/>
              <p:cNvCxnSpPr/>
              <p:nvPr/>
            </p:nvCxnSpPr>
            <p:spPr>
              <a:xfrm flipV="1" rot="10800000">
                <a:off x="4791240" y="4136760"/>
                <a:ext cx="526680" cy="27612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2185c5"/>
                </a:solidFill>
                <a:round/>
                <a:tailEnd len="med" type="triangle" w="med"/>
              </a:ln>
            </p:spPr>
          </p:cxnSp>
        </p:grpSp>
        <p:sp>
          <p:nvSpPr>
            <p:cNvPr id="157" name="TextBox 8"/>
            <p:cNvSpPr/>
            <p:nvPr/>
          </p:nvSpPr>
          <p:spPr>
            <a:xfrm>
              <a:off x="6137640" y="4136760"/>
              <a:ext cx="39276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Yes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TextBox 15"/>
            <p:cNvSpPr/>
            <p:nvPr/>
          </p:nvSpPr>
          <p:spPr>
            <a:xfrm>
              <a:off x="5329440" y="4138560"/>
              <a:ext cx="34560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No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TextBox 16"/>
            <p:cNvSpPr/>
            <p:nvPr/>
          </p:nvSpPr>
          <p:spPr>
            <a:xfrm>
              <a:off x="5326920" y="3499200"/>
              <a:ext cx="39276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Yes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1E46F1-05DB-479A-A492-28F6A4624128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Case Study: </a:t>
            </a:r>
            <a:br>
              <a:rPr sz="3200"/>
            </a:b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Code and Results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Picture 8" descr="Chart, line chart, histogram&#10;&#10;Description automatically generated"/>
          <p:cNvPicPr/>
          <p:nvPr/>
        </p:nvPicPr>
        <p:blipFill>
          <a:blip r:embed="rId1"/>
          <a:stretch/>
        </p:blipFill>
        <p:spPr>
          <a:xfrm>
            <a:off x="3544200" y="1895040"/>
            <a:ext cx="3098160" cy="187092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10" descr="Text&#10;&#10;Description automatically generated with low confidence"/>
          <p:cNvPicPr/>
          <p:nvPr/>
        </p:nvPicPr>
        <p:blipFill>
          <a:blip r:embed="rId2"/>
          <a:stretch/>
        </p:blipFill>
        <p:spPr>
          <a:xfrm>
            <a:off x="3600000" y="3941280"/>
            <a:ext cx="3097800" cy="63180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9" descr=""/>
          <p:cNvPicPr/>
          <p:nvPr/>
        </p:nvPicPr>
        <p:blipFill>
          <a:blip r:embed="rId3"/>
          <a:stretch/>
        </p:blipFill>
        <p:spPr>
          <a:xfrm>
            <a:off x="656280" y="1462320"/>
            <a:ext cx="2772360" cy="34812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1924B0-A6E3-4A37-B12D-5D573D3373CC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14440" y="3434400"/>
            <a:ext cx="5829120" cy="61344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lt1"/>
                </a:solidFill>
                <a:latin typeface="Raleway"/>
                <a:ea typeface="Raleway"/>
              </a:rPr>
              <a:t>Acquiring data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ldNum" idx="7"/>
          </p:nvPr>
        </p:nvSpPr>
        <p:spPr>
          <a:xfrm>
            <a:off x="0" y="4830120"/>
            <a:ext cx="6857640" cy="3132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rmAutofit/>
          </a:bodyPr>
          <a:lstStyle>
            <a:lvl1pPr indent="0" algn="ctr">
              <a:lnSpc>
                <a:spcPct val="100000"/>
              </a:lnSpc>
              <a:spcAft>
                <a:spcPts val="451"/>
              </a:spcAft>
              <a:buNone/>
              <a:defRPr b="0" lang="en-US" sz="900" spc="-1" strike="noStrike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451"/>
              </a:spcAft>
              <a:buNone/>
            </a:pPr>
            <a:fld id="{D91B79FA-EBE0-4E12-8D59-E474749109F1}" type="slidenum">
              <a:rPr b="0" lang="en-US" sz="900" spc="-1" strike="noStrike">
                <a:solidFill>
                  <a:schemeClr val="accent6"/>
                </a:solidFill>
                <a:latin typeface="Arial"/>
              </a:rPr>
              <a:t>&lt;number&gt;</a:t>
            </a:fld>
            <a:endParaRPr b="0" lang="en-US" sz="9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27583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86000"/>
          </a:bodyPr>
          <a:p>
            <a:pPr marL="318600" indent="-23868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Acquiring data from data sources is necessary before data analysis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18600" indent="-23868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There are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many sources to access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3720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Input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95616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module: sys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3720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Text files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95616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module: csv, 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3720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Excel files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95616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module: openpyxl, 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3720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HTML files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956160" indent="-26532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modules: requests, bs4, 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Acquiring data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3515400" y="1373760"/>
            <a:ext cx="2914200" cy="32619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00" spc="-1" strike="noStrike">
                <a:solidFill>
                  <a:srgbClr val="2185c5"/>
                </a:solidFill>
                <a:latin typeface="Lato"/>
                <a:ea typeface="Lato"/>
              </a:rPr>
              <a:t>Database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300" spc="-1" strike="noStrike">
                <a:solidFill>
                  <a:schemeClr val="dk1"/>
                </a:solidFill>
                <a:latin typeface="Lato"/>
                <a:ea typeface="Lato"/>
              </a:rPr>
              <a:t>modules: sqlite3, pandas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00" spc="-1" strike="noStrike">
                <a:solidFill>
                  <a:srgbClr val="2185c5"/>
                </a:solidFill>
                <a:latin typeface="Lato"/>
                <a:ea typeface="Lato"/>
              </a:rPr>
              <a:t>JSON</a:t>
            </a:r>
            <a:r>
              <a:rPr b="0" lang="en-US" sz="1300" spc="-1" strike="noStrike">
                <a:solidFill>
                  <a:schemeClr val="dk1"/>
                </a:solidFill>
                <a:latin typeface="Lato"/>
                <a:ea typeface="Lato"/>
              </a:rPr>
              <a:t> (JavaScript Object Notation)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300" spc="-1" strike="noStrike">
                <a:solidFill>
                  <a:schemeClr val="dk1"/>
                </a:solidFill>
                <a:latin typeface="Lato"/>
                <a:ea typeface="Lato"/>
              </a:rPr>
              <a:t>module: json, pandas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300" spc="-1" strike="noStrike">
                <a:solidFill>
                  <a:srgbClr val="2185c5"/>
                </a:solidFill>
                <a:latin typeface="Lato"/>
                <a:ea typeface="Lato"/>
              </a:rPr>
              <a:t>API</a:t>
            </a:r>
            <a:r>
              <a:rPr b="0" lang="en-US" sz="1300" spc="-1" strike="noStrike">
                <a:solidFill>
                  <a:schemeClr val="dk1"/>
                </a:solidFill>
                <a:latin typeface="Lato"/>
                <a:ea typeface="Lato"/>
              </a:rPr>
              <a:t> (application programming interface) – called to obtain data from internet (e.g., twitter …)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300" spc="-1" strike="noStrike">
                <a:solidFill>
                  <a:schemeClr val="dk1"/>
                </a:solidFill>
                <a:latin typeface="Lato"/>
                <a:ea typeface="Lato"/>
              </a:rPr>
              <a:t>modules: requests, json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51C23F-CB03-4D33-8B1D-80E6F55DDDB5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38383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Text files for data analysis are very often either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comma-separated or tab-separated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Each line has several fields,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with a comma or a tab indicating where one field ends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and the next field starts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Such delimited files are often in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CSV (comma-separated values)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Each line in a CSV file represents a row in the spreadsheet, and commas separate the cells in the row.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Acquiring data from Delimited Files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1" name="Group 16"/>
          <p:cNvGrpSpPr/>
          <p:nvPr/>
        </p:nvGrpSpPr>
        <p:grpSpPr>
          <a:xfrm>
            <a:off x="4644360" y="1756800"/>
            <a:ext cx="1804680" cy="1963440"/>
            <a:chOff x="4644360" y="1756800"/>
            <a:chExt cx="1804680" cy="1963440"/>
          </a:xfrm>
        </p:grpSpPr>
        <p:pic>
          <p:nvPicPr>
            <p:cNvPr id="172" name="Picture 5" descr=""/>
            <p:cNvPicPr/>
            <p:nvPr/>
          </p:nvPicPr>
          <p:blipFill>
            <a:blip r:embed="rId1"/>
            <a:stretch/>
          </p:blipFill>
          <p:spPr>
            <a:xfrm>
              <a:off x="4644360" y="1756800"/>
              <a:ext cx="1731240" cy="15793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73" name="Group 4"/>
            <p:cNvGrpSpPr/>
            <p:nvPr/>
          </p:nvGrpSpPr>
          <p:grpSpPr>
            <a:xfrm>
              <a:off x="4934520" y="3318120"/>
              <a:ext cx="1514520" cy="402120"/>
              <a:chOff x="4934520" y="3318120"/>
              <a:chExt cx="1514520" cy="402120"/>
            </a:xfrm>
          </p:grpSpPr>
          <p:sp>
            <p:nvSpPr>
              <p:cNvPr id="174" name="TextBox 6"/>
              <p:cNvSpPr/>
              <p:nvPr/>
            </p:nvSpPr>
            <p:spPr>
              <a:xfrm>
                <a:off x="4934520" y="3476160"/>
                <a:ext cx="41868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field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cxnSp>
            <p:nvCxnSpPr>
              <p:cNvPr id="175" name="Straight Arrow Connector 8"/>
              <p:cNvCxnSpPr/>
              <p:nvPr/>
            </p:nvCxnSpPr>
            <p:spPr>
              <a:xfrm flipH="1" flipV="1">
                <a:off x="5103000" y="3336480"/>
                <a:ext cx="41400" cy="140040"/>
              </a:xfrm>
              <a:prstGeom prst="straightConnector1">
                <a:avLst/>
              </a:prstGeom>
              <a:ln w="38100">
                <a:solidFill>
                  <a:srgbClr val="63717e"/>
                </a:solidFill>
                <a:round/>
                <a:tailEnd len="med" type="triangle" w="med"/>
              </a:ln>
            </p:spPr>
          </p:cxnSp>
          <p:sp>
            <p:nvSpPr>
              <p:cNvPr id="176" name="TextBox 9"/>
              <p:cNvSpPr/>
              <p:nvPr/>
            </p:nvSpPr>
            <p:spPr>
              <a:xfrm>
                <a:off x="5512320" y="3457800"/>
                <a:ext cx="41868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field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TextBox 10"/>
              <p:cNvSpPr/>
              <p:nvPr/>
            </p:nvSpPr>
            <p:spPr>
              <a:xfrm>
                <a:off x="6030360" y="3457800"/>
                <a:ext cx="41868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0" lang="en-US" sz="101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field</a:t>
                </a:r>
                <a:endParaRPr b="0" lang="en-US" sz="101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cxnSp>
            <p:nvCxnSpPr>
              <p:cNvPr id="178" name="Straight Arrow Connector 12"/>
              <p:cNvCxnSpPr/>
              <p:nvPr/>
            </p:nvCxnSpPr>
            <p:spPr>
              <a:xfrm flipV="1">
                <a:off x="5654160" y="3336480"/>
                <a:ext cx="360" cy="140040"/>
              </a:xfrm>
              <a:prstGeom prst="straightConnector1">
                <a:avLst/>
              </a:prstGeom>
              <a:ln w="38100">
                <a:solidFill>
                  <a:srgbClr val="63717e"/>
                </a:solidFill>
                <a:round/>
                <a:tailEnd len="med" type="triangle" w="med"/>
              </a:ln>
            </p:spPr>
          </p:cxnSp>
          <p:cxnSp>
            <p:nvCxnSpPr>
              <p:cNvPr id="179" name="Straight Arrow Connector 14"/>
              <p:cNvCxnSpPr/>
              <p:nvPr/>
            </p:nvCxnSpPr>
            <p:spPr>
              <a:xfrm flipV="1">
                <a:off x="6180840" y="3318120"/>
                <a:ext cx="360" cy="140040"/>
              </a:xfrm>
              <a:prstGeom prst="straightConnector1">
                <a:avLst/>
              </a:prstGeom>
              <a:ln w="38100">
                <a:solidFill>
                  <a:srgbClr val="63717e"/>
                </a:solidFill>
                <a:round/>
                <a:tailEnd len="med" type="triangle" w="med"/>
              </a:ln>
            </p:spPr>
          </p:cxnSp>
        </p:grp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98DDF9-D374-438E-8FCF-D07E275ACE76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" dur="indefinite" restart="never" nodeType="tmRoot">
          <p:childTnLst>
            <p:seq>
              <p:cTn id="46" dur="indefinite" nodeType="mainSeq">
                <p:childTnLst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421164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CSV files are simple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, but </a:t>
            </a: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lacking many of the features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of an Excel spreadsheet. For example, CSV files: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Don’t have types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their values—everything is a string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Don’t have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settings for </a:t>
            </a: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font size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or </a:t>
            </a: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color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Don’t have multiple worksheets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Can’t specify cell widths and heights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Can’t have merged cells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Can’t have images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or </a:t>
            </a:r>
            <a:r>
              <a:rPr b="0" lang="en-US" sz="1400" spc="-1" strike="noStrike">
                <a:solidFill>
                  <a:srgbClr val="ff0000"/>
                </a:solidFill>
                <a:latin typeface="Lato"/>
                <a:ea typeface="Lato"/>
              </a:rPr>
              <a:t>charts embedded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in them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Advantages of CSV Flies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2" name="Picture 4" descr=""/>
          <p:cNvPicPr/>
          <p:nvPr/>
        </p:nvPicPr>
        <p:blipFill>
          <a:blip r:embed="rId1"/>
          <a:stretch/>
        </p:blipFill>
        <p:spPr>
          <a:xfrm>
            <a:off x="4982040" y="1285920"/>
            <a:ext cx="1731240" cy="1579320"/>
          </a:xfrm>
          <a:prstGeom prst="rect">
            <a:avLst/>
          </a:prstGeom>
          <a:ln w="0">
            <a:noFill/>
          </a:ln>
        </p:spPr>
      </p:pic>
      <p:pic>
        <p:nvPicPr>
          <p:cNvPr id="183" name="Picture 5" descr=""/>
          <p:cNvPicPr/>
          <p:nvPr/>
        </p:nvPicPr>
        <p:blipFill>
          <a:blip r:embed="rId2"/>
          <a:stretch/>
        </p:blipFill>
        <p:spPr>
          <a:xfrm>
            <a:off x="4982040" y="3431160"/>
            <a:ext cx="1413360" cy="1092960"/>
          </a:xfrm>
          <a:prstGeom prst="rect">
            <a:avLst/>
          </a:prstGeom>
          <a:ln w="0">
            <a:noFill/>
          </a:ln>
        </p:spPr>
      </p:pic>
      <p:sp>
        <p:nvSpPr>
          <p:cNvPr id="184" name="TextBox 6"/>
          <p:cNvSpPr/>
          <p:nvPr/>
        </p:nvSpPr>
        <p:spPr>
          <a:xfrm>
            <a:off x="2208600" y="4536720"/>
            <a:ext cx="454896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 u="sng">
                <a:solidFill>
                  <a:srgbClr val="2185c5"/>
                </a:solidFill>
                <a:uFillTx/>
                <a:latin typeface="Arial"/>
                <a:ea typeface="Arial"/>
                <a:hlinkClick r:id="rId3"/>
              </a:rPr>
              <a:t>https://data.gov.hk/en-data/dataset/hk-dh-chpsebcddr-novel-infectious-agent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TextBox 7"/>
          <p:cNvSpPr/>
          <p:nvPr/>
        </p:nvSpPr>
        <p:spPr>
          <a:xfrm>
            <a:off x="4888080" y="3206880"/>
            <a:ext cx="102852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010" spc="-1" strike="noStrike">
                <a:solidFill>
                  <a:srgbClr val="000000"/>
                </a:solidFill>
                <a:latin typeface="Arial"/>
                <a:ea typeface="Arial"/>
              </a:rPr>
              <a:t>Covid-19 data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BDFE8C-4800-4567-B663-624BF759B66C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27324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In Excel, create a new workbook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Edit the workbook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When saving the workbook, choose “CSV (Comma delimited)” as “Save as type”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Use notepad to open the newly saved CSV file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Create a CSV file from Excel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8" name="Group 10"/>
          <p:cNvGrpSpPr/>
          <p:nvPr/>
        </p:nvGrpSpPr>
        <p:grpSpPr>
          <a:xfrm>
            <a:off x="3403080" y="1400760"/>
            <a:ext cx="3219840" cy="3666960"/>
            <a:chOff x="3403080" y="1400760"/>
            <a:chExt cx="3219840" cy="3666960"/>
          </a:xfrm>
        </p:grpSpPr>
        <p:grpSp>
          <p:nvGrpSpPr>
            <p:cNvPr id="189" name="Group 15"/>
            <p:cNvGrpSpPr/>
            <p:nvPr/>
          </p:nvGrpSpPr>
          <p:grpSpPr>
            <a:xfrm>
              <a:off x="3403080" y="2987280"/>
              <a:ext cx="3219840" cy="787320"/>
              <a:chOff x="3403080" y="2987280"/>
              <a:chExt cx="3219840" cy="787320"/>
            </a:xfrm>
          </p:grpSpPr>
          <p:pic>
            <p:nvPicPr>
              <p:cNvPr id="190" name="Picture 11" descr=""/>
              <p:cNvPicPr/>
              <p:nvPr/>
            </p:nvPicPr>
            <p:blipFill>
              <a:blip r:embed="rId1"/>
              <a:stretch/>
            </p:blipFill>
            <p:spPr>
              <a:xfrm>
                <a:off x="3403080" y="2987280"/>
                <a:ext cx="3219840" cy="787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91" name="Rectangle 8"/>
              <p:cNvSpPr/>
              <p:nvPr/>
            </p:nvSpPr>
            <p:spPr>
              <a:xfrm>
                <a:off x="3534840" y="3143880"/>
                <a:ext cx="3078000" cy="2052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endParaRPr b="0" lang="en-US" sz="1010" spc="-1" strike="noStrike">
                  <a:solidFill>
                    <a:schemeClr val="dk1"/>
                  </a:solidFill>
                  <a:latin typeface="Arial"/>
                  <a:ea typeface="Arial"/>
                </a:endParaRPr>
              </a:p>
            </p:txBody>
          </p:sp>
        </p:grpSp>
        <p:grpSp>
          <p:nvGrpSpPr>
            <p:cNvPr id="192" name="Group 16"/>
            <p:cNvGrpSpPr/>
            <p:nvPr/>
          </p:nvGrpSpPr>
          <p:grpSpPr>
            <a:xfrm>
              <a:off x="3859560" y="1400760"/>
              <a:ext cx="1155600" cy="1505880"/>
              <a:chOff x="3859560" y="1400760"/>
              <a:chExt cx="1155600" cy="1505880"/>
            </a:xfrm>
          </p:grpSpPr>
          <p:pic>
            <p:nvPicPr>
              <p:cNvPr id="193" name="Picture 5" descr=""/>
              <p:cNvPicPr/>
              <p:nvPr/>
            </p:nvPicPr>
            <p:blipFill>
              <a:blip r:embed="rId2"/>
              <a:stretch/>
            </p:blipFill>
            <p:spPr>
              <a:xfrm>
                <a:off x="3958200" y="1457280"/>
                <a:ext cx="925200" cy="1387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94" name="Rectangle 9"/>
              <p:cNvSpPr/>
              <p:nvPr/>
            </p:nvSpPr>
            <p:spPr>
              <a:xfrm>
                <a:off x="3859560" y="1400760"/>
                <a:ext cx="1155600" cy="150588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>
                  <a:lnSpc>
                    <a:spcPct val="100000"/>
                  </a:lnSpc>
                </a:pPr>
                <a:endParaRPr b="0" lang="en-US" sz="1010" spc="-1" strike="noStrike">
                  <a:solidFill>
                    <a:schemeClr val="dk1"/>
                  </a:solidFill>
                  <a:latin typeface="Arial"/>
                  <a:ea typeface="Arial"/>
                </a:endParaRPr>
              </a:p>
            </p:txBody>
          </p:sp>
        </p:grpSp>
        <p:pic>
          <p:nvPicPr>
            <p:cNvPr id="195" name="Picture 13" descr=""/>
            <p:cNvPicPr/>
            <p:nvPr/>
          </p:nvPicPr>
          <p:blipFill>
            <a:blip r:embed="rId3"/>
            <a:stretch/>
          </p:blipFill>
          <p:spPr>
            <a:xfrm>
              <a:off x="4028760" y="3930120"/>
              <a:ext cx="1071360" cy="104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6" name="Rectangle 17"/>
            <p:cNvSpPr/>
            <p:nvPr/>
          </p:nvSpPr>
          <p:spPr>
            <a:xfrm>
              <a:off x="3958200" y="3854880"/>
              <a:ext cx="1259280" cy="12128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rou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en-US" sz="1010" spc="-1" strike="noStrike">
                <a:solidFill>
                  <a:schemeClr val="dk1"/>
                </a:solidFill>
                <a:latin typeface="Arial"/>
                <a:ea typeface="Arial"/>
              </a:endParaRPr>
            </a:p>
          </p:txBody>
        </p: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17D1E0-44B6-404D-9ECC-AC56DB98D491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Since CSV files are just text files, you might be tempted to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read them in as a string and then process that string using the techniques in Python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It can be more complicated: what if the field contains comma?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Parsing CSV files using split() of strings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TextBox 4"/>
          <p:cNvSpPr/>
          <p:nvPr/>
        </p:nvSpPr>
        <p:spPr>
          <a:xfrm>
            <a:off x="1076040" y="2394720"/>
            <a:ext cx="4067280" cy="8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file = open('input.csv', 'r')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for line in file: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    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product, price, quantity = </a:t>
            </a:r>
            <a:r>
              <a:rPr b="1" lang="en-US" sz="1010" spc="-1" strike="noStrike">
                <a:solidFill>
                  <a:srgbClr val="ff0000"/>
                </a:solidFill>
                <a:latin typeface="Courier New"/>
                <a:ea typeface="Arial"/>
              </a:rPr>
              <a:t>line.split(sep=',')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    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print(product, price, quantity, end='')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file.close()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D17DDE-298A-495A-945A-A64967F9C504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86548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To read data from a CSV file with the csv module, you need to create a reader object.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 reader object lets you iterate over lines (rows) of data in the CSV file.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import  csv module; open csv file as a text file; create reader object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Using csv Module: Reader Objects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TextBox 4"/>
          <p:cNvSpPr/>
          <p:nvPr/>
        </p:nvSpPr>
        <p:spPr>
          <a:xfrm>
            <a:off x="1455480" y="3149640"/>
            <a:ext cx="3585240" cy="552960"/>
          </a:xfrm>
          <a:prstGeom prst="rect">
            <a:avLst/>
          </a:prstGeom>
          <a:noFill/>
          <a:ln w="0">
            <a:solidFill>
              <a:srgbClr val="2185c5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import csv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exampleFile = open('example.csv', 'r')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exampleReader = csv.reader(exampleFile)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0F5AD1-8E01-4D29-B445-A3DD1BC9FBBA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 most direct way to access the values in the reader object is to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convert it to a plain Python list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by passing it to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list() 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Each element in the list is a list representing a row of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you can then access the value at a particular row and column from the list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Reading data from reader object as a list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TextBox 4"/>
          <p:cNvSpPr/>
          <p:nvPr/>
        </p:nvSpPr>
        <p:spPr>
          <a:xfrm>
            <a:off x="1135080" y="2907360"/>
            <a:ext cx="551700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exampleData = list(exampleReader)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exampleData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[['4/5/2015 13:34', 'Apples', '73'], ['4/5/2015 3:41', 'Cherries', '85'],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  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['4/6/2015 12:46', 'Pears', '14'], ['4/8/2015 8:59', 'Oranges', '52'],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  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['4/10/2015 2:07', 'Apples', '152'], ['4/10/2015 18:10', 'Bananas', '23'],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  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['4/10/2015 2:40', 'Strawberries', '98’]]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exampleData[0][0]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'4/5/2015 13:34’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exampleData[6][1]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'Strawberries'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4AE392-5F9E-48EB-B2ED-3F7D4757E758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For large CSV files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, you’ll want to use the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reader object in a for loop to iterate over lines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(rows) of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This avoids loading the entire file into memory at once, but row by row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Reading data from reader object in a for loop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8" name="Group 11"/>
          <p:cNvGrpSpPr/>
          <p:nvPr/>
        </p:nvGrpSpPr>
        <p:grpSpPr>
          <a:xfrm>
            <a:off x="631800" y="2745360"/>
            <a:ext cx="6447600" cy="2097360"/>
            <a:chOff x="631800" y="2745360"/>
            <a:chExt cx="6447600" cy="2097360"/>
          </a:xfrm>
        </p:grpSpPr>
        <p:sp>
          <p:nvSpPr>
            <p:cNvPr id="209" name="TextBox 4"/>
            <p:cNvSpPr/>
            <p:nvPr/>
          </p:nvSpPr>
          <p:spPr>
            <a:xfrm>
              <a:off x="631800" y="2745360"/>
              <a:ext cx="6447600" cy="2097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&gt;&gt;&gt; import csv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&gt;&gt;&gt; exampleFile = open('example.csv')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&gt;&gt;&gt; exampleReader = csv.reader(exampleFile)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&gt;&gt;&gt; for row in exampleReader: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        </a:t>
              </a: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print('Row #' + str(exampleReader.</a:t>
              </a:r>
              <a:r>
                <a:rPr b="1" lang="en-US" sz="1010" spc="-1" strike="noStrike">
                  <a:solidFill>
                    <a:srgbClr val="ff0000"/>
                  </a:solidFill>
                  <a:latin typeface="Courier New"/>
                  <a:ea typeface="Arial"/>
                </a:rPr>
                <a:t>line_num</a:t>
              </a: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) + ' ' + str(row))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#1 ['4/5/2015 13:34', 'Apples', '73']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#2 ['4/5/2015 3:41', 'Cherries', '85']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#3 ['4/6/2015 12:46', 'Pears', '14']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#4 ['4/8/2015 8:59', 'Oranges', '52']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#5 ['4/10/2015 2:07', 'Apples', '152']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#6 ['4/10/2015 18:10', 'Bananas', '23']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Courier New"/>
                  <a:ea typeface="Arial"/>
                </a:rPr>
                <a:t>Row #7 ['4/10/2015 2:40', 'Strawberries', '98']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0" name="TextBox 5"/>
            <p:cNvSpPr/>
            <p:nvPr/>
          </p:nvSpPr>
          <p:spPr>
            <a:xfrm>
              <a:off x="4138920" y="3829680"/>
              <a:ext cx="2565720" cy="398520"/>
            </a:xfrm>
            <a:prstGeom prst="rect">
              <a:avLst/>
            </a:prstGeom>
            <a:noFill/>
            <a:ln w="0">
              <a:solidFill>
                <a:srgbClr val="ff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HK" sz="1010" spc="-1" strike="noStrike">
                  <a:solidFill>
                    <a:srgbClr val="ff0000"/>
                  </a:solidFill>
                  <a:latin typeface="Arial"/>
                  <a:ea typeface="Arial"/>
                </a:rPr>
                <a:t>An attribute of the reader indicating the last line that has been read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211" name="Straight Arrow Connector 7"/>
            <p:cNvCxnSpPr/>
            <p:nvPr/>
          </p:nvCxnSpPr>
          <p:spPr>
            <a:xfrm flipV="1">
              <a:off x="4274280" y="3557160"/>
              <a:ext cx="360" cy="243360"/>
            </a:xfrm>
            <a:prstGeom prst="straightConnector1">
              <a:avLst/>
            </a:prstGeom>
            <a:ln w="38100">
              <a:solidFill>
                <a:srgbClr val="ff0000"/>
              </a:solidFill>
              <a:round/>
              <a:tailEnd len="med" type="triangle" w="med"/>
            </a:ln>
          </p:spPr>
        </p:cxn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58ECF6-8615-436D-AEF4-2C8202FA217F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4500000" cy="2474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81000"/>
          </a:bodyPr>
          <a:p>
            <a:pPr marL="326880" indent="-2448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writer object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lets you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write data to a CSV file.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26880" indent="-2448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To create a writer object, you use the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csv.writer() function.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53400" indent="-27216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On Windows, you’ll also need to pass a blank string for the open() function’s newline keyword argument.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26880" indent="-2448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writerow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() method takes a list argument. Each value in the list is placed in its own cell in the output CSV file.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53400" indent="-27216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 return value is the number of characters written to the file for that row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Using csv Module: Write Objects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TextBox 4"/>
          <p:cNvSpPr/>
          <p:nvPr/>
        </p:nvSpPr>
        <p:spPr>
          <a:xfrm>
            <a:off x="839160" y="3520080"/>
            <a:ext cx="5386680" cy="147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import csv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outputFile = open('output.csv', 'w', </a:t>
            </a:r>
            <a:r>
              <a:rPr b="1" lang="en-US" sz="1010" spc="-1" strike="noStrike">
                <a:solidFill>
                  <a:srgbClr val="ff0000"/>
                </a:solidFill>
                <a:latin typeface="Courier New"/>
                <a:ea typeface="Arial"/>
              </a:rPr>
              <a:t>newline=''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outputWriter = csv.writer(outputFile)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outputWriter.writerow(['spam', 'eggs', 'bacon', 'ham'])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21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outputWriter.writerow(['"Hello, world!"', 'eggs', 'bacon', 'ham'])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32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outputFile.close()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5" name="Picture 6" descr=""/>
          <p:cNvPicPr/>
          <p:nvPr/>
        </p:nvPicPr>
        <p:blipFill>
          <a:blip r:embed="rId1"/>
          <a:stretch/>
        </p:blipFill>
        <p:spPr>
          <a:xfrm>
            <a:off x="5170680" y="2991240"/>
            <a:ext cx="1553400" cy="856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2F613C-5E1C-41A4-9BC6-BA77546A034F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4688640" cy="2663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6000"/>
          </a:bodyPr>
          <a:p>
            <a:pPr marL="355680" indent="-2664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delimiter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 is the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character that appears between cells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on a row.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711360" indent="-29628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By default, the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delimiter for a CSV file is a comma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55680" indent="-2664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line terminator is the character that comes at the end of a row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.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711360" indent="-29628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By default, the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line terminator is a newline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.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55680" indent="-26640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You can change characters to different values by using the delimiter and lineterminator keyword arguments with csv.writer().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69000"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The delimiter and lineterminator Keyword Arguments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TextBox 4"/>
          <p:cNvSpPr/>
          <p:nvPr/>
        </p:nvSpPr>
        <p:spPr>
          <a:xfrm>
            <a:off x="1064160" y="3953520"/>
            <a:ext cx="5793480" cy="117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import csv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csvFile = open('output2.csv', 'w', newline='')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csvWriter = csv.writer(csvFile, </a:t>
            </a:r>
            <a:r>
              <a:rPr b="1" lang="en-US" sz="1010" spc="-1" strike="noStrike">
                <a:solidFill>
                  <a:srgbClr val="ff0000"/>
                </a:solidFill>
                <a:latin typeface="Courier New"/>
                <a:ea typeface="Arial"/>
              </a:rPr>
              <a:t>delimiter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='\t', </a:t>
            </a:r>
            <a:r>
              <a:rPr b="1" lang="en-US" sz="1010" spc="-1" strike="noStrike">
                <a:solidFill>
                  <a:srgbClr val="ff0000"/>
                </a:solidFill>
                <a:latin typeface="Courier New"/>
                <a:ea typeface="Arial"/>
              </a:rPr>
              <a:t>lineterminator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='\n\n')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csvWriter.writerow(['apples', 'oranges', 'grapes'])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csvWriter.writerow(['eggs', 'bacon', 'ham'])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csvWriter.writerow(['spam'] * 6)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csvFile.close()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9" name="Picture 6" descr=""/>
          <p:cNvPicPr/>
          <p:nvPr/>
        </p:nvPicPr>
        <p:blipFill>
          <a:blip r:embed="rId1"/>
          <a:stretch/>
        </p:blipFill>
        <p:spPr>
          <a:xfrm>
            <a:off x="5445360" y="2539800"/>
            <a:ext cx="1281960" cy="12693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D97AE7-1F28-482A-BDC9-6E7546D4B454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43099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CSV files that contain header rows, it’s often more convenient to work with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DictReader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 and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DictWriter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 objects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DictReader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 and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DictWriter CSV objects perform the same functions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but use dictionaries instead of lists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Using the first row of the CSV file as the keys of these dictionaries.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DictReader and DictWriter CSV Objects (1)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Box 4"/>
          <p:cNvSpPr/>
          <p:nvPr/>
        </p:nvSpPr>
        <p:spPr>
          <a:xfrm>
            <a:off x="839160" y="3701160"/>
            <a:ext cx="5386680" cy="8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import csv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exampleFile = open('exampleWithHeader.csv')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exampleDictReader = csv.DictReader(exampleFile)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for row in exampleDictReader: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...     print(row['Timestamp'], row['Fruit'], row['Quantity'])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3" name="Picture 6" descr=""/>
          <p:cNvPicPr/>
          <p:nvPr/>
        </p:nvPicPr>
        <p:blipFill>
          <a:blip r:embed="rId1"/>
          <a:stretch/>
        </p:blipFill>
        <p:spPr>
          <a:xfrm>
            <a:off x="5149080" y="2791080"/>
            <a:ext cx="1424880" cy="1333800"/>
          </a:xfrm>
          <a:prstGeom prst="rect">
            <a:avLst/>
          </a:prstGeom>
          <a:ln w="0">
            <a:noFill/>
          </a:ln>
        </p:spPr>
      </p:pic>
      <p:pic>
        <p:nvPicPr>
          <p:cNvPr id="224" name="Picture 8" descr=""/>
          <p:cNvPicPr/>
          <p:nvPr/>
        </p:nvPicPr>
        <p:blipFill>
          <a:blip r:embed="rId2"/>
          <a:stretch/>
        </p:blipFill>
        <p:spPr>
          <a:xfrm>
            <a:off x="5149080" y="1406520"/>
            <a:ext cx="1712520" cy="12607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29CA90-FA9C-4FC8-8FF3-35B62A107C43}" type="slidenum">
              <a:t>17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3" dur="500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6" dur="500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434088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CSV files that do not contain header rows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, you can supply the DictReader() function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with a second argument containing made-up header names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, which can be used as keys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DictReader and DictWriter CSV Objects (2)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TextBox 4"/>
          <p:cNvSpPr/>
          <p:nvPr/>
        </p:nvSpPr>
        <p:spPr>
          <a:xfrm>
            <a:off x="670320" y="2690280"/>
            <a:ext cx="4524120" cy="101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import csv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exampleFile = open('example.csv')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exampleDictReader = csv.DictReader(exampleFile, </a:t>
            </a:r>
            <a:r>
              <a:rPr b="1" lang="en-US" sz="1010" spc="-1" strike="noStrike">
                <a:solidFill>
                  <a:srgbClr val="ff0000"/>
                </a:solidFill>
                <a:latin typeface="Courier New"/>
                <a:ea typeface="Arial"/>
              </a:rPr>
              <a:t>['time', 'name','amount']</a:t>
            </a: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for row in exampleDictReader: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Courier New"/>
                <a:ea typeface="Arial"/>
              </a:rPr>
              <a:t>...     print(row['time'], row['name'], row['amount'])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8" name="Picture 6" descr=""/>
          <p:cNvPicPr/>
          <p:nvPr/>
        </p:nvPicPr>
        <p:blipFill>
          <a:blip r:embed="rId1"/>
          <a:stretch/>
        </p:blipFill>
        <p:spPr>
          <a:xfrm>
            <a:off x="5011560" y="3027600"/>
            <a:ext cx="1424880" cy="133380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7" descr=""/>
          <p:cNvPicPr/>
          <p:nvPr/>
        </p:nvPicPr>
        <p:blipFill>
          <a:blip r:embed="rId2"/>
          <a:stretch/>
        </p:blipFill>
        <p:spPr>
          <a:xfrm>
            <a:off x="5011560" y="1680480"/>
            <a:ext cx="1808280" cy="126288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9AF696-D73A-4969-A978-B7A4487666CF}" type="slidenum">
              <a:t>18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5" dur="indefinite" restart="never" nodeType="tmRoot">
          <p:childTnLst>
            <p:seq>
              <p:cTn id="96" dur="indefinite" nodeType="mainSeq">
                <p:childTnLst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0436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DictWriter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 objects use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dictionaries to create CSV files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Using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writerow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() method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If you want your file to contain a header row, write that row by calling 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writeheader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() method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missing keys will be empty in the csv file.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DictReader and DictWriter CSV Objects (3)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TextBox 4"/>
          <p:cNvSpPr/>
          <p:nvPr/>
        </p:nvSpPr>
        <p:spPr>
          <a:xfrm>
            <a:off x="685800" y="3206520"/>
            <a:ext cx="6582240" cy="15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import csv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outputFile = open('output3.csv', 'w', newline='')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outputDictWriter = csv.DictWriter(outputFile, ['Name', 'Pet', 'Phone'])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outputDictWriter.</a:t>
            </a:r>
            <a:r>
              <a:rPr b="0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writeheader()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outputDictWriter.</a:t>
            </a:r>
            <a:r>
              <a:rPr b="1" lang="en-US" sz="900" spc="-1" strike="noStrike">
                <a:solidFill>
                  <a:srgbClr val="0070c0"/>
                </a:solidFill>
                <a:latin typeface="Courier New"/>
                <a:ea typeface="Arial"/>
              </a:rPr>
              <a:t>writerow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({'Name': 'Alice', 'Pet': 'cat', 'Phone': '555-1234'})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20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outputDictWriter.</a:t>
            </a:r>
            <a:r>
              <a:rPr b="1" lang="en-US" sz="900" spc="-1" strike="noStrike">
                <a:solidFill>
                  <a:srgbClr val="0070c0"/>
                </a:solidFill>
                <a:latin typeface="Courier New"/>
                <a:ea typeface="Arial"/>
              </a:rPr>
              <a:t>writerow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({'Name': 'Bob', 'Phone': '555-9999'})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15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outputDictWriter.</a:t>
            </a:r>
            <a:r>
              <a:rPr b="1" lang="en-US" sz="900" spc="-1" strike="noStrike">
                <a:solidFill>
                  <a:srgbClr val="0070c0"/>
                </a:solidFill>
                <a:latin typeface="Courier New"/>
                <a:ea typeface="Arial"/>
              </a:rPr>
              <a:t>writerow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({'Phone': '555-5555', 'Name': 'Carol', 'Pet': 'dog'})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20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 outputFile.close()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3" name="Picture 7" descr=""/>
          <p:cNvPicPr/>
          <p:nvPr/>
        </p:nvPicPr>
        <p:blipFill>
          <a:blip r:embed="rId1"/>
          <a:stretch/>
        </p:blipFill>
        <p:spPr>
          <a:xfrm>
            <a:off x="5714280" y="2431080"/>
            <a:ext cx="1087200" cy="8622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0E3E51-5AB5-43DC-805D-8B8E5FFE9F8D}" type="slidenum">
              <a:t>19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1" dur="indefinite" restart="never" nodeType="tmRoot">
          <p:childTnLst>
            <p:seq>
              <p:cTn id="102" dur="indefinite" nodeType="mainSeq">
                <p:childTnLst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Box 6"/>
          <p:cNvSpPr/>
          <p:nvPr/>
        </p:nvSpPr>
        <p:spPr>
          <a:xfrm>
            <a:off x="3592440" y="3117600"/>
            <a:ext cx="3103200" cy="187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import csv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exampleFile = open('sales.csv')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exampleReader = csv.reader(exampleFile)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default_sales = 20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sales={}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for line in exampleReader: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   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col2 = line[1]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  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if col2 == '?': #Fixing missing data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       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sales[line[0]] = default_sales 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   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else: #Converting string to float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       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sales[line[0]] = </a:t>
            </a:r>
            <a:r>
              <a:rPr b="1" lang="en-US" sz="900" spc="-1" strike="noStrike">
                <a:solidFill>
                  <a:schemeClr val="accent4">
                    <a:lumMod val="75000"/>
                  </a:schemeClr>
                </a:solidFill>
                <a:latin typeface="Courier New"/>
                <a:ea typeface="Arial"/>
              </a:rPr>
              <a:t>float(col2) 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       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print(sales)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0472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200" spc="-1" strike="noStrike">
                <a:solidFill>
                  <a:srgbClr val="2185c5"/>
                </a:solidFill>
                <a:latin typeface="Lato"/>
                <a:ea typeface="Lato"/>
              </a:rPr>
              <a:t>Real-world data is dirty</a:t>
            </a: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You’ll have to do some work on the data before using it: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200" spc="-1" strike="noStrike">
                <a:solidFill>
                  <a:srgbClr val="2185c5"/>
                </a:solidFill>
                <a:latin typeface="Lato"/>
                <a:ea typeface="Lato"/>
              </a:rPr>
              <a:t>Data Cleaning </a:t>
            </a: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for missing values and bad data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E.g. missing sales (‘?’)</a:t>
            </a:r>
            <a:r>
              <a:rPr b="0" lang="en-US" sz="1200" spc="-1" strike="noStrike">
                <a:solidFill>
                  <a:schemeClr val="dk1"/>
                </a:solidFill>
                <a:latin typeface="Wingdings"/>
                <a:ea typeface="Lato"/>
              </a:rPr>
              <a:t></a:t>
            </a: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 default sales (20)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200" spc="-1" strike="noStrike">
                <a:solidFill>
                  <a:srgbClr val="2185c5"/>
                </a:solidFill>
                <a:latin typeface="Lato"/>
                <a:ea typeface="Lato"/>
              </a:rPr>
              <a:t>Data Munging </a:t>
            </a: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for wrongly formatted data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lvl="2" marL="102888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■"/>
            </a:pP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E.g. for sales: string value (‘152’)</a:t>
            </a:r>
            <a:r>
              <a:rPr b="0" lang="en-US" sz="1200" spc="-1" strike="noStrike">
                <a:solidFill>
                  <a:schemeClr val="dk1"/>
                </a:solidFill>
                <a:latin typeface="Wingdings"/>
                <a:ea typeface="Lato"/>
              </a:rPr>
              <a:t></a:t>
            </a:r>
            <a:r>
              <a:rPr b="0" lang="en-US" sz="1200" spc="-1" strike="noStrike">
                <a:solidFill>
                  <a:schemeClr val="dk1"/>
                </a:solidFill>
                <a:latin typeface="Lato"/>
                <a:ea typeface="Lato"/>
              </a:rPr>
              <a:t> float values (152.0)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Data Cleaning and Munging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7" name="Picture 8" descr=""/>
          <p:cNvPicPr/>
          <p:nvPr/>
        </p:nvPicPr>
        <p:blipFill>
          <a:blip r:embed="rId1"/>
          <a:stretch/>
        </p:blipFill>
        <p:spPr>
          <a:xfrm>
            <a:off x="5717880" y="1433880"/>
            <a:ext cx="908280" cy="1308960"/>
          </a:xfrm>
          <a:prstGeom prst="rect">
            <a:avLst/>
          </a:prstGeom>
          <a:ln w="0">
            <a:solidFill>
              <a:srgbClr val="ff0000"/>
            </a:solidFill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B15682-EC43-4997-8EB7-BE9FD141BDD9}" type="slidenum">
              <a:t>20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7" dur="indefinite" restart="never" nodeType="tmRoot">
          <p:childTnLst>
            <p:seq>
              <p:cTn id="108" dur="indefinite" nodeType="mainSeq">
                <p:childTnLst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514080" y="3424320"/>
            <a:ext cx="6184800" cy="71496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lt1"/>
                </a:solidFill>
                <a:latin typeface="Raleway"/>
                <a:ea typeface="Raleway"/>
              </a:rPr>
              <a:t>Overview of Matplot library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ldNum" idx="8"/>
          </p:nvPr>
        </p:nvSpPr>
        <p:spPr>
          <a:xfrm>
            <a:off x="0" y="4830120"/>
            <a:ext cx="6857640" cy="3132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rmAutofit/>
          </a:bodyPr>
          <a:lstStyle>
            <a:lvl1pPr indent="0" algn="ctr">
              <a:lnSpc>
                <a:spcPct val="100000"/>
              </a:lnSpc>
              <a:spcAft>
                <a:spcPts val="451"/>
              </a:spcAft>
              <a:buNone/>
              <a:defRPr b="0" lang="en-US" sz="900" spc="-1" strike="noStrike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451"/>
              </a:spcAft>
              <a:buNone/>
            </a:pPr>
            <a:fld id="{150328C9-C379-4D1A-A0E7-93C20A92DC62}" type="slidenum">
              <a:rPr b="0" lang="en-US" sz="900" spc="-1" strike="noStrike">
                <a:solidFill>
                  <a:schemeClr val="accent6"/>
                </a:solidFill>
                <a:latin typeface="Arial"/>
              </a:rPr>
              <a:t>&lt;number&gt;</a:t>
            </a:fld>
            <a:endParaRPr b="0" lang="en-US" sz="9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matplotlib: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python 2D plotting library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which produces publication quality figures in a variety of hardcopy formats 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 set of functionalities similar to those of MATLAB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line plots, scatter plots, barcharts, histograms, pie charts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etc.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relatively low-level; some effort needed to create advanced visualization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Python Libraries for Data Science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2" name="Picture 9" descr=""/>
          <p:cNvPicPr/>
          <p:nvPr/>
        </p:nvPicPr>
        <p:blipFill>
          <a:blip r:embed="rId1"/>
          <a:stretch/>
        </p:blipFill>
        <p:spPr>
          <a:xfrm>
            <a:off x="5542200" y="786960"/>
            <a:ext cx="1227600" cy="2761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06B487-CACB-4A64-B811-85754D4130F1}" type="slidenum">
              <a:t>22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fundamental part of the data analytics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is data visualization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 module contains a </a:t>
            </a: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wide variety of tools for visualizing data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, and is widely used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Installation: pip install matplotlib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pyplot is a useful submodule contained in matplotlib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and is frequently used.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We often import matplotlib.pyplot using the alias plt: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5"/>
                </a:solidFill>
                <a:latin typeface="Lato"/>
                <a:ea typeface="Lato"/>
              </a:rPr>
              <a:t>import matplotlib.pyplot as plt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Summary Charts by matplotlib module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D5AD160-3FEB-4ACF-85A1-9AE4D4F72EC2}" type="slidenum">
              <a:t>23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pyplot maintains an internal state in which we can build up a visualization step by step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Once you are done, you can save it with savefig() method or display with show() method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Making a chart using pyplot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TextBox 4"/>
          <p:cNvSpPr/>
          <p:nvPr/>
        </p:nvSpPr>
        <p:spPr>
          <a:xfrm>
            <a:off x="1074600" y="2874960"/>
            <a:ext cx="38631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&gt;&gt;&gt;import </a:t>
            </a:r>
            <a:r>
              <a:rPr b="1" lang="en-US" sz="900" spc="-1" strike="noStrike">
                <a:solidFill>
                  <a:srgbClr val="0070c0"/>
                </a:solidFill>
                <a:latin typeface="Courier New"/>
                <a:ea typeface="Arial"/>
              </a:rPr>
              <a:t>matplotlib.pyplot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as 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&gt;&gt;&gt;y = [73.0, 85.0, 14.0, 52.0, 152.0, 23.0, 98.0]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.plot(y, color='green', marker='o', linestyle='solid’)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.savefig('plot.png')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.show()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Picture 6" descr=""/>
          <p:cNvPicPr/>
          <p:nvPr/>
        </p:nvPicPr>
        <p:blipFill>
          <a:blip r:embed="rId1"/>
          <a:stretch/>
        </p:blipFill>
        <p:spPr>
          <a:xfrm>
            <a:off x="4305240" y="3299760"/>
            <a:ext cx="2483640" cy="18432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034573-F5A7-4C8C-915D-AADCD0D501D1}" type="slidenum">
              <a:t>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3" dur="indefinite" restart="never" nodeType="tmRoot">
          <p:childTnLst>
            <p:seq>
              <p:cTn id="114" dur="indefinite" nodeType="mainSeq">
                <p:childTnLst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 bar chart is a good choice when you want to show how some quantity varies among some discrete set of items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example, sales quantities of different products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matplotlib.pyplot.bar(positions, height, width=0.8) method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 bars are positioned at points in positions with sizes given by height and width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Bar Charts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TextBox 6"/>
          <p:cNvSpPr/>
          <p:nvPr/>
        </p:nvSpPr>
        <p:spPr>
          <a:xfrm>
            <a:off x="1042920" y="3383280"/>
            <a:ext cx="3863160" cy="77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&gt;&gt;&gt;import matplotlib.pyplot as plt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&gt;&gt;&gt;y = [73.0, 85.0, 14.0, 52.0, 152.0, 23.0, 98.0]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x = list(range(len(y)))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plt.bar(x,y)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&gt;&gt;&gt;plt.show()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2" name="Group 16"/>
          <p:cNvGrpSpPr/>
          <p:nvPr/>
        </p:nvGrpSpPr>
        <p:grpSpPr>
          <a:xfrm>
            <a:off x="4151880" y="3280320"/>
            <a:ext cx="2667600" cy="1882080"/>
            <a:chOff x="4151880" y="3280320"/>
            <a:chExt cx="2667600" cy="1882080"/>
          </a:xfrm>
        </p:grpSpPr>
        <p:pic>
          <p:nvPicPr>
            <p:cNvPr id="253" name="Picture 8" descr=""/>
            <p:cNvPicPr/>
            <p:nvPr/>
          </p:nvPicPr>
          <p:blipFill>
            <a:blip r:embed="rId1"/>
            <a:stretch/>
          </p:blipFill>
          <p:spPr>
            <a:xfrm>
              <a:off x="4746600" y="3280320"/>
              <a:ext cx="2030400" cy="1570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4" name="TextBox 9"/>
            <p:cNvSpPr/>
            <p:nvPr/>
          </p:nvSpPr>
          <p:spPr>
            <a:xfrm>
              <a:off x="5528520" y="4918320"/>
              <a:ext cx="69300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positions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TextBox 10"/>
            <p:cNvSpPr/>
            <p:nvPr/>
          </p:nvSpPr>
          <p:spPr>
            <a:xfrm>
              <a:off x="4151880" y="4214520"/>
              <a:ext cx="53316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height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256" name="Straight Arrow Connector 12"/>
            <p:cNvCxnSpPr/>
            <p:nvPr/>
          </p:nvCxnSpPr>
          <p:spPr>
            <a:xfrm flipV="1">
              <a:off x="5808960" y="4827600"/>
              <a:ext cx="360" cy="102960"/>
            </a:xfrm>
            <a:prstGeom prst="straightConnector1">
              <a:avLst/>
            </a:prstGeom>
            <a:ln w="38100">
              <a:solidFill>
                <a:srgbClr val="63717e"/>
              </a:solidFill>
              <a:round/>
              <a:tailEnd len="med" type="triangle" w="med"/>
            </a:ln>
          </p:spPr>
        </p:cxnSp>
        <p:sp>
          <p:nvSpPr>
            <p:cNvPr id="257" name="Left Brace 13"/>
            <p:cNvSpPr/>
            <p:nvPr/>
          </p:nvSpPr>
          <p:spPr>
            <a:xfrm>
              <a:off x="4682520" y="4017600"/>
              <a:ext cx="249480" cy="699120"/>
            </a:xfrm>
            <a:prstGeom prst="leftBrace">
              <a:avLst>
                <a:gd name="adj1" fmla="val 8333"/>
                <a:gd name="adj2" fmla="val 43644"/>
              </a:avLst>
            </a:prstGeom>
            <a:noFill/>
            <a:ln w="38100">
              <a:solidFill>
                <a:srgbClr val="63717e"/>
              </a:solidFill>
              <a:rou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en-US" sz="1010" spc="-1" strike="noStrike">
                <a:solidFill>
                  <a:srgbClr val="677480"/>
                </a:solidFill>
                <a:latin typeface="Arial"/>
                <a:ea typeface="Arial"/>
              </a:endParaRPr>
            </a:p>
          </p:txBody>
        </p:sp>
        <p:sp>
          <p:nvSpPr>
            <p:cNvPr id="258" name="TextBox 14"/>
            <p:cNvSpPr/>
            <p:nvPr/>
          </p:nvSpPr>
          <p:spPr>
            <a:xfrm>
              <a:off x="6336720" y="3288600"/>
              <a:ext cx="48276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width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Left Brace 15"/>
            <p:cNvSpPr/>
            <p:nvPr/>
          </p:nvSpPr>
          <p:spPr>
            <a:xfrm rot="5400000">
              <a:off x="6421320" y="3558960"/>
              <a:ext cx="243360" cy="188640"/>
            </a:xfrm>
            <a:prstGeom prst="leftBrace">
              <a:avLst>
                <a:gd name="adj1" fmla="val 0"/>
                <a:gd name="adj2" fmla="val 45460"/>
              </a:avLst>
            </a:prstGeom>
            <a:noFill/>
            <a:ln w="38100">
              <a:solidFill>
                <a:srgbClr val="63717e"/>
              </a:solidFill>
              <a:rou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en-US" sz="1010" spc="-1" strike="noStrike">
                <a:solidFill>
                  <a:srgbClr val="677480"/>
                </a:solidFill>
                <a:latin typeface="Arial"/>
                <a:ea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9" dur="indefinite" restart="never" nodeType="tmRoot">
          <p:childTnLst>
            <p:seq>
              <p:cTn id="120" dur="indefinite" nodeType="mainSeq">
                <p:childTnLst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Labels: Get or set the current labels of the x-axis and y-axix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xlabel(text), ylabel(text)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Ticks: Get or set the current ticks of the x-axis and y-axix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xticks(ticks, labels), yticks(ticks, labels)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Add Labels and Ticks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TextBox 4"/>
          <p:cNvSpPr/>
          <p:nvPr/>
        </p:nvSpPr>
        <p:spPr>
          <a:xfrm>
            <a:off x="389160" y="3105720"/>
            <a:ext cx="3402000" cy="159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import matplotlib.pyplot as plt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y = [73.0, 85.0, 14.0, 52.0, 152.0, 23.0, 98.0]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products=['Apples', 'Cherries', 'Pears', 'Oranges', 'Melons', 'Bananas', 'Strawberries']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plt.bar(range(len(y)),y)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plt.ylabel('Sales')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plt.xlabel('Products')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plt.xticks(range(len(products)),products)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820" spc="-1" strike="noStrike">
                <a:solidFill>
                  <a:srgbClr val="000000"/>
                </a:solidFill>
                <a:latin typeface="Courier New"/>
                <a:ea typeface="Arial"/>
              </a:rPr>
              <a:t>plt.show()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3" name="Group 11"/>
          <p:cNvGrpSpPr/>
          <p:nvPr/>
        </p:nvGrpSpPr>
        <p:grpSpPr>
          <a:xfrm>
            <a:off x="3341160" y="2897280"/>
            <a:ext cx="3579120" cy="2206080"/>
            <a:chOff x="3341160" y="2897280"/>
            <a:chExt cx="3579120" cy="2206080"/>
          </a:xfrm>
        </p:grpSpPr>
        <p:pic>
          <p:nvPicPr>
            <p:cNvPr id="264" name="Picture 6" descr=""/>
            <p:cNvPicPr/>
            <p:nvPr/>
          </p:nvPicPr>
          <p:blipFill>
            <a:blip r:embed="rId1"/>
            <a:stretch/>
          </p:blipFill>
          <p:spPr>
            <a:xfrm>
              <a:off x="3679920" y="2901600"/>
              <a:ext cx="2836440" cy="2081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5" name="TextBox 7"/>
            <p:cNvSpPr/>
            <p:nvPr/>
          </p:nvSpPr>
          <p:spPr>
            <a:xfrm>
              <a:off x="5016960" y="4859280"/>
              <a:ext cx="58500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xlabels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TextBox 8"/>
            <p:cNvSpPr/>
            <p:nvPr/>
          </p:nvSpPr>
          <p:spPr>
            <a:xfrm>
              <a:off x="3341160" y="4066200"/>
              <a:ext cx="58500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ylabels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TextBox 9"/>
            <p:cNvSpPr/>
            <p:nvPr/>
          </p:nvSpPr>
          <p:spPr>
            <a:xfrm>
              <a:off x="3733920" y="2897280"/>
              <a:ext cx="50868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yticks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TextBox 10"/>
            <p:cNvSpPr/>
            <p:nvPr/>
          </p:nvSpPr>
          <p:spPr>
            <a:xfrm>
              <a:off x="6411600" y="4673520"/>
              <a:ext cx="508680" cy="24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010" spc="-1" strike="noStrike">
                  <a:solidFill>
                    <a:srgbClr val="000000"/>
                  </a:solidFill>
                  <a:latin typeface="Arial"/>
                  <a:ea typeface="Arial"/>
                </a:rPr>
                <a:t>xticks</a:t>
              </a:r>
              <a:endParaRPr b="0" lang="en-US" sz="101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B97812-F61A-4439-97EF-F8D80A3E9CEB}" type="slidenum">
              <a:t>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3682440" cy="20818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82000"/>
          </a:bodyPr>
          <a:p>
            <a:pPr marL="330840" indent="-24768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 line chart is for showing trends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61320" indent="-27540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E.g., sales of the same product for different weeks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30840" indent="-24768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matplotlib.pyplot.plot(x,y,fmt,label):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61320" indent="-27540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Plot y versus x as lines and/or markers.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61320" indent="-27540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fmt is a parameter specifying the format of the line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61320" indent="-27540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label is a parameter specifying the label of the line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Line Charts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TextBox 6"/>
          <p:cNvSpPr/>
          <p:nvPr/>
        </p:nvSpPr>
        <p:spPr>
          <a:xfrm>
            <a:off x="538920" y="3368520"/>
            <a:ext cx="4172040" cy="159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import matplotlib.pyplot as plt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y1 = [73.0, 85.0, 14.0, 52.0, 152.0, 23.0, 98.0]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y2 = [72.0, 92.0, 35.0, 35.0, 22.0, 133.0, 56.0]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weeks=['Week 1', 'Week 2', 'Week 3', 'Week 4', 'Week 5', 'Week 6', 'Week 7']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plt.plot(weeks,y1,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'g-'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, label='apple') #green solid line 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plt.plot(weeks,y2,</a:t>
            </a: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'r-'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, label='banana') #red solid line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plt.legend(loc=9)</a:t>
            </a: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 #loc=9 means top center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plt.ylabel('Sales')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plt.xlabel('Time')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plt.show()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2" name="Picture 8" descr=""/>
          <p:cNvPicPr/>
          <p:nvPr/>
        </p:nvPicPr>
        <p:blipFill>
          <a:blip r:embed="rId1"/>
          <a:stretch/>
        </p:blipFill>
        <p:spPr>
          <a:xfrm>
            <a:off x="4604760" y="3455640"/>
            <a:ext cx="2252880" cy="1726200"/>
          </a:xfrm>
          <a:prstGeom prst="rect">
            <a:avLst/>
          </a:prstGeom>
          <a:ln w="0">
            <a:noFill/>
          </a:ln>
        </p:spPr>
      </p:pic>
      <p:sp>
        <p:nvSpPr>
          <p:cNvPr id="273" name="TextBox 9"/>
          <p:cNvSpPr/>
          <p:nvPr/>
        </p:nvSpPr>
        <p:spPr>
          <a:xfrm>
            <a:off x="5069520" y="3212640"/>
            <a:ext cx="56808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10" spc="-1" strike="noStrike">
                <a:solidFill>
                  <a:srgbClr val="000000"/>
                </a:solidFill>
                <a:latin typeface="Arial"/>
                <a:ea typeface="Arial"/>
              </a:rPr>
              <a:t>legend</a:t>
            </a:r>
            <a:endParaRPr b="0" lang="en-US" sz="101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4" name="Straight Arrow Connector 11"/>
          <p:cNvCxnSpPr>
            <a:stCxn id="273" idx="2"/>
          </p:cNvCxnSpPr>
          <p:nvPr/>
        </p:nvCxnSpPr>
        <p:spPr>
          <a:xfrm>
            <a:off x="5353560" y="3460680"/>
            <a:ext cx="206640" cy="151560"/>
          </a:xfrm>
          <a:prstGeom prst="straightConnector1">
            <a:avLst/>
          </a:prstGeom>
          <a:ln w="38100">
            <a:solidFill>
              <a:srgbClr val="63717e"/>
            </a:solidFill>
            <a:round/>
            <a:tailEnd len="med" type="triangle" w="med"/>
          </a:ln>
        </p:spPr>
      </p:cxnSp>
      <p:pic>
        <p:nvPicPr>
          <p:cNvPr id="275" name="Picture 13" descr=""/>
          <p:cNvPicPr/>
          <p:nvPr/>
        </p:nvPicPr>
        <p:blipFill>
          <a:blip r:embed="rId2"/>
          <a:stretch/>
        </p:blipFill>
        <p:spPr>
          <a:xfrm>
            <a:off x="4752720" y="477360"/>
            <a:ext cx="1847520" cy="1320480"/>
          </a:xfrm>
          <a:prstGeom prst="rect">
            <a:avLst/>
          </a:prstGeom>
          <a:ln w="0">
            <a:noFill/>
          </a:ln>
        </p:spPr>
      </p:pic>
      <p:sp>
        <p:nvSpPr>
          <p:cNvPr id="276" name="TextBox 14"/>
          <p:cNvSpPr/>
          <p:nvPr/>
        </p:nvSpPr>
        <p:spPr>
          <a:xfrm>
            <a:off x="4353120" y="1590840"/>
            <a:ext cx="24393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'b', 'g', 'r', 'c', 'm', 'y', 'k', ’w’ for blue, green, red, cyan, magenta, yellow, black, white.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7" name="Picture 7" descr=""/>
          <p:cNvPicPr/>
          <p:nvPr/>
        </p:nvPicPr>
        <p:blipFill>
          <a:blip r:embed="rId3"/>
          <a:stretch/>
        </p:blipFill>
        <p:spPr>
          <a:xfrm>
            <a:off x="4986720" y="2161800"/>
            <a:ext cx="883440" cy="1006920"/>
          </a:xfrm>
          <a:prstGeom prst="rect">
            <a:avLst/>
          </a:prstGeom>
          <a:ln w="0">
            <a:noFill/>
          </a:ln>
        </p:spPr>
      </p:pic>
      <p:pic>
        <p:nvPicPr>
          <p:cNvPr id="278" name="Picture 5" descr=""/>
          <p:cNvPicPr/>
          <p:nvPr/>
        </p:nvPicPr>
        <p:blipFill>
          <a:blip r:embed="rId4"/>
          <a:stretch/>
        </p:blipFill>
        <p:spPr>
          <a:xfrm>
            <a:off x="5865120" y="2161800"/>
            <a:ext cx="871200" cy="10069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02BA784-348C-46F0-8CE6-036DFF178FB4}" type="slidenum">
              <a:t>27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1" dur="indefinite" restart="never" nodeType="tmRoot">
          <p:childTnLst>
            <p:seq>
              <p:cTn id="132" dur="indefinite" nodeType="mainSeq">
                <p:childTnLst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 scatterplot is for visualizing the relationship between two paired sets of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example, relationship between sales of two products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matplotlib.pyplot.scatter(data1, data2): A scatter plot of data1 vs. data2, where data1 and data2 are of the same size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Scatterplots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1" name="Picture 5" descr=""/>
          <p:cNvPicPr/>
          <p:nvPr/>
        </p:nvPicPr>
        <p:blipFill>
          <a:blip r:embed="rId1"/>
          <a:stretch/>
        </p:blipFill>
        <p:spPr>
          <a:xfrm>
            <a:off x="4390920" y="3223440"/>
            <a:ext cx="2451240" cy="1875960"/>
          </a:xfrm>
          <a:prstGeom prst="rect">
            <a:avLst/>
          </a:prstGeom>
          <a:ln w="0">
            <a:noFill/>
          </a:ln>
        </p:spPr>
      </p:pic>
      <p:sp>
        <p:nvSpPr>
          <p:cNvPr id="282" name="TextBox 6"/>
          <p:cNvSpPr/>
          <p:nvPr/>
        </p:nvSpPr>
        <p:spPr>
          <a:xfrm>
            <a:off x="771480" y="3223440"/>
            <a:ext cx="41720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import matplotlib.pyplot as plt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y1 = [73.0, 85.0, 34.0, 52.0, 152.0, 23.0, 98.0]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y2 = [72.0, 92.0, 35.0, 56.0, 122.0, 33.0, 96.0]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900" spc="-1" strike="noStrike">
                <a:solidFill>
                  <a:srgbClr val="ff0000"/>
                </a:solidFill>
                <a:latin typeface="Courier New"/>
                <a:ea typeface="Arial"/>
              </a:rPr>
              <a:t>plt.scatter(y1,y2)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plt.xlabel('Sales of apple')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plt.ylabel('Sales of banana')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Courier New"/>
                <a:ea typeface="Arial"/>
              </a:rPr>
              <a:t>plt.show()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D85B9F5-459B-4CA4-A258-26AEBD8BC66F}" type="slidenum">
              <a:t>28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7" dur="indefinite" restart="never" nodeType="tmRoot">
          <p:childTnLst>
            <p:seq>
              <p:cTn id="138" dur="indefinite" nodeType="mainSeq">
                <p:childTnLst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/>
          </p:nvPr>
        </p:nvSpPr>
        <p:spPr>
          <a:xfrm>
            <a:off x="670320" y="1373760"/>
            <a:ext cx="568980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The matplotlib Gallery (</a:t>
            </a:r>
            <a:r>
              <a:rPr b="0" lang="en-US" sz="1400" spc="-1" strike="noStrike" u="sng">
                <a:solidFill>
                  <a:schemeClr val="dk1"/>
                </a:solidFill>
                <a:uFillTx/>
                <a:latin typeface="Lato"/>
                <a:ea typeface="Lato"/>
                <a:hlinkClick r:id="rId1"/>
              </a:rPr>
              <a:t>https://matplotlib.org/2.0.2/gallery.html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) will give you a good idea of all sorts of things you can do with matplotlib (and how to do them)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seaborn package (</a:t>
            </a:r>
            <a:r>
              <a:rPr b="0" lang="en-US" sz="1400" spc="-1" strike="noStrike" u="sng">
                <a:solidFill>
                  <a:schemeClr val="dk1"/>
                </a:solidFill>
                <a:uFillTx/>
                <a:latin typeface="Lato"/>
                <a:ea typeface="Lato"/>
                <a:hlinkClick r:id="rId2"/>
              </a:rPr>
              <a:t>https://seaborn.pydata.org/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) is a built on top of matplotlib and allows you to easily produce prettier (and more complex) visualization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Future Study: Data Visualization by Python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11ADFC-CC4B-4F95-A50A-5C596044B9B4}" type="slidenum">
              <a:t>29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Future Study: Data Analytics by Python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583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Data Acquiring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Summary Statistics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Scipy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Data Manipulation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Statistical Hypothesis Testing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Scipy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3429000" y="1373760"/>
            <a:ext cx="2501640" cy="2685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Time Series Analysis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Pandas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Machine Learning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Scikit-Learn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Data Visualization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Matplotlib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8" name="Picture 2" descr=""/>
          <p:cNvPicPr/>
          <p:nvPr/>
        </p:nvPicPr>
        <p:blipFill>
          <a:blip r:embed="rId1"/>
          <a:stretch/>
        </p:blipFill>
        <p:spPr>
          <a:xfrm>
            <a:off x="5509080" y="2520360"/>
            <a:ext cx="1175040" cy="153900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3F5F54-397F-460C-ADB4-F23F466281EB}" type="slidenum">
              <a:t>30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Summary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275832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Various sources / formats for acquiring data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Access data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from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csv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files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csv files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csv module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reading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and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writing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Data cleaning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and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munging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Parse </a:t>
            </a:r>
            <a:r>
              <a:rPr b="0" lang="en-US" sz="1400" spc="-1" strike="noStrike">
                <a:solidFill>
                  <a:schemeClr val="dk1"/>
                </a:solidFill>
                <a:latin typeface="Wingdings"/>
                <a:ea typeface="Lato"/>
              </a:rPr>
              <a:t>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extract </a:t>
            </a:r>
            <a:r>
              <a:rPr b="0" lang="en-US" sz="1400" spc="-1" strike="noStrike">
                <a:solidFill>
                  <a:schemeClr val="dk1"/>
                </a:solidFill>
                <a:latin typeface="Wingdings"/>
                <a:ea typeface="Lato"/>
              </a:rPr>
              <a:t>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 edit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3515400" y="1373760"/>
            <a:ext cx="2844720" cy="26856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Summary statistics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for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Use of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statistics module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Charts for data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Use of </a:t>
            </a: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matplotlib.pyplot </a:t>
            </a:r>
            <a:r>
              <a:rPr b="0" lang="en-US" sz="1400" spc="-1" strike="noStrike">
                <a:solidFill>
                  <a:schemeClr val="dk1"/>
                </a:solidFill>
                <a:latin typeface="Lato"/>
                <a:ea typeface="Lato"/>
              </a:rPr>
              <a:t>module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</a:pPr>
            <a:r>
              <a:rPr b="0" lang="en-US" sz="1400" spc="-1" strike="noStrike">
                <a:solidFill>
                  <a:srgbClr val="2185c6"/>
                </a:solidFill>
                <a:latin typeface="Lato"/>
                <a:ea typeface="Lato"/>
              </a:rPr>
              <a:t>Line, bar, scatterplot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A3D0D6-D295-4425-9AA2-5D9E9951D1DD}" type="slidenum">
              <a:t>31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70320" y="358560"/>
            <a:ext cx="5689800" cy="8571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accent6"/>
                </a:solidFill>
                <a:latin typeface="Raleway"/>
                <a:ea typeface="Raleway"/>
              </a:rPr>
              <a:t>CDS1001: Tutorial Exercises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670320" y="1373760"/>
            <a:ext cx="3241440" cy="3552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100" spc="-1" strike="noStrike" u="sng">
                <a:solidFill>
                  <a:srgbClr val="2185c6"/>
                </a:solidFill>
                <a:uFillTx/>
                <a:latin typeface="Lato"/>
                <a:ea typeface="Lato"/>
              </a:rPr>
              <a:t>Basics about Python Coding: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1: Coding environment for Python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2: Variables and simple data types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3: Conditions and flowcharts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4: Functions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5: Iterations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6: Strings and Files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chemeClr val="accent6">
                    <a:lumMod val="75000"/>
                  </a:schemeClr>
                </a:solidFill>
                <a:latin typeface="Lato"/>
                <a:ea typeface="Lato"/>
              </a:rPr>
              <a:t>Tutorial 7: Lists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2570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rgbClr val="f20052"/>
                </a:solidFill>
                <a:latin typeface="Lato"/>
                <a:ea typeface="Lato"/>
              </a:rPr>
              <a:t>Tutorial 8: Dictionaries and Structured Data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  <a:tabLst>
                <a:tab algn="l" pos="0"/>
              </a:tabLst>
            </a:pPr>
            <a:r>
              <a:rPr b="0" lang="en-GB" sz="1100" spc="-1" strike="noStrike">
                <a:solidFill>
                  <a:srgbClr val="f20052"/>
                </a:solidFill>
                <a:latin typeface="Lato"/>
                <a:ea typeface="Lato"/>
              </a:rPr>
              <a:t>Deadline: 21 Nov 2023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3784680" y="1373760"/>
            <a:ext cx="3072960" cy="3411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100" spc="-1" strike="noStrike" u="sng">
                <a:solidFill>
                  <a:srgbClr val="2185c6"/>
                </a:solidFill>
                <a:uFillTx/>
                <a:latin typeface="Lato"/>
                <a:ea typeface="Lato"/>
              </a:rPr>
              <a:t>Basic Applications: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GB" sz="1100" spc="-1" strike="noStrike">
                <a:solidFill>
                  <a:srgbClr val="f20052"/>
                </a:solidFill>
                <a:latin typeface="Lato"/>
                <a:ea typeface="Lato"/>
              </a:rPr>
              <a:t>  </a:t>
            </a:r>
            <a:r>
              <a:rPr b="0" lang="en-GB" sz="1100" spc="-1" strike="noStrike">
                <a:solidFill>
                  <a:srgbClr val="f20052"/>
                </a:solidFill>
                <a:latin typeface="Lato"/>
                <a:ea typeface="Lato"/>
              </a:rPr>
              <a:t>Tutorial 9: Working with Excel Files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  <a:tabLst>
                <a:tab algn="l" pos="0"/>
              </a:tabLst>
            </a:pPr>
            <a:r>
              <a:rPr b="0" lang="en-GB" sz="1100" spc="-1" strike="noStrike">
                <a:solidFill>
                  <a:srgbClr val="f20052"/>
                </a:solidFill>
                <a:latin typeface="Lato"/>
                <a:ea typeface="Lato"/>
              </a:rPr>
              <a:t>Deadline: 21 Nov 2023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71360" indent="-17136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Font typeface="Lato"/>
              <a:buChar char="▷"/>
              <a:tabLst>
                <a:tab algn="l" pos="0"/>
              </a:tabLst>
            </a:pPr>
            <a:r>
              <a:rPr b="0" lang="en-GB" sz="1100" spc="-1" strike="noStrike">
                <a:solidFill>
                  <a:srgbClr val="2185c6"/>
                </a:solidFill>
                <a:latin typeface="Lato"/>
                <a:ea typeface="Lato"/>
              </a:rPr>
              <a:t>  </a:t>
            </a:r>
            <a:r>
              <a:rPr b="0" lang="en-GB" sz="1100" spc="-1" strike="noStrike">
                <a:solidFill>
                  <a:srgbClr val="2185c6"/>
                </a:solidFill>
                <a:latin typeface="Lato"/>
                <a:ea typeface="Lato"/>
              </a:rPr>
              <a:t>Tutorial 10: Acquiring and Exploring Data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85840">
              <a:lnSpc>
                <a:spcPct val="120000"/>
              </a:lnSpc>
              <a:buClr>
                <a:srgbClr val="677480"/>
              </a:buClr>
              <a:buSzPct val="150000"/>
              <a:buFont typeface="Lato"/>
              <a:buChar char="○"/>
              <a:tabLst>
                <a:tab algn="l" pos="0"/>
              </a:tabLst>
            </a:pPr>
            <a:r>
              <a:rPr b="0" lang="en-GB" sz="1100" spc="-1" strike="noStrike">
                <a:solidFill>
                  <a:srgbClr val="ff0000"/>
                </a:solidFill>
                <a:latin typeface="Lato"/>
                <a:ea typeface="Lato"/>
              </a:rPr>
              <a:t>Deadline:  30 Nov 2023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100" spc="-1" strike="noStrike" u="sng">
                <a:solidFill>
                  <a:srgbClr val="2185c6"/>
                </a:solidFill>
                <a:uFillTx/>
                <a:latin typeface="Lato"/>
                <a:ea typeface="Lato"/>
              </a:rPr>
              <a:t>Individual Assignment: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28600" indent="-2858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SzPct val="150000"/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rgbClr val="ff0000"/>
                </a:solidFill>
                <a:latin typeface="Lato"/>
                <a:ea typeface="Lato"/>
              </a:rPr>
              <a:t>Deadline: 23 Nov 2023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451"/>
              </a:spcBef>
              <a:buNone/>
              <a:tabLst>
                <a:tab algn="l" pos="0"/>
              </a:tabLst>
            </a:pPr>
            <a:r>
              <a:rPr b="1" lang="en-US" sz="1100" spc="-1" strike="noStrike" u="sng">
                <a:solidFill>
                  <a:srgbClr val="2185c6"/>
                </a:solidFill>
                <a:uFillTx/>
                <a:latin typeface="Lato"/>
                <a:ea typeface="Lato"/>
              </a:rPr>
              <a:t>Final Examination: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28600" indent="-285840">
              <a:lnSpc>
                <a:spcPct val="120000"/>
              </a:lnSpc>
              <a:spcBef>
                <a:spcPts val="451"/>
              </a:spcBef>
              <a:buClr>
                <a:srgbClr val="97abbc"/>
              </a:buClr>
              <a:buSzPct val="150000"/>
              <a:buFont typeface="Lato"/>
              <a:buChar char="▷"/>
              <a:tabLst>
                <a:tab algn="l" pos="0"/>
              </a:tabLst>
            </a:pPr>
            <a:r>
              <a:rPr b="0" lang="en-US" sz="1100" spc="-1" strike="noStrike">
                <a:solidFill>
                  <a:srgbClr val="ff0000"/>
                </a:solidFill>
                <a:latin typeface="Lato"/>
                <a:ea typeface="Lato"/>
              </a:rPr>
              <a:t>13 Dec 2023 14:00 – 16:00 (SEKG03)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E16649-EC3E-470D-9EB6-A7A6B586BAD4}" type="slidenum">
              <a:t>32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E357F2-985A-4E2C-8512-7172D9AA89CA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3f449ca9-31e6-483e-8b25-bb45c68e0907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Application>LibreOffice/7.5.8.2$Linux_X86_64 LibreOffice_project/50$Build-2</Application>
  <AppVersion>15.0000</AppVersion>
  <Words>2900</Words>
  <Paragraphs>385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FONG Chi Kit Ken</dc:creator>
  <dc:description/>
  <dc:language>en-US</dc:language>
  <cp:lastModifiedBy>FONG Chi Kit Ken</cp:lastModifiedBy>
  <dcterms:modified xsi:type="dcterms:W3CDTF">2023-11-20T09:26:39Z</dcterms:modified>
  <cp:revision>7</cp:revision>
  <dc:subject/>
  <dc:title>CDS1001 – Introduction to Programming for Data Science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ActionId">
    <vt:lpwstr>e08aa664-38c8-46e2-8261-b6dab5028846</vt:lpwstr>
  </property>
  <property fmtid="{D5CDD505-2E9C-101B-9397-08002B2CF9AE}" pid="4" name="MSIP_Label_0c7ce0bc-1ec2-41cb-8ddc-b020b80710b7_ContentBits">
    <vt:lpwstr>0</vt:lpwstr>
  </property>
  <property fmtid="{D5CDD505-2E9C-101B-9397-08002B2CF9AE}" pid="5" name="MSIP_Label_0c7ce0bc-1ec2-41cb-8ddc-b020b80710b7_Enabled">
    <vt:lpwstr>true</vt:lpwstr>
  </property>
  <property fmtid="{D5CDD505-2E9C-101B-9397-08002B2CF9AE}" pid="6" name="MSIP_Label_0c7ce0bc-1ec2-41cb-8ddc-b020b80710b7_Method">
    <vt:lpwstr>Standard</vt:lpwstr>
  </property>
  <property fmtid="{D5CDD505-2E9C-101B-9397-08002B2CF9AE}" pid="7" name="MSIP_Label_0c7ce0bc-1ec2-41cb-8ddc-b020b80710b7_Name">
    <vt:lpwstr>Restricted (Internal data)</vt:lpwstr>
  </property>
  <property fmtid="{D5CDD505-2E9C-101B-9397-08002B2CF9AE}" pid="8" name="MSIP_Label_0c7ce0bc-1ec2-41cb-8ddc-b020b80710b7_SetDate">
    <vt:lpwstr>2023-11-20T09:26:39Z</vt:lpwstr>
  </property>
  <property fmtid="{D5CDD505-2E9C-101B-9397-08002B2CF9AE}" pid="9" name="MSIP_Label_0c7ce0bc-1ec2-41cb-8ddc-b020b80710b7_SiteId">
    <vt:lpwstr>fe90179d-8207-4cb2-8834-0ce27ee0162d</vt:lpwstr>
  </property>
  <property fmtid="{D5CDD505-2E9C-101B-9397-08002B2CF9AE}" pid="10" name="Notes">
    <vt:i4>15</vt:i4>
  </property>
  <property fmtid="{D5CDD505-2E9C-101B-9397-08002B2CF9AE}" pid="11" name="PresentationFormat">
    <vt:lpwstr>Custom</vt:lpwstr>
  </property>
  <property fmtid="{D5CDD505-2E9C-101B-9397-08002B2CF9AE}" pid="12" name="Slides">
    <vt:i4>32</vt:i4>
  </property>
</Properties>
</file>