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20"/>
  </p:notesMasterIdLst>
  <p:sldIdLst>
    <p:sldId id="363" r:id="rId2"/>
    <p:sldId id="258" r:id="rId3"/>
    <p:sldId id="401" r:id="rId4"/>
    <p:sldId id="403" r:id="rId5"/>
    <p:sldId id="406" r:id="rId6"/>
    <p:sldId id="405" r:id="rId7"/>
    <p:sldId id="407" r:id="rId8"/>
    <p:sldId id="408" r:id="rId9"/>
    <p:sldId id="409" r:id="rId10"/>
    <p:sldId id="410" r:id="rId11"/>
    <p:sldId id="411" r:id="rId12"/>
    <p:sldId id="565" r:id="rId13"/>
    <p:sldId id="413" r:id="rId14"/>
    <p:sldId id="566" r:id="rId15"/>
    <p:sldId id="567" r:id="rId16"/>
    <p:sldId id="568" r:id="rId17"/>
    <p:sldId id="569" r:id="rId18"/>
    <p:sldId id="302" r:id="rId1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F55D4B"/>
    <a:srgbClr val="95A5A6"/>
    <a:srgbClr val="F5F6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3" autoAdjust="0"/>
    <p:restoredTop sz="92923" autoAdjust="0"/>
  </p:normalViewPr>
  <p:slideViewPr>
    <p:cSldViewPr>
      <p:cViewPr varScale="1">
        <p:scale>
          <a:sx n="83" d="100"/>
          <a:sy n="83" d="100"/>
        </p:scale>
        <p:origin x="73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Learning Content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Module Title</a:t>
            </a:r>
            <a:endParaRPr lang="en-US" dirty="0"/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Module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30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ea typeface="新細明體" pitchFamily="18" charset="-120"/>
              </a:rPr>
              <a:t>for Loops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Programming </a:t>
            </a:r>
            <a:r>
              <a:rPr lang="en-US" altLang="zh-TW" dirty="0"/>
              <a:t>Fundamentals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>
                <a:ea typeface="新細明體" pitchFamily="18" charset="-120"/>
              </a:rPr>
              <a:t>Chapter 05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/>
              <a:t>ITP3915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Upon completion of this lesson, you should be able to:</a:t>
            </a:r>
          </a:p>
          <a:p>
            <a:pPr lvl="1"/>
            <a:r>
              <a:rPr lang="en-US" altLang="en-US" dirty="0" smtClean="0"/>
              <a:t>Determine </a:t>
            </a:r>
            <a:r>
              <a:rPr lang="en-US" altLang="en-US" dirty="0"/>
              <a:t>when to use definite loop and indefinite loop</a:t>
            </a:r>
          </a:p>
          <a:p>
            <a:pPr lvl="1"/>
            <a:r>
              <a:rPr lang="en-US" altLang="en-US" dirty="0" smtClean="0"/>
              <a:t>Implement for loop</a:t>
            </a:r>
          </a:p>
          <a:p>
            <a:pPr lvl="1"/>
            <a:r>
              <a:rPr lang="en-HK" altLang="en-US" dirty="0" smtClean="0"/>
              <a:t>Have a basic concept of list and able to use the range() function</a:t>
            </a:r>
          </a:p>
          <a:p>
            <a:pPr lvl="1"/>
            <a:r>
              <a:rPr lang="en-HK" altLang="en-US" dirty="0" smtClean="0"/>
              <a:t>Know several simple application related to for loop</a:t>
            </a:r>
          </a:p>
          <a:p>
            <a:pPr lvl="1"/>
            <a:r>
              <a:rPr lang="en-HK" altLang="en-US" dirty="0" smtClean="0"/>
              <a:t>Know for / else loop in Python</a:t>
            </a:r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Indefinite Loops (While Loop)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While loops are called "indefinite loops" because they </a:t>
            </a:r>
            <a:r>
              <a:rPr lang="en-US" b="1" dirty="0" smtClean="0"/>
              <a:t>keep going until a logical condition becomes False</a:t>
            </a:r>
          </a:p>
          <a:p>
            <a:r>
              <a:rPr lang="en-US" dirty="0" smtClean="0"/>
              <a:t>The loops we have seen so far are pretty easy to examine to see if they will terminate or if they will be "infinite loops"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61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Definite Loops (For Loop)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Quite often we have a list of items of the lines in a file – effectively a </a:t>
            </a:r>
            <a:r>
              <a:rPr lang="en-US" b="1" dirty="0" smtClean="0"/>
              <a:t>finite set of things</a:t>
            </a:r>
          </a:p>
          <a:p>
            <a:r>
              <a:rPr lang="en-US" dirty="0" smtClean="0"/>
              <a:t>We can write a loop to run the </a:t>
            </a:r>
            <a:r>
              <a:rPr lang="en-US" b="1" dirty="0" smtClean="0"/>
              <a:t>loop once for each of the items</a:t>
            </a:r>
            <a:r>
              <a:rPr lang="en-US" dirty="0" smtClean="0"/>
              <a:t> in a set using the Python for construct</a:t>
            </a:r>
          </a:p>
          <a:p>
            <a:r>
              <a:rPr lang="en-US" dirty="0" smtClean="0"/>
              <a:t>These loops are called "definite loops" because </a:t>
            </a:r>
            <a:r>
              <a:rPr lang="en-US" b="1" dirty="0" smtClean="0"/>
              <a:t>they execute an exact number of times</a:t>
            </a:r>
          </a:p>
          <a:p>
            <a:r>
              <a:rPr lang="en-US" smtClean="0"/>
              <a:t>Definite </a:t>
            </a:r>
            <a:r>
              <a:rPr lang="en-US" dirty="0" smtClean="0"/>
              <a:t>loops iterate through the members of </a:t>
            </a:r>
            <a:r>
              <a:rPr lang="en-US" smtClean="0"/>
              <a:t>a collection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29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Definite Loop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1371600"/>
            <a:ext cx="8686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n-lt"/>
              </a:rPr>
              <a:t>Definite loops (for loops) have explicit </a:t>
            </a:r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iteration variables </a:t>
            </a:r>
            <a:r>
              <a:rPr lang="en-US" sz="2800" dirty="0" smtClean="0">
                <a:latin typeface="+mn-lt"/>
              </a:rPr>
              <a:t>that change each time through a loop. These </a:t>
            </a:r>
            <a:r>
              <a:rPr lang="en-US" sz="2800" dirty="0">
                <a:solidFill>
                  <a:srgbClr val="FF0000"/>
                </a:solidFill>
              </a:rPr>
              <a:t>iteration </a:t>
            </a:r>
            <a:r>
              <a:rPr lang="en-US" sz="2800" dirty="0" smtClean="0">
                <a:solidFill>
                  <a:srgbClr val="FF0000"/>
                </a:solidFill>
              </a:rPr>
              <a:t>variables move through the sequence or collection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1" y="3158672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= 0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2" name="Straight Arrow Connector 11"/>
          <p:cNvCxnSpPr>
            <a:stCxn id="10" idx="2"/>
            <a:endCxn id="11" idx="0"/>
          </p:cNvCxnSpPr>
          <p:nvPr/>
        </p:nvCxnSpPr>
        <p:spPr>
          <a:xfrm>
            <a:off x="1790701" y="3615872"/>
            <a:ext cx="0" cy="23585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7662" y="3810056"/>
            <a:ext cx="52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914400" y="5791200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print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("Finish")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5" name="Straight Arrow Connector 14"/>
          <p:cNvCxnSpPr>
            <a:stCxn id="17" idx="2"/>
            <a:endCxn id="18" idx="0"/>
          </p:cNvCxnSpPr>
          <p:nvPr/>
        </p:nvCxnSpPr>
        <p:spPr>
          <a:xfrm>
            <a:off x="2933746" y="4423229"/>
            <a:ext cx="0" cy="32705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057446" y="359669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057446" y="4750280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print (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1" idx="1"/>
            <a:endCxn id="14" idx="0"/>
          </p:cNvCxnSpPr>
          <p:nvPr/>
        </p:nvCxnSpPr>
        <p:spPr>
          <a:xfrm rot="10800000" flipH="1" flipV="1">
            <a:off x="914400" y="4194628"/>
            <a:ext cx="876299" cy="1596571"/>
          </a:xfrm>
          <a:prstGeom prst="bentConnector4">
            <a:avLst>
              <a:gd name="adj1" fmla="val -26087"/>
              <a:gd name="adj2" fmla="val 88421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18" idx="2"/>
            <a:endCxn id="11" idx="2"/>
          </p:cNvCxnSpPr>
          <p:nvPr/>
        </p:nvCxnSpPr>
        <p:spPr>
          <a:xfrm rot="5400000" flipH="1">
            <a:off x="2027248" y="4300983"/>
            <a:ext cx="669951" cy="1143045"/>
          </a:xfrm>
          <a:prstGeom prst="bentConnector3">
            <a:avLst>
              <a:gd name="adj1" fmla="val -34122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914401" y="3851729"/>
            <a:ext cx="2895645" cy="685800"/>
            <a:chOff x="914401" y="3851729"/>
            <a:chExt cx="2895645" cy="685800"/>
          </a:xfrm>
        </p:grpSpPr>
        <p:sp>
          <p:nvSpPr>
            <p:cNvPr id="11" name="Flowchart: Decision 10"/>
            <p:cNvSpPr/>
            <p:nvPr/>
          </p:nvSpPr>
          <p:spPr>
            <a:xfrm>
              <a:off x="914401" y="3851729"/>
              <a:ext cx="1752600" cy="685800"/>
            </a:xfrm>
            <a:prstGeom prst="flowChartDecisi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057446" y="3966029"/>
              <a:ext cx="1752600" cy="4572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Move I ahead</a:t>
              </a:r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1" name="Flowchart: Decision 20"/>
            <p:cNvSpPr/>
            <p:nvPr/>
          </p:nvSpPr>
          <p:spPr>
            <a:xfrm>
              <a:off x="958340" y="3866469"/>
              <a:ext cx="1664722" cy="656320"/>
            </a:xfrm>
            <a:prstGeom prst="flowChartDecisi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Done?</a:t>
              </a:r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143162" y="4004128"/>
              <a:ext cx="1581167" cy="38100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Move </a:t>
              </a:r>
              <a:r>
                <a:rPr lang="en-US" dirty="0" err="1" smtClean="0">
                  <a:solidFill>
                    <a:schemeClr val="accent6">
                      <a:lumMod val="75000"/>
                    </a:schemeClr>
                  </a:solidFill>
                </a:rPr>
                <a:t>i</a:t>
              </a:r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 ahead</a:t>
              </a:r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976914" y="2839144"/>
            <a:ext cx="3301226" cy="191113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sz="2800" dirty="0"/>
              <a:t>for </a:t>
            </a:r>
            <a:r>
              <a:rPr lang="en-US" sz="2800" b="1" dirty="0" err="1">
                <a:solidFill>
                  <a:srgbClr val="FF0000"/>
                </a:solidFill>
              </a:rPr>
              <a:t>i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in [5, 4, 3, 2, 1]</a:t>
            </a:r>
          </a:p>
          <a:p>
            <a:pPr marL="0" indent="0">
              <a:buNone/>
            </a:pPr>
            <a:r>
              <a:rPr lang="en-US" sz="2800" dirty="0"/>
              <a:t>    print ( </a:t>
            </a:r>
            <a:r>
              <a:rPr lang="en-US" sz="2800" b="1" dirty="0" err="1">
                <a:solidFill>
                  <a:srgbClr val="FF0000"/>
                </a:solidFill>
              </a:rPr>
              <a:t>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r>
              <a:rPr lang="en-US" sz="2800" dirty="0"/>
              <a:t>print ("Finish")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63857" y="2839144"/>
            <a:ext cx="1451593" cy="31806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5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4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3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2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1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Finish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4391314" y="5102352"/>
            <a:ext cx="2590800" cy="917448"/>
          </a:xfrm>
          <a:prstGeom prst="wedgeRoundRectCallout">
            <a:avLst>
              <a:gd name="adj1" fmla="val 33888"/>
              <a:gd name="adj2" fmla="val -20161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This is a </a:t>
            </a:r>
            <a:r>
              <a:rPr lang="en-US" b="1" dirty="0" smtClean="0"/>
              <a:t>list</a:t>
            </a:r>
            <a:r>
              <a:rPr lang="en-US" dirty="0" smtClean="0"/>
              <a:t> containing 5 values, will be discussed in next chapter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38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Definite Loop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2356064"/>
            <a:ext cx="4953000" cy="236833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/>
              <a:t>friends = [</a:t>
            </a:r>
            <a:r>
              <a:rPr lang="en-US" sz="2400" dirty="0">
                <a:solidFill>
                  <a:srgbClr val="00B050"/>
                </a:solidFill>
              </a:rPr>
              <a:t>"Peter"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B050"/>
                </a:solidFill>
              </a:rPr>
              <a:t>"Susan"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B050"/>
                </a:solidFill>
              </a:rPr>
              <a:t>"Mary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 smtClean="0"/>
              <a:t>]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</a:t>
            </a:r>
            <a:r>
              <a:rPr lang="en-US" sz="2400" dirty="0" smtClean="0">
                <a:solidFill>
                  <a:srgbClr val="7030A0"/>
                </a:solidFill>
              </a:rPr>
              <a:t>type</a:t>
            </a:r>
            <a:r>
              <a:rPr lang="en-US" sz="2400" dirty="0" smtClean="0"/>
              <a:t> ( friends )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400" dirty="0"/>
              <a:t> friend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/>
              <a:t> friends :    </a:t>
            </a:r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</a:t>
            </a:r>
            <a:r>
              <a:rPr lang="en-US" sz="2400" dirty="0">
                <a:solidFill>
                  <a:srgbClr val="00B050"/>
                </a:solidFill>
              </a:rPr>
              <a:t>"Happy New Year: "</a:t>
            </a:r>
            <a:r>
              <a:rPr lang="en-US" sz="2400" dirty="0"/>
              <a:t>,  friend)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</a:t>
            </a:r>
            <a:r>
              <a:rPr lang="en-US" sz="2400" dirty="0" smtClean="0"/>
              <a:t>( 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>
                <a:solidFill>
                  <a:srgbClr val="00B050"/>
                </a:solidFill>
              </a:rPr>
              <a:t>Finish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 smtClean="0"/>
              <a:t> )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2362200"/>
            <a:ext cx="3280064" cy="2362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&lt;class 'list'&gt;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Happy </a:t>
            </a:r>
            <a:r>
              <a:rPr lang="en-US" sz="2400" dirty="0">
                <a:solidFill>
                  <a:srgbClr val="0000FF"/>
                </a:solidFill>
              </a:rPr>
              <a:t>New Year: Peter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Happy New Year: Susan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Happy New Year: Mary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Finish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678007" y="1417638"/>
            <a:ext cx="6477000" cy="772469"/>
          </a:xfrm>
          <a:prstGeom prst="wedgeRoundRectCallout">
            <a:avLst>
              <a:gd name="adj1" fmla="val -32336"/>
              <a:gd name="adj2" fmla="val 12726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friends is a list containing finite number of items (i.e. string of names in this case)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9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range()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range ( )</a:t>
            </a:r>
            <a:r>
              <a:rPr lang="en-US" sz="2800" dirty="0" smtClean="0"/>
              <a:t> is a built-in function that allows you to create a sequence of numbers in a range</a:t>
            </a:r>
          </a:p>
          <a:p>
            <a:r>
              <a:rPr lang="en-US" sz="2800" dirty="0" smtClean="0"/>
              <a:t>Very useful in “</a:t>
            </a:r>
            <a:r>
              <a:rPr lang="en-US" sz="2800" b="1" dirty="0" smtClean="0">
                <a:solidFill>
                  <a:srgbClr val="FF0000"/>
                </a:solidFill>
              </a:rPr>
              <a:t>for</a:t>
            </a:r>
            <a:r>
              <a:rPr lang="en-US" sz="2800" dirty="0" smtClean="0"/>
              <a:t>” loops which are discussed later in the Iteration chapter</a:t>
            </a:r>
          </a:p>
          <a:p>
            <a:r>
              <a:rPr lang="en-US" sz="2800" dirty="0" smtClean="0"/>
              <a:t>Takes as an input 1, 2, or 3 arguments. See examples.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3976650"/>
            <a:ext cx="4800600" cy="27305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/>
              <a:t>x = </a:t>
            </a:r>
            <a:r>
              <a:rPr lang="en-US" sz="2400" dirty="0" smtClean="0">
                <a:solidFill>
                  <a:srgbClr val="7030A0"/>
                </a:solidFill>
              </a:rPr>
              <a:t>range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 smtClean="0"/>
              <a:t>(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5 </a:t>
            </a:r>
            <a:r>
              <a:rPr lang="en-US" sz="2400" dirty="0" smtClean="0"/>
              <a:t>)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</a:t>
            </a:r>
            <a:r>
              <a:rPr lang="en-US" sz="2400" dirty="0" smtClean="0"/>
              <a:t>( </a:t>
            </a:r>
            <a:r>
              <a:rPr lang="en-US" sz="2400" dirty="0" smtClean="0">
                <a:solidFill>
                  <a:srgbClr val="7030A0"/>
                </a:solidFill>
              </a:rPr>
              <a:t>list</a:t>
            </a:r>
            <a:r>
              <a:rPr lang="en-US" sz="2400" dirty="0" smtClean="0"/>
              <a:t> ( x ) 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r>
              <a:rPr lang="en-US" sz="2400" dirty="0"/>
              <a:t>x = </a:t>
            </a:r>
            <a:r>
              <a:rPr lang="en-US" sz="2400" dirty="0" smtClean="0">
                <a:solidFill>
                  <a:srgbClr val="7030A0"/>
                </a:solidFill>
              </a:rPr>
              <a:t>range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 smtClean="0"/>
              <a:t>(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7 </a:t>
            </a:r>
            <a:r>
              <a:rPr lang="en-US" sz="2400" dirty="0" smtClean="0"/>
              <a:t>)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</a:t>
            </a:r>
            <a:r>
              <a:rPr lang="en-US" sz="2400" dirty="0" smtClean="0"/>
              <a:t>( </a:t>
            </a:r>
            <a:r>
              <a:rPr lang="en-US" sz="2400" dirty="0" smtClean="0">
                <a:solidFill>
                  <a:srgbClr val="7030A0"/>
                </a:solidFill>
              </a:rPr>
              <a:t>list</a:t>
            </a:r>
            <a:r>
              <a:rPr lang="en-US" sz="2400" dirty="0" smtClean="0"/>
              <a:t> </a:t>
            </a:r>
            <a:r>
              <a:rPr lang="en-US" sz="2400" dirty="0"/>
              <a:t>( x </a:t>
            </a:r>
            <a:r>
              <a:rPr lang="en-US" sz="2400" dirty="0" smtClean="0"/>
              <a:t>) )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x = </a:t>
            </a:r>
            <a:r>
              <a:rPr lang="en-US" sz="2400" dirty="0" smtClean="0">
                <a:solidFill>
                  <a:srgbClr val="7030A0"/>
                </a:solidFill>
              </a:rPr>
              <a:t>range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 smtClean="0"/>
              <a:t>(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10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, 1, -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2 </a:t>
            </a:r>
            <a:r>
              <a:rPr lang="en-US" sz="2400" dirty="0" smtClean="0"/>
              <a:t>)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</a:t>
            </a:r>
            <a:r>
              <a:rPr lang="en-US" sz="2400" dirty="0" smtClean="0"/>
              <a:t>( </a:t>
            </a:r>
            <a:r>
              <a:rPr lang="en-US" sz="2400" dirty="0" smtClean="0">
                <a:solidFill>
                  <a:srgbClr val="7030A0"/>
                </a:solidFill>
              </a:rPr>
              <a:t>list</a:t>
            </a:r>
            <a:r>
              <a:rPr lang="en-US" sz="2400" dirty="0" smtClean="0"/>
              <a:t> </a:t>
            </a:r>
            <a:r>
              <a:rPr lang="en-US" sz="2400" dirty="0"/>
              <a:t>( x </a:t>
            </a:r>
            <a:r>
              <a:rPr lang="en-US" sz="2400" dirty="0" smtClean="0"/>
              <a:t>) )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562600" y="3976650"/>
            <a:ext cx="2975264" cy="27305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[</a:t>
            </a:r>
            <a:r>
              <a:rPr lang="en-US" sz="2400" dirty="0">
                <a:solidFill>
                  <a:srgbClr val="0000FF"/>
                </a:solidFill>
              </a:rPr>
              <a:t>0, 1, 2, 3, 4</a:t>
            </a:r>
            <a:r>
              <a:rPr lang="en-US" sz="2400" dirty="0" smtClean="0">
                <a:solidFill>
                  <a:srgbClr val="0000FF"/>
                </a:solidFill>
              </a:rPr>
              <a:t>]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[</a:t>
            </a:r>
            <a:r>
              <a:rPr lang="en-US" sz="2400" dirty="0">
                <a:solidFill>
                  <a:srgbClr val="0000FF"/>
                </a:solidFill>
              </a:rPr>
              <a:t>3, 4, 5, </a:t>
            </a:r>
            <a:r>
              <a:rPr lang="en-US" sz="2400" dirty="0" smtClean="0">
                <a:solidFill>
                  <a:srgbClr val="0000FF"/>
                </a:solidFill>
              </a:rPr>
              <a:t>6]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[</a:t>
            </a:r>
            <a:r>
              <a:rPr lang="en-US" sz="2400" dirty="0">
                <a:solidFill>
                  <a:srgbClr val="0000FF"/>
                </a:solidFill>
              </a:rPr>
              <a:t>10, 8, 6, 4, 2]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2133600" y="3870288"/>
            <a:ext cx="1447800" cy="460248"/>
          </a:xfrm>
          <a:prstGeom prst="wedgeRoundRectCallout">
            <a:avLst>
              <a:gd name="adj1" fmla="val -41516"/>
              <a:gd name="adj2" fmla="val 665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Argument(s)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2853489" y="4467402"/>
            <a:ext cx="2209800" cy="592302"/>
          </a:xfrm>
          <a:prstGeom prst="wedgeRoundRectCallout">
            <a:avLst>
              <a:gd name="adj1" fmla="val -68415"/>
              <a:gd name="adj2" fmla="val -2503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This function equals to range ( 0, 5, 1 )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37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Using range() Function in a for Loop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45" y="1569879"/>
            <a:ext cx="12192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 = 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66944" y="3178017"/>
            <a:ext cx="12192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print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( </a:t>
            </a:r>
            <a:r>
              <a:rPr lang="en-US" dirty="0" err="1" smtClean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 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5300" y="4236879"/>
            <a:ext cx="16764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print ("Finish")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>
            <a:stCxn id="6" idx="2"/>
            <a:endCxn id="45" idx="0"/>
          </p:cNvCxnSpPr>
          <p:nvPr/>
        </p:nvCxnSpPr>
        <p:spPr>
          <a:xfrm flipH="1">
            <a:off x="1333500" y="2027079"/>
            <a:ext cx="45" cy="32004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46" idx="2"/>
            <a:endCxn id="10" idx="0"/>
          </p:cNvCxnSpPr>
          <p:nvPr/>
        </p:nvCxnSpPr>
        <p:spPr>
          <a:xfrm flipH="1">
            <a:off x="2476544" y="2918619"/>
            <a:ext cx="1" cy="2593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577755" y="208471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cxnSp>
        <p:nvCxnSpPr>
          <p:cNvPr id="32" name="Elbow Connector 31"/>
          <p:cNvCxnSpPr>
            <a:stCxn id="45" idx="1"/>
            <a:endCxn id="12" idx="0"/>
          </p:cNvCxnSpPr>
          <p:nvPr/>
        </p:nvCxnSpPr>
        <p:spPr>
          <a:xfrm rot="10800000" flipH="1" flipV="1">
            <a:off x="457200" y="2690019"/>
            <a:ext cx="876300" cy="1546860"/>
          </a:xfrm>
          <a:prstGeom prst="bentConnector4">
            <a:avLst>
              <a:gd name="adj1" fmla="val -26087"/>
              <a:gd name="adj2" fmla="val 85304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7262" y="2310119"/>
            <a:ext cx="52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476383" y="3635216"/>
            <a:ext cx="3559266" cy="19807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sz="2800" dirty="0" smtClean="0"/>
              <a:t>for </a:t>
            </a:r>
            <a:r>
              <a:rPr lang="en-US" sz="2800" dirty="0" err="1">
                <a:solidFill>
                  <a:srgbClr val="FF0000"/>
                </a:solidFill>
              </a:rPr>
              <a:t>i</a:t>
            </a:r>
            <a:r>
              <a:rPr lang="en-US" sz="2800" dirty="0"/>
              <a:t> in </a:t>
            </a:r>
            <a:r>
              <a:rPr lang="en-US" sz="2800" dirty="0">
                <a:solidFill>
                  <a:srgbClr val="FF0000"/>
                </a:solidFill>
              </a:rPr>
              <a:t>range </a:t>
            </a:r>
            <a:r>
              <a:rPr lang="en-US" sz="2800" dirty="0" smtClean="0">
                <a:solidFill>
                  <a:srgbClr val="FF0000"/>
                </a:solidFill>
              </a:rPr>
              <a:t>( 7</a:t>
            </a:r>
            <a:r>
              <a:rPr lang="en-US" sz="2800" dirty="0">
                <a:solidFill>
                  <a:srgbClr val="FF0000"/>
                </a:solidFill>
              </a:rPr>
              <a:t>, 0, -</a:t>
            </a:r>
            <a:r>
              <a:rPr lang="en-US" sz="2800" dirty="0" smtClean="0">
                <a:solidFill>
                  <a:srgbClr val="FF0000"/>
                </a:solidFill>
              </a:rPr>
              <a:t>1 )</a:t>
            </a:r>
            <a:r>
              <a:rPr lang="en-US" sz="2800" dirty="0" smtClean="0"/>
              <a:t>: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    print ( </a:t>
            </a:r>
            <a:r>
              <a:rPr lang="en-US" sz="2800" dirty="0" err="1">
                <a:solidFill>
                  <a:srgbClr val="FF0000"/>
                </a:solidFill>
              </a:rPr>
              <a:t>i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print ("Finish</a:t>
            </a:r>
            <a:r>
              <a:rPr lang="en-US" sz="2800" dirty="0" smtClean="0">
                <a:solidFill>
                  <a:schemeClr val="tx1"/>
                </a:solidFill>
              </a:rPr>
              <a:t>")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62800" y="1543050"/>
            <a:ext cx="1527464" cy="40728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7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6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5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4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3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2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1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Finish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457200" y="2347119"/>
            <a:ext cx="2895645" cy="685800"/>
            <a:chOff x="914401" y="3851729"/>
            <a:chExt cx="2895645" cy="685800"/>
          </a:xfrm>
        </p:grpSpPr>
        <p:sp>
          <p:nvSpPr>
            <p:cNvPr id="45" name="Flowchart: Decision 44"/>
            <p:cNvSpPr/>
            <p:nvPr/>
          </p:nvSpPr>
          <p:spPr>
            <a:xfrm>
              <a:off x="914401" y="3851729"/>
              <a:ext cx="1752600" cy="685800"/>
            </a:xfrm>
            <a:prstGeom prst="flowChartDecisi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057446" y="3966029"/>
              <a:ext cx="1752600" cy="4572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Move I ahead</a:t>
              </a:r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7" name="Flowchart: Decision 46"/>
            <p:cNvSpPr/>
            <p:nvPr/>
          </p:nvSpPr>
          <p:spPr>
            <a:xfrm>
              <a:off x="958340" y="3866469"/>
              <a:ext cx="1664722" cy="656320"/>
            </a:xfrm>
            <a:prstGeom prst="flowChartDecisi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Done?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143162" y="4004128"/>
              <a:ext cx="1581167" cy="38100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Move </a:t>
              </a:r>
              <a:r>
                <a:rPr lang="en-US" dirty="0" err="1" smtClean="0">
                  <a:solidFill>
                    <a:srgbClr val="FF0000"/>
                  </a:solidFill>
                </a:rPr>
                <a:t>i</a:t>
              </a:r>
              <a:r>
                <a:rPr lang="en-US" dirty="0" smtClean="0">
                  <a:solidFill>
                    <a:srgbClr val="FF0000"/>
                  </a:solidFill>
                </a:rPr>
                <a:t> ahead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58" name="Elbow Connector 57"/>
          <p:cNvCxnSpPr>
            <a:stCxn id="10" idx="2"/>
            <a:endCxn id="45" idx="2"/>
          </p:cNvCxnSpPr>
          <p:nvPr/>
        </p:nvCxnSpPr>
        <p:spPr>
          <a:xfrm rot="5400000" flipH="1">
            <a:off x="1603873" y="2762546"/>
            <a:ext cx="602298" cy="1143044"/>
          </a:xfrm>
          <a:prstGeom prst="bentConnector3">
            <a:avLst>
              <a:gd name="adj1" fmla="val -37955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ular Callout 65"/>
          <p:cNvSpPr/>
          <p:nvPr/>
        </p:nvSpPr>
        <p:spPr>
          <a:xfrm>
            <a:off x="3484678" y="1371600"/>
            <a:ext cx="3558988" cy="2055193"/>
          </a:xfrm>
          <a:prstGeom prst="wedgeRoundRectCallout">
            <a:avLst>
              <a:gd name="adj1" fmla="val 862"/>
              <a:gd name="adj2" fmla="val 8596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2000" dirty="0" smtClean="0"/>
              <a:t>range ( 7, 0, -1 ) would be converted and equivalent to the list </a:t>
            </a:r>
            <a:r>
              <a:rPr lang="en-US" sz="2000" b="1" dirty="0" smtClean="0"/>
              <a:t>[ 7, 6, 5, 4, 3, 2, 1 ]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2000" dirty="0" smtClean="0"/>
              <a:t>Note: the value of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parameter (0 in this case) is excluded from the list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5108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at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in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iteration variable </a:t>
            </a:r>
            <a:r>
              <a:rPr lang="en-US" dirty="0" smtClean="0"/>
              <a:t>“iterates” through the </a:t>
            </a:r>
            <a:r>
              <a:rPr lang="en-US" dirty="0" smtClean="0">
                <a:solidFill>
                  <a:srgbClr val="0070C0"/>
                </a:solidFill>
              </a:rPr>
              <a:t>collection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7030A0"/>
                </a:solidFill>
              </a:rPr>
              <a:t>block (body) </a:t>
            </a:r>
            <a:r>
              <a:rPr lang="en-US" dirty="0" smtClean="0"/>
              <a:t>of code is executed once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dirty="0" smtClean="0"/>
              <a:t> each value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collection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iteration variable </a:t>
            </a:r>
            <a:r>
              <a:rPr lang="en-US" dirty="0" smtClean="0"/>
              <a:t>moves through all of the values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rgbClr val="0070C0"/>
                </a:solidFill>
              </a:rPr>
              <a:t>collection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27636" y="5031189"/>
            <a:ext cx="3559266" cy="14266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800" dirty="0" smtClean="0"/>
              <a:t> </a:t>
            </a:r>
            <a:r>
              <a:rPr lang="en-US" sz="2800" dirty="0" err="1">
                <a:solidFill>
                  <a:srgbClr val="FF0000"/>
                </a:solidFill>
              </a:rPr>
              <a:t>i</a:t>
            </a:r>
            <a:r>
              <a:rPr lang="en-US" sz="2800" dirty="0"/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800" dirty="0"/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[5, 4, 3, 2, 1]</a:t>
            </a:r>
            <a:r>
              <a:rPr lang="en-US" sz="2800" dirty="0" smtClean="0"/>
              <a:t>: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    </a:t>
            </a:r>
            <a:r>
              <a:rPr lang="en-US" sz="2800" dirty="0">
                <a:solidFill>
                  <a:srgbClr val="7030A0"/>
                </a:solidFill>
              </a:rPr>
              <a:t>print</a:t>
            </a:r>
            <a:r>
              <a:rPr lang="en-US" sz="2800" dirty="0"/>
              <a:t> ( </a:t>
            </a:r>
            <a:r>
              <a:rPr lang="en-US" sz="2800" dirty="0" err="1">
                <a:solidFill>
                  <a:srgbClr val="FF0000"/>
                </a:solidFill>
              </a:rPr>
              <a:t>i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2" name="AutoShape 4"/>
          <p:cNvSpPr>
            <a:spLocks noChangeArrowheads="1"/>
          </p:cNvSpPr>
          <p:nvPr/>
        </p:nvSpPr>
        <p:spPr bwMode="auto">
          <a:xfrm>
            <a:off x="5640532" y="4572000"/>
            <a:ext cx="3276600" cy="581427"/>
          </a:xfrm>
          <a:prstGeom prst="wedgeRoundRectCallout">
            <a:avLst>
              <a:gd name="adj1" fmla="val -43489"/>
              <a:gd name="adj2" fmla="val 114020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 algn="ctr">
              <a:defRPr/>
            </a:pPr>
            <a:r>
              <a:rPr lang="en-US" altLang="zh-TW" sz="2400" b="1" dirty="0" smtClean="0">
                <a:solidFill>
                  <a:srgbClr val="0070C0"/>
                </a:solidFill>
                <a:latin typeface="+mn-lt"/>
                <a:ea typeface="PMingLiU" pitchFamily="18" charset="-120"/>
              </a:rPr>
              <a:t>Five-element collection</a:t>
            </a:r>
            <a:endParaRPr lang="en-US" altLang="zh-TW" sz="2400" b="1" dirty="0">
              <a:solidFill>
                <a:srgbClr val="0070C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658245" y="4993089"/>
            <a:ext cx="2617226" cy="533400"/>
          </a:xfrm>
          <a:prstGeom prst="wedgeRoundRectCallout">
            <a:avLst>
              <a:gd name="adj1" fmla="val 75567"/>
              <a:gd name="adj2" fmla="val 61793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 algn="ctr">
              <a:defRPr/>
            </a:pPr>
            <a:r>
              <a:rPr lang="en-US" altLang="zh-TW" sz="2400" b="1" dirty="0" smtClean="0">
                <a:solidFill>
                  <a:srgbClr val="FF0000"/>
                </a:solidFill>
                <a:latin typeface="+mn-lt"/>
                <a:ea typeface="PMingLiU" pitchFamily="18" charset="-120"/>
              </a:rPr>
              <a:t>Iteration variable</a:t>
            </a:r>
            <a:endParaRPr lang="en-US" altLang="zh-TW" sz="24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3915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Looping Through a List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1398588"/>
            <a:ext cx="5791200" cy="45450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3200" b="1" u="sng" dirty="0" smtClean="0"/>
              <a:t>Program:</a:t>
            </a:r>
          </a:p>
          <a:p>
            <a:pPr marL="0" indent="0">
              <a:buNone/>
            </a:pPr>
            <a:r>
              <a:rPr lang="en-US" sz="3200" dirty="0"/>
              <a:t>print </a:t>
            </a:r>
            <a:r>
              <a:rPr lang="en-US" sz="3200" dirty="0" smtClean="0">
                <a:solidFill>
                  <a:schemeClr val="tx1"/>
                </a:solidFill>
              </a:rPr>
              <a:t>( </a:t>
            </a:r>
            <a:r>
              <a:rPr lang="en-US" sz="3200" dirty="0" smtClean="0">
                <a:solidFill>
                  <a:srgbClr val="008000"/>
                </a:solidFill>
              </a:rPr>
              <a:t>"</a:t>
            </a:r>
            <a:r>
              <a:rPr lang="en-US" sz="3200" dirty="0">
                <a:solidFill>
                  <a:srgbClr val="008000"/>
                </a:solidFill>
              </a:rPr>
              <a:t>Before</a:t>
            </a:r>
            <a:r>
              <a:rPr lang="en-US" sz="3200" dirty="0" smtClean="0">
                <a:solidFill>
                  <a:srgbClr val="008000"/>
                </a:solidFill>
              </a:rPr>
              <a:t>"</a:t>
            </a:r>
            <a:r>
              <a:rPr lang="en-US" sz="3200" dirty="0" smtClean="0">
                <a:solidFill>
                  <a:schemeClr val="tx1"/>
                </a:solidFill>
              </a:rPr>
              <a:t> )</a:t>
            </a: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200" dirty="0"/>
              <a:t>for </a:t>
            </a:r>
            <a:r>
              <a:rPr lang="en-US" sz="3200" dirty="0">
                <a:solidFill>
                  <a:srgbClr val="0000FF"/>
                </a:solidFill>
              </a:rPr>
              <a:t>thing</a:t>
            </a:r>
            <a:r>
              <a:rPr lang="en-US" sz="3200" dirty="0"/>
              <a:t> in </a:t>
            </a:r>
            <a:r>
              <a:rPr lang="en-US" sz="3200" dirty="0">
                <a:solidFill>
                  <a:srgbClr val="0000FF"/>
                </a:solidFill>
              </a:rPr>
              <a:t>[9, 41, 12, 3, 74, 15]</a:t>
            </a:r>
            <a:r>
              <a:rPr lang="en-US" sz="3200" dirty="0"/>
              <a:t>:</a:t>
            </a:r>
          </a:p>
          <a:p>
            <a:pPr marL="0" indent="0">
              <a:buNone/>
            </a:pPr>
            <a:r>
              <a:rPr lang="en-US" sz="3200" dirty="0"/>
              <a:t>    </a:t>
            </a:r>
            <a:r>
              <a:rPr lang="en-US" sz="3200" dirty="0">
                <a:solidFill>
                  <a:schemeClr val="tx1"/>
                </a:solidFill>
              </a:rPr>
              <a:t>print </a:t>
            </a:r>
            <a:r>
              <a:rPr lang="en-US" sz="3200" dirty="0" smtClean="0">
                <a:solidFill>
                  <a:schemeClr val="tx1"/>
                </a:solidFill>
              </a:rPr>
              <a:t>( </a:t>
            </a:r>
            <a:r>
              <a:rPr lang="en-US" sz="3200" dirty="0" smtClean="0">
                <a:solidFill>
                  <a:srgbClr val="0000FF"/>
                </a:solidFill>
              </a:rPr>
              <a:t>thing</a:t>
            </a:r>
            <a:r>
              <a:rPr lang="en-US" sz="3200" dirty="0" smtClean="0">
                <a:solidFill>
                  <a:schemeClr val="tx1"/>
                </a:solidFill>
              </a:rPr>
              <a:t> )</a:t>
            </a: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print </a:t>
            </a:r>
            <a:r>
              <a:rPr lang="en-US" sz="3200" dirty="0" smtClean="0">
                <a:solidFill>
                  <a:schemeClr val="tx1"/>
                </a:solidFill>
              </a:rPr>
              <a:t>( </a:t>
            </a:r>
            <a:r>
              <a:rPr lang="en-US" sz="3200" dirty="0" smtClean="0">
                <a:solidFill>
                  <a:srgbClr val="008000"/>
                </a:solidFill>
              </a:rPr>
              <a:t>"</a:t>
            </a:r>
            <a:r>
              <a:rPr lang="en-US" sz="3200" dirty="0">
                <a:solidFill>
                  <a:srgbClr val="008000"/>
                </a:solidFill>
              </a:rPr>
              <a:t>Finish</a:t>
            </a:r>
            <a:r>
              <a:rPr lang="en-US" sz="3200" dirty="0" smtClean="0">
                <a:solidFill>
                  <a:srgbClr val="008000"/>
                </a:solidFill>
              </a:rPr>
              <a:t>"</a:t>
            </a:r>
            <a:r>
              <a:rPr lang="en-US" sz="3200" dirty="0" smtClean="0">
                <a:solidFill>
                  <a:schemeClr val="tx1"/>
                </a:solidFill>
              </a:rPr>
              <a:t> )</a:t>
            </a: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6477000" y="1398588"/>
            <a:ext cx="1832264" cy="45450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3200" b="1" u="sng" dirty="0" smtClean="0"/>
              <a:t>Output: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8000"/>
                </a:solidFill>
              </a:rPr>
              <a:t>Before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9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41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12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3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74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15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8000"/>
                </a:solidFill>
              </a:rPr>
              <a:t>Finish</a:t>
            </a:r>
          </a:p>
        </p:txBody>
      </p:sp>
    </p:spTree>
    <p:extLst>
      <p:ext uri="{BB962C8B-B14F-4D97-AF65-F5344CB8AC3E}">
        <p14:creationId xmlns:p14="http://schemas.microsoft.com/office/powerpoint/2010/main" val="148034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Counting in a Loop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To </a:t>
            </a:r>
            <a:r>
              <a:rPr lang="en-US" sz="2800" dirty="0">
                <a:solidFill>
                  <a:srgbClr val="0070C0"/>
                </a:solidFill>
              </a:rPr>
              <a:t>count</a:t>
            </a:r>
            <a:r>
              <a:rPr lang="en-US" sz="2800" dirty="0"/>
              <a:t> how may times we execute a loop we introduce a </a:t>
            </a:r>
            <a:r>
              <a:rPr lang="en-US" sz="2800" dirty="0">
                <a:solidFill>
                  <a:srgbClr val="0070C0"/>
                </a:solidFill>
              </a:rPr>
              <a:t>counter variable that starts at 0 </a:t>
            </a:r>
            <a:r>
              <a:rPr lang="en-US" sz="2800" dirty="0"/>
              <a:t>and we </a:t>
            </a:r>
            <a:r>
              <a:rPr lang="en-US" sz="2800" dirty="0">
                <a:solidFill>
                  <a:srgbClr val="0070C0"/>
                </a:solidFill>
              </a:rPr>
              <a:t>add one to it each time through the loop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3124200"/>
            <a:ext cx="5547014" cy="33924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70C0"/>
                </a:solidFill>
              </a:rPr>
              <a:t>sum = 0</a:t>
            </a:r>
          </a:p>
          <a:p>
            <a:pPr marL="0" indent="0">
              <a:buNone/>
            </a:pPr>
            <a:r>
              <a:rPr lang="en-US" sz="2800" dirty="0"/>
              <a:t>print (</a:t>
            </a:r>
            <a:r>
              <a:rPr lang="en-US" sz="2800" dirty="0">
                <a:solidFill>
                  <a:srgbClr val="00B050"/>
                </a:solidFill>
              </a:rPr>
              <a:t>"Before"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70C0"/>
                </a:solidFill>
              </a:rPr>
              <a:t>sum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r>
              <a:rPr lang="en-US" sz="2800" dirty="0"/>
              <a:t>for </a:t>
            </a:r>
            <a:r>
              <a:rPr lang="en-US" sz="2800" dirty="0">
                <a:solidFill>
                  <a:srgbClr val="FF0000"/>
                </a:solidFill>
              </a:rPr>
              <a:t>value</a:t>
            </a:r>
            <a:r>
              <a:rPr lang="en-US" sz="2800" dirty="0"/>
              <a:t> in </a:t>
            </a:r>
            <a:r>
              <a:rPr lang="en-US" sz="2800" dirty="0">
                <a:solidFill>
                  <a:srgbClr val="FF0000"/>
                </a:solidFill>
              </a:rPr>
              <a:t>[9, 41, 12, 3, 74, 15]</a:t>
            </a:r>
            <a:r>
              <a:rPr lang="en-US" sz="2800" dirty="0"/>
              <a:t>:</a:t>
            </a:r>
          </a:p>
          <a:p>
            <a:pPr marL="0" indent="0">
              <a:buNone/>
            </a:pPr>
            <a:r>
              <a:rPr lang="en-US" sz="2800" dirty="0"/>
              <a:t>    </a:t>
            </a:r>
            <a:r>
              <a:rPr lang="en-US" sz="2800" dirty="0">
                <a:solidFill>
                  <a:srgbClr val="0070C0"/>
                </a:solidFill>
              </a:rPr>
              <a:t>sum = sum + 1</a:t>
            </a:r>
          </a:p>
          <a:p>
            <a:pPr marL="0" indent="0">
              <a:buNone/>
            </a:pPr>
            <a:r>
              <a:rPr lang="en-US" sz="2800" dirty="0"/>
              <a:t>    print (</a:t>
            </a:r>
            <a:r>
              <a:rPr lang="en-US" sz="2800" dirty="0">
                <a:solidFill>
                  <a:srgbClr val="0070C0"/>
                </a:solidFill>
              </a:rPr>
              <a:t>sum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FF0000"/>
                </a:solidFill>
              </a:rPr>
              <a:t>value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r>
              <a:rPr lang="en-US" sz="2800" dirty="0"/>
              <a:t>print (</a:t>
            </a:r>
            <a:r>
              <a:rPr lang="en-US" sz="2800" dirty="0">
                <a:solidFill>
                  <a:srgbClr val="00B050"/>
                </a:solidFill>
              </a:rPr>
              <a:t>"After"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70C0"/>
                </a:solidFill>
              </a:rPr>
              <a:t>sum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400800" y="2554212"/>
            <a:ext cx="2118014" cy="396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Before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70C0"/>
                </a:solidFill>
              </a:rPr>
              <a:t>0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70C0"/>
                </a:solidFill>
              </a:rPr>
              <a:t>1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9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70C0"/>
                </a:solidFill>
              </a:rPr>
              <a:t>2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41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70C0"/>
                </a:solidFill>
              </a:rPr>
              <a:t>3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12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70C0"/>
                </a:solidFill>
              </a:rPr>
              <a:t>4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3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70C0"/>
                </a:solidFill>
              </a:rPr>
              <a:t>5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74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70C0"/>
                </a:solidFill>
              </a:rPr>
              <a:t>6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15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After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70C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81119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Summing in a Loop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/>
            <a:r>
              <a:rPr lang="en-US" sz="2800" dirty="0"/>
              <a:t>To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add up </a:t>
            </a:r>
            <a:r>
              <a:rPr lang="en-US" sz="2800" dirty="0"/>
              <a:t>a </a:t>
            </a:r>
            <a:r>
              <a:rPr lang="en-US" sz="2800" dirty="0">
                <a:solidFill>
                  <a:srgbClr val="0070C0"/>
                </a:solidFill>
              </a:rPr>
              <a:t>value</a:t>
            </a:r>
            <a:r>
              <a:rPr lang="en-US" sz="2800" dirty="0"/>
              <a:t> we encounter in a loop, we introduce a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sum variable that starts at 0 </a:t>
            </a:r>
            <a:r>
              <a:rPr lang="en-US" sz="2800" dirty="0"/>
              <a:t>and we add the </a:t>
            </a:r>
            <a:r>
              <a:rPr lang="en-US" sz="2800" dirty="0">
                <a:solidFill>
                  <a:srgbClr val="0070C0"/>
                </a:solidFill>
              </a:rPr>
              <a:t>value</a:t>
            </a:r>
            <a:r>
              <a:rPr lang="en-US" sz="2800" dirty="0"/>
              <a:t> to the sum each time through the loop.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3124200"/>
            <a:ext cx="5547014" cy="33924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sum = 0</a:t>
            </a:r>
          </a:p>
          <a:p>
            <a:pPr marL="0" indent="0">
              <a:buNone/>
            </a:pPr>
            <a:r>
              <a:rPr lang="en-US" sz="2800" dirty="0"/>
              <a:t>print (</a:t>
            </a:r>
            <a:r>
              <a:rPr lang="en-US" sz="2800" dirty="0">
                <a:solidFill>
                  <a:srgbClr val="008000"/>
                </a:solidFill>
              </a:rPr>
              <a:t>"Before"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sum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en-US" sz="2800" dirty="0"/>
              <a:t>for </a:t>
            </a:r>
            <a:r>
              <a:rPr lang="en-US" sz="2800" dirty="0">
                <a:solidFill>
                  <a:srgbClr val="0070C0"/>
                </a:solidFill>
              </a:rPr>
              <a:t>value </a:t>
            </a:r>
            <a:r>
              <a:rPr lang="en-US" sz="2800" dirty="0"/>
              <a:t>in [9, 41, 12, 3, 74, 15]: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   sum = sum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+ </a:t>
            </a:r>
            <a:r>
              <a:rPr lang="en-US" sz="2800" dirty="0">
                <a:solidFill>
                  <a:srgbClr val="0070C0"/>
                </a:solidFill>
              </a:rPr>
              <a:t>value</a:t>
            </a:r>
          </a:p>
          <a:p>
            <a:pPr marL="0" indent="0">
              <a:buNone/>
            </a:pPr>
            <a:r>
              <a:rPr lang="en-US" sz="2800" dirty="0"/>
              <a:t>    print (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sum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70C0"/>
                </a:solidFill>
              </a:rPr>
              <a:t>value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r>
              <a:rPr lang="en-US" sz="2800" dirty="0"/>
              <a:t>print (</a:t>
            </a:r>
            <a:r>
              <a:rPr lang="en-US" sz="2800" dirty="0">
                <a:solidFill>
                  <a:srgbClr val="008000"/>
                </a:solidFill>
              </a:rPr>
              <a:t>"After"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sum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400800" y="2554212"/>
            <a:ext cx="2118014" cy="396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Before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0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9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0070C0"/>
                </a:solidFill>
              </a:rPr>
              <a:t>9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50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70C0"/>
                </a:solidFill>
              </a:rPr>
              <a:t>41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62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70C0"/>
                </a:solidFill>
              </a:rPr>
              <a:t>12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65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70C0"/>
                </a:solidFill>
              </a:rPr>
              <a:t>3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139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70C0"/>
                </a:solidFill>
              </a:rPr>
              <a:t>74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154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70C0"/>
                </a:solidFill>
              </a:rPr>
              <a:t>15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After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154</a:t>
            </a:r>
          </a:p>
        </p:txBody>
      </p:sp>
    </p:spTree>
    <p:extLst>
      <p:ext uri="{BB962C8B-B14F-4D97-AF65-F5344CB8AC3E}">
        <p14:creationId xmlns:p14="http://schemas.microsoft.com/office/powerpoint/2010/main" val="72529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Average in a Loop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1371600"/>
            <a:ext cx="868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n-lt"/>
              </a:rPr>
              <a:t>An </a:t>
            </a:r>
            <a:r>
              <a:rPr lang="en-US" sz="2800" dirty="0" smtClean="0">
                <a:solidFill>
                  <a:srgbClr val="7030A0"/>
                </a:solidFill>
                <a:latin typeface="+mn-lt"/>
              </a:rPr>
              <a:t>average</a:t>
            </a:r>
            <a:r>
              <a:rPr lang="en-US" sz="2800" dirty="0" smtClean="0">
                <a:latin typeface="+mn-lt"/>
              </a:rPr>
              <a:t> just combines the </a:t>
            </a:r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counting</a:t>
            </a:r>
            <a:r>
              <a:rPr lang="en-US" sz="2800" dirty="0" smtClean="0">
                <a:latin typeface="+mn-lt"/>
              </a:rPr>
              <a:t> and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sum</a:t>
            </a:r>
            <a:r>
              <a:rPr lang="en-US" sz="2800" dirty="0" smtClean="0">
                <a:latin typeface="+mn-lt"/>
              </a:rPr>
              <a:t> patterns and </a:t>
            </a:r>
            <a:r>
              <a:rPr lang="en-US" sz="2800" dirty="0" smtClean="0">
                <a:solidFill>
                  <a:srgbClr val="7030A0"/>
                </a:solidFill>
                <a:latin typeface="+mn-lt"/>
              </a:rPr>
              <a:t>divides when the loop is done</a:t>
            </a:r>
            <a:endParaRPr lang="en-US" sz="28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2397293"/>
            <a:ext cx="6004214" cy="3962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count = 0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sum = 0</a:t>
            </a:r>
          </a:p>
          <a:p>
            <a:pPr marL="0" indent="0">
              <a:buNone/>
            </a:pPr>
            <a:r>
              <a:rPr lang="en-US" sz="2800" dirty="0"/>
              <a:t>print (</a:t>
            </a:r>
            <a:r>
              <a:rPr lang="en-US" sz="2800" dirty="0">
                <a:solidFill>
                  <a:srgbClr val="008000"/>
                </a:solidFill>
              </a:rPr>
              <a:t>"Before"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FF0000"/>
                </a:solidFill>
              </a:rPr>
              <a:t>count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sum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r>
              <a:rPr lang="en-US" sz="2800" dirty="0"/>
              <a:t>for </a:t>
            </a:r>
            <a:r>
              <a:rPr lang="en-US" sz="2800" dirty="0">
                <a:solidFill>
                  <a:srgbClr val="0070C0"/>
                </a:solidFill>
              </a:rPr>
              <a:t>value</a:t>
            </a:r>
            <a:r>
              <a:rPr lang="en-US" sz="2800" dirty="0"/>
              <a:t> in </a:t>
            </a:r>
            <a:r>
              <a:rPr lang="en-US" sz="2800" dirty="0">
                <a:solidFill>
                  <a:srgbClr val="0070C0"/>
                </a:solidFill>
              </a:rPr>
              <a:t>[9, 41, 12, 3, 74, 15]</a:t>
            </a:r>
            <a:r>
              <a:rPr lang="en-US" sz="2800" dirty="0"/>
              <a:t>:</a:t>
            </a:r>
          </a:p>
          <a:p>
            <a:pPr marL="0" indent="0">
              <a:buNone/>
            </a:pPr>
            <a:r>
              <a:rPr lang="en-US" sz="2800" dirty="0"/>
              <a:t>    </a:t>
            </a:r>
            <a:r>
              <a:rPr lang="en-US" sz="2800" dirty="0">
                <a:solidFill>
                  <a:srgbClr val="FF0000"/>
                </a:solidFill>
              </a:rPr>
              <a:t>count</a:t>
            </a:r>
            <a:r>
              <a:rPr lang="en-US" sz="2800" dirty="0"/>
              <a:t> = </a:t>
            </a:r>
            <a:r>
              <a:rPr lang="en-US" sz="2800" dirty="0">
                <a:solidFill>
                  <a:srgbClr val="FF0000"/>
                </a:solidFill>
              </a:rPr>
              <a:t>count</a:t>
            </a:r>
            <a:r>
              <a:rPr lang="en-US" sz="2800" dirty="0"/>
              <a:t> + 1</a:t>
            </a:r>
          </a:p>
          <a:p>
            <a:pPr marL="0" indent="0">
              <a:buNone/>
            </a:pPr>
            <a:r>
              <a:rPr lang="en-US" sz="2800" dirty="0"/>
              <a:t>   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sum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=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sum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+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0070C0"/>
                </a:solidFill>
              </a:rPr>
              <a:t>value</a:t>
            </a:r>
          </a:p>
          <a:p>
            <a:pPr marL="0" indent="0">
              <a:buNone/>
            </a:pPr>
            <a:r>
              <a:rPr lang="en-US" sz="2800" dirty="0"/>
              <a:t>    print (</a:t>
            </a:r>
            <a:r>
              <a:rPr lang="en-US" sz="2800" dirty="0">
                <a:solidFill>
                  <a:srgbClr val="FF0000"/>
                </a:solidFill>
              </a:rPr>
              <a:t>count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sum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70C0"/>
                </a:solidFill>
              </a:rPr>
              <a:t>value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r>
              <a:rPr lang="en-US" sz="2800" dirty="0"/>
              <a:t>print (</a:t>
            </a:r>
            <a:r>
              <a:rPr lang="en-US" sz="2800" dirty="0">
                <a:solidFill>
                  <a:srgbClr val="008000"/>
                </a:solidFill>
              </a:rPr>
              <a:t>"After"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FF0000"/>
                </a:solidFill>
              </a:rPr>
              <a:t>count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sum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en-US" sz="2800" dirty="0">
                <a:solidFill>
                  <a:srgbClr val="7030A0"/>
                </a:solidFill>
              </a:rPr>
              <a:t>sum / count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553200" y="2397293"/>
            <a:ext cx="2362200" cy="396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Before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0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0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1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9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0070C0"/>
                </a:solidFill>
              </a:rPr>
              <a:t>9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2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50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70C0"/>
                </a:solidFill>
              </a:rPr>
              <a:t>51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3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62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70C0"/>
                </a:solidFill>
              </a:rPr>
              <a:t>12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4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65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70C0"/>
                </a:solidFill>
              </a:rPr>
              <a:t>3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5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139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70C0"/>
                </a:solidFill>
              </a:rPr>
              <a:t>74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6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154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70C0"/>
                </a:solidFill>
              </a:rPr>
              <a:t>15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After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6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154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7030A0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415386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 in a Loop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1371600"/>
            <a:ext cx="868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We use an if statement in the loop to catch / filter the values we are looking for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2397293"/>
            <a:ext cx="5715000" cy="3962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sz="2800" dirty="0"/>
              <a:t>print (</a:t>
            </a:r>
            <a:r>
              <a:rPr lang="en-US" sz="2800" dirty="0">
                <a:solidFill>
                  <a:srgbClr val="008000"/>
                </a:solidFill>
              </a:rPr>
              <a:t>"Before"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for </a:t>
            </a:r>
            <a:r>
              <a:rPr lang="en-US" sz="2800" dirty="0">
                <a:solidFill>
                  <a:srgbClr val="0000FF"/>
                </a:solidFill>
              </a:rPr>
              <a:t>value</a:t>
            </a:r>
            <a:r>
              <a:rPr lang="en-US" sz="2800" dirty="0">
                <a:solidFill>
                  <a:schemeClr val="tx1"/>
                </a:solidFill>
              </a:rPr>
              <a:t> in [9, 41, 12, 3, 74, 15]: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    if </a:t>
            </a:r>
            <a:r>
              <a:rPr lang="en-US" sz="2800" dirty="0">
                <a:solidFill>
                  <a:srgbClr val="0000FF"/>
                </a:solidFill>
              </a:rPr>
              <a:t>value &gt; 20</a:t>
            </a:r>
            <a:r>
              <a:rPr lang="en-US" sz="28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        print (</a:t>
            </a:r>
            <a:r>
              <a:rPr lang="en-US" sz="2800" dirty="0">
                <a:solidFill>
                  <a:srgbClr val="008000"/>
                </a:solidFill>
              </a:rPr>
              <a:t>"Large number"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>
                <a:solidFill>
                  <a:srgbClr val="0000FF"/>
                </a:solidFill>
              </a:rPr>
              <a:t>value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800" dirty="0"/>
              <a:t>print (</a:t>
            </a:r>
            <a:r>
              <a:rPr lang="en-US" sz="2800" dirty="0">
                <a:solidFill>
                  <a:srgbClr val="008000"/>
                </a:solidFill>
              </a:rPr>
              <a:t>"After"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172200" y="2397293"/>
            <a:ext cx="2743200" cy="396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Before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Large number </a:t>
            </a:r>
            <a:r>
              <a:rPr lang="en-US" sz="2800" dirty="0">
                <a:solidFill>
                  <a:srgbClr val="0000FF"/>
                </a:solidFill>
              </a:rPr>
              <a:t>41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Large number </a:t>
            </a:r>
            <a:r>
              <a:rPr lang="en-US" sz="2800" dirty="0">
                <a:solidFill>
                  <a:srgbClr val="0000FF"/>
                </a:solidFill>
              </a:rPr>
              <a:t>74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9190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Using a Boolean Variable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1371600"/>
            <a:ext cx="8686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If we just want to search and know if a value was found – we use a variable that starts at False and is set to True as soon as we find what we are looking for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2740553"/>
            <a:ext cx="5490410" cy="3962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found</a:t>
            </a:r>
            <a:r>
              <a:rPr lang="en-US" sz="2800" dirty="0"/>
              <a:t> = False</a:t>
            </a:r>
          </a:p>
          <a:p>
            <a:pPr marL="0" indent="0">
              <a:buNone/>
            </a:pPr>
            <a:r>
              <a:rPr lang="en-US" sz="2800" dirty="0"/>
              <a:t>print </a:t>
            </a:r>
            <a:r>
              <a:rPr lang="en-US" sz="2800" dirty="0" smtClean="0"/>
              <a:t>( </a:t>
            </a:r>
            <a:r>
              <a:rPr lang="en-US" sz="2800" dirty="0" smtClean="0">
                <a:solidFill>
                  <a:srgbClr val="008000"/>
                </a:solidFill>
              </a:rPr>
              <a:t>"</a:t>
            </a:r>
            <a:r>
              <a:rPr lang="en-US" sz="2800" dirty="0">
                <a:solidFill>
                  <a:srgbClr val="008000"/>
                </a:solidFill>
              </a:rPr>
              <a:t>Before"</a:t>
            </a:r>
            <a:r>
              <a:rPr lang="en-US" sz="2800" dirty="0"/>
              <a:t>,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found 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/>
              <a:t>for </a:t>
            </a:r>
            <a:r>
              <a:rPr lang="en-US" sz="2800" dirty="0">
                <a:solidFill>
                  <a:srgbClr val="0070C0"/>
                </a:solidFill>
              </a:rPr>
              <a:t>value</a:t>
            </a:r>
            <a:r>
              <a:rPr lang="en-US" sz="2800" dirty="0"/>
              <a:t> in </a:t>
            </a:r>
            <a:r>
              <a:rPr lang="en-US" sz="2800" dirty="0" smtClean="0">
                <a:solidFill>
                  <a:srgbClr val="0070C0"/>
                </a:solidFill>
              </a:rPr>
              <a:t>[ 9</a:t>
            </a:r>
            <a:r>
              <a:rPr lang="en-US" sz="2800" dirty="0">
                <a:solidFill>
                  <a:srgbClr val="0070C0"/>
                </a:solidFill>
              </a:rPr>
              <a:t>, 41, 12, 3, 74, </a:t>
            </a:r>
            <a:r>
              <a:rPr lang="en-US" sz="2800" dirty="0" smtClean="0">
                <a:solidFill>
                  <a:srgbClr val="0070C0"/>
                </a:solidFill>
              </a:rPr>
              <a:t>15 ] </a:t>
            </a:r>
            <a:r>
              <a:rPr lang="en-US" sz="2800" dirty="0" smtClean="0"/>
              <a:t>: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    if </a:t>
            </a:r>
            <a:r>
              <a:rPr lang="en-US" sz="2800" dirty="0">
                <a:solidFill>
                  <a:srgbClr val="0070C0"/>
                </a:solidFill>
              </a:rPr>
              <a:t>value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== 3: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      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found</a:t>
            </a:r>
            <a:r>
              <a:rPr lang="en-US" sz="2800" dirty="0"/>
              <a:t> = True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en-US" sz="2800" dirty="0"/>
              <a:t>print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(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found</a:t>
            </a:r>
            <a:r>
              <a:rPr lang="en-US" sz="2800" dirty="0"/>
              <a:t>,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value 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/>
              <a:t>print </a:t>
            </a:r>
            <a:r>
              <a:rPr lang="en-US" sz="2800" dirty="0" smtClean="0"/>
              <a:t>( </a:t>
            </a:r>
            <a:r>
              <a:rPr lang="en-US" sz="2800" dirty="0" smtClean="0">
                <a:solidFill>
                  <a:srgbClr val="008000"/>
                </a:solidFill>
              </a:rPr>
              <a:t>"</a:t>
            </a:r>
            <a:r>
              <a:rPr lang="en-US" sz="2800" dirty="0">
                <a:solidFill>
                  <a:srgbClr val="008000"/>
                </a:solidFill>
              </a:rPr>
              <a:t>After"</a:t>
            </a:r>
            <a:r>
              <a:rPr lang="en-US" sz="2800" dirty="0"/>
              <a:t>,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found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72200" y="2740553"/>
            <a:ext cx="2518064" cy="396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Before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False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False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0070C0"/>
                </a:solidFill>
              </a:rPr>
              <a:t>9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False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0070C0"/>
                </a:solidFill>
              </a:rPr>
              <a:t>41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False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0070C0"/>
                </a:solidFill>
              </a:rPr>
              <a:t>12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0070C0"/>
                </a:solidFill>
              </a:rPr>
              <a:t>3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0070C0"/>
                </a:solidFill>
              </a:rPr>
              <a:t>74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0070C0"/>
                </a:solidFill>
              </a:rPr>
              <a:t>15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After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True</a:t>
            </a:r>
          </a:p>
        </p:txBody>
      </p:sp>
    </p:spTree>
    <p:extLst>
      <p:ext uri="{BB962C8B-B14F-4D97-AF65-F5344CB8AC3E}">
        <p14:creationId xmlns:p14="http://schemas.microsoft.com/office/powerpoint/2010/main" val="246426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the </a:t>
            </a:r>
            <a:r>
              <a:rPr lang="en-US" dirty="0" smtClean="0"/>
              <a:t>Smallest Value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1371600"/>
            <a:ext cx="8686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We still have a variable that is the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smallest</a:t>
            </a:r>
            <a:r>
              <a:rPr lang="en-US" sz="2800" dirty="0">
                <a:latin typeface="+mn-lt"/>
              </a:rPr>
              <a:t> so far. The first time through the loop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smallest</a:t>
            </a:r>
            <a:r>
              <a:rPr lang="en-US" sz="2800" dirty="0">
                <a:latin typeface="+mn-lt"/>
              </a:rPr>
              <a:t> is 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None</a:t>
            </a:r>
            <a:r>
              <a:rPr lang="en-US" sz="2800" dirty="0">
                <a:latin typeface="+mn-lt"/>
              </a:rPr>
              <a:t> so we take the first </a:t>
            </a:r>
            <a:r>
              <a:rPr lang="en-US" sz="2800" dirty="0">
                <a:solidFill>
                  <a:srgbClr val="0070C0"/>
                </a:solidFill>
                <a:latin typeface="+mn-lt"/>
              </a:rPr>
              <a:t>value</a:t>
            </a:r>
            <a:r>
              <a:rPr lang="en-US" sz="2800" dirty="0">
                <a:latin typeface="+mn-lt"/>
              </a:rPr>
              <a:t> to be the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smallest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2740552"/>
            <a:ext cx="5867400" cy="404124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Program: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smallest</a:t>
            </a:r>
            <a:r>
              <a:rPr lang="en-US" sz="2600" dirty="0"/>
              <a:t> = </a:t>
            </a:r>
            <a:r>
              <a:rPr lang="en-US" sz="2600" dirty="0">
                <a:solidFill>
                  <a:srgbClr val="FF0000"/>
                </a:solidFill>
              </a:rPr>
              <a:t>None</a:t>
            </a:r>
          </a:p>
          <a:p>
            <a:pPr marL="0" indent="0">
              <a:buNone/>
            </a:pPr>
            <a:r>
              <a:rPr lang="en-US" sz="2600" dirty="0"/>
              <a:t>print (</a:t>
            </a:r>
            <a:r>
              <a:rPr lang="en-US" sz="2600" dirty="0">
                <a:solidFill>
                  <a:srgbClr val="008000"/>
                </a:solidFill>
              </a:rPr>
              <a:t>"Before"</a:t>
            </a:r>
            <a:r>
              <a:rPr lang="en-US" sz="2600" dirty="0"/>
              <a:t>)</a:t>
            </a:r>
          </a:p>
          <a:p>
            <a:pPr marL="0" indent="0">
              <a:buNone/>
            </a:pPr>
            <a:r>
              <a:rPr lang="en-US" sz="2600" dirty="0"/>
              <a:t>for </a:t>
            </a:r>
            <a:r>
              <a:rPr lang="en-US" sz="2600" dirty="0">
                <a:solidFill>
                  <a:srgbClr val="0070C0"/>
                </a:solidFill>
              </a:rPr>
              <a:t>value</a:t>
            </a:r>
            <a:r>
              <a:rPr lang="en-US" sz="2600" dirty="0"/>
              <a:t> in </a:t>
            </a:r>
            <a:r>
              <a:rPr lang="en-US" sz="2600" dirty="0">
                <a:solidFill>
                  <a:srgbClr val="0070C0"/>
                </a:solidFill>
              </a:rPr>
              <a:t>[9, 41, 12, 3, 74, 15]</a:t>
            </a:r>
            <a:r>
              <a:rPr lang="en-US" sz="2600" dirty="0"/>
              <a:t>:</a:t>
            </a:r>
          </a:p>
          <a:p>
            <a:pPr marL="0" indent="0">
              <a:buNone/>
            </a:pPr>
            <a:r>
              <a:rPr lang="en-US" sz="2600" dirty="0"/>
              <a:t>    if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smallest</a:t>
            </a:r>
            <a:r>
              <a:rPr lang="en-US" sz="2600" dirty="0"/>
              <a:t> is </a:t>
            </a:r>
            <a:r>
              <a:rPr lang="en-US" sz="2600" dirty="0">
                <a:solidFill>
                  <a:srgbClr val="FF0000"/>
                </a:solidFill>
              </a:rPr>
              <a:t>None</a:t>
            </a:r>
            <a:r>
              <a:rPr lang="en-US" sz="2600" dirty="0"/>
              <a:t>:</a:t>
            </a:r>
          </a:p>
          <a:p>
            <a:pPr marL="0" indent="0">
              <a:buNone/>
            </a:pPr>
            <a:r>
              <a:rPr lang="en-US" sz="2600" dirty="0"/>
              <a:t>       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smallest</a:t>
            </a:r>
            <a:r>
              <a:rPr lang="en-US" sz="2600" dirty="0"/>
              <a:t> = </a:t>
            </a:r>
            <a:r>
              <a:rPr lang="en-US" sz="2600" dirty="0">
                <a:solidFill>
                  <a:srgbClr val="0070C0"/>
                </a:solidFill>
              </a:rPr>
              <a:t>value</a:t>
            </a:r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dirty="0" err="1"/>
              <a:t>elif</a:t>
            </a:r>
            <a:r>
              <a:rPr lang="en-US" sz="2600" dirty="0"/>
              <a:t> </a:t>
            </a:r>
            <a:r>
              <a:rPr lang="en-US" sz="2600" dirty="0">
                <a:solidFill>
                  <a:srgbClr val="0070C0"/>
                </a:solidFill>
              </a:rPr>
              <a:t>value </a:t>
            </a:r>
            <a:r>
              <a:rPr lang="en-US" sz="2600" dirty="0">
                <a:solidFill>
                  <a:schemeClr val="accent3">
                    <a:lumMod val="50000"/>
                  </a:schemeClr>
                </a:solidFill>
              </a:rPr>
              <a:t>&lt;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smallest</a:t>
            </a:r>
            <a:r>
              <a:rPr lang="en-US" sz="2600" dirty="0">
                <a:solidFill>
                  <a:schemeClr val="accent3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en-US" sz="2600" dirty="0"/>
              <a:t>       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smallest</a:t>
            </a:r>
            <a:r>
              <a:rPr lang="en-US" sz="2600" dirty="0"/>
              <a:t> = </a:t>
            </a:r>
            <a:r>
              <a:rPr lang="en-US" sz="2600" dirty="0">
                <a:solidFill>
                  <a:srgbClr val="0070C0"/>
                </a:solidFill>
              </a:rPr>
              <a:t>value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en-US" sz="2600" dirty="0"/>
              <a:t>print</a:t>
            </a:r>
            <a:r>
              <a:rPr lang="en-US" sz="2600" dirty="0">
                <a:solidFill>
                  <a:schemeClr val="accent3">
                    <a:lumMod val="50000"/>
                  </a:schemeClr>
                </a:solidFill>
              </a:rPr>
              <a:t> (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smallest</a:t>
            </a:r>
            <a:r>
              <a:rPr lang="en-US" sz="2600" dirty="0"/>
              <a:t>,</a:t>
            </a:r>
            <a:r>
              <a:rPr lang="en-US" sz="2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600" dirty="0">
                <a:solidFill>
                  <a:srgbClr val="0070C0"/>
                </a:solidFill>
              </a:rPr>
              <a:t>value</a:t>
            </a:r>
            <a:r>
              <a:rPr lang="en-US" sz="2600" dirty="0"/>
              <a:t>)</a:t>
            </a:r>
          </a:p>
          <a:p>
            <a:pPr marL="0" indent="0">
              <a:buNone/>
            </a:pPr>
            <a:r>
              <a:rPr lang="en-US" sz="2600" dirty="0"/>
              <a:t>print (</a:t>
            </a:r>
            <a:r>
              <a:rPr lang="en-US" sz="2600" dirty="0">
                <a:solidFill>
                  <a:srgbClr val="008000"/>
                </a:solidFill>
              </a:rPr>
              <a:t>"After"</a:t>
            </a:r>
            <a:r>
              <a:rPr lang="en-US" sz="2600" dirty="0"/>
              <a:t>,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 smallest</a:t>
            </a:r>
            <a:r>
              <a:rPr lang="en-US" sz="2600" dirty="0"/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0" y="2740553"/>
            <a:ext cx="2213264" cy="404124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Output: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8000"/>
                </a:solidFill>
              </a:rPr>
              <a:t>Before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9</a:t>
            </a:r>
            <a:r>
              <a:rPr lang="en-US" sz="2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600" dirty="0">
                <a:solidFill>
                  <a:srgbClr val="0070C0"/>
                </a:solidFill>
              </a:rPr>
              <a:t>9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9</a:t>
            </a:r>
            <a:r>
              <a:rPr lang="en-US" sz="2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600" dirty="0">
                <a:solidFill>
                  <a:srgbClr val="0070C0"/>
                </a:solidFill>
              </a:rPr>
              <a:t>41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9</a:t>
            </a:r>
            <a:r>
              <a:rPr lang="en-US" sz="2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600" dirty="0">
                <a:solidFill>
                  <a:srgbClr val="0070C0"/>
                </a:solidFill>
              </a:rPr>
              <a:t>12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n-US" sz="2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600" dirty="0">
                <a:solidFill>
                  <a:srgbClr val="0070C0"/>
                </a:solidFill>
              </a:rPr>
              <a:t>3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n-US" sz="2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600" dirty="0">
                <a:solidFill>
                  <a:srgbClr val="0070C0"/>
                </a:solidFill>
              </a:rPr>
              <a:t>74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n-US" sz="2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600" dirty="0">
                <a:solidFill>
                  <a:srgbClr val="0070C0"/>
                </a:solidFill>
              </a:rPr>
              <a:t>15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8000"/>
                </a:solidFill>
              </a:rPr>
              <a:t>After</a:t>
            </a:r>
            <a:r>
              <a:rPr lang="en-US" sz="2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3867514" y="4876800"/>
            <a:ext cx="2518064" cy="917448"/>
          </a:xfrm>
          <a:prstGeom prst="wedgeRoundRectCallout">
            <a:avLst>
              <a:gd name="adj1" fmla="val -78807"/>
              <a:gd name="adj2" fmla="val -6514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"is" operator will be discussed in Object Oriented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77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for / else loop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sz="2400" b="1" dirty="0" smtClean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HK" sz="2400" dirty="0" smtClean="0"/>
              <a:t> loops also have an </a:t>
            </a:r>
            <a:r>
              <a:rPr lang="en-HK" sz="2400" b="1" dirty="0" smtClean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HK" sz="2400" dirty="0" smtClean="0"/>
              <a:t> clause in Python, which is not common in other programming language</a:t>
            </a:r>
          </a:p>
          <a:p>
            <a:r>
              <a:rPr lang="en-HK" sz="2400" dirty="0" smtClean="0"/>
              <a:t>The else clause executes after the loop </a:t>
            </a:r>
            <a:r>
              <a:rPr lang="en-HK" sz="2400" b="1" dirty="0" smtClean="0"/>
              <a:t>completes</a:t>
            </a:r>
            <a:r>
              <a:rPr lang="en-HK" sz="2400" dirty="0" smtClean="0"/>
              <a:t> </a:t>
            </a:r>
            <a:r>
              <a:rPr lang="en-HK" sz="2400" b="1" dirty="0" smtClean="0"/>
              <a:t>normally</a:t>
            </a:r>
            <a:endParaRPr lang="en-US" sz="2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2819400"/>
            <a:ext cx="6019800" cy="34750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400" dirty="0">
                <a:solidFill>
                  <a:schemeClr val="tx1"/>
                </a:solidFill>
              </a:rPr>
              <a:t> n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rgbClr val="7030A0"/>
                </a:solidFill>
              </a:rPr>
              <a:t>range</a:t>
            </a:r>
            <a:r>
              <a:rPr lang="en-US" sz="2400" dirty="0" smtClean="0">
                <a:solidFill>
                  <a:schemeClr val="tx1"/>
                </a:solidFill>
              </a:rPr>
              <a:t> (</a:t>
            </a:r>
            <a:r>
              <a:rPr lang="en-US" sz="2400" dirty="0">
                <a:solidFill>
                  <a:schemeClr val="tx1"/>
                </a:solidFill>
              </a:rPr>
              <a:t>2, 10):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400" dirty="0">
                <a:solidFill>
                  <a:schemeClr val="tx1"/>
                </a:solidFill>
              </a:rPr>
              <a:t> divisor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rgbClr val="7030A0"/>
                </a:solidFill>
              </a:rPr>
              <a:t>range</a:t>
            </a:r>
            <a:r>
              <a:rPr lang="en-US" sz="2400" dirty="0" smtClean="0">
                <a:solidFill>
                  <a:schemeClr val="tx1"/>
                </a:solidFill>
              </a:rPr>
              <a:t> (</a:t>
            </a:r>
            <a:r>
              <a:rPr lang="en-US" sz="2400" dirty="0">
                <a:solidFill>
                  <a:schemeClr val="tx1"/>
                </a:solidFill>
              </a:rPr>
              <a:t>2, n):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   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400" dirty="0">
                <a:solidFill>
                  <a:schemeClr val="tx1"/>
                </a:solidFill>
              </a:rPr>
              <a:t> n % </a:t>
            </a:r>
            <a:r>
              <a:rPr lang="en-US" sz="2400" dirty="0" smtClean="0">
                <a:solidFill>
                  <a:schemeClr val="tx1"/>
                </a:solidFill>
              </a:rPr>
              <a:t>divisor </a:t>
            </a:r>
            <a:r>
              <a:rPr lang="en-US" sz="2400" dirty="0">
                <a:solidFill>
                  <a:schemeClr val="tx1"/>
                </a:solidFill>
              </a:rPr>
              <a:t>== 0: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        </a:t>
            </a: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>
                <a:solidFill>
                  <a:schemeClr val="tx1"/>
                </a:solidFill>
              </a:rPr>
              <a:t>(n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"equals"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>
                <a:solidFill>
                  <a:schemeClr val="tx1"/>
                </a:solidFill>
              </a:rPr>
              <a:t>divisor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"*"</a:t>
            </a:r>
            <a:r>
              <a:rPr lang="en-US" sz="2400" dirty="0" smtClean="0">
                <a:solidFill>
                  <a:schemeClr val="tx1"/>
                </a:solidFill>
              </a:rPr>
              <a:t>, n / </a:t>
            </a:r>
            <a:r>
              <a:rPr lang="en-US" sz="2400" dirty="0">
                <a:solidFill>
                  <a:schemeClr val="tx1"/>
                </a:solidFill>
              </a:rPr>
              <a:t>divisor</a:t>
            </a:r>
            <a:r>
              <a:rPr lang="en-US" sz="2400" dirty="0" smtClean="0">
                <a:solidFill>
                  <a:schemeClr val="tx1"/>
                </a:solidFill>
              </a:rPr>
              <a:t>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       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break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        # loop fell through without finding a factor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    </a:t>
            </a: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>
                <a:solidFill>
                  <a:schemeClr val="tx1"/>
                </a:solidFill>
              </a:rPr>
              <a:t>(n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"is </a:t>
            </a:r>
            <a:r>
              <a:rPr lang="en-US" sz="2400" dirty="0">
                <a:solidFill>
                  <a:srgbClr val="008000"/>
                </a:solidFill>
              </a:rPr>
              <a:t>a prime </a:t>
            </a:r>
            <a:r>
              <a:rPr lang="en-US" sz="2400" dirty="0" smtClean="0">
                <a:solidFill>
                  <a:srgbClr val="008000"/>
                </a:solidFill>
              </a:rPr>
              <a:t>number"</a:t>
            </a:r>
            <a:r>
              <a:rPr lang="en-US" sz="2400" dirty="0" smtClean="0">
                <a:solidFill>
                  <a:schemeClr val="tx1"/>
                </a:solidFill>
              </a:rPr>
              <a:t>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66311" y="2819400"/>
            <a:ext cx="2706832" cy="347503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2 is a prime number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3 is a prime number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4 equals 2 * 2.0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5 is a prime number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6 equals 2 * 3.0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7 is a prime number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8 equals 2 * 4.0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9 equals 3 * 3.0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28600" y="3810000"/>
            <a:ext cx="2286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28600" y="3810002"/>
            <a:ext cx="0" cy="1447798"/>
          </a:xfrm>
          <a:prstGeom prst="straightConnector1">
            <a:avLst/>
          </a:prstGeom>
          <a:ln w="190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28601" y="5257800"/>
            <a:ext cx="228599" cy="0"/>
          </a:xfrm>
          <a:prstGeom prst="straightConnector1">
            <a:avLst/>
          </a:prstGeom>
          <a:ln w="190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ular Callout 24"/>
          <p:cNvSpPr/>
          <p:nvPr/>
        </p:nvSpPr>
        <p:spPr>
          <a:xfrm>
            <a:off x="2380111" y="4800600"/>
            <a:ext cx="3733800" cy="612648"/>
          </a:xfrm>
          <a:prstGeom prst="wedgeRoundRectCallout">
            <a:avLst>
              <a:gd name="adj1" fmla="val -81548"/>
              <a:gd name="adj2" fmla="val 2985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HK" dirty="0" smtClean="0"/>
              <a:t>else apply to this for loop only</a:t>
            </a:r>
          </a:p>
          <a:p>
            <a:pPr marL="342900" indent="-342900">
              <a:buFont typeface="+mj-lt"/>
              <a:buAutoNum type="arabicPeriod"/>
            </a:pPr>
            <a:r>
              <a:rPr lang="en-HK" dirty="0" smtClean="0"/>
              <a:t>Indentation is very important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510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smtClean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22318</TotalTime>
  <Words>1535</Words>
  <Application>Microsoft Office PowerPoint</Application>
  <PresentationFormat>On-screen Show (4:3)</PresentationFormat>
  <Paragraphs>273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PMingLiU</vt:lpstr>
      <vt:lpstr>PMingLiU</vt:lpstr>
      <vt:lpstr>Arial</vt:lpstr>
      <vt:lpstr>Calibri</vt:lpstr>
      <vt:lpstr>Times New Roman</vt:lpstr>
      <vt:lpstr>Kelvin's Design</vt:lpstr>
      <vt:lpstr>for Loops</vt:lpstr>
      <vt:lpstr>Lesson Intended Learning Outcomes</vt:lpstr>
      <vt:lpstr>Indefinite Loops (While Loop)</vt:lpstr>
      <vt:lpstr>Definite Loops (For Loop)</vt:lpstr>
      <vt:lpstr>A Simple Definite Loop</vt:lpstr>
      <vt:lpstr>A Simple Definite Loop</vt:lpstr>
      <vt:lpstr>The range() Function</vt:lpstr>
      <vt:lpstr>Using range() Function in a for Loop</vt:lpstr>
      <vt:lpstr>Looking at in</vt:lpstr>
      <vt:lpstr>Looping Through a List</vt:lpstr>
      <vt:lpstr>Counting in a Loop</vt:lpstr>
      <vt:lpstr>Summing in a Loop</vt:lpstr>
      <vt:lpstr>Finding the Average in a Loop</vt:lpstr>
      <vt:lpstr>Filtering in a Loop</vt:lpstr>
      <vt:lpstr>Search Using a Boolean Variable</vt:lpstr>
      <vt:lpstr>Finding the Smallest Value</vt:lpstr>
      <vt:lpstr>for / else loop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Administrator</cp:lastModifiedBy>
  <cp:revision>394</cp:revision>
  <dcterms:created xsi:type="dcterms:W3CDTF">2007-08-16T02:12:36Z</dcterms:created>
  <dcterms:modified xsi:type="dcterms:W3CDTF">2021-10-26T07:21:15Z</dcterms:modified>
</cp:coreProperties>
</file>