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5"/>
  </p:notesMasterIdLst>
  <p:sldIdLst>
    <p:sldId id="363" r:id="rId2"/>
    <p:sldId id="258" r:id="rId3"/>
    <p:sldId id="418" r:id="rId4"/>
    <p:sldId id="421" r:id="rId5"/>
    <p:sldId id="426" r:id="rId6"/>
    <p:sldId id="419" r:id="rId7"/>
    <p:sldId id="422" r:id="rId8"/>
    <p:sldId id="366" r:id="rId9"/>
    <p:sldId id="367" r:id="rId10"/>
    <p:sldId id="382" r:id="rId11"/>
    <p:sldId id="368" r:id="rId12"/>
    <p:sldId id="389" r:id="rId13"/>
    <p:sldId id="390" r:id="rId14"/>
    <p:sldId id="391" r:id="rId15"/>
    <p:sldId id="392" r:id="rId16"/>
    <p:sldId id="393" r:id="rId17"/>
    <p:sldId id="396" r:id="rId18"/>
    <p:sldId id="397" r:id="rId19"/>
    <p:sldId id="398" r:id="rId20"/>
    <p:sldId id="423" r:id="rId21"/>
    <p:sldId id="424" r:id="rId22"/>
    <p:sldId id="362" r:id="rId23"/>
    <p:sldId id="302" r:id="rId2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32DA8A"/>
    <a:srgbClr val="FBFBC5"/>
    <a:srgbClr val="F2F7AF"/>
    <a:srgbClr val="660066"/>
    <a:srgbClr val="EFF59D"/>
    <a:srgbClr val="F4F8BA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3" autoAdjust="0"/>
    <p:restoredTop sz="99250" autoAdjust="0"/>
  </p:normalViewPr>
  <p:slideViewPr>
    <p:cSldViewPr>
      <p:cViewPr varScale="1">
        <p:scale>
          <a:sx n="123" d="100"/>
          <a:sy n="123" d="100"/>
        </p:scale>
        <p:origin x="16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Content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Module Title</a:t>
            </a:r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Code</a:t>
            </a:r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python-constructors" TargetMode="External"/><Relationship Id="rId2" Type="http://schemas.openxmlformats.org/officeDocument/2006/relationships/hyperlink" Target="https://www.w3schools.com/python/python_classes.asp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Initializer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ea typeface="新細明體" pitchFamily="18" charset="-120"/>
              </a:rPr>
              <a:t>Chapter 02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Upon completion of this lesson, you should be able to:</a:t>
            </a:r>
          </a:p>
          <a:p>
            <a:pPr lvl="1"/>
            <a:r>
              <a:rPr lang="en-HK" altLang="en-US" dirty="0"/>
              <a:t>Implement simple classes with different initializer</a:t>
            </a:r>
          </a:p>
          <a:p>
            <a:pPr lvl="1"/>
            <a:r>
              <a:rPr lang="en-HK" altLang="en-US" dirty="0"/>
              <a:t>Create the objects using initializer</a:t>
            </a:r>
          </a:p>
          <a:p>
            <a:pPr lvl="1"/>
            <a:r>
              <a:rPr lang="en-HK" altLang="en-US" dirty="0"/>
              <a:t>Able to access the variable and methods within the class itself</a:t>
            </a:r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Initializing Class Objects: Initializers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3200400"/>
          </a:xfrm>
        </p:spPr>
        <p:txBody>
          <a:bodyPr>
            <a:normAutofit/>
          </a:bodyPr>
          <a:lstStyle/>
          <a:p>
            <a:r>
              <a:rPr lang="en-US" altLang="zh-TW" sz="2600" dirty="0"/>
              <a:t>Initializer (or called </a:t>
            </a:r>
            <a:r>
              <a:rPr lang="en-US" altLang="zh-TW" sz="2600" b="1" dirty="0"/>
              <a:t>constructor</a:t>
            </a:r>
            <a:r>
              <a:rPr lang="en-US" altLang="zh-TW" sz="2600" dirty="0"/>
              <a:t> in other programming language) is a special method to </a:t>
            </a:r>
            <a:r>
              <a:rPr lang="en-US" altLang="zh-TW" sz="2600" b="1" dirty="0"/>
              <a:t>initialize instance variables </a:t>
            </a:r>
            <a:r>
              <a:rPr lang="en-US" altLang="zh-TW" sz="2600" dirty="0"/>
              <a:t>of a class object.</a:t>
            </a:r>
          </a:p>
          <a:p>
            <a:r>
              <a:rPr lang="en-HK" sz="2600" dirty="0"/>
              <a:t>The task of initializer is to initialize (assign values) to the data members of the class when an object of class is created.</a:t>
            </a:r>
          </a:p>
          <a:p>
            <a:r>
              <a:rPr lang="en-HK" sz="2600" dirty="0"/>
              <a:t>In Python, the __</a:t>
            </a:r>
            <a:r>
              <a:rPr lang="en-HK" sz="2600" dirty="0" err="1"/>
              <a:t>init</a:t>
            </a:r>
            <a:r>
              <a:rPr lang="en-HK" sz="2600" dirty="0"/>
              <a:t>__() method is called the initializer and is </a:t>
            </a:r>
            <a:r>
              <a:rPr lang="en-HK" sz="2600" b="1" dirty="0"/>
              <a:t>always called when an object is created</a:t>
            </a:r>
            <a:r>
              <a:rPr lang="en-HK" sz="2600" dirty="0"/>
              <a:t>.</a:t>
            </a:r>
          </a:p>
          <a:p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71500" y="4648200"/>
            <a:ext cx="8001000" cy="1231106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600" b="1" dirty="0">
                <a:ea typeface="新細明體" pitchFamily="18" charset="-120"/>
              </a:rPr>
              <a:t>Syntax of initializer declaration:</a:t>
            </a:r>
          </a:p>
          <a:p>
            <a:r>
              <a:rPr lang="en-HK" altLang="zh-TW" sz="2400" dirty="0" err="1">
                <a:latin typeface="Courier New" pitchFamily="49" charset="0"/>
                <a:ea typeface="新細明體" pitchFamily="18" charset="-120"/>
              </a:rPr>
              <a:t>def</a:t>
            </a:r>
            <a:r>
              <a:rPr lang="en-HK" altLang="zh-TW" sz="2400" dirty="0">
                <a:latin typeface="Courier New" pitchFamily="49" charset="0"/>
                <a:ea typeface="新細明體" pitchFamily="18" charset="-120"/>
              </a:rPr>
              <a:t> __</a:t>
            </a:r>
            <a:r>
              <a:rPr lang="en-HK" altLang="zh-TW" sz="2400" dirty="0" err="1">
                <a:latin typeface="Courier New" pitchFamily="49" charset="0"/>
                <a:ea typeface="新細明體" pitchFamily="18" charset="-120"/>
              </a:rPr>
              <a:t>init</a:t>
            </a:r>
            <a:r>
              <a:rPr lang="en-HK" altLang="zh-TW" sz="2400" dirty="0">
                <a:latin typeface="Courier New" pitchFamily="49" charset="0"/>
                <a:ea typeface="新細明體" pitchFamily="18" charset="-120"/>
              </a:rPr>
              <a:t>__(self):</a:t>
            </a:r>
          </a:p>
          <a:p>
            <a:r>
              <a:rPr lang="en-HK" altLang="zh-TW" sz="2400" dirty="0">
                <a:latin typeface="Courier New" pitchFamily="49" charset="0"/>
                <a:ea typeface="新細明體" pitchFamily="18" charset="-120"/>
              </a:rPr>
              <a:t>    # body of the initializer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500" y="5895545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600" dirty="0" err="1"/>
              <a:t>p.s.</a:t>
            </a:r>
            <a:r>
              <a:rPr lang="en-HK" sz="1600" dirty="0"/>
              <a:t> Precisely speaking, the __new__ function is responsible for creating the object (instance) while __</a:t>
            </a:r>
            <a:r>
              <a:rPr lang="en-HK" sz="1600" dirty="0" err="1"/>
              <a:t>init</a:t>
            </a:r>
            <a:r>
              <a:rPr lang="en-HK" sz="1600" dirty="0"/>
              <a:t>__ is indeed a way of initializing state in an instance. However, we usually use __</a:t>
            </a:r>
            <a:r>
              <a:rPr lang="en-HK" sz="1600" dirty="0" err="1"/>
              <a:t>init</a:t>
            </a:r>
            <a:r>
              <a:rPr lang="en-HK" sz="1600" dirty="0"/>
              <a:t>__ method to behave as a constructor instead of __new__ function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2317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__</a:t>
            </a:r>
            <a:r>
              <a:rPr lang="en-US" dirty="0" err="1"/>
              <a:t>init</a:t>
            </a:r>
            <a:r>
              <a:rPr lang="en-US" dirty="0"/>
              <a:t>__ method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__</a:t>
            </a:r>
            <a:r>
              <a:rPr lang="en-US" dirty="0" err="1"/>
              <a:t>init</a:t>
            </a:r>
            <a:r>
              <a:rPr lang="en-US" dirty="0"/>
              <a:t>__ method is similar to </a:t>
            </a:r>
            <a:r>
              <a:rPr lang="en-US" b="1" dirty="0"/>
              <a:t>constructors</a:t>
            </a:r>
            <a:r>
              <a:rPr lang="en-US" dirty="0"/>
              <a:t> in other OO languages (especially Java and C++ )</a:t>
            </a:r>
          </a:p>
          <a:p>
            <a:r>
              <a:rPr lang="en-US" dirty="0"/>
              <a:t>The purpose of the initializer is to initialize (assign values) an object to a valid state</a:t>
            </a:r>
          </a:p>
          <a:p>
            <a:r>
              <a:rPr lang="en-US" dirty="0"/>
              <a:t>It is run as soon as an object of a class is instantiated</a:t>
            </a:r>
          </a:p>
          <a:p>
            <a:endParaRPr lang="en-H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2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9"/>
          <p:cNvSpPr txBox="1"/>
          <p:nvPr/>
        </p:nvSpPr>
        <p:spPr>
          <a:xfrm>
            <a:off x="275288" y="1262090"/>
            <a:ext cx="8593424" cy="5493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rgbClr val="0000FF"/>
                </a:solidFill>
              </a:rPr>
              <a:t>BankAcct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       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rgbClr val="0000FF"/>
                </a:solidFill>
              </a:rPr>
              <a:t>__</a:t>
            </a:r>
            <a:r>
              <a:rPr lang="en-US" sz="1600" b="1" dirty="0" err="1">
                <a:solidFill>
                  <a:srgbClr val="0000FF"/>
                </a:solidFill>
              </a:rPr>
              <a:t>init</a:t>
            </a:r>
            <a:r>
              <a:rPr lang="en-US" sz="1600" b="1" dirty="0">
                <a:solidFill>
                  <a:srgbClr val="0000FF"/>
                </a:solidFill>
              </a:rPr>
              <a:t>__</a:t>
            </a:r>
            <a:r>
              <a:rPr lang="en-US" sz="1600" b="1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            </a:t>
            </a:r>
            <a:r>
              <a:rPr lang="en-US" sz="1600" b="1" dirty="0" err="1">
                <a:solidFill>
                  <a:schemeClr val="tx1"/>
                </a:solidFill>
              </a:rPr>
              <a:t>self.__balance</a:t>
            </a:r>
            <a:r>
              <a:rPr lang="en-US" sz="1600" b="1" dirty="0">
                <a:solidFill>
                  <a:schemeClr val="tx1"/>
                </a:solidFill>
              </a:rPr>
              <a:t> = 0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deposit</a:t>
            </a:r>
            <a:r>
              <a:rPr lang="en-US" sz="1600" dirty="0">
                <a:solidFill>
                  <a:schemeClr val="tx1"/>
                </a:solidFill>
              </a:rPr>
              <a:t> (self, amount) 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00" dirty="0">
                <a:solidFill>
                  <a:schemeClr val="tx1"/>
                </a:solidFill>
              </a:rPr>
              <a:t> amount &gt; 0 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        </a:t>
            </a:r>
            <a:r>
              <a:rPr lang="en-US" sz="1600" dirty="0" err="1">
                <a:solidFill>
                  <a:schemeClr val="tx1"/>
                </a:solidFill>
              </a:rPr>
              <a:t>self.__balance</a:t>
            </a:r>
            <a:r>
              <a:rPr lang="en-US" sz="1600" dirty="0">
                <a:solidFill>
                  <a:schemeClr val="tx1"/>
                </a:solidFill>
              </a:rPr>
              <a:t>+=amount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f"Deposit</a:t>
            </a:r>
            <a:r>
              <a:rPr lang="en-US" sz="1600" dirty="0">
                <a:solidFill>
                  <a:srgbClr val="008000"/>
                </a:solidFill>
              </a:rPr>
              <a:t> of {amount} is not successful"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self.__balance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withdraw</a:t>
            </a:r>
            <a:r>
              <a:rPr lang="en-US" sz="1600" dirty="0">
                <a:solidFill>
                  <a:schemeClr val="tx1"/>
                </a:solidFill>
              </a:rPr>
              <a:t> (self, amount) 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self.__balance</a:t>
            </a:r>
            <a:r>
              <a:rPr lang="en-US" sz="1600" dirty="0">
                <a:solidFill>
                  <a:schemeClr val="tx1"/>
                </a:solidFill>
              </a:rPr>
              <a:t> &gt;= amount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en-US" sz="1600" dirty="0">
                <a:solidFill>
                  <a:schemeClr val="tx1"/>
                </a:solidFill>
              </a:rPr>
              <a:t> amount &gt; 0: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        </a:t>
            </a:r>
            <a:r>
              <a:rPr lang="en-US" sz="1600" dirty="0" err="1">
                <a:solidFill>
                  <a:schemeClr val="tx1"/>
                </a:solidFill>
              </a:rPr>
              <a:t>self.__balance</a:t>
            </a:r>
            <a:r>
              <a:rPr lang="en-US" sz="1600" dirty="0">
                <a:solidFill>
                  <a:schemeClr val="tx1"/>
                </a:solidFill>
              </a:rPr>
              <a:t> -= amount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f"Withdraw</a:t>
            </a:r>
            <a:r>
              <a:rPr lang="en-US" sz="1600" dirty="0">
                <a:solidFill>
                  <a:srgbClr val="008000"/>
                </a:solidFill>
              </a:rPr>
              <a:t> of {amount} is not successful"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self.__balance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00" dirty="0">
                <a:solidFill>
                  <a:schemeClr val="tx1"/>
                </a:solidFill>
              </a:rPr>
              <a:t> __name__ == </a:t>
            </a:r>
            <a:r>
              <a:rPr lang="en-US" sz="1600" dirty="0">
                <a:solidFill>
                  <a:srgbClr val="008000"/>
                </a:solidFill>
              </a:rPr>
              <a:t>"__main__"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acct1 = </a:t>
            </a:r>
            <a:r>
              <a:rPr lang="en-US" sz="1600" b="1" dirty="0" err="1">
                <a:solidFill>
                  <a:schemeClr val="tx1"/>
                </a:solidFill>
              </a:rPr>
              <a:t>BankAcct</a:t>
            </a:r>
            <a:r>
              <a:rPr lang="en-US" sz="160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f"The</a:t>
            </a:r>
            <a:r>
              <a:rPr lang="en-US" sz="1600" dirty="0">
                <a:solidFill>
                  <a:srgbClr val="008000"/>
                </a:solidFill>
              </a:rPr>
              <a:t> balance of acct1 is {acct1.deposit(500)}"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f"The</a:t>
            </a:r>
            <a:r>
              <a:rPr lang="en-US" sz="1600" dirty="0">
                <a:solidFill>
                  <a:srgbClr val="008000"/>
                </a:solidFill>
              </a:rPr>
              <a:t> balance of acct1 is {acct1.deposit(-100)}"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f"The</a:t>
            </a:r>
            <a:r>
              <a:rPr lang="en-US" sz="1600" dirty="0">
                <a:solidFill>
                  <a:srgbClr val="008000"/>
                </a:solidFill>
              </a:rPr>
              <a:t> balance of acct1 is {acct1.withdraw(300)}"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print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rgbClr val="008000"/>
                </a:solidFill>
              </a:rPr>
              <a:t>f"The</a:t>
            </a:r>
            <a:r>
              <a:rPr lang="en-US" sz="1600" dirty="0">
                <a:solidFill>
                  <a:srgbClr val="008000"/>
                </a:solidFill>
              </a:rPr>
              <a:t> balance of acct1 is {acct1.withdraw(300)}"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Initializer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1" name="TextBox 20"/>
          <p:cNvSpPr txBox="1"/>
          <p:nvPr/>
        </p:nvSpPr>
        <p:spPr>
          <a:xfrm>
            <a:off x="5248171" y="342161"/>
            <a:ext cx="3427604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balance of acct1 is 500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Deposit of -100 is not successful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balance of acct1 is 500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balance of acct1 is 200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Withdraw of 300 is not successful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balance of acct1 is 200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4911172" y="3142690"/>
            <a:ext cx="3836154" cy="2620962"/>
            <a:chOff x="4854110" y="1417638"/>
            <a:chExt cx="3836154" cy="2620962"/>
          </a:xfrm>
        </p:grpSpPr>
        <p:grpSp>
          <p:nvGrpSpPr>
            <p:cNvPr id="29" name="Group 28"/>
            <p:cNvGrpSpPr/>
            <p:nvPr/>
          </p:nvGrpSpPr>
          <p:grpSpPr>
            <a:xfrm>
              <a:off x="6502374" y="1417638"/>
              <a:ext cx="2187890" cy="2620962"/>
              <a:chOff x="6471894" y="1288460"/>
              <a:chExt cx="2187890" cy="2620962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678584" y="1288460"/>
                <a:ext cx="1981200" cy="2620962"/>
              </a:xfrm>
              <a:prstGeom prst="rect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000" b="1" dirty="0" err="1">
                    <a:solidFill>
                      <a:schemeClr val="tx1"/>
                    </a:solidFill>
                  </a:rPr>
                  <a:t>BankAcct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6678584" y="1699622"/>
                <a:ext cx="1981200" cy="0"/>
              </a:xfrm>
              <a:prstGeom prst="line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6672912" y="2309222"/>
                <a:ext cx="1981200" cy="0"/>
              </a:xfrm>
              <a:prstGeom prst="line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ounded Rectangle 15"/>
              <p:cNvSpPr/>
              <p:nvPr/>
            </p:nvSpPr>
            <p:spPr>
              <a:xfrm>
                <a:off x="6716684" y="1806095"/>
                <a:ext cx="1905000" cy="401409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2">
                        <a:lumMod val="75000"/>
                      </a:schemeClr>
                    </a:solidFill>
                  </a:rPr>
                  <a:t>__balance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6473070" y="2879606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deposit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6471894" y="3367902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withdraw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6471894" y="2358205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__</a:t>
                </a:r>
                <a:r>
                  <a:rPr lang="en-HK" sz="2000" dirty="0" err="1">
                    <a:solidFill>
                      <a:schemeClr val="accent3">
                        <a:lumMod val="50000"/>
                      </a:schemeClr>
                    </a:solidFill>
                  </a:rPr>
                  <a:t>init</a:t>
                </a:r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__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4" name="Rounded Rectangular Callout 63"/>
            <p:cNvSpPr/>
            <p:nvPr/>
          </p:nvSpPr>
          <p:spPr>
            <a:xfrm>
              <a:off x="4854110" y="2065433"/>
              <a:ext cx="1522604" cy="380999"/>
            </a:xfrm>
            <a:prstGeom prst="wedgeRoundRectCallout">
              <a:avLst>
                <a:gd name="adj1" fmla="val 62457"/>
                <a:gd name="adj2" fmla="val -129097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Class diagram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57975" y="5283150"/>
            <a:ext cx="3495023" cy="1366273"/>
            <a:chOff x="5257975" y="5283150"/>
            <a:chExt cx="3495023" cy="1366273"/>
          </a:xfrm>
        </p:grpSpPr>
        <p:grpSp>
          <p:nvGrpSpPr>
            <p:cNvPr id="47" name="Group 46"/>
            <p:cNvGrpSpPr/>
            <p:nvPr/>
          </p:nvGrpSpPr>
          <p:grpSpPr>
            <a:xfrm>
              <a:off x="7216599" y="5896504"/>
              <a:ext cx="1536399" cy="714431"/>
              <a:chOff x="3834970" y="4657574"/>
              <a:chExt cx="1536399" cy="714431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834970" y="4657574"/>
                <a:ext cx="1536399" cy="7144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u="sng" dirty="0">
                    <a:solidFill>
                      <a:schemeClr val="tx1"/>
                    </a:solidFill>
                  </a:rPr>
                  <a:t>: </a:t>
                </a:r>
                <a:r>
                  <a:rPr lang="en-US" b="1" u="sng" dirty="0" err="1">
                    <a:solidFill>
                      <a:schemeClr val="tx1"/>
                    </a:solidFill>
                  </a:rPr>
                  <a:t>BankAcct</a:t>
                </a:r>
                <a:endParaRPr lang="en-US" b="1" u="sng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3835015" y="5003785"/>
                <a:ext cx="153068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3835941" y="5002673"/>
                <a:ext cx="15297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balance = 200</a:t>
                </a: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93202" y="5933389"/>
              <a:ext cx="468771" cy="361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261472" y="6280091"/>
              <a:ext cx="975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dirty="0">
                  <a:latin typeface="+mn-lt"/>
                </a:rPr>
                <a:t>acct1</a:t>
              </a:r>
              <a:endParaRPr lang="en-US" dirty="0">
                <a:latin typeface="+mn-lt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6726256" y="6109909"/>
              <a:ext cx="487680" cy="44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ular Callout 64"/>
            <p:cNvSpPr/>
            <p:nvPr/>
          </p:nvSpPr>
          <p:spPr>
            <a:xfrm>
              <a:off x="5257975" y="5283150"/>
              <a:ext cx="1030588" cy="622873"/>
            </a:xfrm>
            <a:prstGeom prst="wedgeRoundRectCallout">
              <a:avLst>
                <a:gd name="adj1" fmla="val 85361"/>
                <a:gd name="adj2" fmla="val 34011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Object diagram</a:t>
              </a:r>
            </a:p>
          </p:txBody>
        </p:sp>
      </p:grpSp>
      <p:sp>
        <p:nvSpPr>
          <p:cNvPr id="66" name="Rounded Rectangular Callout 65"/>
          <p:cNvSpPr/>
          <p:nvPr/>
        </p:nvSpPr>
        <p:spPr>
          <a:xfrm>
            <a:off x="2576728" y="1456793"/>
            <a:ext cx="2133600" cy="560557"/>
          </a:xfrm>
          <a:prstGeom prst="wedgeRoundRectCallout">
            <a:avLst>
              <a:gd name="adj1" fmla="val -60598"/>
              <a:gd name="adj2" fmla="val 357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Non-Parameterized Constructor</a:t>
            </a:r>
            <a:endParaRPr lang="en-US" b="1" dirty="0"/>
          </a:p>
        </p:txBody>
      </p:sp>
      <p:sp>
        <p:nvSpPr>
          <p:cNvPr id="69" name="Rounded Rectangular Callout 68"/>
          <p:cNvSpPr/>
          <p:nvPr/>
        </p:nvSpPr>
        <p:spPr>
          <a:xfrm>
            <a:off x="3355431" y="5067174"/>
            <a:ext cx="1143000" cy="533399"/>
          </a:xfrm>
          <a:prstGeom prst="wedgeRoundRectCallout">
            <a:avLst>
              <a:gd name="adj1" fmla="val -136419"/>
              <a:gd name="adj2" fmla="val 490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/>
              <a:t>Using Initializer</a:t>
            </a:r>
            <a:endParaRPr lang="en-US" dirty="0"/>
          </a:p>
        </p:txBody>
      </p:sp>
      <p:sp>
        <p:nvSpPr>
          <p:cNvPr id="70" name="Rounded Rectangular Callout 69"/>
          <p:cNvSpPr/>
          <p:nvPr/>
        </p:nvSpPr>
        <p:spPr>
          <a:xfrm>
            <a:off x="3643528" y="2511076"/>
            <a:ext cx="3900272" cy="563131"/>
          </a:xfrm>
          <a:prstGeom prst="wedgeRoundRectCallout">
            <a:avLst>
              <a:gd name="adj1" fmla="val -79307"/>
              <a:gd name="adj2" fmla="val -1022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Non-public instance variables with default values should be assigned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6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9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9"/>
          <p:cNvSpPr txBox="1"/>
          <p:nvPr/>
        </p:nvSpPr>
        <p:spPr>
          <a:xfrm>
            <a:off x="275288" y="1262090"/>
            <a:ext cx="8593424" cy="5493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Program: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Rectangle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   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 err="1">
                <a:solidFill>
                  <a:srgbClr val="0000FF"/>
                </a:solidFill>
              </a:rPr>
              <a:t>init</a:t>
            </a:r>
            <a:r>
              <a:rPr lang="en-US" sz="2000" b="1" dirty="0">
                <a:solidFill>
                  <a:srgbClr val="0000FF"/>
                </a:solidFill>
              </a:rPr>
              <a:t>__</a:t>
            </a:r>
            <a:r>
              <a:rPr lang="en-US" sz="2000" b="1" dirty="0">
                <a:solidFill>
                  <a:schemeClr val="tx1"/>
                </a:solidFill>
              </a:rPr>
              <a:t> (self, length, width):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sz="2000" b="1" dirty="0" err="1">
                <a:solidFill>
                  <a:schemeClr val="tx1"/>
                </a:solidFill>
              </a:rPr>
              <a:t>self.__length</a:t>
            </a:r>
            <a:r>
              <a:rPr lang="en-US" sz="2000" b="1" dirty="0">
                <a:solidFill>
                  <a:schemeClr val="tx1"/>
                </a:solidFill>
              </a:rPr>
              <a:t> = length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sz="2000" b="1" dirty="0" err="1">
                <a:solidFill>
                  <a:schemeClr val="tx1"/>
                </a:solidFill>
              </a:rPr>
              <a:t>self.__width</a:t>
            </a:r>
            <a:r>
              <a:rPr lang="en-US" sz="2000" b="1" dirty="0">
                <a:solidFill>
                  <a:schemeClr val="tx1"/>
                </a:solidFill>
              </a:rPr>
              <a:t> = width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find_area</a:t>
            </a:r>
            <a:r>
              <a:rPr lang="en-US" sz="20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area = </a:t>
            </a:r>
            <a:r>
              <a:rPr lang="en-US" sz="2000" dirty="0" err="1">
                <a:solidFill>
                  <a:schemeClr val="tx1"/>
                </a:solidFill>
              </a:rPr>
              <a:t>self.__length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self.__width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area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find_perimeter</a:t>
            </a:r>
            <a:r>
              <a:rPr lang="en-US" sz="20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perimeter = (</a:t>
            </a:r>
            <a:r>
              <a:rPr lang="en-US" sz="2000" dirty="0" err="1">
                <a:solidFill>
                  <a:schemeClr val="tx1"/>
                </a:solidFill>
              </a:rPr>
              <a:t>self.__length</a:t>
            </a:r>
            <a:r>
              <a:rPr lang="en-US" sz="2000" dirty="0">
                <a:solidFill>
                  <a:schemeClr val="tx1"/>
                </a:solidFill>
              </a:rPr>
              <a:t> + </a:t>
            </a:r>
            <a:r>
              <a:rPr lang="en-US" sz="2000" dirty="0" err="1">
                <a:solidFill>
                  <a:schemeClr val="tx1"/>
                </a:solidFill>
              </a:rPr>
              <a:t>self.__width</a:t>
            </a:r>
            <a:r>
              <a:rPr lang="en-US" sz="2000" dirty="0">
                <a:solidFill>
                  <a:schemeClr val="tx1"/>
                </a:solidFill>
              </a:rPr>
              <a:t>) * 2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perimeter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>
                <a:solidFill>
                  <a:schemeClr val="tx1"/>
                </a:solidFill>
              </a:rPr>
              <a:t> __name__ == </a:t>
            </a:r>
            <a:r>
              <a:rPr lang="en-US" sz="2000" dirty="0">
                <a:solidFill>
                  <a:srgbClr val="008000"/>
                </a:solidFill>
              </a:rPr>
              <a:t>"__main__"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r1 = </a:t>
            </a:r>
            <a:r>
              <a:rPr lang="en-US" sz="2000" b="1" dirty="0">
                <a:solidFill>
                  <a:schemeClr val="tx1"/>
                </a:solidFill>
              </a:rPr>
              <a:t>Rectangle ( 1, 1 )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r2 = </a:t>
            </a:r>
            <a:r>
              <a:rPr lang="en-US" sz="2000" b="1" dirty="0">
                <a:solidFill>
                  <a:schemeClr val="tx1"/>
                </a:solidFill>
              </a:rPr>
              <a:t>Rectangle ( 2, 2 )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 </a:t>
            </a:r>
            <a:r>
              <a:rPr lang="en-US" sz="2000" dirty="0" err="1">
                <a:solidFill>
                  <a:srgbClr val="008000"/>
                </a:solidFill>
              </a:rPr>
              <a:t>f"Area</a:t>
            </a:r>
            <a:r>
              <a:rPr lang="en-US" sz="2000" dirty="0">
                <a:solidFill>
                  <a:srgbClr val="008000"/>
                </a:solidFill>
              </a:rPr>
              <a:t> of r1 is {r1.find_area()}, perimeter of r1 is {r1.find_perimeter()}"</a:t>
            </a:r>
            <a:r>
              <a:rPr lang="en-US" sz="2000" dirty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 </a:t>
            </a:r>
            <a:r>
              <a:rPr lang="en-US" sz="2000" dirty="0" err="1">
                <a:solidFill>
                  <a:srgbClr val="008000"/>
                </a:solidFill>
              </a:rPr>
              <a:t>f"Area</a:t>
            </a:r>
            <a:r>
              <a:rPr lang="en-US" sz="2000" dirty="0">
                <a:solidFill>
                  <a:srgbClr val="008000"/>
                </a:solidFill>
              </a:rPr>
              <a:t> of r2 is {r2.find_area()}, perimeter of r2 is {r2.find_perimeter()}"</a:t>
            </a:r>
            <a:r>
              <a:rPr lang="en-US" sz="2000" dirty="0">
                <a:solidFill>
                  <a:schemeClr val="tx1"/>
                </a:solidFill>
              </a:rPr>
              <a:t> )</a:t>
            </a:r>
            <a:r>
              <a:rPr lang="en-HK" sz="2000" dirty="0"/>
              <a:t>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Another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1" name="TextBox 20"/>
          <p:cNvSpPr txBox="1"/>
          <p:nvPr/>
        </p:nvSpPr>
        <p:spPr>
          <a:xfrm>
            <a:off x="5256988" y="400294"/>
            <a:ext cx="34276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r1 is 1, perimeter of r1 is 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r2 is 4, perimeter of r2 is 8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5085668" y="1382850"/>
            <a:ext cx="3604596" cy="3089728"/>
            <a:chOff x="5085668" y="1382850"/>
            <a:chExt cx="3604596" cy="3089728"/>
          </a:xfrm>
        </p:grpSpPr>
        <p:grpSp>
          <p:nvGrpSpPr>
            <p:cNvPr id="29" name="Group 28"/>
            <p:cNvGrpSpPr/>
            <p:nvPr/>
          </p:nvGrpSpPr>
          <p:grpSpPr>
            <a:xfrm>
              <a:off x="6507480" y="1417638"/>
              <a:ext cx="2182784" cy="3054940"/>
              <a:chOff x="6477000" y="1288460"/>
              <a:chExt cx="2182784" cy="305494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678584" y="1288460"/>
                <a:ext cx="1981200" cy="3054940"/>
              </a:xfrm>
              <a:prstGeom prst="rect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rectangle</a:t>
                </a: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6678584" y="1763805"/>
                <a:ext cx="1981200" cy="0"/>
              </a:xfrm>
              <a:prstGeom prst="line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6678584" y="2759387"/>
                <a:ext cx="1981200" cy="0"/>
              </a:xfrm>
              <a:prstGeom prst="line">
                <a:avLst/>
              </a:prstGeom>
              <a:solidFill>
                <a:srgbClr val="FBFBC5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ounded Rectangle 15"/>
              <p:cNvSpPr/>
              <p:nvPr/>
            </p:nvSpPr>
            <p:spPr>
              <a:xfrm>
                <a:off x="6716684" y="1812789"/>
                <a:ext cx="1905000" cy="401409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2">
                        <a:lumMod val="75000"/>
                      </a:schemeClr>
                    </a:solidFill>
                  </a:rPr>
                  <a:t>__length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6716684" y="2283980"/>
                <a:ext cx="1905000" cy="401409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2">
                        <a:lumMod val="75000"/>
                      </a:schemeClr>
                    </a:solidFill>
                  </a:rPr>
                  <a:t>__width</a:t>
                </a:r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6477000" y="3322281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 err="1">
                    <a:solidFill>
                      <a:schemeClr val="accent3">
                        <a:lumMod val="50000"/>
                      </a:schemeClr>
                    </a:solidFill>
                  </a:rPr>
                  <a:t>find_area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6477000" y="3808056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 err="1">
                    <a:solidFill>
                      <a:schemeClr val="accent3">
                        <a:lumMod val="50000"/>
                      </a:schemeClr>
                    </a:solidFill>
                  </a:rPr>
                  <a:t>find_perimeter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6477000" y="2832300"/>
                <a:ext cx="1905000" cy="40140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__</a:t>
                </a:r>
                <a:r>
                  <a:rPr lang="en-HK" sz="2000" dirty="0" err="1">
                    <a:solidFill>
                      <a:schemeClr val="accent3">
                        <a:lumMod val="50000"/>
                      </a:schemeClr>
                    </a:solidFill>
                  </a:rPr>
                  <a:t>init</a:t>
                </a:r>
                <a:r>
                  <a:rPr lang="en-HK" sz="2000" dirty="0">
                    <a:solidFill>
                      <a:schemeClr val="accent3">
                        <a:lumMod val="50000"/>
                      </a:schemeClr>
                    </a:solidFill>
                  </a:rPr>
                  <a:t>__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4" name="Rounded Rectangular Callout 63"/>
            <p:cNvSpPr/>
            <p:nvPr/>
          </p:nvSpPr>
          <p:spPr>
            <a:xfrm>
              <a:off x="5085668" y="1382850"/>
              <a:ext cx="1522604" cy="380999"/>
            </a:xfrm>
            <a:prstGeom prst="wedgeRoundRectCallout">
              <a:avLst>
                <a:gd name="adj1" fmla="val 61697"/>
                <a:gd name="adj2" fmla="val 44068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Class diagram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459857" y="3551149"/>
            <a:ext cx="4141518" cy="2401272"/>
            <a:chOff x="4459857" y="3551149"/>
            <a:chExt cx="4141518" cy="2401272"/>
          </a:xfrm>
        </p:grpSpPr>
        <p:sp>
          <p:nvSpPr>
            <p:cNvPr id="36" name="Rectangle 35"/>
            <p:cNvSpPr/>
            <p:nvPr/>
          </p:nvSpPr>
          <p:spPr>
            <a:xfrm>
              <a:off x="6336017" y="4738354"/>
              <a:ext cx="468771" cy="361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286746" y="4388560"/>
              <a:ext cx="566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r1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H="1">
              <a:off x="6005673" y="4919169"/>
              <a:ext cx="56436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4459857" y="4676888"/>
              <a:ext cx="1536399" cy="991430"/>
              <a:chOff x="3834970" y="4657574"/>
              <a:chExt cx="1536399" cy="99143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3834970" y="4657574"/>
                <a:ext cx="1536399" cy="9914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u="sng" dirty="0">
                    <a:solidFill>
                      <a:schemeClr val="tx1"/>
                    </a:solidFill>
                  </a:rPr>
                  <a:t>: Rectangle</a:t>
                </a:r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3835015" y="5003785"/>
                <a:ext cx="153068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835941" y="5002673"/>
                <a:ext cx="1529756" cy="646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length = 1</a:t>
                </a:r>
              </a:p>
              <a:p>
                <a:pPr algn="ctr"/>
                <a:r>
                  <a:rPr lang="en-HK" dirty="0">
                    <a:latin typeface="+mn-lt"/>
                  </a:rPr>
                  <a:t>width = 1</a:t>
                </a: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064976" y="4676888"/>
              <a:ext cx="1536399" cy="991430"/>
              <a:chOff x="3834970" y="4657574"/>
              <a:chExt cx="1536399" cy="99143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834970" y="4657574"/>
                <a:ext cx="1536399" cy="9914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u="sng" dirty="0">
                    <a:solidFill>
                      <a:schemeClr val="tx1"/>
                    </a:solidFill>
                  </a:rPr>
                  <a:t>: Rectangle</a:t>
                </a: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3835015" y="5003785"/>
                <a:ext cx="153068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3835941" y="5002673"/>
                <a:ext cx="1529756" cy="646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length = 2</a:t>
                </a:r>
              </a:p>
              <a:p>
                <a:pPr algn="ctr"/>
                <a:r>
                  <a:rPr lang="en-HK" dirty="0">
                    <a:latin typeface="+mn-lt"/>
                  </a:rPr>
                  <a:t>width = 2</a:t>
                </a:r>
                <a:endParaRPr lang="en-US" dirty="0">
                  <a:latin typeface="+mn-lt"/>
                </a:endParaRP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336983" y="5262758"/>
              <a:ext cx="468771" cy="361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82357" y="5583089"/>
              <a:ext cx="975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dirty="0">
                  <a:latin typeface="+mn-lt"/>
                </a:rPr>
                <a:t>r2</a:t>
              </a:r>
              <a:endParaRPr lang="en-US" dirty="0">
                <a:latin typeface="+mn-lt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6570037" y="5439278"/>
              <a:ext cx="487680" cy="44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ular Callout 64"/>
            <p:cNvSpPr/>
            <p:nvPr/>
          </p:nvSpPr>
          <p:spPr>
            <a:xfrm>
              <a:off x="4572000" y="3551149"/>
              <a:ext cx="1666940" cy="380999"/>
            </a:xfrm>
            <a:prstGeom prst="wedgeRoundRectCallout">
              <a:avLst>
                <a:gd name="adj1" fmla="val 31712"/>
                <a:gd name="adj2" fmla="val 160134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Object diagram</a:t>
              </a:r>
            </a:p>
          </p:txBody>
        </p:sp>
      </p:grpSp>
      <p:sp>
        <p:nvSpPr>
          <p:cNvPr id="66" name="Rounded Rectangular Callout 65"/>
          <p:cNvSpPr/>
          <p:nvPr/>
        </p:nvSpPr>
        <p:spPr>
          <a:xfrm>
            <a:off x="3096509" y="1309730"/>
            <a:ext cx="1825849" cy="549477"/>
          </a:xfrm>
          <a:prstGeom prst="wedgeRoundRectCallout">
            <a:avLst>
              <a:gd name="adj1" fmla="val -69395"/>
              <a:gd name="adj2" fmla="val 622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Parameterized</a:t>
            </a:r>
            <a:r>
              <a:rPr lang="en-US" b="1" dirty="0"/>
              <a:t> </a:t>
            </a:r>
            <a:r>
              <a:rPr lang="en-US" dirty="0"/>
              <a:t>Constructor</a:t>
            </a:r>
            <a:endParaRPr lang="en-US" b="1" dirty="0"/>
          </a:p>
        </p:txBody>
      </p:sp>
      <p:sp>
        <p:nvSpPr>
          <p:cNvPr id="69" name="Rounded Rectangular Callout 68"/>
          <p:cNvSpPr/>
          <p:nvPr/>
        </p:nvSpPr>
        <p:spPr>
          <a:xfrm>
            <a:off x="3164792" y="5311103"/>
            <a:ext cx="1143000" cy="533399"/>
          </a:xfrm>
          <a:prstGeom prst="wedgeRoundRectCallout">
            <a:avLst>
              <a:gd name="adj1" fmla="val -80419"/>
              <a:gd name="adj2" fmla="val -2253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HK" dirty="0"/>
              <a:t>Using Initializer</a:t>
            </a:r>
            <a:endParaRPr lang="en-US" dirty="0"/>
          </a:p>
        </p:txBody>
      </p:sp>
      <p:sp>
        <p:nvSpPr>
          <p:cNvPr id="70" name="Rounded Rectangular Callout 69"/>
          <p:cNvSpPr/>
          <p:nvPr/>
        </p:nvSpPr>
        <p:spPr>
          <a:xfrm>
            <a:off x="3220441" y="2290105"/>
            <a:ext cx="3403835" cy="563131"/>
          </a:xfrm>
          <a:prstGeom prst="wedgeRoundRectCallout">
            <a:avLst>
              <a:gd name="adj1" fmla="val -56586"/>
              <a:gd name="adj2" fmla="val -357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Values in parameters are assigned to non-public instance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9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7200" y="47244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500" dirty="0">
                <a:latin typeface="+mn-lt"/>
              </a:rPr>
              <a:t>c1 = Circle(1)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  #create Circle object with radius = 1</a:t>
            </a:r>
          </a:p>
          <a:p>
            <a:pPr marL="0" indent="0">
              <a:buNone/>
            </a:pPr>
            <a:r>
              <a:rPr lang="en-US" sz="1500" dirty="0">
                <a:latin typeface="+mn-lt"/>
              </a:rPr>
              <a:t>c2 = Circle(5)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  #create Circle object with radius = 5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C00000"/>
                </a:solidFill>
                <a:latin typeface="+mn-lt"/>
              </a:rPr>
              <a:t># … codes omitted</a:t>
            </a:r>
          </a:p>
          <a:p>
            <a:endParaRPr lang="en-US" sz="15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Initializer Example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7696200" cy="336198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/>
              <a:t> math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Circle</a:t>
            </a:r>
            <a:r>
              <a:rPr lang="en-US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/>
              <a:t>(</a:t>
            </a:r>
            <a:r>
              <a:rPr lang="en-US" b="1" dirty="0">
                <a:solidFill>
                  <a:srgbClr val="7030A0"/>
                </a:solidFill>
              </a:rPr>
              <a:t>self</a:t>
            </a:r>
            <a:r>
              <a:rPr lang="en-US" dirty="0"/>
              <a:t>, rad) :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err="1"/>
              <a:t>self.__radius</a:t>
            </a:r>
            <a:r>
              <a:rPr lang="en-US" dirty="0"/>
              <a:t> = rad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find_area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(self) :</a:t>
            </a:r>
          </a:p>
          <a:p>
            <a:pPr marL="0" indent="0">
              <a:buNone/>
            </a:pPr>
            <a:r>
              <a:rPr lang="en-US" dirty="0"/>
              <a:t>                return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math.pi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find_perimeter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(self) :</a:t>
            </a:r>
          </a:p>
          <a:p>
            <a:pPr marL="0" indent="0">
              <a:buNone/>
            </a:pPr>
            <a:r>
              <a:rPr lang="en-US" dirty="0"/>
              <a:t>                return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math.pi</a:t>
            </a:r>
            <a:r>
              <a:rPr lang="en-US" dirty="0"/>
              <a:t> * 2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set_radius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(self, r ) :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/>
              <a:t> r &gt; 0 :</a:t>
            </a:r>
          </a:p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dirty="0" err="1"/>
              <a:t>self.__radius</a:t>
            </a:r>
            <a:r>
              <a:rPr lang="en-US" dirty="0"/>
              <a:t> = r</a:t>
            </a:r>
          </a:p>
          <a:p>
            <a:pPr marL="0" indent="0">
              <a:buNone/>
            </a:pPr>
            <a:r>
              <a:rPr lang="en-HK" dirty="0"/>
              <a:t>                </a:t>
            </a:r>
            <a:r>
              <a:rPr lang="en-HK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HK" dirty="0"/>
              <a:t>:</a:t>
            </a:r>
          </a:p>
          <a:p>
            <a:pPr marL="0" indent="0">
              <a:buNone/>
            </a:pPr>
            <a:r>
              <a:rPr lang="en-HK" dirty="0"/>
              <a:t>                    print("radius must be greater than 0")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824597" y="1315813"/>
            <a:ext cx="3923371" cy="2057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t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500" dirty="0">
                <a:latin typeface="+mn-lt"/>
                <a:ea typeface="PMingLiU" pitchFamily="18" charset="-120"/>
              </a:rPr>
              <a:t>State of Memory:</a:t>
            </a:r>
            <a:endParaRPr lang="zh-TW" altLang="en-US" sz="1500" dirty="0">
              <a:latin typeface="+mn-lt"/>
              <a:ea typeface="PMingLiU" pitchFamily="18" charset="-120"/>
            </a:endParaRP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5260004" y="2100922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4879004" y="2139022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c1</a:t>
            </a:r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5260004" y="2520021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4879004" y="2558121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c2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138925" y="1442512"/>
            <a:ext cx="1376362" cy="836789"/>
            <a:chOff x="7727045" y="1184996"/>
            <a:chExt cx="1376362" cy="836789"/>
          </a:xfrm>
        </p:grpSpPr>
        <p:sp>
          <p:nvSpPr>
            <p:cNvPr id="18" name="Rectangle 17"/>
            <p:cNvSpPr/>
            <p:nvPr/>
          </p:nvSpPr>
          <p:spPr>
            <a:xfrm>
              <a:off x="7731807" y="1184996"/>
              <a:ext cx="1371600" cy="8367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500" b="1" u="sng" dirty="0">
                  <a:solidFill>
                    <a:srgbClr val="C00000"/>
                  </a:solidFill>
                </a:rPr>
                <a:t>: Circle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7727045" y="1485901"/>
              <a:ext cx="13716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7736570" y="1603390"/>
              <a:ext cx="13620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C00000"/>
                  </a:solidFill>
                </a:rPr>
                <a:t>radius = 1</a:t>
              </a:r>
            </a:p>
          </p:txBody>
        </p:sp>
      </p:grpSp>
      <p:cxnSp>
        <p:nvCxnSpPr>
          <p:cNvPr id="32" name="Elbow Connector 31"/>
          <p:cNvCxnSpPr>
            <a:stCxn id="12" idx="3"/>
            <a:endCxn id="18" idx="1"/>
          </p:cNvCxnSpPr>
          <p:nvPr/>
        </p:nvCxnSpPr>
        <p:spPr>
          <a:xfrm flipV="1">
            <a:off x="5916775" y="1860907"/>
            <a:ext cx="1226912" cy="392415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7143687" y="2413974"/>
            <a:ext cx="1377951" cy="836789"/>
            <a:chOff x="7736569" y="1118235"/>
            <a:chExt cx="1377951" cy="836789"/>
          </a:xfrm>
        </p:grpSpPr>
        <p:sp>
          <p:nvSpPr>
            <p:cNvPr id="29" name="Rectangle 28"/>
            <p:cNvSpPr/>
            <p:nvPr/>
          </p:nvSpPr>
          <p:spPr>
            <a:xfrm>
              <a:off x="7736569" y="1118235"/>
              <a:ext cx="1371600" cy="836789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500" b="1" u="sng" dirty="0">
                  <a:solidFill>
                    <a:srgbClr val="008000"/>
                  </a:solidFill>
                </a:rPr>
                <a:t>: Circle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7742920" y="1438278"/>
              <a:ext cx="13716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7736569" y="1529082"/>
              <a:ext cx="13620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008000"/>
                  </a:solidFill>
                </a:rPr>
                <a:t>radius = 5</a:t>
              </a:r>
            </a:p>
          </p:txBody>
        </p:sp>
      </p:grpSp>
      <p:cxnSp>
        <p:nvCxnSpPr>
          <p:cNvPr id="35" name="Elbow Connector 34"/>
          <p:cNvCxnSpPr>
            <a:stCxn id="26" idx="3"/>
            <a:endCxn id="31" idx="1"/>
          </p:cNvCxnSpPr>
          <p:nvPr/>
        </p:nvCxnSpPr>
        <p:spPr>
          <a:xfrm>
            <a:off x="5916775" y="2672421"/>
            <a:ext cx="1226912" cy="313983"/>
          </a:xfrm>
          <a:prstGeom prst="bentConnector3">
            <a:avLst>
              <a:gd name="adj1" fmla="val 50000"/>
            </a:avLst>
          </a:prstGeom>
          <a:ln w="12700">
            <a:solidFill>
              <a:srgbClr val="008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879003" y="3572217"/>
            <a:ext cx="3960197" cy="2743200"/>
          </a:xfrm>
          <a:prstGeom prst="roundRect">
            <a:avLst>
              <a:gd name="adj" fmla="val 9949"/>
            </a:avLst>
          </a:prstGeom>
          <a:solidFill>
            <a:srgbClr val="EFF59D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43117" y="4280043"/>
            <a:ext cx="39722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sz="1500" dirty="0">
                <a:solidFill>
                  <a:srgbClr val="C00000"/>
                </a:solidFill>
                <a:latin typeface="+mn-lt"/>
              </a:rPr>
              <a:t>2. Current object instance variable </a:t>
            </a:r>
            <a:r>
              <a:rPr lang="en-US" sz="1500" b="1" dirty="0" err="1">
                <a:solidFill>
                  <a:srgbClr val="7030A0"/>
                </a:solidFill>
                <a:latin typeface="+mn-lt"/>
              </a:rPr>
              <a:t>self</a:t>
            </a:r>
            <a:r>
              <a:rPr lang="en-US" sz="1500" dirty="0" err="1">
                <a:solidFill>
                  <a:srgbClr val="C00000"/>
                </a:solidFill>
                <a:latin typeface="+mn-lt"/>
              </a:rPr>
              <a:t>.__radius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is assigned to rad (i.e. 1 in this case)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937672" y="5393814"/>
            <a:ext cx="36972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sz="1500" dirty="0">
                <a:solidFill>
                  <a:srgbClr val="008000"/>
                </a:solidFill>
                <a:latin typeface="+mn-lt"/>
              </a:rPr>
              <a:t>4. Current object instance variable </a:t>
            </a:r>
            <a:r>
              <a:rPr lang="en-US" sz="1500" b="1" dirty="0" err="1">
                <a:solidFill>
                  <a:srgbClr val="7030A0"/>
                </a:solidFill>
                <a:latin typeface="+mn-lt"/>
              </a:rPr>
              <a:t>self</a:t>
            </a:r>
            <a:r>
              <a:rPr lang="en-US" sz="1500" dirty="0" err="1">
                <a:solidFill>
                  <a:srgbClr val="008000"/>
                </a:solidFill>
                <a:latin typeface="+mn-lt"/>
              </a:rPr>
              <a:t>.__radius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US" sz="1500" dirty="0">
                <a:solidFill>
                  <a:srgbClr val="008000"/>
                </a:solidFill>
                <a:latin typeface="+mn-lt"/>
              </a:rPr>
              <a:t>is assigned to rad (i.e. 5 in this case)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57200" y="1743816"/>
            <a:ext cx="8177688" cy="3303749"/>
            <a:chOff x="457200" y="1743816"/>
            <a:chExt cx="8177688" cy="3303749"/>
          </a:xfrm>
        </p:grpSpPr>
        <p:sp>
          <p:nvSpPr>
            <p:cNvPr id="38" name="TextBox 37"/>
            <p:cNvSpPr txBox="1"/>
            <p:nvPr/>
          </p:nvSpPr>
          <p:spPr>
            <a:xfrm>
              <a:off x="457200" y="4724400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 =</a:t>
              </a:r>
              <a:r>
                <a:rPr lang="en-US" sz="1500" b="1" dirty="0">
                  <a:latin typeface="+mn-lt"/>
                </a:rPr>
                <a:t> </a:t>
              </a:r>
              <a:r>
                <a:rPr lang="en-US" sz="1500" b="1" dirty="0">
                  <a:solidFill>
                    <a:srgbClr val="C00000"/>
                  </a:solidFill>
                  <a:latin typeface="+mn-lt"/>
                </a:rPr>
                <a:t>Circle(1)</a:t>
              </a:r>
            </a:p>
          </p:txBody>
        </p:sp>
        <p:cxnSp>
          <p:nvCxnSpPr>
            <p:cNvPr id="57" name="Elbow Connector 56"/>
            <p:cNvCxnSpPr>
              <a:stCxn id="38" idx="1"/>
            </p:cNvCxnSpPr>
            <p:nvPr/>
          </p:nvCxnSpPr>
          <p:spPr>
            <a:xfrm rot="10800000" flipH="1">
              <a:off x="457200" y="2110105"/>
              <a:ext cx="365760" cy="2775879"/>
            </a:xfrm>
            <a:prstGeom prst="bentConnector4">
              <a:avLst>
                <a:gd name="adj1" fmla="val -62500"/>
                <a:gd name="adj2" fmla="val 99896"/>
              </a:avLst>
            </a:prstGeom>
            <a:ln w="127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4937675" y="3739116"/>
              <a:ext cx="36972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/>
              <a:r>
                <a:rPr lang="en-US" sz="1500" dirty="0">
                  <a:solidFill>
                    <a:srgbClr val="C00000"/>
                  </a:solidFill>
                  <a:latin typeface="+mn-lt"/>
                </a:rPr>
                <a:t>1. The __</a:t>
              </a:r>
              <a:r>
                <a:rPr lang="en-US" sz="1500" dirty="0" err="1">
                  <a:solidFill>
                    <a:srgbClr val="C00000"/>
                  </a:solidFill>
                  <a:latin typeface="+mn-lt"/>
                </a:rPr>
                <a:t>init</a:t>
              </a:r>
              <a:r>
                <a:rPr lang="en-US" sz="1500" dirty="0">
                  <a:solidFill>
                    <a:srgbClr val="C00000"/>
                  </a:solidFill>
                  <a:latin typeface="+mn-lt"/>
                </a:rPr>
                <a:t>__ method is called with </a:t>
              </a:r>
              <a:r>
                <a:rPr lang="en-US" sz="1500" b="1" dirty="0">
                  <a:solidFill>
                    <a:srgbClr val="7030A0"/>
                  </a:solidFill>
                  <a:latin typeface="+mn-lt"/>
                </a:rPr>
                <a:t>self</a:t>
              </a:r>
              <a:r>
                <a:rPr lang="en-US" sz="1500" dirty="0">
                  <a:solidFill>
                    <a:srgbClr val="C00000"/>
                  </a:solidFill>
                  <a:latin typeface="+mn-lt"/>
                </a:rPr>
                <a:t> refer to current object and rad = 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266950" y="1743816"/>
              <a:ext cx="469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C00000"/>
                  </a:solidFill>
                  <a:latin typeface="+mn-lt"/>
                </a:rPr>
                <a:t>(1)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7199" y="1743816"/>
            <a:ext cx="8177687" cy="3649998"/>
            <a:chOff x="457199" y="1743816"/>
            <a:chExt cx="8177687" cy="3649998"/>
          </a:xfrm>
        </p:grpSpPr>
        <p:sp>
          <p:nvSpPr>
            <p:cNvPr id="54" name="TextBox 53"/>
            <p:cNvSpPr txBox="1"/>
            <p:nvPr/>
          </p:nvSpPr>
          <p:spPr>
            <a:xfrm>
              <a:off x="457200" y="4949873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c2 =</a:t>
              </a:r>
              <a:r>
                <a:rPr lang="en-US" sz="1500" b="1" dirty="0">
                  <a:latin typeface="+mn-lt"/>
                </a:rPr>
                <a:t> </a:t>
              </a:r>
              <a:r>
                <a:rPr lang="en-US" sz="1500" b="1" dirty="0">
                  <a:solidFill>
                    <a:srgbClr val="008000"/>
                  </a:solidFill>
                  <a:latin typeface="+mn-lt"/>
                </a:rPr>
                <a:t>Circle(5)</a:t>
              </a:r>
            </a:p>
          </p:txBody>
        </p:sp>
        <p:cxnSp>
          <p:nvCxnSpPr>
            <p:cNvPr id="65" name="Elbow Connector 64"/>
            <p:cNvCxnSpPr>
              <a:stCxn id="54" idx="1"/>
            </p:cNvCxnSpPr>
            <p:nvPr/>
          </p:nvCxnSpPr>
          <p:spPr>
            <a:xfrm rot="10800000" flipH="1">
              <a:off x="457199" y="2116162"/>
              <a:ext cx="365761" cy="2995295"/>
            </a:xfrm>
            <a:prstGeom prst="bentConnector4">
              <a:avLst>
                <a:gd name="adj1" fmla="val -62500"/>
                <a:gd name="adj2" fmla="val 99920"/>
              </a:avLst>
            </a:prstGeom>
            <a:ln w="12700">
              <a:solidFill>
                <a:srgbClr val="008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937673" y="4839816"/>
              <a:ext cx="36972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/>
              <a:r>
                <a:rPr lang="en-US" sz="1500" dirty="0">
                  <a:solidFill>
                    <a:srgbClr val="008000"/>
                  </a:solidFill>
                  <a:latin typeface="+mn-lt"/>
                </a:rPr>
                <a:t>3. The __</a:t>
              </a:r>
              <a:r>
                <a:rPr lang="en-US" sz="1500" dirty="0" err="1">
                  <a:solidFill>
                    <a:srgbClr val="008000"/>
                  </a:solidFill>
                  <a:latin typeface="+mn-lt"/>
                </a:rPr>
                <a:t>init</a:t>
              </a:r>
              <a:r>
                <a:rPr lang="en-US" sz="1500" dirty="0">
                  <a:solidFill>
                    <a:srgbClr val="008000"/>
                  </a:solidFill>
                  <a:latin typeface="+mn-lt"/>
                </a:rPr>
                <a:t>__ method is called with </a:t>
              </a:r>
              <a:r>
                <a:rPr lang="en-US" sz="1500" b="1" dirty="0">
                  <a:solidFill>
                    <a:srgbClr val="7030A0"/>
                  </a:solidFill>
                  <a:latin typeface="+mn-lt"/>
                </a:rPr>
                <a:t>self</a:t>
              </a:r>
              <a:r>
                <a:rPr lang="en-US" sz="1500" dirty="0">
                  <a:solidFill>
                    <a:srgbClr val="7030A0"/>
                  </a:solidFill>
                  <a:latin typeface="+mn-lt"/>
                </a:rPr>
                <a:t> </a:t>
              </a:r>
              <a:r>
                <a:rPr lang="en-US" sz="1500" dirty="0">
                  <a:solidFill>
                    <a:srgbClr val="008000"/>
                  </a:solidFill>
                  <a:latin typeface="+mn-lt"/>
                </a:rPr>
                <a:t>refer to current object and rad = 5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495550" y="1743816"/>
              <a:ext cx="469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8000"/>
                  </a:solidFill>
                  <a:latin typeface="+mn-lt"/>
                </a:rPr>
                <a:t>(5)</a:t>
              </a: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2705100" y="2180760"/>
            <a:ext cx="469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  <a:latin typeface="+mn-lt"/>
              </a:rPr>
              <a:t>(1)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965450" y="2181089"/>
            <a:ext cx="469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8000"/>
                </a:solidFill>
                <a:latin typeface="+mn-lt"/>
              </a:rPr>
              <a:t>(5)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212850" y="2173955"/>
            <a:ext cx="1727200" cy="317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0" b="1" dirty="0" err="1">
                <a:latin typeface="+mn-lt"/>
              </a:rPr>
              <a:t>self.__radius</a:t>
            </a:r>
            <a:r>
              <a:rPr lang="en-US" sz="1470" b="1" dirty="0">
                <a:latin typeface="+mn-lt"/>
              </a:rPr>
              <a:t> = rad</a:t>
            </a:r>
          </a:p>
        </p:txBody>
      </p:sp>
    </p:spTree>
    <p:extLst>
      <p:ext uri="{BB962C8B-B14F-4D97-AF65-F5344CB8AC3E}">
        <p14:creationId xmlns:p14="http://schemas.microsoft.com/office/powerpoint/2010/main" val="135113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6" grpId="0"/>
      <p:bldP spid="67" grpId="0"/>
      <p:bldP spid="68" grpId="0"/>
      <p:bldP spid="68" grpId="1"/>
      <p:bldP spid="68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UML Graphical notations for Classes and Objects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9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UML Graphical Notations </a:t>
            </a:r>
            <a:br>
              <a:rPr lang="en-US" dirty="0"/>
            </a:br>
            <a:r>
              <a:rPr lang="en-US" dirty="0"/>
              <a:t>for Classes and Objects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609648" y="1725837"/>
            <a:ext cx="2362200" cy="1694543"/>
            <a:chOff x="3352800" y="1734456"/>
            <a:chExt cx="2362200" cy="1694543"/>
          </a:xfrm>
        </p:grpSpPr>
        <p:sp>
          <p:nvSpPr>
            <p:cNvPr id="2" name="Rectangle 1"/>
            <p:cNvSpPr/>
            <p:nvPr/>
          </p:nvSpPr>
          <p:spPr>
            <a:xfrm>
              <a:off x="3352800" y="1734456"/>
              <a:ext cx="2362200" cy="16945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Circle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352800" y="22860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__radius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3352800" y="2678861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352800" y="2743200"/>
              <a:ext cx="236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find_area</a:t>
              </a:r>
              <a:endParaRPr lang="en-US" dirty="0"/>
            </a:p>
            <a:p>
              <a:pPr algn="ctr"/>
              <a:r>
                <a:rPr lang="en-US" dirty="0" err="1"/>
                <a:t>find_perimeter</a:t>
              </a:r>
              <a:endParaRPr lang="en-US" dirty="0"/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flipH="1">
            <a:off x="4971848" y="1972581"/>
            <a:ext cx="6858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33848" y="1787915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class name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971848" y="2462047"/>
            <a:ext cx="6858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33848" y="2277381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attributes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971848" y="2993407"/>
            <a:ext cx="6858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33848" y="2808741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methods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38200" y="4267201"/>
            <a:ext cx="2362200" cy="1066800"/>
            <a:chOff x="3352800" y="1734457"/>
            <a:chExt cx="2362200" cy="1066800"/>
          </a:xfrm>
        </p:grpSpPr>
        <p:sp>
          <p:nvSpPr>
            <p:cNvPr id="21" name="Rectangle 20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b="1" u="sng" dirty="0">
                  <a:solidFill>
                    <a:schemeClr val="tx1"/>
                  </a:solidFill>
                </a:rPr>
                <a:t>:Circle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352800" y="22860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__radius = 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33648" y="4255864"/>
            <a:ext cx="2362200" cy="1066800"/>
            <a:chOff x="3352800" y="1734457"/>
            <a:chExt cx="2362200" cy="1066800"/>
          </a:xfrm>
        </p:grpSpPr>
        <p:sp>
          <p:nvSpPr>
            <p:cNvPr id="27" name="Rectangle 26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b="1" u="sng" dirty="0">
                  <a:solidFill>
                    <a:schemeClr val="tx1"/>
                  </a:solidFill>
                </a:rPr>
                <a:t>:Circle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352800" y="22860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__radius = 5</a:t>
              </a:r>
            </a:p>
          </p:txBody>
        </p:sp>
      </p:grpSp>
      <p:cxnSp>
        <p:nvCxnSpPr>
          <p:cNvPr id="39" name="Elbow Connector 38"/>
          <p:cNvCxnSpPr/>
          <p:nvPr/>
        </p:nvCxnSpPr>
        <p:spPr>
          <a:xfrm rot="16200000" flipH="1">
            <a:off x="4449319" y="3523583"/>
            <a:ext cx="835486" cy="629075"/>
          </a:xfrm>
          <a:prstGeom prst="bentConnector3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rot="5400000">
            <a:off x="2244162" y="3537963"/>
            <a:ext cx="835939" cy="599862"/>
          </a:xfrm>
          <a:prstGeom prst="bentConnector3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38200" y="363564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Circle(1)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64544" y="3621062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Circle(5)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flipH="1">
            <a:off x="6553200" y="5003410"/>
            <a:ext cx="6858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315200" y="4818744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attribute values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28675" y="5753100"/>
            <a:ext cx="5710179" cy="495300"/>
          </a:xfrm>
          <a:prstGeom prst="rect">
            <a:avLst/>
          </a:prstGeom>
          <a:solidFill>
            <a:srgbClr val="20EC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Each circle is an </a:t>
            </a:r>
            <a:r>
              <a:rPr lang="en-US" sz="2400" u="sng" dirty="0">
                <a:solidFill>
                  <a:schemeClr val="tx1"/>
                </a:solidFill>
              </a:rPr>
              <a:t>instance</a:t>
            </a:r>
            <a:r>
              <a:rPr lang="en-US" sz="2400" dirty="0">
                <a:solidFill>
                  <a:schemeClr val="tx1"/>
                </a:solidFill>
              </a:rPr>
              <a:t> of the class </a:t>
            </a:r>
            <a:r>
              <a:rPr lang="en-US" sz="2400" b="1" dirty="0">
                <a:solidFill>
                  <a:schemeClr val="tx1"/>
                </a:solidFill>
              </a:rPr>
              <a:t>Circle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434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Diagram and Class Definition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500" y="1409671"/>
            <a:ext cx="2857500" cy="25218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Circle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90500" y="1885015"/>
            <a:ext cx="285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500" y="1961215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__radius : float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90500" y="2354076"/>
            <a:ext cx="285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0500" y="2418415"/>
            <a:ext cx="2857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__</a:t>
            </a:r>
            <a:r>
              <a:rPr lang="en-US" sz="1600" dirty="0" err="1"/>
              <a:t>init</a:t>
            </a:r>
            <a:r>
              <a:rPr lang="en-US" sz="1600" dirty="0"/>
              <a:t>__ ( self, rad )</a:t>
            </a:r>
          </a:p>
          <a:p>
            <a:r>
              <a:rPr lang="en-US" sz="1600" dirty="0" err="1"/>
              <a:t>find_area</a:t>
            </a:r>
            <a:r>
              <a:rPr lang="en-US" sz="1600" dirty="0"/>
              <a:t> ( self ) : float</a:t>
            </a:r>
          </a:p>
          <a:p>
            <a:r>
              <a:rPr lang="en-US" sz="1600" dirty="0" err="1"/>
              <a:t>find_perimeter</a:t>
            </a:r>
            <a:r>
              <a:rPr lang="en-US" sz="1600" dirty="0"/>
              <a:t>( self ) : float</a:t>
            </a:r>
          </a:p>
          <a:p>
            <a:r>
              <a:rPr lang="en-US" sz="1600" dirty="0" err="1"/>
              <a:t>set_radius</a:t>
            </a:r>
            <a:r>
              <a:rPr lang="en-US" sz="1600" dirty="0"/>
              <a:t> ( self, r ) : bool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871" y="4038600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Class Diagram of Circle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76600" y="1408765"/>
            <a:ext cx="5714999" cy="43824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>
                <a:solidFill>
                  <a:schemeClr val="tx1"/>
                </a:solidFill>
              </a:rPr>
              <a:t> math</a:t>
            </a:r>
          </a:p>
          <a:p>
            <a:r>
              <a:rPr lang="en-US" sz="2000" dirty="0">
                <a:solidFill>
                  <a:schemeClr val="tx1"/>
                </a:solidFill>
              </a:rPr>
              <a:t>class </a:t>
            </a:r>
            <a:r>
              <a:rPr lang="en-US" sz="2000" dirty="0">
                <a:solidFill>
                  <a:srgbClr val="0070C0"/>
                </a:solidFill>
              </a:rPr>
              <a:t>Circle: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__</a:t>
            </a:r>
            <a:r>
              <a:rPr lang="en-US" sz="2000" dirty="0" err="1">
                <a:solidFill>
                  <a:srgbClr val="0070C0"/>
                </a:solidFill>
              </a:rPr>
              <a:t>init</a:t>
            </a:r>
            <a:r>
              <a:rPr lang="en-US" sz="2000" dirty="0">
                <a:solidFill>
                  <a:srgbClr val="0070C0"/>
                </a:solidFill>
              </a:rPr>
              <a:t>__</a:t>
            </a:r>
            <a:r>
              <a:rPr lang="en-US" sz="2000" dirty="0">
                <a:solidFill>
                  <a:schemeClr val="tx1"/>
                </a:solidFill>
              </a:rPr>
              <a:t>(self, rad)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= rad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find_area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return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math.pi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find_perimeter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return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math.pi</a:t>
            </a:r>
            <a:r>
              <a:rPr lang="en-US" sz="2000" dirty="0">
                <a:solidFill>
                  <a:schemeClr val="tx1"/>
                </a:solidFill>
              </a:rPr>
              <a:t> * 2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set_radius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(self, r 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ok = </a:t>
            </a:r>
            <a:r>
              <a:rPr lang="en-US" sz="2000" dirty="0">
                <a:solidFill>
                  <a:srgbClr val="0070C0"/>
                </a:solidFill>
              </a:rPr>
              <a:t>False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>
                <a:solidFill>
                  <a:schemeClr val="tx1"/>
                </a:solidFill>
              </a:rPr>
              <a:t> r &gt;= 0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   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= r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    ok = </a:t>
            </a:r>
            <a:r>
              <a:rPr lang="en-US" sz="2000" dirty="0">
                <a:solidFill>
                  <a:srgbClr val="0070C0"/>
                </a:solidFill>
              </a:rPr>
              <a:t>True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ok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0500" y="2354076"/>
            <a:ext cx="5676900" cy="3818124"/>
            <a:chOff x="190500" y="2354076"/>
            <a:chExt cx="5676900" cy="3818124"/>
          </a:xfrm>
        </p:grpSpPr>
        <p:sp>
          <p:nvSpPr>
            <p:cNvPr id="12" name="Rounded Rectangle 11"/>
            <p:cNvSpPr/>
            <p:nvPr/>
          </p:nvSpPr>
          <p:spPr>
            <a:xfrm>
              <a:off x="190500" y="4495800"/>
              <a:ext cx="2743200" cy="1676400"/>
            </a:xfrm>
            <a:prstGeom prst="roundRect">
              <a:avLst/>
            </a:prstGeom>
            <a:solidFill>
              <a:srgbClr val="EFF59D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600" dirty="0">
                  <a:solidFill>
                    <a:schemeClr val="tx1"/>
                  </a:solidFill>
                </a:rPr>
                <a:t>The first parameter  (i.e. </a:t>
              </a:r>
              <a:r>
                <a:rPr lang="en-US" sz="1600" b="1" dirty="0">
                  <a:solidFill>
                    <a:schemeClr val="accent1"/>
                  </a:solidFill>
                </a:rPr>
                <a:t>self</a:t>
              </a:r>
              <a:r>
                <a:rPr lang="en-US" sz="1600" dirty="0">
                  <a:solidFill>
                    <a:schemeClr val="accent1"/>
                  </a:solidFill>
                </a:rPr>
                <a:t> </a:t>
              </a:r>
              <a:r>
                <a:rPr lang="en-US" sz="1600" dirty="0">
                  <a:solidFill>
                    <a:schemeClr val="tx1"/>
                  </a:solidFill>
                </a:rPr>
                <a:t>in this case) is used to represent the instance of the class.</a:t>
              </a:r>
            </a:p>
            <a:p>
              <a:r>
                <a:rPr lang="en-US" sz="1600" dirty="0">
                  <a:solidFill>
                    <a:schemeClr val="tx1"/>
                  </a:solidFill>
                </a:rPr>
                <a:t>All instance methods must have this parameter</a:t>
              </a:r>
            </a:p>
          </p:txBody>
        </p:sp>
        <p:cxnSp>
          <p:nvCxnSpPr>
            <p:cNvPr id="11" name="Straight Arrow Connector 10"/>
            <p:cNvCxnSpPr>
              <a:stCxn id="12" idx="3"/>
            </p:cNvCxnSpPr>
            <p:nvPr/>
          </p:nvCxnSpPr>
          <p:spPr>
            <a:xfrm flipV="1">
              <a:off x="2933700" y="2354076"/>
              <a:ext cx="2324100" cy="297992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</p:cNvCxnSpPr>
            <p:nvPr/>
          </p:nvCxnSpPr>
          <p:spPr>
            <a:xfrm flipV="1">
              <a:off x="2933700" y="2957024"/>
              <a:ext cx="2476500" cy="237697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2" idx="3"/>
            </p:cNvCxnSpPr>
            <p:nvPr/>
          </p:nvCxnSpPr>
          <p:spPr>
            <a:xfrm flipV="1">
              <a:off x="2933700" y="3581400"/>
              <a:ext cx="2933700" cy="175260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2933699" y="4223266"/>
              <a:ext cx="2476500" cy="111073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631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Definition for Circle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1408765"/>
            <a:ext cx="5562600" cy="4687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>
                <a:solidFill>
                  <a:schemeClr val="tx1"/>
                </a:solidFill>
              </a:rPr>
              <a:t> math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Circle</a:t>
            </a:r>
            <a:r>
              <a:rPr lang="en-US" sz="2000" dirty="0">
                <a:solidFill>
                  <a:srgbClr val="0070C0"/>
                </a:solidFill>
              </a:rPr>
              <a:t>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 err="1">
                <a:solidFill>
                  <a:srgbClr val="0000FF"/>
                </a:solidFill>
              </a:rPr>
              <a:t>init</a:t>
            </a:r>
            <a:r>
              <a:rPr lang="en-US" sz="2000" dirty="0">
                <a:solidFill>
                  <a:srgbClr val="0000FF"/>
                </a:solidFill>
              </a:rPr>
              <a:t>__</a:t>
            </a:r>
            <a:r>
              <a:rPr lang="en-US" sz="2000" dirty="0">
                <a:solidFill>
                  <a:schemeClr val="tx1"/>
                </a:solidFill>
              </a:rPr>
              <a:t>(self, rad)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= rad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find_area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return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</a:p>
          <a:p>
            <a:r>
              <a:rPr lang="en-US" sz="2000" dirty="0">
                <a:solidFill>
                  <a:schemeClr val="tx1"/>
                </a:solidFill>
              </a:rPr>
              <a:t>	        </a:t>
            </a:r>
            <a:r>
              <a:rPr lang="en-US" sz="2000" dirty="0" err="1">
                <a:solidFill>
                  <a:schemeClr val="tx1"/>
                </a:solidFill>
              </a:rPr>
              <a:t>math.pi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find_perimeter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return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* </a:t>
            </a:r>
            <a:r>
              <a:rPr lang="en-US" sz="2000" dirty="0" err="1">
                <a:solidFill>
                  <a:schemeClr val="tx1"/>
                </a:solidFill>
              </a:rPr>
              <a:t>math.pi</a:t>
            </a:r>
            <a:r>
              <a:rPr lang="en-US" sz="2000" dirty="0">
                <a:solidFill>
                  <a:schemeClr val="tx1"/>
                </a:solidFill>
              </a:rPr>
              <a:t> * 2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set_radius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(self, r )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ok =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False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000" dirty="0">
                <a:solidFill>
                  <a:schemeClr val="tx1"/>
                </a:solidFill>
              </a:rPr>
              <a:t> r &gt;= 0 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    </a:t>
            </a:r>
            <a:r>
              <a:rPr lang="en-US" sz="2000" dirty="0" err="1">
                <a:solidFill>
                  <a:schemeClr val="tx1"/>
                </a:solidFill>
              </a:rPr>
              <a:t>self.__radius</a:t>
            </a:r>
            <a:r>
              <a:rPr lang="en-US" sz="2000" dirty="0">
                <a:solidFill>
                  <a:schemeClr val="tx1"/>
                </a:solidFill>
              </a:rPr>
              <a:t> = r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    ok =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000" dirty="0">
                <a:solidFill>
                  <a:schemeClr val="tx1"/>
                </a:solidFill>
              </a:rPr>
              <a:t> ok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96000" y="3108251"/>
            <a:ext cx="2743200" cy="2133600"/>
          </a:xfrm>
          <a:prstGeom prst="roundRect">
            <a:avLst/>
          </a:prstGeom>
          <a:solidFill>
            <a:srgbClr val="EFF59D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FF0000"/>
                </a:solidFill>
              </a:rPr>
              <a:t>__radius</a:t>
            </a:r>
            <a:r>
              <a:rPr lang="en-US" sz="1600" dirty="0">
                <a:solidFill>
                  <a:schemeClr val="tx1"/>
                </a:solidFill>
              </a:rPr>
              <a:t> is a non-public </a:t>
            </a:r>
            <a:r>
              <a:rPr lang="en-US" sz="1600" b="1" dirty="0">
                <a:solidFill>
                  <a:srgbClr val="0070C0"/>
                </a:solidFill>
              </a:rPr>
              <a:t>instance variable </a:t>
            </a:r>
            <a:r>
              <a:rPr lang="en-US" sz="1600" dirty="0">
                <a:solidFill>
                  <a:schemeClr val="tx1"/>
                </a:solidFill>
              </a:rPr>
              <a:t>which can be accessed by all methods in the class</a:t>
            </a:r>
          </a:p>
          <a:p>
            <a:r>
              <a:rPr lang="en-US" sz="1600" dirty="0">
                <a:solidFill>
                  <a:schemeClr val="tx1"/>
                </a:solidFill>
              </a:rPr>
              <a:t>all instance variable should be reference by </a:t>
            </a:r>
            <a:r>
              <a:rPr lang="en-US" sz="1600" b="1" dirty="0">
                <a:solidFill>
                  <a:schemeClr val="accent1"/>
                </a:solidFill>
              </a:rPr>
              <a:t>the first parameter</a:t>
            </a:r>
            <a:r>
              <a:rPr lang="en-US" sz="1600" dirty="0">
                <a:solidFill>
                  <a:schemeClr val="tx1"/>
                </a:solidFill>
              </a:rPr>
              <a:t> (i.e. </a:t>
            </a:r>
            <a:r>
              <a:rPr lang="en-US" sz="1600" b="1" dirty="0">
                <a:solidFill>
                  <a:schemeClr val="accent1"/>
                </a:solidFill>
              </a:rPr>
              <a:t>self in this case)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0" y="1323975"/>
            <a:ext cx="2743200" cy="1676400"/>
          </a:xfrm>
          <a:prstGeom prst="roundRect">
            <a:avLst/>
          </a:prstGeom>
          <a:solidFill>
            <a:srgbClr val="EFF59D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FF0000"/>
                </a:solidFill>
              </a:rPr>
              <a:t>Initializer</a:t>
            </a:r>
            <a:r>
              <a:rPr lang="en-US" sz="1600" dirty="0">
                <a:solidFill>
                  <a:schemeClr val="tx1"/>
                </a:solidFill>
              </a:rPr>
              <a:t> (or Constructor in some other programming language)  is a special </a:t>
            </a:r>
            <a:r>
              <a:rPr lang="en-US" sz="1600" b="1" dirty="0">
                <a:solidFill>
                  <a:srgbClr val="0070C0"/>
                </a:solidFill>
              </a:rPr>
              <a:t>Instance Method </a:t>
            </a:r>
            <a:r>
              <a:rPr lang="en-US" sz="1600" dirty="0">
                <a:solidFill>
                  <a:schemeClr val="tx1"/>
                </a:solidFill>
              </a:rPr>
              <a:t>used to initialize the data field of the Circle object.</a:t>
            </a:r>
          </a:p>
        </p:txBody>
      </p:sp>
      <p:cxnSp>
        <p:nvCxnSpPr>
          <p:cNvPr id="10" name="Straight Arrow Connector 9"/>
          <p:cNvCxnSpPr>
            <a:stCxn id="2" idx="1"/>
          </p:cNvCxnSpPr>
          <p:nvPr/>
        </p:nvCxnSpPr>
        <p:spPr>
          <a:xfrm flipH="1" flipV="1">
            <a:off x="2667000" y="2667000"/>
            <a:ext cx="3429000" cy="1508051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1"/>
          </p:cNvCxnSpPr>
          <p:nvPr/>
        </p:nvCxnSpPr>
        <p:spPr>
          <a:xfrm flipH="1" flipV="1">
            <a:off x="3200400" y="3286845"/>
            <a:ext cx="2895600" cy="888206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096000" y="5334000"/>
            <a:ext cx="2743200" cy="962025"/>
          </a:xfrm>
          <a:prstGeom prst="roundRect">
            <a:avLst/>
          </a:prstGeom>
          <a:solidFill>
            <a:srgbClr val="EFF59D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70C0"/>
                </a:solidFill>
              </a:rPr>
              <a:t>Instance Methods</a:t>
            </a:r>
            <a:r>
              <a:rPr lang="en-US" sz="1600" dirty="0">
                <a:solidFill>
                  <a:schemeClr val="tx1"/>
                </a:solidFill>
              </a:rPr>
              <a:t> defines the behaviors of Circle objects</a:t>
            </a: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>
            <a:off x="3276600" y="2162175"/>
            <a:ext cx="2819400" cy="0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/>
          <p:cNvSpPr/>
          <p:nvPr/>
        </p:nvSpPr>
        <p:spPr>
          <a:xfrm>
            <a:off x="5029200" y="2194222"/>
            <a:ext cx="990600" cy="3705225"/>
          </a:xfrm>
          <a:prstGeom prst="rightBrace">
            <a:avLst>
              <a:gd name="adj1" fmla="val 45833"/>
              <a:gd name="adj2" fmla="val 94519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0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Objects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/>
              <a:t>&lt;</a:t>
            </a:r>
            <a:r>
              <a:rPr lang="en-US" sz="3600" b="1" dirty="0" err="1"/>
              <a:t>objectName</a:t>
            </a:r>
            <a:r>
              <a:rPr lang="en-US" sz="3600" b="1" dirty="0"/>
              <a:t>&gt; = &lt;</a:t>
            </a:r>
            <a:r>
              <a:rPr lang="en-US" sz="3600" b="1" dirty="0" err="1"/>
              <a:t>ClassName</a:t>
            </a:r>
            <a:r>
              <a:rPr lang="en-US" sz="3600" b="1" dirty="0"/>
              <a:t>&gt;();</a:t>
            </a:r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my_circle</a:t>
            </a:r>
            <a:r>
              <a:rPr lang="en-US" dirty="0"/>
              <a:t>  =  Circle(5)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571500" y="4818443"/>
            <a:ext cx="4495800" cy="13716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zh-TW" sz="2200" b="1" dirty="0">
                <a:ea typeface="PMingLiU" pitchFamily="18" charset="-120"/>
              </a:rPr>
              <a:t>create</a:t>
            </a:r>
            <a:r>
              <a:rPr lang="en-US" altLang="zh-TW" sz="2200" dirty="0">
                <a:ea typeface="PMingLiU" pitchFamily="18" charset="-120"/>
              </a:rPr>
              <a:t> an instance(object) of Circle and then assign the address of this newly created object into </a:t>
            </a:r>
            <a:r>
              <a:rPr lang="en-US" altLang="zh-TW" sz="2200" dirty="0" err="1">
                <a:ea typeface="PMingLiU" pitchFamily="18" charset="-120"/>
              </a:rPr>
              <a:t>my_circle</a:t>
            </a:r>
            <a:r>
              <a:rPr lang="en-US" altLang="zh-TW" sz="2200" dirty="0">
                <a:ea typeface="PMingLiU" pitchFamily="18" charset="-120"/>
              </a:rPr>
              <a:t>.</a:t>
            </a:r>
          </a:p>
        </p:txBody>
      </p:sp>
      <p:cxnSp>
        <p:nvCxnSpPr>
          <p:cNvPr id="7" name="Straight Arrow Connector 6"/>
          <p:cNvCxnSpPr>
            <a:stCxn id="6" idx="0"/>
          </p:cNvCxnSpPr>
          <p:nvPr/>
        </p:nvCxnSpPr>
        <p:spPr>
          <a:xfrm flipV="1">
            <a:off x="2819400" y="3980243"/>
            <a:ext cx="876300" cy="83820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210300" y="5013425"/>
            <a:ext cx="2575560" cy="1219200"/>
            <a:chOff x="3352800" y="1734457"/>
            <a:chExt cx="2362200" cy="1066800"/>
          </a:xfrm>
        </p:grpSpPr>
        <p:sp>
          <p:nvSpPr>
            <p:cNvPr id="13" name="Rectangle 12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b="1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352800" y="2286000"/>
              <a:ext cx="2362200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radius = 5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964680" y="3470375"/>
            <a:ext cx="1066800" cy="647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3040" y="357455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my_circle</a:t>
            </a:r>
            <a:endParaRPr lang="en-US" sz="2400" dirty="0"/>
          </a:p>
        </p:txBody>
      </p: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7498080" y="3805387"/>
            <a:ext cx="0" cy="1208038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utoShape 13"/>
          <p:cNvSpPr>
            <a:spLocks noChangeArrowheads="1"/>
          </p:cNvSpPr>
          <p:nvPr/>
        </p:nvSpPr>
        <p:spPr bwMode="auto">
          <a:xfrm>
            <a:off x="2438400" y="2362200"/>
            <a:ext cx="5059680" cy="55562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zh-TW" sz="2200" dirty="0" err="1">
                <a:ea typeface="PMingLiU" pitchFamily="18" charset="-120"/>
              </a:rPr>
              <a:t>my_circle</a:t>
            </a:r>
            <a:r>
              <a:rPr lang="en-US" altLang="zh-TW" sz="2200" dirty="0">
                <a:ea typeface="PMingLiU" pitchFamily="18" charset="-120"/>
              </a:rPr>
              <a:t> is an </a:t>
            </a:r>
            <a:r>
              <a:rPr lang="en-US" altLang="zh-TW" sz="2200" i="1" u="sng" dirty="0">
                <a:ea typeface="PMingLiU" pitchFamily="18" charset="-120"/>
              </a:rPr>
              <a:t>object reference </a:t>
            </a:r>
            <a:r>
              <a:rPr lang="en-US" altLang="zh-TW" sz="2200" dirty="0">
                <a:ea typeface="PMingLiU" pitchFamily="18" charset="-120"/>
              </a:rPr>
              <a:t>to a circle</a:t>
            </a:r>
          </a:p>
        </p:txBody>
      </p:sp>
      <p:cxnSp>
        <p:nvCxnSpPr>
          <p:cNvPr id="25" name="Straight Arrow Connector 24"/>
          <p:cNvCxnSpPr>
            <a:stCxn id="23" idx="1"/>
          </p:cNvCxnSpPr>
          <p:nvPr/>
        </p:nvCxnSpPr>
        <p:spPr>
          <a:xfrm flipH="1">
            <a:off x="1371600" y="2640013"/>
            <a:ext cx="1066800" cy="712787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619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Diagram and Object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514600" y="1661350"/>
            <a:ext cx="2575560" cy="1219200"/>
            <a:chOff x="3352800" y="1734457"/>
            <a:chExt cx="2362200" cy="1066800"/>
          </a:xfrm>
        </p:grpSpPr>
        <p:sp>
          <p:nvSpPr>
            <p:cNvPr id="6" name="Rectangle 5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b="1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352800" y="2286000"/>
              <a:ext cx="2362200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radius = 5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6553200" y="1384597"/>
            <a:ext cx="1905000" cy="512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Class Name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7960" y="2293404"/>
            <a:ext cx="1905000" cy="830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Property / Attribute</a:t>
            </a: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>
            <a:off x="4419600" y="1640615"/>
            <a:ext cx="2133600" cy="256017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1"/>
          </p:cNvCxnSpPr>
          <p:nvPr/>
        </p:nvCxnSpPr>
        <p:spPr>
          <a:xfrm flipH="1" flipV="1">
            <a:off x="4572000" y="2555493"/>
            <a:ext cx="1965960" cy="153309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920" y="3125748"/>
            <a:ext cx="603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Object Diagram with object reference: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36220" y="3827200"/>
            <a:ext cx="3825240" cy="2590800"/>
            <a:chOff x="236220" y="3827200"/>
            <a:chExt cx="3825240" cy="2590800"/>
          </a:xfrm>
        </p:grpSpPr>
        <p:sp>
          <p:nvSpPr>
            <p:cNvPr id="36" name="Rectangle 35"/>
            <p:cNvSpPr/>
            <p:nvPr/>
          </p:nvSpPr>
          <p:spPr>
            <a:xfrm>
              <a:off x="327660" y="3827200"/>
              <a:ext cx="3733800" cy="2590800"/>
            </a:xfrm>
            <a:prstGeom prst="rect">
              <a:avLst/>
            </a:prstGeom>
            <a:solidFill>
              <a:srgbClr val="FBFBC5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173480" y="5048852"/>
              <a:ext cx="2575560" cy="1219200"/>
              <a:chOff x="3352800" y="1734457"/>
              <a:chExt cx="2362200" cy="10668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3352800" y="1734457"/>
                <a:ext cx="23622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800" b="1" u="sng" dirty="0">
                    <a:solidFill>
                      <a:schemeClr val="tx1"/>
                    </a:solidFill>
                  </a:rPr>
                  <a:t>: Circle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3352800" y="2209800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3352800" y="2286000"/>
                <a:ext cx="2362200" cy="403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radius = 5</a:t>
                </a:r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1927860" y="4045464"/>
              <a:ext cx="1066800" cy="6477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6220" y="4149644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my circle</a:t>
              </a:r>
            </a:p>
          </p:txBody>
        </p:sp>
        <p:cxnSp>
          <p:nvCxnSpPr>
            <p:cNvPr id="24" name="Straight Arrow Connector 23"/>
            <p:cNvCxnSpPr>
              <a:endCxn id="19" idx="0"/>
            </p:cNvCxnSpPr>
            <p:nvPr/>
          </p:nvCxnSpPr>
          <p:spPr>
            <a:xfrm>
              <a:off x="2461260" y="4380476"/>
              <a:ext cx="0" cy="66837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5565673" y="4835000"/>
            <a:ext cx="3268980" cy="1583000"/>
            <a:chOff x="5558790" y="4331100"/>
            <a:chExt cx="3268980" cy="1583000"/>
          </a:xfrm>
        </p:grpSpPr>
        <p:sp>
          <p:nvSpPr>
            <p:cNvPr id="37" name="Rectangle 36"/>
            <p:cNvSpPr/>
            <p:nvPr/>
          </p:nvSpPr>
          <p:spPr>
            <a:xfrm>
              <a:off x="5558790" y="4331100"/>
              <a:ext cx="3268980" cy="1583000"/>
            </a:xfrm>
            <a:prstGeom prst="rect">
              <a:avLst/>
            </a:prstGeom>
            <a:solidFill>
              <a:srgbClr val="FBFBC5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795010" y="4505609"/>
              <a:ext cx="2804160" cy="1219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b="1" u="sng" dirty="0" err="1">
                  <a:solidFill>
                    <a:schemeClr val="tx1"/>
                  </a:solidFill>
                </a:rPr>
                <a:t>my_circle</a:t>
              </a:r>
              <a:r>
                <a:rPr lang="en-US" sz="2800" b="1" u="sng" dirty="0">
                  <a:solidFill>
                    <a:schemeClr val="tx1"/>
                  </a:solidFill>
                </a:rPr>
                <a:t> </a:t>
              </a:r>
              <a:r>
                <a:rPr lang="en-US" sz="2800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5795010" y="5048858"/>
              <a:ext cx="28041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795010" y="5135944"/>
              <a:ext cx="2804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radius = 5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21161" y="3944048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The same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4061460" y="4174880"/>
            <a:ext cx="739140" cy="230833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37" idx="0"/>
          </p:cNvCxnSpPr>
          <p:nvPr/>
        </p:nvCxnSpPr>
        <p:spPr>
          <a:xfrm>
            <a:off x="6324600" y="4290296"/>
            <a:ext cx="875563" cy="544704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236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Creation and Assignment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1371600"/>
            <a:ext cx="44958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my_circle</a:t>
            </a:r>
            <a:r>
              <a:rPr lang="en-US" sz="2400" dirty="0">
                <a:solidFill>
                  <a:schemeClr val="tx1"/>
                </a:solidFill>
              </a:rPr>
              <a:t>  =  Circle (1)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99356" y="1799395"/>
            <a:ext cx="2939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+mn-lt"/>
              </a:rPr>
              <a:t>my_circle</a:t>
            </a:r>
            <a:r>
              <a:rPr lang="en-US" sz="2400" dirty="0">
                <a:latin typeface="+mn-lt"/>
              </a:rPr>
              <a:t>  =  Circle (5)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5960" y="2644565"/>
            <a:ext cx="1066800" cy="647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20" y="274874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my_circle</a:t>
            </a:r>
            <a:endParaRPr lang="en-US" sz="2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499360" y="3888421"/>
            <a:ext cx="2125980" cy="1219200"/>
            <a:chOff x="3352800" y="1734457"/>
            <a:chExt cx="2362200" cy="1066800"/>
          </a:xfrm>
        </p:grpSpPr>
        <p:sp>
          <p:nvSpPr>
            <p:cNvPr id="16" name="Rectangle 15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b="1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352800" y="2286000"/>
              <a:ext cx="2362200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radius = 1</a:t>
              </a:r>
            </a:p>
          </p:txBody>
        </p:sp>
      </p:grpSp>
      <p:sp>
        <p:nvSpPr>
          <p:cNvPr id="19" name="AutoShape 17"/>
          <p:cNvSpPr>
            <a:spLocks noChangeArrowheads="1"/>
          </p:cNvSpPr>
          <p:nvPr/>
        </p:nvSpPr>
        <p:spPr bwMode="auto">
          <a:xfrm>
            <a:off x="667728" y="5334000"/>
            <a:ext cx="2608872" cy="85604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89803" dir="2700000" algn="ctr" rotWithShape="0">
              <a:schemeClr val="tx1"/>
            </a:outerShdw>
          </a:effectLst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zh-TW" sz="2200" dirty="0">
                <a:ea typeface="PMingLiU" pitchFamily="18" charset="-120"/>
              </a:rPr>
              <a:t>Created with the first Circle</a:t>
            </a:r>
            <a:r>
              <a:rPr lang="en-US" altLang="zh-TW" sz="2200" b="1" dirty="0">
                <a:ea typeface="PMingLiU" pitchFamily="18" charset="-120"/>
              </a:rPr>
              <a:t> Object</a:t>
            </a:r>
            <a:endParaRPr lang="en-US" altLang="zh-TW" sz="2200" dirty="0">
              <a:ea typeface="PMingLiU" pitchFamily="18" charset="-120"/>
            </a:endParaRPr>
          </a:p>
        </p:txBody>
      </p:sp>
      <p:cxnSp>
        <p:nvCxnSpPr>
          <p:cNvPr id="24" name="Curved Connector 23"/>
          <p:cNvCxnSpPr>
            <a:endCxn id="16" idx="0"/>
          </p:cNvCxnSpPr>
          <p:nvPr/>
        </p:nvCxnSpPr>
        <p:spPr>
          <a:xfrm>
            <a:off x="2556633" y="2968415"/>
            <a:ext cx="1005717" cy="920006"/>
          </a:xfrm>
          <a:prstGeom prst="curvedConnector2">
            <a:avLst/>
          </a:pr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2556633" y="2979577"/>
            <a:ext cx="6130167" cy="3649823"/>
            <a:chOff x="2556633" y="2979577"/>
            <a:chExt cx="6130167" cy="3649823"/>
          </a:xfrm>
        </p:grpSpPr>
        <p:grpSp>
          <p:nvGrpSpPr>
            <p:cNvPr id="8" name="Group 7"/>
            <p:cNvGrpSpPr/>
            <p:nvPr/>
          </p:nvGrpSpPr>
          <p:grpSpPr>
            <a:xfrm>
              <a:off x="5029200" y="3888421"/>
              <a:ext cx="2125980" cy="1219200"/>
              <a:chOff x="3352800" y="1734457"/>
              <a:chExt cx="2362200" cy="10668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3352800" y="1734457"/>
                <a:ext cx="23622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800" b="1" u="sng" dirty="0">
                    <a:solidFill>
                      <a:schemeClr val="tx1"/>
                    </a:solidFill>
                  </a:rPr>
                  <a:t>: Circle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3352800" y="2209800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352800" y="2286000"/>
                <a:ext cx="2362200" cy="403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radius = 5</a:t>
                </a:r>
              </a:p>
            </p:txBody>
          </p:sp>
        </p:grpSp>
        <p:sp>
          <p:nvSpPr>
            <p:cNvPr id="20" name="AutoShape 17"/>
            <p:cNvSpPr>
              <a:spLocks noChangeArrowheads="1"/>
            </p:cNvSpPr>
            <p:nvPr/>
          </p:nvSpPr>
          <p:spPr bwMode="auto">
            <a:xfrm>
              <a:off x="5029200" y="5334000"/>
              <a:ext cx="3657600" cy="1295400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rgbClr val="CCECFF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tx1"/>
              </a:outerShdw>
            </a:effectLst>
          </p:spPr>
          <p:txBody>
            <a:bodyPr anchor="ctr"/>
            <a:lstStyle/>
            <a:p>
              <a:pPr>
                <a:spcBef>
                  <a:spcPct val="0"/>
                </a:spcBef>
                <a:buClrTx/>
                <a:buSzTx/>
                <a:defRPr/>
              </a:pPr>
              <a:r>
                <a:rPr lang="en-US" altLang="zh-TW" sz="2200" dirty="0">
                  <a:ea typeface="PMingLiU" pitchFamily="18" charset="-120"/>
                </a:rPr>
                <a:t>Created with the second Circle</a:t>
              </a:r>
              <a:r>
                <a:rPr lang="en-US" altLang="zh-TW" sz="2200" b="1" dirty="0">
                  <a:ea typeface="PMingLiU" pitchFamily="18" charset="-120"/>
                </a:rPr>
                <a:t> Object</a:t>
              </a:r>
              <a:r>
                <a:rPr lang="en-US" altLang="zh-TW" sz="2200" dirty="0">
                  <a:ea typeface="PMingLiU" pitchFamily="18" charset="-120"/>
                </a:rPr>
                <a:t>. Reference to the first Circle Object is lost</a:t>
              </a:r>
            </a:p>
          </p:txBody>
        </p:sp>
        <p:cxnSp>
          <p:nvCxnSpPr>
            <p:cNvPr id="25" name="Curved Connector 24"/>
            <p:cNvCxnSpPr>
              <a:endCxn id="12" idx="0"/>
            </p:cNvCxnSpPr>
            <p:nvPr/>
          </p:nvCxnSpPr>
          <p:spPr>
            <a:xfrm>
              <a:off x="2556633" y="2979577"/>
              <a:ext cx="3535557" cy="908844"/>
            </a:xfrm>
            <a:prstGeom prst="curvedConnector2">
              <a:avLst/>
            </a:prstGeom>
            <a:ln w="25400"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Multiply 27"/>
            <p:cNvSpPr/>
            <p:nvPr/>
          </p:nvSpPr>
          <p:spPr>
            <a:xfrm>
              <a:off x="3276600" y="3356773"/>
              <a:ext cx="457200" cy="457200"/>
            </a:xfrm>
            <a:prstGeom prst="mathMultiply">
              <a:avLst>
                <a:gd name="adj1" fmla="val 4165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53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Objects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Referencing the object’s data: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objectName</a:t>
            </a:r>
            <a:r>
              <a:rPr lang="en-US" dirty="0"/>
              <a:t>&gt;.&lt;</a:t>
            </a:r>
            <a:r>
              <a:rPr lang="en-US" dirty="0" err="1"/>
              <a:t>dataField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e.g. </a:t>
            </a:r>
            <a:r>
              <a:rPr lang="en-US" dirty="0" err="1"/>
              <a:t>my_circle</a:t>
            </a:r>
            <a:r>
              <a:rPr lang="en-US" dirty="0"/>
              <a:t> . radius</a:t>
            </a:r>
          </a:p>
          <a:p>
            <a:r>
              <a:rPr lang="en-US" dirty="0"/>
              <a:t>Referencing the object’s method: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obectName</a:t>
            </a:r>
            <a:r>
              <a:rPr lang="en-US" dirty="0"/>
              <a:t>&gt;.&lt;</a:t>
            </a:r>
            <a:r>
              <a:rPr lang="en-US" dirty="0" err="1"/>
              <a:t>methodName</a:t>
            </a:r>
            <a:r>
              <a:rPr lang="en-US" dirty="0"/>
              <a:t>&gt;(&lt;arguments&gt;)</a:t>
            </a:r>
          </a:p>
          <a:p>
            <a:pPr marL="0" indent="0">
              <a:buNone/>
            </a:pPr>
            <a:r>
              <a:rPr lang="en-US" dirty="0"/>
              <a:t>		e.g. </a:t>
            </a:r>
            <a:r>
              <a:rPr lang="en-US" dirty="0" err="1"/>
              <a:t>my_circle</a:t>
            </a:r>
            <a:r>
              <a:rPr lang="en-US" dirty="0"/>
              <a:t> . </a:t>
            </a:r>
            <a:r>
              <a:rPr lang="en-US" dirty="0" err="1"/>
              <a:t>set_radius</a:t>
            </a:r>
            <a:r>
              <a:rPr lang="en-US" dirty="0"/>
              <a:t> ( 5 )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1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Objects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371600"/>
            <a:ext cx="44958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my_circle</a:t>
            </a:r>
            <a:r>
              <a:rPr lang="en-US" sz="2400" dirty="0">
                <a:solidFill>
                  <a:schemeClr val="tx1"/>
                </a:solidFill>
              </a:rPr>
              <a:t>  = 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Circle (1)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3014" y="2771543"/>
            <a:ext cx="159639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" y="2771543"/>
            <a:ext cx="1591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my_circle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604312" y="4539882"/>
            <a:ext cx="2386251" cy="1219200"/>
            <a:chOff x="3352800" y="1734457"/>
            <a:chExt cx="2362200" cy="1066800"/>
          </a:xfrm>
          <a:solidFill>
            <a:srgbClr val="FBFBC5"/>
          </a:solidFill>
        </p:grpSpPr>
        <p:sp>
          <p:nvSpPr>
            <p:cNvPr id="9" name="Rectangle 8"/>
            <p:cNvSpPr/>
            <p:nvPr/>
          </p:nvSpPr>
          <p:spPr>
            <a:xfrm>
              <a:off x="3352800" y="1734457"/>
              <a:ext cx="2362200" cy="1066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b="1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352800" y="2209800"/>
              <a:ext cx="23622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76664" y="2286000"/>
              <a:ext cx="2082854" cy="4039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radius =  1</a:t>
              </a:r>
            </a:p>
          </p:txBody>
        </p:sp>
      </p:grpSp>
      <p:cxnSp>
        <p:nvCxnSpPr>
          <p:cNvPr id="12" name="Curved Connector 11"/>
          <p:cNvCxnSpPr>
            <a:stCxn id="6" idx="3"/>
            <a:endCxn id="9" idx="0"/>
          </p:cNvCxnSpPr>
          <p:nvPr/>
        </p:nvCxnSpPr>
        <p:spPr>
          <a:xfrm>
            <a:off x="3279404" y="3002376"/>
            <a:ext cx="1518034" cy="1537506"/>
          </a:xfrm>
          <a:prstGeom prst="curvedConnector2">
            <a:avLst/>
          </a:prstGeom>
          <a:ln w="25400"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628775" y="1809455"/>
            <a:ext cx="7398028" cy="3838025"/>
            <a:chOff x="1628775" y="1809455"/>
            <a:chExt cx="7398028" cy="3838025"/>
          </a:xfrm>
        </p:grpSpPr>
        <p:sp>
          <p:nvSpPr>
            <p:cNvPr id="17" name="TextBox 16"/>
            <p:cNvSpPr txBox="1"/>
            <p:nvPr/>
          </p:nvSpPr>
          <p:spPr>
            <a:xfrm>
              <a:off x="1628775" y="1809455"/>
              <a:ext cx="35914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my_circle.set_radius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 ( 4.5 )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58596" y="5185815"/>
              <a:ext cx="618064" cy="461665"/>
            </a:xfrm>
            <a:prstGeom prst="rect">
              <a:avLst/>
            </a:prstGeom>
            <a:solidFill>
              <a:srgbClr val="FBFBC5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4.5</a:t>
              </a:r>
            </a:p>
          </p:txBody>
        </p:sp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>
              <a:off x="5410200" y="2209800"/>
              <a:ext cx="3616603" cy="2185262"/>
            </a:xfrm>
            <a:prstGeom prst="cloudCallout">
              <a:avLst>
                <a:gd name="adj1" fmla="val -32442"/>
                <a:gd name="adj2" fmla="val 66806"/>
              </a:avLst>
            </a:prstGeom>
            <a:solidFill>
              <a:srgbClr val="27FFC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the reference </a:t>
              </a:r>
              <a:r>
                <a:rPr lang="en-US" altLang="zh-TW" sz="2400" b="1" dirty="0" err="1">
                  <a:latin typeface="+mn-lt"/>
                  <a:ea typeface="PMingLiU" pitchFamily="18" charset="-120"/>
                </a:rPr>
                <a:t>my_circle</a:t>
              </a:r>
              <a:endParaRPr lang="en-US" altLang="zh-TW" sz="2400" dirty="0">
                <a:latin typeface="+mn-lt"/>
                <a:ea typeface="PMingLiU" pitchFamily="18" charset="-120"/>
              </a:endParaRPr>
            </a:p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 is not changed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456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Primitive types and object types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1295400"/>
          </a:xfrm>
        </p:spPr>
        <p:txBody>
          <a:bodyPr/>
          <a:lstStyle/>
          <a:p>
            <a:r>
              <a:rPr lang="en-US" dirty="0"/>
              <a:t>Python has four primitive types:</a:t>
            </a:r>
          </a:p>
          <a:p>
            <a:pPr lvl="1"/>
            <a:r>
              <a:rPr lang="en-US" dirty="0"/>
              <a:t>Integers, Floats, Strings, Boolean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52400" y="2895600"/>
            <a:ext cx="88392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Primitive type	 </a:t>
            </a:r>
            <a:r>
              <a:rPr lang="en-US" dirty="0" err="1"/>
              <a:t>i</a:t>
            </a:r>
            <a:r>
              <a:rPr lang="en-US" dirty="0"/>
              <a:t>  =  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Object type	 c =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7024" y="2895599"/>
            <a:ext cx="213791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6115" y="2923943"/>
            <a:ext cx="59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i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6264213" y="4114800"/>
            <a:ext cx="213791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6115" y="4114800"/>
            <a:ext cx="59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</a:t>
            </a:r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3657600" y="2895600"/>
            <a:ext cx="3801801" cy="584775"/>
            <a:chOff x="3657600" y="2895600"/>
            <a:chExt cx="3801801" cy="584775"/>
          </a:xfrm>
        </p:grpSpPr>
        <p:sp>
          <p:nvSpPr>
            <p:cNvPr id="17" name="TextBox 16"/>
            <p:cNvSpPr txBox="1"/>
            <p:nvPr/>
          </p:nvSpPr>
          <p:spPr>
            <a:xfrm>
              <a:off x="3657600" y="2895600"/>
              <a:ext cx="4724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+mn-lt"/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986961" y="2895600"/>
              <a:ext cx="4724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+mn-lt"/>
                </a:rPr>
                <a:t>1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21656" y="4114800"/>
            <a:ext cx="4761348" cy="2319851"/>
            <a:chOff x="3621656" y="4114800"/>
            <a:chExt cx="4761348" cy="2319851"/>
          </a:xfrm>
        </p:grpSpPr>
        <p:grpSp>
          <p:nvGrpSpPr>
            <p:cNvPr id="11" name="Group 10"/>
            <p:cNvGrpSpPr/>
            <p:nvPr/>
          </p:nvGrpSpPr>
          <p:grpSpPr>
            <a:xfrm>
              <a:off x="6257024" y="5215451"/>
              <a:ext cx="2125980" cy="1219200"/>
              <a:chOff x="3352800" y="1734457"/>
              <a:chExt cx="2362200" cy="10668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3352800" y="1734457"/>
                <a:ext cx="23622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800" b="1" u="sng" dirty="0">
                    <a:solidFill>
                      <a:schemeClr val="tx1"/>
                    </a:solidFill>
                  </a:rPr>
                  <a:t>: Circle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3352800" y="2209800"/>
                <a:ext cx="2362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352800" y="2286000"/>
                <a:ext cx="2362200" cy="403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radius = 1</a:t>
                </a:r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7320014" y="4547253"/>
              <a:ext cx="0" cy="66837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621656" y="4114800"/>
              <a:ext cx="2008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+mn-lt"/>
                </a:rPr>
                <a:t>Circle ( 1 )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28912" y="4126302"/>
              <a:ext cx="2008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>
                      <a:lumMod val="75000"/>
                    </a:schemeClr>
                  </a:solidFill>
                </a:rPr>
                <a:t>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11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Copying Variables of Primitive Types and Object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60388" y="1609725"/>
            <a:ext cx="3402012" cy="828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0" tIns="0" rIns="0" bIns="0"/>
          <a:lstStyle/>
          <a:p>
            <a:pPr algn="ctr">
              <a:spcBef>
                <a:spcPct val="0"/>
              </a:spcBef>
              <a:buClrTx/>
              <a:buSzTx/>
              <a:defRPr/>
            </a:pPr>
            <a:r>
              <a:rPr lang="en-US" altLang="zh-TW" sz="2400" dirty="0">
                <a:solidFill>
                  <a:schemeClr val="accent1"/>
                </a:solidFill>
                <a:latin typeface="+mn-lt"/>
                <a:ea typeface="PMingLiU" pitchFamily="18" charset="-120"/>
              </a:rPr>
              <a:t>Primitive type assignment</a:t>
            </a:r>
            <a:r>
              <a:rPr lang="en-US" altLang="zh-TW" sz="2400" dirty="0">
                <a:latin typeface="+mn-lt"/>
                <a:ea typeface="PMingLiU" pitchFamily="18" charset="-12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defRPr/>
            </a:pPr>
            <a:r>
              <a:rPr lang="en-US" altLang="zh-TW" sz="2400" b="1" dirty="0" err="1">
                <a:latin typeface="+mn-lt"/>
                <a:ea typeface="PMingLiU" pitchFamily="18" charset="-120"/>
              </a:rPr>
              <a:t>i</a:t>
            </a:r>
            <a:r>
              <a:rPr lang="en-US" altLang="zh-TW" sz="2400" b="1" dirty="0">
                <a:latin typeface="+mn-lt"/>
                <a:ea typeface="PMingLiU" pitchFamily="18" charset="-120"/>
              </a:rPr>
              <a:t> = j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7452" y="2678113"/>
            <a:ext cx="1149350" cy="1720850"/>
            <a:chOff x="368300" y="2678113"/>
            <a:chExt cx="1149350" cy="1720850"/>
          </a:xfrm>
        </p:grpSpPr>
        <p:sp>
          <p:nvSpPr>
            <p:cNvPr id="8" name="Text Box 47"/>
            <p:cNvSpPr txBox="1">
              <a:spLocks noChangeArrowheads="1"/>
            </p:cNvSpPr>
            <p:nvPr/>
          </p:nvSpPr>
          <p:spPr bwMode="auto">
            <a:xfrm>
              <a:off x="860879" y="3251730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1</a:t>
              </a:r>
            </a:p>
          </p:txBody>
        </p:sp>
        <p:sp>
          <p:nvSpPr>
            <p:cNvPr id="9" name="Text Box 48"/>
            <p:cNvSpPr txBox="1">
              <a:spLocks noChangeArrowheads="1"/>
            </p:cNvSpPr>
            <p:nvPr/>
          </p:nvSpPr>
          <p:spPr bwMode="auto">
            <a:xfrm>
              <a:off x="525651" y="2678113"/>
              <a:ext cx="820964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Before:</a:t>
              </a:r>
            </a:p>
          </p:txBody>
        </p:sp>
        <p:sp>
          <p:nvSpPr>
            <p:cNvPr id="10" name="Text Box 49"/>
            <p:cNvSpPr txBox="1">
              <a:spLocks noChangeArrowheads="1"/>
            </p:cNvSpPr>
            <p:nvPr/>
          </p:nvSpPr>
          <p:spPr bwMode="auto">
            <a:xfrm>
              <a:off x="368300" y="3251730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 err="1">
                  <a:latin typeface="+mn-lt"/>
                  <a:ea typeface="PMingLiU" pitchFamily="18" charset="-120"/>
                </a:rPr>
                <a:t>i</a:t>
              </a:r>
              <a:endParaRPr lang="en-US" altLang="zh-TW" sz="2400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860879" y="4011241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5</a:t>
              </a:r>
            </a:p>
          </p:txBody>
        </p:sp>
        <p:sp>
          <p:nvSpPr>
            <p:cNvPr id="12" name="Text Box 51"/>
            <p:cNvSpPr txBox="1">
              <a:spLocks noChangeArrowheads="1"/>
            </p:cNvSpPr>
            <p:nvPr/>
          </p:nvSpPr>
          <p:spPr bwMode="auto">
            <a:xfrm>
              <a:off x="368300" y="4016552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j</a:t>
              </a:r>
            </a:p>
          </p:txBody>
        </p:sp>
      </p:grp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181600" y="1609725"/>
            <a:ext cx="3402012" cy="828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0" tIns="0" rIns="0" bIns="0"/>
          <a:lstStyle/>
          <a:p>
            <a:pPr algn="ctr">
              <a:spcBef>
                <a:spcPct val="0"/>
              </a:spcBef>
              <a:buClrTx/>
              <a:buSzTx/>
              <a:defRPr/>
            </a:pPr>
            <a:r>
              <a:rPr lang="en-US" altLang="zh-TW" sz="2400" dirty="0">
                <a:solidFill>
                  <a:schemeClr val="accent1"/>
                </a:solidFill>
                <a:latin typeface="+mn-lt"/>
                <a:ea typeface="PMingLiU" pitchFamily="18" charset="-120"/>
              </a:rPr>
              <a:t>Object type assignment</a:t>
            </a:r>
            <a:r>
              <a:rPr lang="en-US" altLang="zh-TW" sz="2400" dirty="0">
                <a:latin typeface="+mn-lt"/>
                <a:ea typeface="PMingLiU" pitchFamily="18" charset="-12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defRPr/>
            </a:pPr>
            <a:r>
              <a:rPr lang="en-US" altLang="zh-TW" sz="2400" b="1" dirty="0">
                <a:latin typeface="+mn-lt"/>
                <a:ea typeface="PMingLiU" pitchFamily="18" charset="-120"/>
              </a:rPr>
              <a:t>c1 = c2</a:t>
            </a:r>
          </a:p>
        </p:txBody>
      </p:sp>
      <p:sp>
        <p:nvSpPr>
          <p:cNvPr id="14" name="Text Box 47"/>
          <p:cNvSpPr txBox="1">
            <a:spLocks noChangeArrowheads="1"/>
          </p:cNvSpPr>
          <p:nvPr/>
        </p:nvSpPr>
        <p:spPr bwMode="auto">
          <a:xfrm>
            <a:off x="3080521" y="3251730"/>
            <a:ext cx="656771" cy="382411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b="1" dirty="0">
              <a:latin typeface="+mn-lt"/>
              <a:ea typeface="PMingLiU" pitchFamily="18" charset="-120"/>
            </a:endParaRPr>
          </a:p>
        </p:txBody>
      </p:sp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2745293" y="2678113"/>
            <a:ext cx="820964" cy="38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US" altLang="zh-TW" sz="2400" dirty="0">
                <a:solidFill>
                  <a:srgbClr val="FF0000"/>
                </a:solidFill>
                <a:latin typeface="+mn-lt"/>
                <a:ea typeface="PMingLiU" pitchFamily="18" charset="-120"/>
              </a:rPr>
              <a:t>After:</a:t>
            </a:r>
          </a:p>
        </p:txBody>
      </p:sp>
      <p:sp>
        <p:nvSpPr>
          <p:cNvPr id="16" name="Text Box 49"/>
          <p:cNvSpPr txBox="1">
            <a:spLocks noChangeArrowheads="1"/>
          </p:cNvSpPr>
          <p:nvPr/>
        </p:nvSpPr>
        <p:spPr bwMode="auto">
          <a:xfrm>
            <a:off x="2587942" y="3251730"/>
            <a:ext cx="328386" cy="38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 err="1">
                <a:latin typeface="+mn-lt"/>
                <a:ea typeface="PMingLiU" pitchFamily="18" charset="-120"/>
              </a:rPr>
              <a:t>i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3080521" y="4011241"/>
            <a:ext cx="656771" cy="382411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8" name="Text Box 51"/>
          <p:cNvSpPr txBox="1">
            <a:spLocks noChangeArrowheads="1"/>
          </p:cNvSpPr>
          <p:nvPr/>
        </p:nvSpPr>
        <p:spPr bwMode="auto">
          <a:xfrm>
            <a:off x="2587942" y="4016552"/>
            <a:ext cx="328386" cy="38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2400" dirty="0">
                <a:latin typeface="+mn-lt"/>
                <a:ea typeface="PMingLiU" pitchFamily="18" charset="-120"/>
              </a:rPr>
              <a:t>j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407700" y="2711477"/>
            <a:ext cx="1149350" cy="1720850"/>
            <a:chOff x="368300" y="2678113"/>
            <a:chExt cx="1149350" cy="1720850"/>
          </a:xfrm>
        </p:grpSpPr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860879" y="3251730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endParaRPr lang="en-US" altLang="zh-TW" sz="2400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525651" y="2678113"/>
              <a:ext cx="820964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Before:</a:t>
              </a:r>
            </a:p>
          </p:txBody>
        </p:sp>
        <p:sp>
          <p:nvSpPr>
            <p:cNvPr id="24" name="Text Box 49"/>
            <p:cNvSpPr txBox="1">
              <a:spLocks noChangeArrowheads="1"/>
            </p:cNvSpPr>
            <p:nvPr/>
          </p:nvSpPr>
          <p:spPr bwMode="auto">
            <a:xfrm>
              <a:off x="368300" y="3251730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c1</a:t>
              </a:r>
            </a:p>
          </p:txBody>
        </p:sp>
        <p:sp>
          <p:nvSpPr>
            <p:cNvPr id="25" name="Text Box 50"/>
            <p:cNvSpPr txBox="1">
              <a:spLocks noChangeArrowheads="1"/>
            </p:cNvSpPr>
            <p:nvPr/>
          </p:nvSpPr>
          <p:spPr bwMode="auto">
            <a:xfrm>
              <a:off x="860879" y="4011241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endParaRPr lang="en-US" altLang="zh-TW" sz="2400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26" name="Text Box 51"/>
            <p:cNvSpPr txBox="1">
              <a:spLocks noChangeArrowheads="1"/>
            </p:cNvSpPr>
            <p:nvPr/>
          </p:nvSpPr>
          <p:spPr bwMode="auto">
            <a:xfrm>
              <a:off x="368300" y="4016552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c2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318190" y="2711477"/>
            <a:ext cx="1149350" cy="1720850"/>
            <a:chOff x="2587942" y="2678113"/>
            <a:chExt cx="1149350" cy="1720850"/>
          </a:xfrm>
        </p:grpSpPr>
        <p:sp>
          <p:nvSpPr>
            <p:cNvPr id="28" name="Text Box 47"/>
            <p:cNvSpPr txBox="1">
              <a:spLocks noChangeArrowheads="1"/>
            </p:cNvSpPr>
            <p:nvPr/>
          </p:nvSpPr>
          <p:spPr bwMode="auto">
            <a:xfrm>
              <a:off x="3080521" y="3251730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endParaRPr lang="en-US" altLang="zh-TW" sz="2400" b="1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29" name="Text Box 48"/>
            <p:cNvSpPr txBox="1">
              <a:spLocks noChangeArrowheads="1"/>
            </p:cNvSpPr>
            <p:nvPr/>
          </p:nvSpPr>
          <p:spPr bwMode="auto">
            <a:xfrm>
              <a:off x="2745293" y="2678113"/>
              <a:ext cx="820964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After:</a:t>
              </a:r>
            </a:p>
          </p:txBody>
        </p:sp>
        <p:sp>
          <p:nvSpPr>
            <p:cNvPr id="30" name="Text Box 49"/>
            <p:cNvSpPr txBox="1">
              <a:spLocks noChangeArrowheads="1"/>
            </p:cNvSpPr>
            <p:nvPr/>
          </p:nvSpPr>
          <p:spPr bwMode="auto">
            <a:xfrm>
              <a:off x="2587942" y="3251730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c1</a:t>
              </a:r>
            </a:p>
          </p:txBody>
        </p:sp>
        <p:sp>
          <p:nvSpPr>
            <p:cNvPr id="31" name="Text Box 50"/>
            <p:cNvSpPr txBox="1">
              <a:spLocks noChangeArrowheads="1"/>
            </p:cNvSpPr>
            <p:nvPr/>
          </p:nvSpPr>
          <p:spPr bwMode="auto">
            <a:xfrm>
              <a:off x="3080521" y="4011241"/>
              <a:ext cx="656771" cy="382411"/>
            </a:xfrm>
            <a:prstGeom prst="rect">
              <a:avLst/>
            </a:prstGeom>
            <a:noFill/>
            <a:ln w="9525">
              <a:solidFill>
                <a:srgbClr val="9933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endParaRPr lang="en-US" altLang="zh-TW" sz="2400" dirty="0">
                <a:latin typeface="+mn-lt"/>
                <a:ea typeface="PMingLiU" pitchFamily="18" charset="-120"/>
              </a:endParaRPr>
            </a:p>
          </p:txBody>
        </p:sp>
        <p:sp>
          <p:nvSpPr>
            <p:cNvPr id="32" name="Text Box 51"/>
            <p:cNvSpPr txBox="1">
              <a:spLocks noChangeArrowheads="1"/>
            </p:cNvSpPr>
            <p:nvPr/>
          </p:nvSpPr>
          <p:spPr bwMode="auto">
            <a:xfrm>
              <a:off x="2587942" y="4016552"/>
              <a:ext cx="328386" cy="382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</a:pPr>
              <a:r>
                <a:rPr lang="en-US" altLang="zh-TW" sz="2400" dirty="0">
                  <a:latin typeface="+mn-lt"/>
                  <a:ea typeface="PMingLiU" pitchFamily="18" charset="-120"/>
                </a:rPr>
                <a:t>c2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56568" y="5088251"/>
            <a:ext cx="2125980" cy="1219200"/>
            <a:chOff x="6257024" y="5215451"/>
            <a:chExt cx="2125980" cy="1219200"/>
          </a:xfrm>
        </p:grpSpPr>
        <p:sp>
          <p:nvSpPr>
            <p:cNvPr id="34" name="Rectangle 33"/>
            <p:cNvSpPr/>
            <p:nvPr/>
          </p:nvSpPr>
          <p:spPr>
            <a:xfrm>
              <a:off x="6257024" y="5215451"/>
              <a:ext cx="2125980" cy="1219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b="1" u="sng" dirty="0">
                  <a:solidFill>
                    <a:schemeClr val="tx1"/>
                  </a:solidFill>
                </a:rPr>
                <a:t>: Circle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257024" y="5758700"/>
              <a:ext cx="21259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257024" y="5845786"/>
              <a:ext cx="21259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radius = 1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5900279" y="5088251"/>
            <a:ext cx="212598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: Circle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900279" y="5631500"/>
            <a:ext cx="2125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008411" y="5718586"/>
            <a:ext cx="2125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radius = 5</a:t>
            </a:r>
          </a:p>
        </p:txBody>
      </p:sp>
      <p:cxnSp>
        <p:nvCxnSpPr>
          <p:cNvPr id="42" name="Elbow Connector 41"/>
          <p:cNvCxnSpPr>
            <a:stCxn id="22" idx="2"/>
            <a:endCxn id="34" idx="0"/>
          </p:cNvCxnSpPr>
          <p:nvPr/>
        </p:nvCxnSpPr>
        <p:spPr>
          <a:xfrm rot="5400000">
            <a:off x="4713739" y="3573325"/>
            <a:ext cx="1420746" cy="1609107"/>
          </a:xfrm>
          <a:prstGeom prst="bentConnector3">
            <a:avLst>
              <a:gd name="adj1" fmla="val 15998"/>
            </a:avLst>
          </a:prstGeom>
          <a:ln w="127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25" idx="2"/>
            <a:endCxn id="38" idx="0"/>
          </p:cNvCxnSpPr>
          <p:nvPr/>
        </p:nvCxnSpPr>
        <p:spPr>
          <a:xfrm rot="16200000" flipH="1">
            <a:off x="6265350" y="4390331"/>
            <a:ext cx="661235" cy="73460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7482384" y="3476300"/>
            <a:ext cx="985156" cy="1933900"/>
            <a:chOff x="7482384" y="3476300"/>
            <a:chExt cx="985156" cy="1933900"/>
          </a:xfrm>
        </p:grpSpPr>
        <p:cxnSp>
          <p:nvCxnSpPr>
            <p:cNvPr id="47" name="Elbow Connector 46"/>
            <p:cNvCxnSpPr>
              <a:stCxn id="31" idx="2"/>
            </p:cNvCxnSpPr>
            <p:nvPr/>
          </p:nvCxnSpPr>
          <p:spPr>
            <a:xfrm rot="5400000">
              <a:off x="7480152" y="4429247"/>
              <a:ext cx="661235" cy="656772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/>
            <p:cNvCxnSpPr>
              <a:stCxn id="28" idx="3"/>
            </p:cNvCxnSpPr>
            <p:nvPr/>
          </p:nvCxnSpPr>
          <p:spPr>
            <a:xfrm flipH="1">
              <a:off x="8026259" y="3476300"/>
              <a:ext cx="441281" cy="1933900"/>
            </a:xfrm>
            <a:prstGeom prst="bentConnector4">
              <a:avLst>
                <a:gd name="adj1" fmla="val -71353"/>
                <a:gd name="adj2" fmla="val 100441"/>
              </a:avLst>
            </a:prstGeom>
            <a:ln w="12700">
              <a:solidFill>
                <a:srgbClr val="FF0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3218406" y="3212102"/>
            <a:ext cx="381000" cy="1217505"/>
            <a:chOff x="3218406" y="3212102"/>
            <a:chExt cx="381000" cy="1217505"/>
          </a:xfrm>
        </p:grpSpPr>
        <p:sp>
          <p:nvSpPr>
            <p:cNvPr id="60" name="TextBox 59"/>
            <p:cNvSpPr txBox="1"/>
            <p:nvPr/>
          </p:nvSpPr>
          <p:spPr>
            <a:xfrm>
              <a:off x="3218406" y="3212102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18406" y="3967942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+mn-lt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187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57200" y="4724400"/>
            <a:ext cx="792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500" dirty="0">
                <a:latin typeface="+mn-lt"/>
              </a:rPr>
              <a:t>c1 = Circle(1)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  #create Circle object with radius = 1</a:t>
            </a:r>
          </a:p>
          <a:p>
            <a:pPr marL="0" indent="0">
              <a:buNone/>
            </a:pPr>
            <a:r>
              <a:rPr lang="en-US" sz="1500" dirty="0">
                <a:latin typeface="+mn-lt"/>
              </a:rPr>
              <a:t>c2 = Circle(5)</a:t>
            </a:r>
            <a:r>
              <a:rPr lang="en-US" sz="1500" dirty="0">
                <a:solidFill>
                  <a:srgbClr val="C00000"/>
                </a:solidFill>
                <a:latin typeface="+mn-lt"/>
              </a:rPr>
              <a:t>   #create Circle object with radius = 5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7030A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f"Area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c1 is {c1.find_area():.2f}\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nPerimeter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c1 is {c1.find_perimeter():.2f}")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7030A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f"Area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c2 is {c2.find_area():.2f}\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nPerimeter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c2 is {c2.find_perimeter():.2f}")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7030A0"/>
                </a:solidFill>
                <a:latin typeface="+mn-lt"/>
              </a:rPr>
              <a:t>c1.setRadius(4.5)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7030A0"/>
                </a:solidFill>
                <a:latin typeface="+mn-lt"/>
              </a:rPr>
              <a:t>print (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f"Area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c1 is {c1.find_area():.2f}\</a:t>
            </a:r>
            <a:r>
              <a:rPr lang="en-US" sz="1500" dirty="0" err="1">
                <a:solidFill>
                  <a:srgbClr val="7030A0"/>
                </a:solidFill>
                <a:latin typeface="+mn-lt"/>
              </a:rPr>
              <a:t>nPerimeter</a:t>
            </a:r>
            <a:r>
              <a:rPr lang="en-US" sz="1500" dirty="0">
                <a:solidFill>
                  <a:srgbClr val="7030A0"/>
                </a:solidFill>
                <a:latin typeface="+mn-lt"/>
              </a:rPr>
              <a:t> of c1 is {c1.find_perimeter():.2f}")</a:t>
            </a:r>
            <a:endParaRPr lang="en-US" sz="15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of Program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7696200" cy="336198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/>
              <a:t> math</a:t>
            </a:r>
          </a:p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>
                <a:solidFill>
                  <a:srgbClr val="0070C0"/>
                </a:solidFill>
              </a:rPr>
              <a:t>Circle: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__</a:t>
            </a:r>
            <a:r>
              <a:rPr lang="en-US" dirty="0" err="1">
                <a:solidFill>
                  <a:srgbClr val="0070C0"/>
                </a:solidFill>
              </a:rPr>
              <a:t>init</a:t>
            </a:r>
            <a:r>
              <a:rPr lang="en-US" dirty="0">
                <a:solidFill>
                  <a:srgbClr val="0070C0"/>
                </a:solidFill>
              </a:rPr>
              <a:t>__</a:t>
            </a:r>
            <a:r>
              <a:rPr lang="en-US" dirty="0"/>
              <a:t>(self, rad) :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err="1"/>
              <a:t>self.__radius</a:t>
            </a:r>
            <a:r>
              <a:rPr lang="en-US" dirty="0"/>
              <a:t> = rad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find_area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(self) :</a:t>
            </a:r>
          </a:p>
          <a:p>
            <a:pPr marL="0" indent="0">
              <a:buNone/>
            </a:pPr>
            <a:r>
              <a:rPr lang="en-US" dirty="0"/>
              <a:t>                return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math.pi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find_perimeter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(self) :</a:t>
            </a:r>
          </a:p>
          <a:p>
            <a:pPr marL="0" indent="0">
              <a:buNone/>
            </a:pPr>
            <a:r>
              <a:rPr lang="en-US" dirty="0"/>
              <a:t>                return </a:t>
            </a:r>
            <a:r>
              <a:rPr lang="en-US" dirty="0" err="1"/>
              <a:t>self.__radius</a:t>
            </a:r>
            <a:r>
              <a:rPr lang="en-US" dirty="0"/>
              <a:t> * </a:t>
            </a:r>
            <a:r>
              <a:rPr lang="en-US" dirty="0" err="1"/>
              <a:t>math.pi</a:t>
            </a:r>
            <a:r>
              <a:rPr lang="en-US" dirty="0"/>
              <a:t> * 2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set_radius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(self, r ) :</a:t>
            </a:r>
          </a:p>
          <a:p>
            <a:pPr marL="0" indent="0">
              <a:buNone/>
            </a:pPr>
            <a:r>
              <a:rPr lang="en-US" dirty="0"/>
              <a:t>                ok = </a:t>
            </a:r>
            <a:r>
              <a:rPr lang="en-US" dirty="0">
                <a:solidFill>
                  <a:srgbClr val="0070C0"/>
                </a:solidFill>
              </a:rPr>
              <a:t>False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/>
              <a:t> r &gt;= 0 :</a:t>
            </a:r>
          </a:p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dirty="0" err="1"/>
              <a:t>self.__radius</a:t>
            </a:r>
            <a:r>
              <a:rPr lang="en-US" dirty="0"/>
              <a:t> = r</a:t>
            </a:r>
          </a:p>
          <a:p>
            <a:pPr marL="0" indent="0">
              <a:buNone/>
            </a:pPr>
            <a:r>
              <a:rPr lang="en-US" dirty="0"/>
              <a:t>                    ok = </a:t>
            </a:r>
            <a:r>
              <a:rPr lang="en-US" dirty="0">
                <a:solidFill>
                  <a:srgbClr val="0070C0"/>
                </a:solidFill>
              </a:rPr>
              <a:t>True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dirty="0"/>
              <a:t> ok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99771" y="3352800"/>
            <a:ext cx="3202669" cy="1752600"/>
          </a:xfrm>
          <a:prstGeom prst="rect">
            <a:avLst/>
          </a:prstGeom>
          <a:solidFill>
            <a:srgbClr val="FBFBC5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500" dirty="0">
                <a:solidFill>
                  <a:schemeClr val="tx1"/>
                </a:solidFill>
              </a:rPr>
              <a:t>Output: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5111750" y="867796"/>
            <a:ext cx="3923371" cy="2057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t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sz="1500" dirty="0">
                <a:latin typeface="+mn-lt"/>
                <a:ea typeface="PMingLiU" pitchFamily="18" charset="-120"/>
              </a:rPr>
              <a:t>State of Memory:</a:t>
            </a:r>
            <a:endParaRPr lang="zh-TW" altLang="en-US" sz="1500" dirty="0">
              <a:latin typeface="+mn-lt"/>
              <a:ea typeface="PMingLiU" pitchFamily="18" charset="-120"/>
            </a:endParaRP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5547157" y="1652905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5166157" y="1691005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c1</a:t>
            </a:r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5547157" y="2072004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5166157" y="2110104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c2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457199" y="994495"/>
            <a:ext cx="8345241" cy="4053070"/>
            <a:chOff x="457199" y="994495"/>
            <a:chExt cx="8345241" cy="4053070"/>
          </a:xfrm>
        </p:grpSpPr>
        <p:grpSp>
          <p:nvGrpSpPr>
            <p:cNvPr id="25" name="Group 24"/>
            <p:cNvGrpSpPr/>
            <p:nvPr/>
          </p:nvGrpSpPr>
          <p:grpSpPr>
            <a:xfrm>
              <a:off x="7426078" y="994495"/>
              <a:ext cx="1376362" cy="836789"/>
              <a:chOff x="7727045" y="1184996"/>
              <a:chExt cx="1376362" cy="836789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7731807" y="1184996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>
                    <a:solidFill>
                      <a:srgbClr val="C00000"/>
                    </a:solidFill>
                  </a:rPr>
                  <a:t>: Circle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7727045" y="1485901"/>
                <a:ext cx="13716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7736570" y="1603390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C00000"/>
                    </a:solidFill>
                  </a:rPr>
                  <a:t>__radius = 1</a:t>
                </a:r>
              </a:p>
            </p:txBody>
          </p:sp>
        </p:grpSp>
        <p:cxnSp>
          <p:nvCxnSpPr>
            <p:cNvPr id="32" name="Elbow Connector 31"/>
            <p:cNvCxnSpPr>
              <a:stCxn id="12" idx="3"/>
              <a:endCxn id="18" idx="1"/>
            </p:cNvCxnSpPr>
            <p:nvPr/>
          </p:nvCxnSpPr>
          <p:spPr>
            <a:xfrm flipV="1">
              <a:off x="6203928" y="1412890"/>
              <a:ext cx="1226912" cy="392415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C00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57200" y="4724400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 =</a:t>
              </a:r>
              <a:r>
                <a:rPr lang="en-US" sz="1500" b="1" dirty="0">
                  <a:latin typeface="+mn-lt"/>
                </a:rPr>
                <a:t> </a:t>
              </a:r>
              <a:r>
                <a:rPr lang="en-US" sz="1500" b="1" dirty="0">
                  <a:solidFill>
                    <a:srgbClr val="C00000"/>
                  </a:solidFill>
                  <a:latin typeface="+mn-lt"/>
                </a:rPr>
                <a:t>Circle(1)</a:t>
              </a:r>
            </a:p>
          </p:txBody>
        </p:sp>
        <p:cxnSp>
          <p:nvCxnSpPr>
            <p:cNvPr id="57" name="Elbow Connector 56"/>
            <p:cNvCxnSpPr>
              <a:stCxn id="38" idx="1"/>
            </p:cNvCxnSpPr>
            <p:nvPr/>
          </p:nvCxnSpPr>
          <p:spPr>
            <a:xfrm rot="10800000" flipH="1">
              <a:off x="457199" y="1957705"/>
              <a:ext cx="106681" cy="2928279"/>
            </a:xfrm>
            <a:prstGeom prst="bentConnector3">
              <a:avLst>
                <a:gd name="adj1" fmla="val -214284"/>
              </a:avLst>
            </a:prstGeom>
            <a:ln w="127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457199" y="1831284"/>
            <a:ext cx="8351592" cy="3435698"/>
            <a:chOff x="457199" y="1831284"/>
            <a:chExt cx="8351592" cy="3435698"/>
          </a:xfrm>
        </p:grpSpPr>
        <p:grpSp>
          <p:nvGrpSpPr>
            <p:cNvPr id="28" name="Group 27"/>
            <p:cNvGrpSpPr/>
            <p:nvPr/>
          </p:nvGrpSpPr>
          <p:grpSpPr>
            <a:xfrm>
              <a:off x="7430840" y="1965957"/>
              <a:ext cx="1377951" cy="836789"/>
              <a:chOff x="7736569" y="1118235"/>
              <a:chExt cx="1377951" cy="836789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7736569" y="1118235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>
                    <a:solidFill>
                      <a:srgbClr val="008000"/>
                    </a:solidFill>
                  </a:rPr>
                  <a:t>: Circle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7742920" y="1438278"/>
                <a:ext cx="1371600" cy="0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7736569" y="1529082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008000"/>
                    </a:solidFill>
                  </a:rPr>
                  <a:t>__radius = 5</a:t>
                </a:r>
              </a:p>
            </p:txBody>
          </p:sp>
        </p:grpSp>
        <p:cxnSp>
          <p:nvCxnSpPr>
            <p:cNvPr id="35" name="Elbow Connector 34"/>
            <p:cNvCxnSpPr>
              <a:stCxn id="26" idx="3"/>
              <a:endCxn id="31" idx="1"/>
            </p:cNvCxnSpPr>
            <p:nvPr/>
          </p:nvCxnSpPr>
          <p:spPr>
            <a:xfrm>
              <a:off x="6203928" y="2224404"/>
              <a:ext cx="1226912" cy="313983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008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57200" y="4943817"/>
              <a:ext cx="1219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c2 =</a:t>
              </a:r>
              <a:r>
                <a:rPr lang="en-US" sz="1500" b="1" dirty="0">
                  <a:latin typeface="+mn-lt"/>
                </a:rPr>
                <a:t> </a:t>
              </a:r>
              <a:r>
                <a:rPr lang="en-US" sz="1500" b="1" dirty="0">
                  <a:solidFill>
                    <a:srgbClr val="008000"/>
                  </a:solidFill>
                  <a:latin typeface="+mn-lt"/>
                </a:rPr>
                <a:t>Circle(5)</a:t>
              </a:r>
            </a:p>
          </p:txBody>
        </p:sp>
        <p:cxnSp>
          <p:nvCxnSpPr>
            <p:cNvPr id="65" name="Elbow Connector 64"/>
            <p:cNvCxnSpPr>
              <a:stCxn id="54" idx="1"/>
            </p:cNvCxnSpPr>
            <p:nvPr/>
          </p:nvCxnSpPr>
          <p:spPr>
            <a:xfrm rot="10800000" flipH="1">
              <a:off x="457199" y="1831284"/>
              <a:ext cx="115453" cy="3274117"/>
            </a:xfrm>
            <a:prstGeom prst="bentConnector3">
              <a:avLst>
                <a:gd name="adj1" fmla="val -264004"/>
              </a:avLst>
            </a:prstGeom>
            <a:ln w="12700">
              <a:solidFill>
                <a:srgbClr val="008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448056" y="1418661"/>
            <a:ext cx="8395000" cy="4545685"/>
            <a:chOff x="448056" y="1418661"/>
            <a:chExt cx="8395000" cy="4545685"/>
          </a:xfrm>
        </p:grpSpPr>
        <p:cxnSp>
          <p:nvCxnSpPr>
            <p:cNvPr id="73" name="Elbow Connector 72"/>
            <p:cNvCxnSpPr>
              <a:stCxn id="75" idx="1"/>
            </p:cNvCxnSpPr>
            <p:nvPr/>
          </p:nvCxnSpPr>
          <p:spPr>
            <a:xfrm rot="10800000" flipH="1">
              <a:off x="448056" y="3506832"/>
              <a:ext cx="365762" cy="2295932"/>
            </a:xfrm>
            <a:prstGeom prst="bentConnector4">
              <a:avLst>
                <a:gd name="adj1" fmla="val -106250"/>
                <a:gd name="adj2" fmla="val 100067"/>
              </a:avLst>
            </a:prstGeom>
            <a:ln w="12700">
              <a:solidFill>
                <a:srgbClr val="0070C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448056" y="5641181"/>
              <a:ext cx="16916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c1.setRadius(4.5)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385856" y="1418661"/>
              <a:ext cx="457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4.5</a:t>
              </a: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2041731" y="2589754"/>
            <a:ext cx="6929457" cy="3340809"/>
            <a:chOff x="2041731" y="2589754"/>
            <a:chExt cx="6929457" cy="3340809"/>
          </a:xfrm>
        </p:grpSpPr>
        <p:sp>
          <p:nvSpPr>
            <p:cNvPr id="89" name="TextBox 88"/>
            <p:cNvSpPr txBox="1"/>
            <p:nvPr/>
          </p:nvSpPr>
          <p:spPr>
            <a:xfrm>
              <a:off x="5599771" y="3581400"/>
              <a:ext cx="19378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latin typeface="+mn-lt"/>
                </a:rPr>
                <a:t>Area of c1 is 3.14</a:t>
              </a:r>
            </a:p>
            <a:p>
              <a:r>
                <a:rPr lang="en-US" sz="1500" dirty="0">
                  <a:latin typeface="+mn-lt"/>
                </a:rPr>
                <a:t>Perimeter of c1 is 6.28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599771" y="4038600"/>
              <a:ext cx="203562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latin typeface="+mn-lt"/>
                </a:rPr>
                <a:t>Area of c2 is 78.54</a:t>
              </a:r>
            </a:p>
            <a:p>
              <a:r>
                <a:rPr lang="en-US" sz="1500" dirty="0">
                  <a:latin typeface="+mn-lt"/>
                </a:rPr>
                <a:t>Perimeter of c2 is 31.42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041888" y="5184648"/>
              <a:ext cx="13966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c1.find_area()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041731" y="5411317"/>
              <a:ext cx="13966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c2.find_area()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120640" y="5184648"/>
              <a:ext cx="174445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c1.find_perimeter()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120641" y="5417240"/>
              <a:ext cx="17444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c2.find_perimeter()</a:t>
              </a:r>
            </a:p>
          </p:txBody>
        </p:sp>
        <p:cxnSp>
          <p:nvCxnSpPr>
            <p:cNvPr id="118" name="Elbow Connector 117"/>
            <p:cNvCxnSpPr>
              <a:endCxn id="103" idx="0"/>
            </p:cNvCxnSpPr>
            <p:nvPr/>
          </p:nvCxnSpPr>
          <p:spPr>
            <a:xfrm rot="5400000">
              <a:off x="2477930" y="2852015"/>
              <a:ext cx="2594894" cy="2070373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Elbow Connector 119"/>
            <p:cNvCxnSpPr>
              <a:endCxn id="105" idx="3"/>
            </p:cNvCxnSpPr>
            <p:nvPr/>
          </p:nvCxnSpPr>
          <p:spPr>
            <a:xfrm>
              <a:off x="3091962" y="3056998"/>
              <a:ext cx="3773135" cy="2289233"/>
            </a:xfrm>
            <a:prstGeom prst="bentConnector3">
              <a:avLst>
                <a:gd name="adj1" fmla="val 15634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2590801" y="2589754"/>
              <a:ext cx="2219763" cy="1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2956921" y="3946391"/>
              <a:ext cx="16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70C0"/>
                  </a:solidFill>
                  <a:latin typeface="+mn-lt"/>
                </a:rPr>
                <a:t>c1: return 1*1*</a:t>
              </a:r>
              <a:r>
                <a:rPr lang="el-GR" sz="1500" dirty="0">
                  <a:solidFill>
                    <a:srgbClr val="0070C0"/>
                  </a:solidFill>
                  <a:latin typeface="+mn-lt"/>
                  <a:ea typeface="新細明體"/>
                </a:rPr>
                <a:t>π</a:t>
              </a:r>
              <a:endParaRPr lang="en-US" sz="1500" dirty="0">
                <a:solidFill>
                  <a:srgbClr val="0070C0"/>
                </a:solidFill>
                <a:latin typeface="+mn-lt"/>
                <a:ea typeface="新細明體"/>
              </a:endParaRPr>
            </a:p>
            <a:p>
              <a:r>
                <a:rPr lang="en-US" sz="1500" dirty="0">
                  <a:solidFill>
                    <a:srgbClr val="0070C0"/>
                  </a:solidFill>
                  <a:latin typeface="+mn-lt"/>
                </a:rPr>
                <a:t>c2: return 5*5*</a:t>
              </a:r>
              <a:r>
                <a:rPr lang="el-GR" sz="1500" dirty="0">
                  <a:solidFill>
                    <a:srgbClr val="0070C0"/>
                  </a:solidFill>
                  <a:latin typeface="+mn-lt"/>
                  <a:ea typeface="新細明體"/>
                </a:rPr>
                <a:t>π</a:t>
              </a:r>
              <a:endParaRPr lang="en-US" sz="1500" dirty="0">
                <a:solidFill>
                  <a:srgbClr val="0070C0"/>
                </a:solidFill>
                <a:latin typeface="+mn-lt"/>
                <a:ea typeface="新細明體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488011" y="5376565"/>
              <a:ext cx="14831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70C0"/>
                  </a:solidFill>
                  <a:latin typeface="+mn-lt"/>
                </a:rPr>
                <a:t>c1: return 1*</a:t>
              </a:r>
              <a:r>
                <a:rPr lang="el-GR" sz="1500" dirty="0">
                  <a:solidFill>
                    <a:srgbClr val="0070C0"/>
                  </a:solidFill>
                  <a:latin typeface="+mn-lt"/>
                  <a:ea typeface="新細明體"/>
                </a:rPr>
                <a:t>π</a:t>
              </a:r>
              <a:r>
                <a:rPr lang="en-US" sz="1500" dirty="0">
                  <a:solidFill>
                    <a:srgbClr val="0070C0"/>
                  </a:solidFill>
                  <a:latin typeface="+mn-lt"/>
                  <a:ea typeface="新細明體"/>
                </a:rPr>
                <a:t>*2</a:t>
              </a:r>
            </a:p>
            <a:p>
              <a:r>
                <a:rPr lang="en-US" sz="1500" dirty="0">
                  <a:solidFill>
                    <a:srgbClr val="0070C0"/>
                  </a:solidFill>
                  <a:latin typeface="+mn-lt"/>
                  <a:ea typeface="新細明體"/>
                </a:rPr>
                <a:t>c2: return 5*</a:t>
              </a:r>
              <a:r>
                <a:rPr lang="el-GR" sz="1500" dirty="0">
                  <a:solidFill>
                    <a:srgbClr val="0070C0"/>
                  </a:solidFill>
                  <a:latin typeface="+mn-lt"/>
                  <a:ea typeface="新細明體"/>
                </a:rPr>
                <a:t>π</a:t>
              </a:r>
              <a:r>
                <a:rPr lang="en-US" sz="1500" dirty="0">
                  <a:solidFill>
                    <a:srgbClr val="0070C0"/>
                  </a:solidFill>
                  <a:latin typeface="+mn-lt"/>
                  <a:ea typeface="新細明體"/>
                </a:rPr>
                <a:t>*2</a:t>
              </a:r>
            </a:p>
          </p:txBody>
        </p:sp>
        <p:cxnSp>
          <p:nvCxnSpPr>
            <p:cNvPr id="137" name="Elbow Connector 136"/>
            <p:cNvCxnSpPr>
              <a:endCxn id="89" idx="1"/>
            </p:cNvCxnSpPr>
            <p:nvPr/>
          </p:nvCxnSpPr>
          <p:spPr>
            <a:xfrm rot="5400000" flipH="1" flipV="1">
              <a:off x="4577881" y="4157318"/>
              <a:ext cx="1320809" cy="722972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4906767" y="3535234"/>
              <a:ext cx="81260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70C0"/>
                  </a:solidFill>
                  <a:latin typeface="+mn-lt"/>
                </a:rPr>
                <a:t>output</a:t>
              </a:r>
              <a:endParaRPr lang="en-US" sz="1500" dirty="0">
                <a:solidFill>
                  <a:srgbClr val="C00000"/>
                </a:solidFill>
                <a:latin typeface="+mn-lt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2067330" y="4493567"/>
            <a:ext cx="5568063" cy="1699528"/>
            <a:chOff x="2067330" y="4493567"/>
            <a:chExt cx="5568063" cy="1699528"/>
          </a:xfrm>
        </p:grpSpPr>
        <p:sp>
          <p:nvSpPr>
            <p:cNvPr id="91" name="TextBox 90"/>
            <p:cNvSpPr txBox="1"/>
            <p:nvPr/>
          </p:nvSpPr>
          <p:spPr>
            <a:xfrm>
              <a:off x="5599771" y="4493567"/>
              <a:ext cx="203562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latin typeface="+mn-lt"/>
                </a:rPr>
                <a:t>Area of c1 is 63.62</a:t>
              </a:r>
            </a:p>
            <a:p>
              <a:r>
                <a:rPr lang="en-US" sz="1500" dirty="0">
                  <a:latin typeface="+mn-lt"/>
                </a:rPr>
                <a:t>Perimeter of c1 is 28.27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067330" y="5866284"/>
              <a:ext cx="13454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c1.find_area()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5120642" y="5869930"/>
              <a:ext cx="174445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0070C0"/>
                  </a:solidFill>
                  <a:latin typeface="+mn-lt"/>
                </a:rPr>
                <a:t>c1.find_perimeter()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03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Object Reference (Using Circle class)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19"/>
          <p:cNvSpPr txBox="1"/>
          <p:nvPr/>
        </p:nvSpPr>
        <p:spPr>
          <a:xfrm>
            <a:off x="275488" y="1219200"/>
            <a:ext cx="8585276" cy="29289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c1 = Circle(1)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c2 = Circle(5)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f"Area</a:t>
            </a:r>
            <a:r>
              <a:rPr lang="en-US" dirty="0">
                <a:solidFill>
                  <a:srgbClr val="008000"/>
                </a:solidFill>
              </a:rPr>
              <a:t> of c1 is {c1.find_area():.2f} Perimeter of c1 is {c1.find_perimeter():.2f}"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f"Area</a:t>
            </a:r>
            <a:r>
              <a:rPr lang="en-US" dirty="0">
                <a:solidFill>
                  <a:srgbClr val="008000"/>
                </a:solidFill>
              </a:rPr>
              <a:t> of c2 is {c2.find_area():.2f} Perimeter of c2 is {c2.find_perimeter():.2f}"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c3 = c1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c3.set_radius(2)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f"Area</a:t>
            </a:r>
            <a:r>
              <a:rPr lang="en-US" dirty="0">
                <a:solidFill>
                  <a:srgbClr val="008000"/>
                </a:solidFill>
              </a:rPr>
              <a:t> of c3 is {c3.find_area():.2f} Perimeter of c3 is {c3.find_perimeter():.2f}"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f"Area</a:t>
            </a:r>
            <a:r>
              <a:rPr lang="en-US" dirty="0">
                <a:solidFill>
                  <a:srgbClr val="008000"/>
                </a:solidFill>
              </a:rPr>
              <a:t> of c1 is {c1.find_area():.2f} Perimeter of c1 is {c1.find_perimeter():.2f}"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279761" y="4286428"/>
            <a:ext cx="5663839" cy="241917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t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r>
              <a:rPr lang="en-US" altLang="zh-TW" b="1" u="sng" dirty="0">
                <a:latin typeface="+mn-lt"/>
                <a:ea typeface="PMingLiU" pitchFamily="18" charset="-120"/>
              </a:rPr>
              <a:t>State of Memory:</a:t>
            </a:r>
            <a:endParaRPr lang="zh-TW" altLang="en-US" b="1" u="sng" dirty="0">
              <a:latin typeface="+mn-lt"/>
              <a:ea typeface="PMingLiU" pitchFamily="18" charset="-120"/>
            </a:endParaRP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944310" y="4940271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2" name="Text Box 49"/>
          <p:cNvSpPr txBox="1">
            <a:spLocks noChangeArrowheads="1"/>
          </p:cNvSpPr>
          <p:nvPr/>
        </p:nvSpPr>
        <p:spPr bwMode="auto">
          <a:xfrm>
            <a:off x="563310" y="4978371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c1</a:t>
            </a:r>
          </a:p>
        </p:txBody>
      </p:sp>
      <p:sp>
        <p:nvSpPr>
          <p:cNvPr id="13" name="Text Box 47"/>
          <p:cNvSpPr txBox="1">
            <a:spLocks noChangeArrowheads="1"/>
          </p:cNvSpPr>
          <p:nvPr/>
        </p:nvSpPr>
        <p:spPr bwMode="auto">
          <a:xfrm>
            <a:off x="944310" y="5689586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563310" y="5727686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c2</a:t>
            </a:r>
          </a:p>
        </p:txBody>
      </p:sp>
      <p:sp>
        <p:nvSpPr>
          <p:cNvPr id="9" name="TextBox 20"/>
          <p:cNvSpPr txBox="1"/>
          <p:nvPr/>
        </p:nvSpPr>
        <p:spPr>
          <a:xfrm>
            <a:off x="4593564" y="4417417"/>
            <a:ext cx="426720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endParaRPr lang="en-HK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HK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HK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 Box 49"/>
          <p:cNvSpPr txBox="1">
            <a:spLocks noChangeArrowheads="1"/>
          </p:cNvSpPr>
          <p:nvPr/>
        </p:nvSpPr>
        <p:spPr bwMode="auto">
          <a:xfrm>
            <a:off x="4873700" y="6129792"/>
            <a:ext cx="328386" cy="22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r>
              <a:rPr lang="en-US" altLang="zh-TW" sz="1500" dirty="0">
                <a:latin typeface="+mn-lt"/>
                <a:ea typeface="PMingLiU" pitchFamily="18" charset="-120"/>
              </a:rPr>
              <a:t>c3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3564" y="4692344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Area of c1 is 3.14 Perimeter of c1 is 6.28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3564" y="4965192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Area of c2 is 78.54 Perimeter of c2 is 31.42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93564" y="5238614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Area of c3 is 12.57 Perimeter of c3 is 12.57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93564" y="5515285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Area of c1 is 12.57 Perimeter of c1 is 12.57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295555" y="4559976"/>
            <a:ext cx="2348796" cy="836789"/>
            <a:chOff x="1295555" y="4559976"/>
            <a:chExt cx="2348796" cy="836789"/>
          </a:xfrm>
        </p:grpSpPr>
        <p:grpSp>
          <p:nvGrpSpPr>
            <p:cNvPr id="21" name="Group 20"/>
            <p:cNvGrpSpPr/>
            <p:nvPr/>
          </p:nvGrpSpPr>
          <p:grpSpPr>
            <a:xfrm>
              <a:off x="2265630" y="4559976"/>
              <a:ext cx="1378721" cy="836789"/>
              <a:chOff x="2265630" y="4559976"/>
              <a:chExt cx="1378721" cy="83678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265630" y="4559976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>
                    <a:solidFill>
                      <a:srgbClr val="C00000"/>
                    </a:solidFill>
                  </a:rPr>
                  <a:t>: Circle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272751" y="4877010"/>
                <a:ext cx="13716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2282276" y="4994499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C00000"/>
                    </a:solidFill>
                  </a:rPr>
                  <a:t>__radius = 1</a:t>
                </a:r>
              </a:p>
            </p:txBody>
          </p:sp>
        </p:grpSp>
        <p:cxnSp>
          <p:nvCxnSpPr>
            <p:cNvPr id="29" name="Elbow Connector 28"/>
            <p:cNvCxnSpPr/>
            <p:nvPr/>
          </p:nvCxnSpPr>
          <p:spPr>
            <a:xfrm flipV="1">
              <a:off x="1295555" y="4729132"/>
              <a:ext cx="970075" cy="382474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C00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1306290" y="5631364"/>
            <a:ext cx="2350109" cy="836789"/>
            <a:chOff x="1306290" y="5631364"/>
            <a:chExt cx="2350109" cy="836789"/>
          </a:xfrm>
        </p:grpSpPr>
        <p:grpSp>
          <p:nvGrpSpPr>
            <p:cNvPr id="22" name="Group 21"/>
            <p:cNvGrpSpPr/>
            <p:nvPr/>
          </p:nvGrpSpPr>
          <p:grpSpPr>
            <a:xfrm>
              <a:off x="2265630" y="5631364"/>
              <a:ext cx="1390769" cy="836789"/>
              <a:chOff x="2265630" y="5631364"/>
              <a:chExt cx="1390769" cy="836789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65630" y="5631364"/>
                <a:ext cx="1371600" cy="836789"/>
              </a:xfrm>
              <a:prstGeom prst="rect">
                <a:avLst/>
              </a:prstGeom>
              <a:noFill/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500" b="1" u="sng" dirty="0">
                    <a:solidFill>
                      <a:srgbClr val="008000"/>
                    </a:solidFill>
                  </a:rPr>
                  <a:t>: Circle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2284799" y="5956209"/>
                <a:ext cx="1371600" cy="0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2278448" y="6047013"/>
                <a:ext cx="13620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008000"/>
                    </a:solidFill>
                  </a:rPr>
                  <a:t>__radius = 5</a:t>
                </a:r>
              </a:p>
            </p:txBody>
          </p:sp>
        </p:grpSp>
        <p:cxnSp>
          <p:nvCxnSpPr>
            <p:cNvPr id="31" name="Elbow Connector 30"/>
            <p:cNvCxnSpPr>
              <a:endCxn id="20" idx="1"/>
            </p:cNvCxnSpPr>
            <p:nvPr/>
          </p:nvCxnSpPr>
          <p:spPr>
            <a:xfrm>
              <a:off x="1306290" y="5858684"/>
              <a:ext cx="972158" cy="349912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008000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Elbow Connector 32"/>
          <p:cNvCxnSpPr>
            <a:endCxn id="18" idx="3"/>
          </p:cNvCxnSpPr>
          <p:nvPr/>
        </p:nvCxnSpPr>
        <p:spPr>
          <a:xfrm rot="10800000">
            <a:off x="3644352" y="5156082"/>
            <a:ext cx="794689" cy="1078234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47"/>
          <p:cNvSpPr txBox="1">
            <a:spLocks noChangeArrowheads="1"/>
          </p:cNvSpPr>
          <p:nvPr/>
        </p:nvSpPr>
        <p:spPr bwMode="auto">
          <a:xfrm>
            <a:off x="4178032" y="6081917"/>
            <a:ext cx="656771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80000"/>
              <a:defRPr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</a:pP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5488" y="1764792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c1 = Circle(1)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9761" y="2041796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c2 = Circle(5)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3351" y="2311062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print (</a:t>
            </a:r>
            <a:r>
              <a:rPr lang="en-US" dirty="0" err="1">
                <a:solidFill>
                  <a:srgbClr val="FF0000"/>
                </a:solidFill>
                <a:latin typeface="+mn-lt"/>
                <a:cs typeface="+mn-cs"/>
              </a:rPr>
              <a:t>f"Area</a:t>
            </a: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of c1 is {c1.find_area():.2f} Perimeter of c1 is {c1.find_perimeter():.2f}")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9078" y="2599049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print (</a:t>
            </a:r>
            <a:r>
              <a:rPr lang="en-US" dirty="0" err="1">
                <a:solidFill>
                  <a:srgbClr val="FF0000"/>
                </a:solidFill>
                <a:latin typeface="+mn-lt"/>
                <a:cs typeface="+mn-cs"/>
              </a:rPr>
              <a:t>f"Area</a:t>
            </a: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of c2 is {c2.find_area():.2f} Perimeter of c2 is {c2.find_perimeter():.2f}")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9078" y="2868357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c3 = c1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4320" y="3139385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c3.set_radius(2)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70503" y="3677815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print (</a:t>
            </a:r>
            <a:r>
              <a:rPr lang="en-US" dirty="0" err="1">
                <a:solidFill>
                  <a:srgbClr val="FF0000"/>
                </a:solidFill>
                <a:latin typeface="+mn-lt"/>
                <a:cs typeface="+mn-cs"/>
              </a:rPr>
              <a:t>f"Area</a:t>
            </a: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of c1 is {c1.find_area():.2f} Perimeter of c1 is {c1.find_perimeter():.2f}")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9761" y="3412233"/>
            <a:ext cx="858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   print (</a:t>
            </a:r>
            <a:r>
              <a:rPr lang="en-US" dirty="0" err="1">
                <a:solidFill>
                  <a:srgbClr val="FF0000"/>
                </a:solidFill>
                <a:latin typeface="+mn-lt"/>
                <a:cs typeface="+mn-cs"/>
              </a:rPr>
              <a:t>f"Area</a:t>
            </a: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 of c3 is {c3.find_area():.2f} Perimeter of c3 is {c3.find_perimeter():.2f}")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245773" y="5006355"/>
            <a:ext cx="3044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70C0"/>
                </a:solidFill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017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2" grpId="0"/>
      <p:bldP spid="52" grpId="1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ontent Placeholder 3"/>
          <p:cNvSpPr txBox="1">
            <a:spLocks/>
          </p:cNvSpPr>
          <p:nvPr/>
        </p:nvSpPr>
        <p:spPr>
          <a:xfrm>
            <a:off x="152400" y="1181534"/>
            <a:ext cx="5486760" cy="23822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600" dirty="0"/>
              <a:t> math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class </a:t>
            </a:r>
            <a:r>
              <a:rPr lang="en-US" sz="1600" dirty="0">
                <a:solidFill>
                  <a:srgbClr val="0070C0"/>
                </a:solidFill>
              </a:rPr>
              <a:t>Circle: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70C0"/>
                </a:solidFill>
              </a:rPr>
              <a:t>__</a:t>
            </a:r>
            <a:r>
              <a:rPr lang="en-US" sz="1600" dirty="0" err="1">
                <a:solidFill>
                  <a:srgbClr val="0070C0"/>
                </a:solidFill>
              </a:rPr>
              <a:t>init</a:t>
            </a:r>
            <a:r>
              <a:rPr lang="en-US" sz="1600" dirty="0">
                <a:solidFill>
                  <a:srgbClr val="0070C0"/>
                </a:solidFill>
              </a:rPr>
              <a:t>__</a:t>
            </a:r>
            <a:r>
              <a:rPr lang="en-US" sz="1600" dirty="0"/>
              <a:t>(</a:t>
            </a:r>
            <a:r>
              <a:rPr lang="en-US" sz="1600" b="1" dirty="0">
                <a:solidFill>
                  <a:srgbClr val="7030A0"/>
                </a:solidFill>
              </a:rPr>
              <a:t>self</a:t>
            </a:r>
            <a:r>
              <a:rPr lang="en-US" sz="1600" dirty="0"/>
              <a:t>, rad)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        </a:t>
            </a:r>
            <a:r>
              <a:rPr lang="en-US" sz="1600" dirty="0" err="1"/>
              <a:t>self.__radius</a:t>
            </a:r>
            <a:r>
              <a:rPr lang="en-US" sz="1600" dirty="0"/>
              <a:t> = rad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70C0"/>
                </a:solidFill>
              </a:rPr>
              <a:t>find_area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/>
              <a:t>(self)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/>
              <a:t> </a:t>
            </a:r>
            <a:r>
              <a:rPr lang="en-US" sz="1600" dirty="0" err="1"/>
              <a:t>self.__radius</a:t>
            </a:r>
            <a:r>
              <a:rPr lang="en-US" sz="1600" dirty="0"/>
              <a:t> * </a:t>
            </a:r>
            <a:r>
              <a:rPr lang="en-US" sz="1600" dirty="0" err="1"/>
              <a:t>self.__radius</a:t>
            </a:r>
            <a:r>
              <a:rPr lang="en-US" sz="1600" dirty="0"/>
              <a:t> * </a:t>
            </a:r>
            <a:r>
              <a:rPr lang="en-US" sz="1600" dirty="0" err="1"/>
              <a:t>math.pi</a:t>
            </a:r>
            <a:endParaRPr lang="en-US" sz="16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/>
              <a:t> </a:t>
            </a:r>
            <a:r>
              <a:rPr lang="en-US" sz="1600" dirty="0" err="1">
                <a:solidFill>
                  <a:srgbClr val="0070C0"/>
                </a:solidFill>
              </a:rPr>
              <a:t>find_perimeter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/>
              <a:t>(self) 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               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600" dirty="0"/>
              <a:t> </a:t>
            </a:r>
            <a:r>
              <a:rPr lang="en-US" sz="1600" dirty="0" err="1"/>
              <a:t>self.__radius</a:t>
            </a:r>
            <a:r>
              <a:rPr lang="en-US" sz="1600" dirty="0"/>
              <a:t> * </a:t>
            </a:r>
            <a:r>
              <a:rPr lang="en-US" sz="1600" dirty="0" err="1"/>
              <a:t>math.pi</a:t>
            </a:r>
            <a:r>
              <a:rPr lang="en-US" sz="1600" dirty="0"/>
              <a:t> *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Objects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272439" y="1221036"/>
            <a:ext cx="136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solidFill>
                  <a:schemeClr val="accent2"/>
                </a:solidFill>
              </a:rPr>
              <a:t>Circle Class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152400" y="3645388"/>
            <a:ext cx="8502805" cy="2938326"/>
          </a:xfrm>
          <a:prstGeom prst="rect">
            <a:avLst/>
          </a:prstGeom>
          <a:solidFill>
            <a:srgbClr val="E5F9F6"/>
          </a:solidFill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  <a:p>
            <a:endParaRPr lang="en-US" sz="15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765" y="364538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1. Declaring and creating an empty list:</a:t>
            </a:r>
          </a:p>
          <a:p>
            <a:r>
              <a:rPr lang="en-HK" dirty="0">
                <a:latin typeface="+mn-lt"/>
              </a:rPr>
              <a:t>          </a:t>
            </a:r>
            <a:r>
              <a:rPr lang="en-HK" dirty="0" err="1">
                <a:latin typeface="+mn-lt"/>
              </a:rPr>
              <a:t>list_circle</a:t>
            </a:r>
            <a:r>
              <a:rPr lang="en-HK" dirty="0">
                <a:latin typeface="+mn-lt"/>
              </a:rPr>
              <a:t> = list()</a:t>
            </a:r>
            <a:endParaRPr lang="en-US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4765" y="429172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2. Initializing objects and add them into the list: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765" y="5264164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          </a:t>
            </a:r>
            <a:r>
              <a:rPr lang="en-HK" dirty="0" err="1">
                <a:latin typeface="+mn-lt"/>
              </a:rPr>
              <a:t>list_circle.append</a:t>
            </a:r>
            <a:r>
              <a:rPr lang="en-HK" dirty="0">
                <a:latin typeface="+mn-lt"/>
              </a:rPr>
              <a:t>(Circle (10))</a:t>
            </a:r>
            <a:endParaRPr lang="en-US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765" y="4627059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          </a:t>
            </a:r>
            <a:r>
              <a:rPr lang="en-HK" dirty="0" err="1">
                <a:latin typeface="+mn-lt"/>
              </a:rPr>
              <a:t>list_circle.append</a:t>
            </a:r>
            <a:r>
              <a:rPr lang="en-HK" dirty="0">
                <a:latin typeface="+mn-lt"/>
              </a:rPr>
              <a:t>(Circle (1))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765" y="4958559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          </a:t>
            </a:r>
            <a:r>
              <a:rPr lang="en-HK" dirty="0" err="1">
                <a:latin typeface="+mn-lt"/>
              </a:rPr>
              <a:t>list_circle.append</a:t>
            </a:r>
            <a:r>
              <a:rPr lang="en-HK" dirty="0">
                <a:latin typeface="+mn-lt"/>
              </a:rPr>
              <a:t>(Circle (5))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52276" y="5568764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+mn-lt"/>
              </a:rPr>
              <a:t>3. Access Circle objects in list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9787" y="5855783"/>
            <a:ext cx="82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for</a:t>
            </a:r>
            <a:r>
              <a:rPr lang="en-US" dirty="0">
                <a:latin typeface="+mn-lt"/>
              </a:rPr>
              <a:t> circle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list_circle</a:t>
            </a:r>
            <a:r>
              <a:rPr lang="en-US" dirty="0">
                <a:latin typeface="+mn-lt"/>
              </a:rPr>
              <a:t> :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                  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print</a:t>
            </a:r>
            <a:r>
              <a:rPr lang="en-US" dirty="0">
                <a:latin typeface="+mn-lt"/>
              </a:rPr>
              <a:t>(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f"Area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 of circle {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list_circle.index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 (circle)} is {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circle.find_area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():.2f}"</a:t>
            </a:r>
            <a:r>
              <a:rPr lang="en-US" dirty="0">
                <a:latin typeface="+mn-lt"/>
              </a:rPr>
              <a:t>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994400" y="2412137"/>
            <a:ext cx="2873781" cy="2207698"/>
            <a:chOff x="5994400" y="2412137"/>
            <a:chExt cx="2873781" cy="2207698"/>
          </a:xfrm>
        </p:grpSpPr>
        <p:sp>
          <p:nvSpPr>
            <p:cNvPr id="8" name="TextBox 7"/>
            <p:cNvSpPr txBox="1"/>
            <p:nvPr/>
          </p:nvSpPr>
          <p:spPr>
            <a:xfrm>
              <a:off x="6534759" y="2440196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dirty="0" err="1"/>
                <a:t>list_circle</a:t>
              </a:r>
              <a:endParaRPr lang="en-US" dirty="0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5994400" y="3336399"/>
              <a:ext cx="2597759" cy="1283436"/>
              <a:chOff x="5936641" y="2304871"/>
              <a:chExt cx="2597759" cy="1283436"/>
            </a:xfrm>
          </p:grpSpPr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5943600" y="2304871"/>
                <a:ext cx="2590800" cy="128343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US" altLang="zh-TW" b="1" u="sng" dirty="0">
                    <a:latin typeface="+mn-lt"/>
                    <a:ea typeface="PMingLiU" pitchFamily="18" charset="-120"/>
                  </a:rPr>
                  <a:t>: list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HK" altLang="zh-TW" b="1" u="sng" dirty="0">
                  <a:latin typeface="+mn-lt"/>
                  <a:ea typeface="PMingLiU" pitchFamily="18" charset="-12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HK" altLang="zh-TW" b="1" u="sng" dirty="0">
                  <a:latin typeface="+mn-lt"/>
                  <a:ea typeface="PMingLiU" pitchFamily="18" charset="-12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b="1" u="sng" dirty="0">
                  <a:latin typeface="+mn-lt"/>
                  <a:ea typeface="PMingLiU" pitchFamily="18" charset="-120"/>
                </a:endParaRPr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5936641" y="2673350"/>
                <a:ext cx="2590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7648981" y="2412137"/>
              <a:ext cx="1219200" cy="42545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urier New" pitchFamily="49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urier New" pitchFamily="49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urier New" pitchFamily="49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defRPr>
                  <a:solidFill>
                    <a:schemeClr val="tx1"/>
                  </a:solidFill>
                  <a:latin typeface="Courier New" pitchFamily="49" charset="0"/>
                </a:defRPr>
              </a:lvl9pPr>
            </a:lstStyle>
            <a:p>
              <a:pPr algn="ctr">
                <a:lnSpc>
                  <a:spcPct val="105000"/>
                </a:lnSpc>
                <a:spcBef>
                  <a:spcPct val="55000"/>
                </a:spcBef>
                <a:spcAft>
                  <a:spcPct val="25000"/>
                </a:spcAft>
                <a:buClrTx/>
                <a:buSzTx/>
              </a:pPr>
              <a:r>
                <a:rPr lang="en-US" altLang="zh-TW" sz="2000" b="1">
                  <a:latin typeface="Comic Sans MS" pitchFamily="66" charset="0"/>
                  <a:ea typeface="PMingLiU" pitchFamily="18" charset="-120"/>
                </a:rPr>
                <a:t>  </a:t>
              </a:r>
              <a:endParaRPr lang="en-US" altLang="zh-TW" sz="2400">
                <a:latin typeface="Times New Roman" pitchFamily="18" charset="0"/>
                <a:ea typeface="PMingLiU" pitchFamily="18" charset="-120"/>
              </a:endParaRPr>
            </a:p>
          </p:txBody>
        </p:sp>
        <p:cxnSp>
          <p:nvCxnSpPr>
            <p:cNvPr id="11" name="Straight Arrow Connector 10"/>
            <p:cNvCxnSpPr>
              <a:endCxn id="9" idx="0"/>
            </p:cNvCxnSpPr>
            <p:nvPr/>
          </p:nvCxnSpPr>
          <p:spPr>
            <a:xfrm flipH="1">
              <a:off x="7296759" y="2609683"/>
              <a:ext cx="994208" cy="72671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3639159" y="3798064"/>
            <a:ext cx="3295447" cy="2243614"/>
            <a:chOff x="3581400" y="2766536"/>
            <a:chExt cx="3295447" cy="2243614"/>
          </a:xfrm>
        </p:grpSpPr>
        <p:grpSp>
          <p:nvGrpSpPr>
            <p:cNvPr id="20" name="Group 19"/>
            <p:cNvGrpSpPr/>
            <p:nvPr/>
          </p:nvGrpSpPr>
          <p:grpSpPr>
            <a:xfrm>
              <a:off x="6114847" y="2766536"/>
              <a:ext cx="762000" cy="706398"/>
              <a:chOff x="6086475" y="2709654"/>
              <a:chExt cx="762000" cy="706398"/>
            </a:xfrm>
          </p:grpSpPr>
          <p:sp>
            <p:nvSpPr>
              <p:cNvPr id="18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270965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0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19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3046720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3581400" y="3943350"/>
              <a:ext cx="1676400" cy="1066800"/>
              <a:chOff x="4648200" y="3962400"/>
              <a:chExt cx="1676400" cy="1066800"/>
            </a:xfrm>
          </p:grpSpPr>
          <p:sp>
            <p:nvSpPr>
              <p:cNvPr id="46" name="Text Box 10"/>
              <p:cNvSpPr txBox="1">
                <a:spLocks noChangeArrowheads="1"/>
              </p:cNvSpPr>
              <p:nvPr/>
            </p:nvSpPr>
            <p:spPr bwMode="auto">
              <a:xfrm>
                <a:off x="4648200" y="3962400"/>
                <a:ext cx="1676400" cy="10668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US" altLang="zh-TW" b="1" u="sng" dirty="0">
                    <a:latin typeface="+mn-lt"/>
                    <a:ea typeface="PMingLiU" pitchFamily="18" charset="-120"/>
                  </a:rPr>
                  <a:t>: Circle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HK" altLang="zh-TW" b="1" u="sng" dirty="0">
                  <a:latin typeface="+mn-lt"/>
                  <a:ea typeface="PMingLiU" pitchFamily="18" charset="-12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b="1" u="sng" dirty="0">
                  <a:latin typeface="+mn-lt"/>
                  <a:ea typeface="PMingLiU" pitchFamily="18" charset="-12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4648200" y="4330879"/>
                <a:ext cx="1676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4712077" y="4539734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HK" dirty="0"/>
                  <a:t>radius</a:t>
                </a:r>
                <a:endParaRPr lang="en-US" dirty="0"/>
              </a:p>
            </p:txBody>
          </p:sp>
          <p:sp>
            <p:nvSpPr>
              <p:cNvPr id="49" name="Text Box 10"/>
              <p:cNvSpPr txBox="1">
                <a:spLocks noChangeArrowheads="1"/>
              </p:cNvSpPr>
              <p:nvPr/>
            </p:nvSpPr>
            <p:spPr bwMode="auto">
              <a:xfrm>
                <a:off x="5486400" y="453973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1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cxnSp>
          <p:nvCxnSpPr>
            <p:cNvPr id="52" name="Straight Arrow Connector 51"/>
            <p:cNvCxnSpPr>
              <a:endCxn id="46" idx="0"/>
            </p:cNvCxnSpPr>
            <p:nvPr/>
          </p:nvCxnSpPr>
          <p:spPr>
            <a:xfrm flipH="1">
              <a:off x="4419600" y="3288268"/>
              <a:ext cx="2076247" cy="65508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5467959" y="3798064"/>
            <a:ext cx="2228241" cy="2243614"/>
            <a:chOff x="5410200" y="2766536"/>
            <a:chExt cx="2228241" cy="2243614"/>
          </a:xfrm>
        </p:grpSpPr>
        <p:grpSp>
          <p:nvGrpSpPr>
            <p:cNvPr id="21" name="Group 20"/>
            <p:cNvGrpSpPr/>
            <p:nvPr/>
          </p:nvGrpSpPr>
          <p:grpSpPr>
            <a:xfrm>
              <a:off x="6876441" y="2766536"/>
              <a:ext cx="762000" cy="706398"/>
              <a:chOff x="6086475" y="2709654"/>
              <a:chExt cx="762000" cy="706398"/>
            </a:xfrm>
          </p:grpSpPr>
          <p:sp>
            <p:nvSpPr>
              <p:cNvPr id="22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270965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1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23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3046720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5410200" y="3943350"/>
              <a:ext cx="1676400" cy="1066800"/>
              <a:chOff x="4648200" y="3962400"/>
              <a:chExt cx="1676400" cy="1066800"/>
            </a:xfrm>
          </p:grpSpPr>
          <p:sp>
            <p:nvSpPr>
              <p:cNvPr id="41" name="Text Box 10"/>
              <p:cNvSpPr txBox="1">
                <a:spLocks noChangeArrowheads="1"/>
              </p:cNvSpPr>
              <p:nvPr/>
            </p:nvSpPr>
            <p:spPr bwMode="auto">
              <a:xfrm>
                <a:off x="4648200" y="3962400"/>
                <a:ext cx="1676400" cy="10668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US" altLang="zh-TW" b="1" u="sng" dirty="0">
                    <a:latin typeface="+mn-lt"/>
                    <a:ea typeface="PMingLiU" pitchFamily="18" charset="-120"/>
                  </a:rPr>
                  <a:t>: Circle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HK" altLang="zh-TW" b="1" u="sng" dirty="0">
                  <a:latin typeface="+mn-lt"/>
                  <a:ea typeface="PMingLiU" pitchFamily="18" charset="-12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b="1" u="sng" dirty="0">
                  <a:latin typeface="+mn-lt"/>
                  <a:ea typeface="PMingLiU" pitchFamily="18" charset="-120"/>
                </a:endParaRP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>
                <a:off x="4648200" y="4330879"/>
                <a:ext cx="1676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4712077" y="4539734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HK" dirty="0"/>
                  <a:t>radius</a:t>
                </a:r>
                <a:endParaRPr lang="en-US" dirty="0"/>
              </a:p>
            </p:txBody>
          </p:sp>
          <p:sp>
            <p:nvSpPr>
              <p:cNvPr id="44" name="Text Box 10"/>
              <p:cNvSpPr txBox="1">
                <a:spLocks noChangeArrowheads="1"/>
              </p:cNvSpPr>
              <p:nvPr/>
            </p:nvSpPr>
            <p:spPr bwMode="auto">
              <a:xfrm>
                <a:off x="5486400" y="453973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5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cxnSp>
          <p:nvCxnSpPr>
            <p:cNvPr id="54" name="Straight Arrow Connector 53"/>
            <p:cNvCxnSpPr>
              <a:endCxn id="41" idx="0"/>
            </p:cNvCxnSpPr>
            <p:nvPr/>
          </p:nvCxnSpPr>
          <p:spPr>
            <a:xfrm flipH="1">
              <a:off x="6248400" y="3288268"/>
              <a:ext cx="1009041" cy="65508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315200" y="3798064"/>
            <a:ext cx="1676400" cy="2243614"/>
            <a:chOff x="7257441" y="2766536"/>
            <a:chExt cx="1676400" cy="2243614"/>
          </a:xfrm>
        </p:grpSpPr>
        <p:grpSp>
          <p:nvGrpSpPr>
            <p:cNvPr id="24" name="Group 23"/>
            <p:cNvGrpSpPr/>
            <p:nvPr/>
          </p:nvGrpSpPr>
          <p:grpSpPr>
            <a:xfrm>
              <a:off x="7638441" y="2766536"/>
              <a:ext cx="762000" cy="706398"/>
              <a:chOff x="6086475" y="2709654"/>
              <a:chExt cx="762000" cy="706398"/>
            </a:xfrm>
          </p:grpSpPr>
          <p:sp>
            <p:nvSpPr>
              <p:cNvPr id="25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270965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2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  <p:sp>
            <p:nvSpPr>
              <p:cNvPr id="26" name="Text Box 10"/>
              <p:cNvSpPr txBox="1">
                <a:spLocks noChangeArrowheads="1"/>
              </p:cNvSpPr>
              <p:nvPr/>
            </p:nvSpPr>
            <p:spPr bwMode="auto">
              <a:xfrm>
                <a:off x="6086475" y="3046720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257441" y="3943350"/>
              <a:ext cx="1676400" cy="1066800"/>
              <a:chOff x="4648200" y="3962400"/>
              <a:chExt cx="1676400" cy="1066800"/>
            </a:xfrm>
          </p:grpSpPr>
          <p:sp>
            <p:nvSpPr>
              <p:cNvPr id="33" name="Text Box 10"/>
              <p:cNvSpPr txBox="1">
                <a:spLocks noChangeArrowheads="1"/>
              </p:cNvSpPr>
              <p:nvPr/>
            </p:nvSpPr>
            <p:spPr bwMode="auto">
              <a:xfrm>
                <a:off x="4648200" y="3962400"/>
                <a:ext cx="1676400" cy="10668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US" altLang="zh-TW" b="1" u="sng" dirty="0">
                    <a:latin typeface="+mn-lt"/>
                    <a:ea typeface="PMingLiU" pitchFamily="18" charset="-120"/>
                  </a:rPr>
                  <a:t>: Circle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HK" altLang="zh-TW" b="1" u="sng" dirty="0">
                  <a:latin typeface="+mn-lt"/>
                  <a:ea typeface="PMingLiU" pitchFamily="18" charset="-12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</a:pPr>
                <a:endParaRPr lang="en-US" altLang="zh-TW" b="1" u="sng" dirty="0">
                  <a:latin typeface="+mn-lt"/>
                  <a:ea typeface="PMingLiU" pitchFamily="18" charset="-12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4648200" y="4330879"/>
                <a:ext cx="1676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4712077" y="4539734"/>
                <a:ext cx="748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HK" dirty="0"/>
                  <a:t>radius</a:t>
                </a:r>
                <a:endParaRPr lang="en-US" dirty="0"/>
              </a:p>
            </p:txBody>
          </p:sp>
          <p:sp>
            <p:nvSpPr>
              <p:cNvPr id="37" name="Text Box 10"/>
              <p:cNvSpPr txBox="1">
                <a:spLocks noChangeArrowheads="1"/>
              </p:cNvSpPr>
              <p:nvPr/>
            </p:nvSpPr>
            <p:spPr bwMode="auto">
              <a:xfrm>
                <a:off x="5486400" y="4539734"/>
                <a:ext cx="76200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Clr>
                    <a:schemeClr val="tx2"/>
                  </a:buClr>
                  <a:buSzPct val="80000"/>
                  <a:defRPr>
                    <a:solidFill>
                      <a:schemeClr val="tx1"/>
                    </a:solidFill>
                    <a:latin typeface="Courier New" pitchFamily="49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</a:pPr>
                <a:r>
                  <a:rPr lang="en-HK" altLang="zh-TW" dirty="0">
                    <a:latin typeface="+mn-lt"/>
                    <a:ea typeface="PMingLiU" pitchFamily="18" charset="-120"/>
                  </a:rPr>
                  <a:t>10</a:t>
                </a:r>
                <a:endParaRPr lang="en-US" altLang="zh-TW" dirty="0">
                  <a:latin typeface="+mn-lt"/>
                  <a:ea typeface="PMingLiU" pitchFamily="18" charset="-120"/>
                </a:endParaRPr>
              </a:p>
            </p:txBody>
          </p:sp>
        </p:grpSp>
        <p:cxnSp>
          <p:nvCxnSpPr>
            <p:cNvPr id="57" name="Straight Arrow Connector 56"/>
            <p:cNvCxnSpPr>
              <a:endCxn id="33" idx="0"/>
            </p:cNvCxnSpPr>
            <p:nvPr/>
          </p:nvCxnSpPr>
          <p:spPr>
            <a:xfrm>
              <a:off x="8026194" y="3288982"/>
              <a:ext cx="69447" cy="65436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20"/>
          <p:cNvSpPr txBox="1"/>
          <p:nvPr/>
        </p:nvSpPr>
        <p:spPr>
          <a:xfrm>
            <a:off x="5953516" y="979103"/>
            <a:ext cx="296188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circle 0 is 3.14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circle 1 is 78.54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Area of circle 2 is 314.16</a:t>
            </a:r>
          </a:p>
        </p:txBody>
      </p:sp>
    </p:spTree>
    <p:extLst>
      <p:ext uri="{BB962C8B-B14F-4D97-AF65-F5344CB8AC3E}">
        <p14:creationId xmlns:p14="http://schemas.microsoft.com/office/powerpoint/2010/main" val="11463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14" grpId="0"/>
      <p:bldP spid="15" grpId="0"/>
      <p:bldP spid="53" grpId="0"/>
      <p:bldP spid="55" grpId="0"/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References:</a:t>
            </a:r>
          </a:p>
          <a:p>
            <a:pPr lvl="1"/>
            <a:r>
              <a:rPr lang="en-US" altLang="zh-TW" dirty="0"/>
              <a:t>Python Classes and Objects</a:t>
            </a:r>
          </a:p>
          <a:p>
            <a:pPr lvl="2"/>
            <a:r>
              <a:rPr lang="en-US" altLang="en-US" dirty="0">
                <a:hlinkClick r:id="rId2"/>
              </a:rPr>
              <a:t>https://www.w3schools.com/python/python_classes.asp</a:t>
            </a:r>
            <a:endParaRPr lang="en-US" altLang="en-US" dirty="0"/>
          </a:p>
          <a:p>
            <a:pPr lvl="1"/>
            <a:r>
              <a:rPr lang="en-HK" altLang="en-US" dirty="0"/>
              <a:t>Python Constructor</a:t>
            </a:r>
          </a:p>
          <a:p>
            <a:pPr lvl="2"/>
            <a:r>
              <a:rPr lang="en-US" altLang="en-US" dirty="0">
                <a:hlinkClick r:id="rId3"/>
              </a:rPr>
              <a:t>https://www.javatpoint.com/python-constructors</a:t>
            </a: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40867</TotalTime>
  <Words>2761</Words>
  <Application>Microsoft Office PowerPoint</Application>
  <PresentationFormat>On-screen Show (4:3)</PresentationFormat>
  <Paragraphs>448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Comic Sans MS</vt:lpstr>
      <vt:lpstr>Courier New</vt:lpstr>
      <vt:lpstr>Times New Roman</vt:lpstr>
      <vt:lpstr>Kelvin's Design</vt:lpstr>
      <vt:lpstr>Initializer</vt:lpstr>
      <vt:lpstr>Lesson Intended Learning Outcomes</vt:lpstr>
      <vt:lpstr>Initializing Class Objects: Initializers</vt:lpstr>
      <vt:lpstr>The __init__ method</vt:lpstr>
      <vt:lpstr>Initializer Example</vt:lpstr>
      <vt:lpstr>Another Example</vt:lpstr>
      <vt:lpstr>Initializer Example</vt:lpstr>
      <vt:lpstr>UML Graphical notations for Classes and Objects</vt:lpstr>
      <vt:lpstr>UML Graphical Notations  for Classes and Objects</vt:lpstr>
      <vt:lpstr>Class Diagram and Class Definition</vt:lpstr>
      <vt:lpstr>Class Definition for Circle</vt:lpstr>
      <vt:lpstr>Creating Objects</vt:lpstr>
      <vt:lpstr>Object Diagram and Object Reference</vt:lpstr>
      <vt:lpstr>Object Creation and Assignment</vt:lpstr>
      <vt:lpstr>Accessing Objects</vt:lpstr>
      <vt:lpstr>Accessing Objects</vt:lpstr>
      <vt:lpstr>Primitive types and object types</vt:lpstr>
      <vt:lpstr>Copying Variables of Primitive Types and Object Types</vt:lpstr>
      <vt:lpstr>Execution of Program</vt:lpstr>
      <vt:lpstr>Object Reference (Using Circle class)</vt:lpstr>
      <vt:lpstr>List of Objects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Kelvin Yip</cp:lastModifiedBy>
  <cp:revision>295</cp:revision>
  <dcterms:created xsi:type="dcterms:W3CDTF">2007-08-16T02:12:36Z</dcterms:created>
  <dcterms:modified xsi:type="dcterms:W3CDTF">2023-01-31T01:56:34Z</dcterms:modified>
</cp:coreProperties>
</file>