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14"/>
  </p:notesMasterIdLst>
  <p:sldIdLst>
    <p:sldId id="363" r:id="rId2"/>
    <p:sldId id="258" r:id="rId3"/>
    <p:sldId id="418" r:id="rId4"/>
    <p:sldId id="420" r:id="rId5"/>
    <p:sldId id="404" r:id="rId6"/>
    <p:sldId id="405" r:id="rId7"/>
    <p:sldId id="406" r:id="rId8"/>
    <p:sldId id="407" r:id="rId9"/>
    <p:sldId id="408" r:id="rId10"/>
    <p:sldId id="409" r:id="rId11"/>
    <p:sldId id="362" r:id="rId12"/>
    <p:sldId id="302" r:id="rId1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32DA8A"/>
    <a:srgbClr val="FBFBC5"/>
    <a:srgbClr val="F2F7AF"/>
    <a:srgbClr val="660066"/>
    <a:srgbClr val="EFF59D"/>
    <a:srgbClr val="F4F8BA"/>
    <a:srgbClr val="95A5A6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9250" autoAdjust="0"/>
  </p:normalViewPr>
  <p:slideViewPr>
    <p:cSldViewPr>
      <p:cViewPr varScale="1">
        <p:scale>
          <a:sx n="139" d="100"/>
          <a:sy n="139" d="100"/>
        </p:scale>
        <p:origin x="106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alpython.com/instance-class-and-static-methods-demystified/" TargetMode="External"/><Relationship Id="rId2" Type="http://schemas.openxmlformats.org/officeDocument/2006/relationships/hyperlink" Target="https://www.tutorialspoint.com/class-or-static-variables-in-python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Instance and Static Members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</a:t>
            </a:r>
            <a:r>
              <a:rPr lang="en-US" altLang="zh-TW" dirty="0" smtClean="0">
                <a:ea typeface="新細明體" pitchFamily="18" charset="-120"/>
              </a:rPr>
              <a:t>03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 smtClean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Instance Members:</a:t>
            </a:r>
          </a:p>
          <a:p>
            <a:pPr lvl="2"/>
            <a:r>
              <a:rPr lang="en-US" altLang="en-US" dirty="0" smtClean="0"/>
              <a:t>Instance variables and methods</a:t>
            </a:r>
          </a:p>
          <a:p>
            <a:pPr lvl="1"/>
            <a:r>
              <a:rPr lang="en-US" altLang="en-US" dirty="0" smtClean="0"/>
              <a:t>Static Members:</a:t>
            </a:r>
          </a:p>
          <a:p>
            <a:pPr lvl="2"/>
            <a:r>
              <a:rPr lang="en-US" altLang="en-US" dirty="0" smtClean="0"/>
              <a:t>Static variables and methods</a:t>
            </a:r>
          </a:p>
          <a:p>
            <a:pPr lvl="1"/>
            <a:r>
              <a:rPr lang="en-US" altLang="en-US" dirty="0" smtClean="0"/>
              <a:t>Access to instance members and static members</a:t>
            </a:r>
          </a:p>
          <a:p>
            <a:pPr lvl="1"/>
            <a:endParaRPr lang="en-US" alt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 Variables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Instance (Class) variables belong to a </a:t>
            </a:r>
            <a:r>
              <a:rPr lang="en-US" b="1" dirty="0" smtClean="0"/>
              <a:t>specific instance</a:t>
            </a:r>
          </a:p>
          <a:p>
            <a:pPr lvl="1"/>
            <a:r>
              <a:rPr lang="en-US" dirty="0" smtClean="0"/>
              <a:t>E.g. radius is an instance variable, each circle (instance of Circle) has its own radius</a:t>
            </a:r>
          </a:p>
          <a:p>
            <a:r>
              <a:rPr lang="en-US" dirty="0" smtClean="0"/>
              <a:t>Instance methods are </a:t>
            </a:r>
            <a:r>
              <a:rPr lang="en-US" b="1" dirty="0" smtClean="0"/>
              <a:t>invoked by an instance </a:t>
            </a:r>
            <a:r>
              <a:rPr lang="en-US" dirty="0" smtClean="0"/>
              <a:t>of the class</a:t>
            </a:r>
          </a:p>
          <a:p>
            <a:pPr lvl="1"/>
            <a:r>
              <a:rPr lang="en-US" dirty="0" smtClean="0"/>
              <a:t>E.g. The method </a:t>
            </a:r>
            <a:r>
              <a:rPr lang="en-US" dirty="0" err="1" smtClean="0"/>
              <a:t>find_area</a:t>
            </a:r>
            <a:r>
              <a:rPr lang="en-US" dirty="0" smtClean="0"/>
              <a:t> and </a:t>
            </a:r>
            <a:r>
              <a:rPr lang="en-US" dirty="0" err="1" smtClean="0"/>
              <a:t>find_perimeter</a:t>
            </a:r>
            <a:r>
              <a:rPr lang="en-US" dirty="0" smtClean="0"/>
              <a:t> are the instance methods. They are invoked by object reference such as c1.find_area() and c2.find_area()</a:t>
            </a:r>
          </a:p>
          <a:p>
            <a:r>
              <a:rPr lang="en-US" dirty="0" smtClean="0"/>
              <a:t>Instance variable and methods exist as long as the instance stays in memory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non-public access specifier </a:t>
            </a:r>
            <a:r>
              <a:rPr lang="en-US" dirty="0" smtClean="0"/>
              <a:t>(a double underscore _ _ ) is often used for an instance variable to prevent it being accessed outside the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72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9"/>
          <p:cNvSpPr txBox="1"/>
          <p:nvPr/>
        </p:nvSpPr>
        <p:spPr>
          <a:xfrm>
            <a:off x="213844" y="1162550"/>
            <a:ext cx="8716312" cy="54933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Program: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import </a:t>
            </a:r>
            <a:r>
              <a:rPr lang="en-US" sz="2000" dirty="0">
                <a:solidFill>
                  <a:schemeClr val="tx1"/>
                </a:solidFill>
              </a:rPr>
              <a:t>math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 smtClean="0">
                <a:solidFill>
                  <a:schemeClr val="tx1"/>
                </a:solidFill>
              </a:rPr>
              <a:t> Circle: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   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__</a:t>
            </a:r>
            <a:r>
              <a:rPr lang="en-US" sz="2000" dirty="0" err="1" smtClean="0">
                <a:solidFill>
                  <a:srgbClr val="0000FF"/>
                </a:solidFill>
              </a:rPr>
              <a:t>init</a:t>
            </a:r>
            <a:r>
              <a:rPr lang="en-US" sz="2000" dirty="0" smtClean="0">
                <a:solidFill>
                  <a:srgbClr val="0000FF"/>
                </a:solidFill>
              </a:rPr>
              <a:t>__</a:t>
            </a:r>
            <a:r>
              <a:rPr lang="en-US" sz="2000" dirty="0" smtClean="0">
                <a:solidFill>
                  <a:schemeClr val="tx1"/>
                </a:solidFill>
              </a:rPr>
              <a:t> (self, radius):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      </a:t>
            </a:r>
            <a:r>
              <a:rPr lang="en-US" sz="2000" dirty="0" err="1" smtClean="0">
                <a:solidFill>
                  <a:schemeClr val="tx1"/>
                </a:solidFill>
              </a:rPr>
              <a:t>self.__radius</a:t>
            </a:r>
            <a:r>
              <a:rPr lang="en-US" sz="2000" dirty="0" smtClean="0">
                <a:solidFill>
                  <a:schemeClr val="tx1"/>
                </a:solidFill>
              </a:rPr>
              <a:t> = radius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find_area</a:t>
            </a:r>
            <a:r>
              <a:rPr lang="en-US" sz="2000" dirty="0" smtClean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      </a:t>
            </a:r>
            <a:r>
              <a:rPr lang="en-US" sz="2000" dirty="0">
                <a:solidFill>
                  <a:schemeClr val="tx1"/>
                </a:solidFill>
              </a:rPr>
              <a:t>area = </a:t>
            </a:r>
            <a:r>
              <a:rPr lang="en-US" sz="2000" dirty="0" err="1" smtClean="0">
                <a:solidFill>
                  <a:schemeClr val="tx1"/>
                </a:solidFill>
              </a:rPr>
              <a:t>math.pi</a:t>
            </a:r>
            <a:r>
              <a:rPr lang="en-US" sz="2000" dirty="0" smtClean="0">
                <a:solidFill>
                  <a:schemeClr val="tx1"/>
                </a:solidFill>
              </a:rPr>
              <a:t> * </a:t>
            </a:r>
            <a:r>
              <a:rPr lang="en-US" sz="2000" dirty="0" err="1" smtClean="0">
                <a:solidFill>
                  <a:schemeClr val="tx1"/>
                </a:solidFill>
              </a:rPr>
              <a:t>self.__radius</a:t>
            </a:r>
            <a:r>
              <a:rPr lang="en-US" sz="2000" dirty="0" smtClean="0">
                <a:solidFill>
                  <a:schemeClr val="tx1"/>
                </a:solidFill>
              </a:rPr>
              <a:t> ** 2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area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find_perimeter</a:t>
            </a:r>
            <a:r>
              <a:rPr lang="en-US" sz="20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  perimeter = </a:t>
            </a:r>
            <a:r>
              <a:rPr lang="en-US" sz="2000" dirty="0" smtClean="0">
                <a:solidFill>
                  <a:schemeClr val="tx1"/>
                </a:solidFill>
              </a:rPr>
              <a:t>2 * </a:t>
            </a:r>
            <a:r>
              <a:rPr lang="en-US" sz="2000" dirty="0" err="1" smtClean="0">
                <a:solidFill>
                  <a:schemeClr val="tx1"/>
                </a:solidFill>
              </a:rPr>
              <a:t>math.pi</a:t>
            </a:r>
            <a:r>
              <a:rPr lang="en-US" sz="2000" dirty="0" smtClean="0">
                <a:solidFill>
                  <a:schemeClr val="tx1"/>
                </a:solidFill>
              </a:rPr>
              <a:t> * </a:t>
            </a:r>
            <a:r>
              <a:rPr lang="en-US" sz="2000" dirty="0" err="1" smtClean="0">
                <a:solidFill>
                  <a:schemeClr val="tx1"/>
                </a:solidFill>
              </a:rPr>
              <a:t>self.__radius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perimeter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000" dirty="0">
                <a:solidFill>
                  <a:schemeClr val="tx1"/>
                </a:solidFill>
              </a:rPr>
              <a:t> __name__ == </a:t>
            </a:r>
            <a:r>
              <a:rPr lang="en-US" sz="2000" dirty="0">
                <a:solidFill>
                  <a:srgbClr val="008000"/>
                </a:solidFill>
              </a:rPr>
              <a:t>"__main__"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smtClean="0">
                <a:solidFill>
                  <a:schemeClr val="tx1"/>
                </a:solidFill>
              </a:rPr>
              <a:t>c1 </a:t>
            </a:r>
            <a:r>
              <a:rPr lang="en-US" sz="2000" dirty="0">
                <a:solidFill>
                  <a:schemeClr val="tx1"/>
                </a:solidFill>
              </a:rPr>
              <a:t>= </a:t>
            </a:r>
            <a:r>
              <a:rPr lang="en-US" sz="2000" b="1" dirty="0" smtClean="0">
                <a:solidFill>
                  <a:schemeClr val="tx1"/>
                </a:solidFill>
              </a:rPr>
              <a:t>Circle ( 1 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smtClean="0">
                <a:solidFill>
                  <a:schemeClr val="tx1"/>
                </a:solidFill>
              </a:rPr>
              <a:t>c2 </a:t>
            </a:r>
            <a:r>
              <a:rPr lang="en-US" sz="2000" dirty="0">
                <a:solidFill>
                  <a:schemeClr val="tx1"/>
                </a:solidFill>
              </a:rPr>
              <a:t>= </a:t>
            </a:r>
            <a:r>
              <a:rPr lang="en-US" sz="2000" b="1" dirty="0" smtClean="0">
                <a:solidFill>
                  <a:schemeClr val="tx1"/>
                </a:solidFill>
              </a:rPr>
              <a:t>Circle ( 5 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 smtClean="0">
                <a:solidFill>
                  <a:schemeClr val="tx1"/>
                </a:solidFill>
              </a:rPr>
              <a:t>    </a:t>
            </a:r>
            <a:r>
              <a:rPr lang="en-US" sz="1900" dirty="0" smtClean="0">
                <a:solidFill>
                  <a:srgbClr val="7030A0"/>
                </a:solidFill>
              </a:rPr>
              <a:t>print</a:t>
            </a:r>
            <a:r>
              <a:rPr lang="en-US" sz="1900" dirty="0" smtClean="0">
                <a:solidFill>
                  <a:schemeClr val="tx1"/>
                </a:solidFill>
              </a:rPr>
              <a:t>(</a:t>
            </a:r>
            <a:r>
              <a:rPr lang="en-US" sz="1900" dirty="0" err="1" smtClean="0">
                <a:solidFill>
                  <a:srgbClr val="008000"/>
                </a:solidFill>
              </a:rPr>
              <a:t>f"Area</a:t>
            </a:r>
            <a:r>
              <a:rPr lang="en-US" sz="1900" dirty="0" smtClean="0">
                <a:solidFill>
                  <a:srgbClr val="008000"/>
                </a:solidFill>
              </a:rPr>
              <a:t> </a:t>
            </a:r>
            <a:r>
              <a:rPr lang="en-US" sz="1900" dirty="0">
                <a:solidFill>
                  <a:srgbClr val="008000"/>
                </a:solidFill>
              </a:rPr>
              <a:t>of c1 is {c1.find_area():.2f}, perimeter of c1 is {c1.find_perimeter():.2f}"</a:t>
            </a:r>
            <a:r>
              <a:rPr lang="en-US" sz="19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</a:t>
            </a:r>
            <a:r>
              <a:rPr lang="en-US" sz="1900" dirty="0">
                <a:solidFill>
                  <a:srgbClr val="7030A0"/>
                </a:solidFill>
              </a:rPr>
              <a:t>print</a:t>
            </a:r>
            <a:r>
              <a:rPr lang="en-US" sz="1900" dirty="0">
                <a:solidFill>
                  <a:schemeClr val="tx1"/>
                </a:solidFill>
              </a:rPr>
              <a:t>(</a:t>
            </a:r>
            <a:r>
              <a:rPr lang="en-US" sz="1900" dirty="0" err="1">
                <a:solidFill>
                  <a:srgbClr val="008000"/>
                </a:solidFill>
              </a:rPr>
              <a:t>f"Area</a:t>
            </a:r>
            <a:r>
              <a:rPr lang="en-US" sz="1900" dirty="0">
                <a:solidFill>
                  <a:srgbClr val="008000"/>
                </a:solidFill>
              </a:rPr>
              <a:t> of c2 is {c2.find_area():.2f}, perimeter of c2 is {c2.find_perimeter():.2f}"</a:t>
            </a:r>
            <a:r>
              <a:rPr lang="en-US" sz="1900" dirty="0">
                <a:solidFill>
                  <a:schemeClr val="tx1"/>
                </a:solidFill>
              </a:rPr>
              <a:t>)</a:t>
            </a:r>
            <a:endParaRPr lang="en-US" sz="19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Instance Variables and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591215" y="1340093"/>
            <a:ext cx="967065" cy="616389"/>
            <a:chOff x="4448920" y="1498939"/>
            <a:chExt cx="967065" cy="616389"/>
          </a:xfrm>
        </p:grpSpPr>
        <p:sp>
          <p:nvSpPr>
            <p:cNvPr id="36" name="Rectangle 35"/>
            <p:cNvSpPr/>
            <p:nvPr/>
          </p:nvSpPr>
          <p:spPr>
            <a:xfrm>
              <a:off x="4947214" y="1504924"/>
              <a:ext cx="468771" cy="3616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2400" b="1" u="sng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48920" y="1498939"/>
              <a:ext cx="566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c1</a:t>
              </a:r>
              <a:endParaRPr lang="en-US" dirty="0">
                <a:latin typeface="+mn-lt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5181600" y="1738799"/>
              <a:ext cx="0" cy="376529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5537435" y="1956482"/>
            <a:ext cx="1536399" cy="762390"/>
            <a:chOff x="3834970" y="4657574"/>
            <a:chExt cx="1536399" cy="762390"/>
          </a:xfrm>
        </p:grpSpPr>
        <p:sp>
          <p:nvSpPr>
            <p:cNvPr id="31" name="Rectangle 30"/>
            <p:cNvSpPr/>
            <p:nvPr/>
          </p:nvSpPr>
          <p:spPr>
            <a:xfrm>
              <a:off x="3834970" y="4657574"/>
              <a:ext cx="1536399" cy="7623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u="sng" dirty="0" smtClean="0">
                  <a:solidFill>
                    <a:schemeClr val="tx1"/>
                  </a:solidFill>
                </a:rPr>
                <a:t>: circle</a:t>
              </a:r>
              <a:endParaRPr lang="en-US" b="1" u="sng" dirty="0">
                <a:solidFill>
                  <a:schemeClr val="tx1"/>
                </a:solidFill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3835015" y="5003785"/>
              <a:ext cx="15306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835941" y="5002673"/>
              <a:ext cx="1529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radius = 1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209287" y="1951212"/>
            <a:ext cx="1536399" cy="762390"/>
            <a:chOff x="3834970" y="4657574"/>
            <a:chExt cx="1536399" cy="762390"/>
          </a:xfrm>
        </p:grpSpPr>
        <p:sp>
          <p:nvSpPr>
            <p:cNvPr id="48" name="Rectangle 47"/>
            <p:cNvSpPr/>
            <p:nvPr/>
          </p:nvSpPr>
          <p:spPr>
            <a:xfrm>
              <a:off x="3834970" y="4657574"/>
              <a:ext cx="1536399" cy="7623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u="sng" dirty="0" smtClean="0">
                  <a:solidFill>
                    <a:schemeClr val="tx1"/>
                  </a:solidFill>
                </a:rPr>
                <a:t>: circle</a:t>
              </a:r>
              <a:endParaRPr lang="en-US" b="1" u="sng" dirty="0">
                <a:solidFill>
                  <a:schemeClr val="tx1"/>
                </a:solidFill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3835015" y="5003785"/>
              <a:ext cx="15306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3835941" y="5002673"/>
              <a:ext cx="1529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radius = 5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69" name="Rounded Rectangular Callout 68"/>
          <p:cNvSpPr/>
          <p:nvPr/>
        </p:nvSpPr>
        <p:spPr>
          <a:xfrm>
            <a:off x="3372200" y="2117474"/>
            <a:ext cx="1919403" cy="357674"/>
          </a:xfrm>
          <a:prstGeom prst="wedgeRoundRectCallout">
            <a:avLst>
              <a:gd name="adj1" fmla="val -118763"/>
              <a:gd name="adj2" fmla="val 5540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HK" dirty="0" smtClean="0"/>
              <a:t>Instance variable</a:t>
            </a:r>
            <a:endParaRPr lang="en-US" dirty="0" smtClean="0"/>
          </a:p>
        </p:txBody>
      </p:sp>
      <p:sp>
        <p:nvSpPr>
          <p:cNvPr id="70" name="Rounded Rectangular Callout 69"/>
          <p:cNvSpPr/>
          <p:nvPr/>
        </p:nvSpPr>
        <p:spPr>
          <a:xfrm>
            <a:off x="2670302" y="5195935"/>
            <a:ext cx="5841826" cy="457510"/>
          </a:xfrm>
          <a:prstGeom prst="wedgeRoundRectCallout">
            <a:avLst>
              <a:gd name="adj1" fmla="val -39806"/>
              <a:gd name="adj2" fmla="val 8142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 smtClean="0"/>
              <a:t>Instance methods are invoked by object reference c1 and c2</a:t>
            </a:r>
            <a:endParaRPr lang="en-US" dirty="0" smtClean="0"/>
          </a:p>
        </p:txBody>
      </p:sp>
      <p:grpSp>
        <p:nvGrpSpPr>
          <p:cNvPr id="43" name="Group 42"/>
          <p:cNvGrpSpPr/>
          <p:nvPr/>
        </p:nvGrpSpPr>
        <p:grpSpPr>
          <a:xfrm>
            <a:off x="7209287" y="1331716"/>
            <a:ext cx="967065" cy="616389"/>
            <a:chOff x="4448920" y="1498939"/>
            <a:chExt cx="967065" cy="616389"/>
          </a:xfrm>
        </p:grpSpPr>
        <p:sp>
          <p:nvSpPr>
            <p:cNvPr id="44" name="Rectangle 43"/>
            <p:cNvSpPr/>
            <p:nvPr/>
          </p:nvSpPr>
          <p:spPr>
            <a:xfrm>
              <a:off x="4947214" y="1504924"/>
              <a:ext cx="468771" cy="3616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2400" b="1" u="sng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48920" y="1498939"/>
              <a:ext cx="566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c2</a:t>
              </a:r>
              <a:endParaRPr lang="en-US" dirty="0">
                <a:latin typeface="+mn-lt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5181600" y="1738799"/>
              <a:ext cx="0" cy="376529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ounded Rectangular Callout 53"/>
          <p:cNvSpPr/>
          <p:nvPr/>
        </p:nvSpPr>
        <p:spPr>
          <a:xfrm>
            <a:off x="3353835" y="2581403"/>
            <a:ext cx="1919403" cy="357674"/>
          </a:xfrm>
          <a:prstGeom prst="wedgeRoundRectCallout">
            <a:avLst>
              <a:gd name="adj1" fmla="val -87971"/>
              <a:gd name="adj2" fmla="val 3670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HK" dirty="0" smtClean="0"/>
              <a:t>Instance method</a:t>
            </a:r>
            <a:endParaRPr lang="en-US" dirty="0" smtClean="0"/>
          </a:p>
        </p:txBody>
      </p:sp>
      <p:sp>
        <p:nvSpPr>
          <p:cNvPr id="55" name="Rounded Rectangular Callout 54"/>
          <p:cNvSpPr/>
          <p:nvPr/>
        </p:nvSpPr>
        <p:spPr>
          <a:xfrm>
            <a:off x="5648331" y="2873078"/>
            <a:ext cx="2833233" cy="624516"/>
          </a:xfrm>
          <a:prstGeom prst="wedgeRoundRectCallout">
            <a:avLst>
              <a:gd name="adj1" fmla="val -14463"/>
              <a:gd name="adj2" fmla="val -9101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HK" dirty="0" smtClean="0"/>
              <a:t>Each circle has it's own radius (instance variable)</a:t>
            </a:r>
            <a:endParaRPr lang="en-US" dirty="0" smtClean="0"/>
          </a:p>
        </p:txBody>
      </p:sp>
      <p:sp>
        <p:nvSpPr>
          <p:cNvPr id="57" name="Rounded Rectangular Callout 56"/>
          <p:cNvSpPr/>
          <p:nvPr/>
        </p:nvSpPr>
        <p:spPr>
          <a:xfrm>
            <a:off x="3044341" y="1360003"/>
            <a:ext cx="2337247" cy="370135"/>
          </a:xfrm>
          <a:prstGeom prst="wedgeRoundRectCallout">
            <a:avLst>
              <a:gd name="adj1" fmla="val 62352"/>
              <a:gd name="adj2" fmla="val -364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HK" dirty="0" smtClean="0"/>
              <a:t>Circle instance c1, c2</a:t>
            </a:r>
            <a:endParaRPr lang="en-US" dirty="0" smtClean="0"/>
          </a:p>
        </p:txBody>
      </p:sp>
      <p:sp>
        <p:nvSpPr>
          <p:cNvPr id="58" name="Rounded Rectangular Callout 57"/>
          <p:cNvSpPr/>
          <p:nvPr/>
        </p:nvSpPr>
        <p:spPr>
          <a:xfrm>
            <a:off x="3372200" y="4663751"/>
            <a:ext cx="5109364" cy="457510"/>
          </a:xfrm>
          <a:prstGeom prst="wedgeRoundRectCallout">
            <a:avLst>
              <a:gd name="adj1" fmla="val -35347"/>
              <a:gd name="adj2" fmla="val -1275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HK" dirty="0" smtClean="0"/>
              <a:t>Non-public access specifier (double under line) used</a:t>
            </a:r>
            <a:endParaRPr lang="en-US" dirty="0" smtClean="0"/>
          </a:p>
        </p:txBody>
      </p:sp>
      <p:sp>
        <p:nvSpPr>
          <p:cNvPr id="61" name="TextBox 20"/>
          <p:cNvSpPr txBox="1"/>
          <p:nvPr/>
        </p:nvSpPr>
        <p:spPr>
          <a:xfrm>
            <a:off x="4771274" y="3641305"/>
            <a:ext cx="426580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c1 is 3.14, perimeter of c1 is 6.28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c2 is 78.54, perimeter of c2 is 31.42</a:t>
            </a:r>
          </a:p>
        </p:txBody>
      </p:sp>
    </p:spTree>
    <p:extLst>
      <p:ext uri="{BB962C8B-B14F-4D97-AF65-F5344CB8AC3E}">
        <p14:creationId xmlns:p14="http://schemas.microsoft.com/office/powerpoint/2010/main" val="219579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54" grpId="0" animBg="1"/>
      <p:bldP spid="55" grpId="0" animBg="1"/>
      <p:bldP spid="57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Variables and Methods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Static variables are </a:t>
            </a:r>
            <a:r>
              <a:rPr lang="en-US" b="1" dirty="0" smtClean="0"/>
              <a:t>shared by all the instances</a:t>
            </a:r>
            <a:r>
              <a:rPr lang="en-US" dirty="0" smtClean="0"/>
              <a:t> of the class (i.e. Instance or non-static variables are different for different objects, every object has a copy of it)</a:t>
            </a:r>
          </a:p>
          <a:p>
            <a:r>
              <a:rPr lang="en-US" dirty="0" smtClean="0"/>
              <a:t>Static methods are </a:t>
            </a:r>
            <a:r>
              <a:rPr lang="en-US" b="1" dirty="0" smtClean="0"/>
              <a:t>NOT tied to a specific object</a:t>
            </a:r>
            <a:r>
              <a:rPr lang="en-US" dirty="0" smtClean="0"/>
              <a:t>. They </a:t>
            </a:r>
            <a:r>
              <a:rPr lang="en-US" b="1" dirty="0" smtClean="0"/>
              <a:t>cannot</a:t>
            </a:r>
            <a:r>
              <a:rPr lang="en-US" dirty="0" smtClean="0"/>
              <a:t> access any instance variables during execution</a:t>
            </a:r>
          </a:p>
          <a:p>
            <a:pPr lvl="1"/>
            <a:r>
              <a:rPr lang="en-US" dirty="0" smtClean="0"/>
              <a:t>Static members exist once for all objects of a class</a:t>
            </a:r>
          </a:p>
          <a:p>
            <a:pPr lvl="1"/>
            <a:r>
              <a:rPr lang="en-US" dirty="0" smtClean="0"/>
              <a:t>Instance members exist once for each object of a class</a:t>
            </a:r>
          </a:p>
          <a:p>
            <a:pPr lvl="1"/>
            <a:r>
              <a:rPr lang="en-US" dirty="0" smtClean="0"/>
              <a:t>Static members can be accessed without instantiating an object of the class</a:t>
            </a:r>
          </a:p>
          <a:p>
            <a:pPr lvl="1"/>
            <a:r>
              <a:rPr lang="en-US" dirty="0" smtClean="0"/>
              <a:t>Static members can be accessed by </a:t>
            </a:r>
            <a:r>
              <a:rPr lang="en-US" dirty="0" err="1" smtClean="0"/>
              <a:t>ClassName.variable_name</a:t>
            </a:r>
            <a:r>
              <a:rPr lang="en-US" dirty="0" smtClean="0"/>
              <a:t> or </a:t>
            </a:r>
            <a:r>
              <a:rPr lang="en-US" dirty="0" err="1" smtClean="0"/>
              <a:t>ClassName.method_name</a:t>
            </a:r>
            <a:r>
              <a:rPr lang="en-US" dirty="0" smtClean="0"/>
              <a:t>()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830931" y="5181600"/>
            <a:ext cx="1919403" cy="397126"/>
          </a:xfrm>
          <a:prstGeom prst="wedgeRoundRectCallout">
            <a:avLst>
              <a:gd name="adj1" fmla="val -40271"/>
              <a:gd name="adj2" fmla="val 8610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HK" sz="2400" dirty="0" smtClean="0"/>
              <a:t>Preferred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52791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to Static Members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51121" y="1066800"/>
            <a:ext cx="7696200" cy="31238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/>
              <a:t> math</a:t>
            </a:r>
          </a:p>
          <a:p>
            <a:pPr marL="0" indent="0">
              <a:buNone/>
            </a:pPr>
            <a:r>
              <a:rPr lang="en-US" sz="1500" dirty="0"/>
              <a:t>class </a:t>
            </a:r>
            <a:r>
              <a:rPr lang="en-US" sz="1500" dirty="0">
                <a:solidFill>
                  <a:srgbClr val="0070C0"/>
                </a:solidFill>
              </a:rPr>
              <a:t>Circle</a:t>
            </a:r>
            <a:r>
              <a:rPr lang="en-US" sz="1500" dirty="0" smtClean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rgbClr val="C00000"/>
                </a:solidFill>
              </a:rPr>
              <a:t>        #static variable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smtClean="0">
                <a:solidFill>
                  <a:srgbClr val="0070C0"/>
                </a:solidFill>
              </a:rPr>
              <a:t>       </a:t>
            </a:r>
            <a:r>
              <a:rPr lang="en-US" sz="1500" dirty="0"/>
              <a:t>__</a:t>
            </a:r>
            <a:r>
              <a:rPr lang="en-US" sz="1500" dirty="0" err="1"/>
              <a:t>number_of_circle</a:t>
            </a:r>
            <a:r>
              <a:rPr lang="en-US" sz="1500" dirty="0"/>
              <a:t> </a:t>
            </a:r>
            <a:r>
              <a:rPr lang="en-US" sz="1500" dirty="0" smtClean="0"/>
              <a:t>= 0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smtClean="0">
                <a:solidFill>
                  <a:schemeClr val="bg1">
                    <a:lumMod val="50000"/>
                  </a:schemeClr>
                </a:solidFill>
              </a:rPr>
              <a:t>       </a:t>
            </a:r>
            <a:r>
              <a:rPr lang="en-US" sz="1500" dirty="0" smtClean="0"/>
              <a:t>@</a:t>
            </a:r>
            <a:r>
              <a:rPr lang="en-US" sz="1500" dirty="0" err="1" smtClean="0">
                <a:solidFill>
                  <a:srgbClr val="660066"/>
                </a:solidFill>
              </a:rPr>
              <a:t>staticmethod</a:t>
            </a:r>
            <a:endParaRPr lang="en-US" sz="1500" dirty="0" smtClean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n-US" sz="1500" dirty="0" smtClean="0">
                <a:solidFill>
                  <a:srgbClr val="0070C0"/>
                </a:solidFill>
              </a:rPr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sz="1500" dirty="0" err="1" smtClean="0">
                <a:solidFill>
                  <a:srgbClr val="0070C0"/>
                </a:solidFill>
              </a:rPr>
              <a:t>find_number_of_circle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sz="1500" dirty="0" smtClean="0"/>
              <a:t>( )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sz="1500" dirty="0" smtClean="0"/>
              <a:t>: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rgbClr val="0070C0"/>
                </a:solidFill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sz="1500" dirty="0" smtClean="0"/>
              <a:t>Circle.__</a:t>
            </a:r>
            <a:r>
              <a:rPr lang="en-US" sz="1500" dirty="0" err="1" smtClean="0"/>
              <a:t>number_of_circle</a:t>
            </a:r>
            <a:endParaRPr lang="en-US" sz="1500" dirty="0"/>
          </a:p>
          <a:p>
            <a:pPr marL="0" indent="0"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0070C0"/>
                </a:solidFill>
              </a:rPr>
              <a:t>__</a:t>
            </a:r>
            <a:r>
              <a:rPr lang="en-US" sz="1500" dirty="0" err="1">
                <a:solidFill>
                  <a:srgbClr val="0070C0"/>
                </a:solidFill>
              </a:rPr>
              <a:t>init</a:t>
            </a:r>
            <a:r>
              <a:rPr lang="en-US" sz="1500" dirty="0">
                <a:solidFill>
                  <a:srgbClr val="0070C0"/>
                </a:solidFill>
              </a:rPr>
              <a:t>__</a:t>
            </a:r>
            <a:r>
              <a:rPr lang="en-US" sz="1500" dirty="0"/>
              <a:t>(self, rad) </a:t>
            </a:r>
            <a:r>
              <a:rPr lang="en-US" sz="1500" dirty="0" smtClean="0"/>
              <a:t>:</a:t>
            </a:r>
          </a:p>
          <a:p>
            <a:pPr marL="0" indent="0">
              <a:buNone/>
            </a:pPr>
            <a:r>
              <a:rPr lang="en-US" sz="1500" dirty="0" smtClean="0"/>
              <a:t>                </a:t>
            </a:r>
            <a:r>
              <a:rPr lang="en-US" sz="1500" dirty="0" err="1"/>
              <a:t>self</a:t>
            </a:r>
            <a:r>
              <a:rPr lang="en-US" sz="1500" dirty="0" err="1" smtClean="0"/>
              <a:t>.__radius</a:t>
            </a:r>
            <a:r>
              <a:rPr lang="en-US" sz="1500" dirty="0" smtClean="0"/>
              <a:t> </a:t>
            </a:r>
            <a:r>
              <a:rPr lang="en-US" sz="1500" dirty="0"/>
              <a:t>= </a:t>
            </a:r>
            <a:r>
              <a:rPr lang="en-US" sz="1500" dirty="0" smtClean="0"/>
              <a:t>rad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C00000"/>
                </a:solidFill>
              </a:rPr>
              <a:t> </a:t>
            </a:r>
            <a:r>
              <a:rPr lang="en-US" sz="1500" dirty="0" smtClean="0">
                <a:solidFill>
                  <a:srgbClr val="C00000"/>
                </a:solidFill>
              </a:rPr>
              <a:t>               #increment by one when a Circle object created</a:t>
            </a:r>
          </a:p>
          <a:p>
            <a:pPr marL="0" indent="0">
              <a:buNone/>
            </a:pPr>
            <a:r>
              <a:rPr lang="en-US" sz="1500" dirty="0" smtClean="0"/>
              <a:t>                Circle.__</a:t>
            </a:r>
            <a:r>
              <a:rPr lang="en-US" sz="1500" dirty="0" err="1" smtClean="0"/>
              <a:t>number_of_circle</a:t>
            </a:r>
            <a:r>
              <a:rPr lang="en-US" sz="1500" dirty="0" smtClean="0"/>
              <a:t> += 1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rgbClr val="C00000"/>
                </a:solidFill>
              </a:rPr>
              <a:t>        # </a:t>
            </a:r>
            <a:r>
              <a:rPr lang="en-US" sz="1500" dirty="0">
                <a:solidFill>
                  <a:srgbClr val="C00000"/>
                </a:solidFill>
              </a:rPr>
              <a:t>… </a:t>
            </a:r>
            <a:r>
              <a:rPr lang="en-US" sz="1500" dirty="0" smtClean="0">
                <a:solidFill>
                  <a:srgbClr val="C00000"/>
                </a:solidFill>
              </a:rPr>
              <a:t>other instance methods in Circle class omitted</a:t>
            </a:r>
            <a:endParaRPr lang="en-US" sz="1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00800" y="4141776"/>
            <a:ext cx="2557663" cy="611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500" dirty="0" smtClean="0">
                <a:solidFill>
                  <a:srgbClr val="0000FF"/>
                </a:solidFill>
              </a:rPr>
              <a:t>Output:</a:t>
            </a:r>
          </a:p>
          <a:p>
            <a:endParaRPr lang="en-US" sz="1500" dirty="0">
              <a:solidFill>
                <a:srgbClr val="0000FF"/>
              </a:solidFill>
            </a:endParaRPr>
          </a:p>
          <a:p>
            <a:endParaRPr lang="en-US" sz="1500" dirty="0" smtClean="0">
              <a:solidFill>
                <a:srgbClr val="0000FF"/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5035092" y="1195703"/>
            <a:ext cx="3923371" cy="277979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t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500" dirty="0" smtClean="0">
                <a:latin typeface="+mn-lt"/>
                <a:ea typeface="PMingLiU" pitchFamily="18" charset="-120"/>
              </a:rPr>
              <a:t>State of Memory:</a:t>
            </a:r>
            <a:endParaRPr lang="zh-TW" altLang="en-US" sz="1500" dirty="0">
              <a:latin typeface="+mn-lt"/>
              <a:ea typeface="PMingLiU" pitchFamily="18" charset="-120"/>
            </a:endParaRP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5470499" y="1980812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4" name="Text Box 49"/>
          <p:cNvSpPr txBox="1">
            <a:spLocks noChangeArrowheads="1"/>
          </p:cNvSpPr>
          <p:nvPr/>
        </p:nvSpPr>
        <p:spPr bwMode="auto">
          <a:xfrm>
            <a:off x="5089499" y="2018912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 smtClean="0">
                <a:latin typeface="+mn-lt"/>
                <a:ea typeface="PMingLiU" pitchFamily="18" charset="-120"/>
              </a:rPr>
              <a:t>c1</a:t>
            </a:r>
            <a:endParaRPr lang="en-US" altLang="zh-TW" sz="1500" dirty="0">
              <a:latin typeface="+mn-lt"/>
              <a:ea typeface="PMingLiU" pitchFamily="18" charset="-120"/>
            </a:endParaRPr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5470499" y="2399911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27" name="Text Box 49"/>
          <p:cNvSpPr txBox="1">
            <a:spLocks noChangeArrowheads="1"/>
          </p:cNvSpPr>
          <p:nvPr/>
        </p:nvSpPr>
        <p:spPr bwMode="auto">
          <a:xfrm>
            <a:off x="5089499" y="2438011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 smtClean="0">
                <a:latin typeface="+mn-lt"/>
                <a:ea typeface="PMingLiU" pitchFamily="18" charset="-120"/>
              </a:rPr>
              <a:t>c2</a:t>
            </a:r>
            <a:endParaRPr lang="en-US" altLang="zh-TW" sz="1500" dirty="0">
              <a:latin typeface="+mn-lt"/>
              <a:ea typeface="PMingLiU" pitchFamily="18" charset="-120"/>
            </a:endParaRPr>
          </a:p>
        </p:txBody>
      </p:sp>
      <p:sp>
        <p:nvSpPr>
          <p:cNvPr id="52" name="Text Box 47"/>
          <p:cNvSpPr txBox="1">
            <a:spLocks noChangeArrowheads="1"/>
          </p:cNvSpPr>
          <p:nvPr/>
        </p:nvSpPr>
        <p:spPr bwMode="auto">
          <a:xfrm>
            <a:off x="7162128" y="3488812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2000" dirty="0" smtClean="0">
                <a:latin typeface="+mn-lt"/>
                <a:ea typeface="PMingLiU" pitchFamily="18" charset="-120"/>
              </a:rPr>
              <a:t>0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  <p:sp>
        <p:nvSpPr>
          <p:cNvPr id="53" name="Text Box 49"/>
          <p:cNvSpPr txBox="1">
            <a:spLocks noChangeArrowheads="1"/>
          </p:cNvSpPr>
          <p:nvPr/>
        </p:nvSpPr>
        <p:spPr bwMode="auto">
          <a:xfrm>
            <a:off x="5089498" y="3526913"/>
            <a:ext cx="2046435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 smtClean="0">
                <a:latin typeface="+mn-lt"/>
                <a:ea typeface="PMingLiU" pitchFamily="18" charset="-120"/>
              </a:rPr>
              <a:t>Circle.__</a:t>
            </a:r>
            <a:r>
              <a:rPr lang="en-US" altLang="zh-TW" sz="1500" dirty="0" err="1" smtClean="0">
                <a:latin typeface="+mn-lt"/>
                <a:ea typeface="PMingLiU" pitchFamily="18" charset="-120"/>
              </a:rPr>
              <a:t>number_of_circle</a:t>
            </a:r>
            <a:endParaRPr lang="en-US" altLang="zh-TW" sz="1500" dirty="0">
              <a:latin typeface="+mn-lt"/>
              <a:ea typeface="PMingLiU" pitchFamily="18" charset="-120"/>
            </a:endParaRPr>
          </a:p>
        </p:txBody>
      </p:sp>
      <p:sp>
        <p:nvSpPr>
          <p:cNvPr id="61" name="Text Box 49"/>
          <p:cNvSpPr txBox="1">
            <a:spLocks noChangeArrowheads="1"/>
          </p:cNvSpPr>
          <p:nvPr/>
        </p:nvSpPr>
        <p:spPr bwMode="auto">
          <a:xfrm>
            <a:off x="6513289" y="4435053"/>
            <a:ext cx="1907278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500" dirty="0" smtClean="0">
                <a:solidFill>
                  <a:srgbClr val="0000FF"/>
                </a:solidFill>
                <a:latin typeface="+mn-lt"/>
                <a:ea typeface="PMingLiU" pitchFamily="18" charset="-120"/>
              </a:rPr>
              <a:t>Number of circle is 2</a:t>
            </a:r>
            <a:endParaRPr lang="en-US" altLang="zh-TW" sz="1500" dirty="0">
              <a:solidFill>
                <a:srgbClr val="0000FF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96011" y="5105400"/>
            <a:ext cx="8094846" cy="1649533"/>
          </a:xfrm>
          <a:prstGeom prst="roundRect">
            <a:avLst>
              <a:gd name="adj" fmla="val 9949"/>
            </a:avLst>
          </a:prstGeom>
          <a:solidFill>
            <a:srgbClr val="EFF59D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chemeClr val="tx1"/>
                </a:solidFill>
              </a:rPr>
              <a:t>Note: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b="1" dirty="0" smtClean="0">
                <a:solidFill>
                  <a:srgbClr val="7030A0"/>
                </a:solidFill>
              </a:rPr>
              <a:t>@</a:t>
            </a:r>
            <a:r>
              <a:rPr lang="en-US" sz="1600" b="1" dirty="0" err="1" smtClean="0">
                <a:solidFill>
                  <a:srgbClr val="7030A0"/>
                </a:solidFill>
              </a:rPr>
              <a:t>staticmethod</a:t>
            </a:r>
            <a:r>
              <a:rPr lang="en-US" sz="1600" b="1" dirty="0" smtClean="0">
                <a:solidFill>
                  <a:srgbClr val="7030A0"/>
                </a:solidFill>
              </a:rPr>
              <a:t> decorator</a:t>
            </a:r>
            <a:r>
              <a:rPr lang="en-US" sz="1600" dirty="0" smtClean="0">
                <a:solidFill>
                  <a:srgbClr val="7030A0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is used to define a static method.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solidFill>
                  <a:schemeClr val="tx1"/>
                </a:solidFill>
              </a:rPr>
              <a:t> A static method </a:t>
            </a:r>
            <a:r>
              <a:rPr lang="en-US" sz="1600" b="1" dirty="0" smtClean="0">
                <a:solidFill>
                  <a:schemeClr val="tx1"/>
                </a:solidFill>
              </a:rPr>
              <a:t>doesn’t receive any reference argument </a:t>
            </a:r>
            <a:r>
              <a:rPr lang="en-US" sz="1600" dirty="0" smtClean="0">
                <a:solidFill>
                  <a:schemeClr val="tx1"/>
                </a:solidFill>
              </a:rPr>
              <a:t>whether it is called by an instance of a class or by the class itself.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E.g. </a:t>
            </a:r>
            <a:r>
              <a:rPr lang="en-US" sz="1600" dirty="0" err="1" smtClean="0">
                <a:solidFill>
                  <a:schemeClr val="tx1"/>
                </a:solidFill>
              </a:rPr>
              <a:t>Circle.find_number_of_circle</a:t>
            </a:r>
            <a:r>
              <a:rPr lang="en-US" sz="1600" dirty="0" smtClean="0">
                <a:solidFill>
                  <a:schemeClr val="tx1"/>
                </a:solidFill>
              </a:rPr>
              <a:t>() can be replaced by c1.find_number_of_circle() or c2.find_number_of_circle(), but should be avoided.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5" name="Rounded Rectangular Callout 44"/>
          <p:cNvSpPr/>
          <p:nvPr/>
        </p:nvSpPr>
        <p:spPr>
          <a:xfrm>
            <a:off x="2931041" y="1309392"/>
            <a:ext cx="1327299" cy="537792"/>
          </a:xfrm>
          <a:prstGeom prst="wedgeRoundRectCallout">
            <a:avLst>
              <a:gd name="adj1" fmla="val -98287"/>
              <a:gd name="adj2" fmla="val 135539"/>
              <a:gd name="adj3" fmla="val 16667"/>
            </a:avLst>
          </a:prstGeom>
          <a:solidFill>
            <a:srgbClr val="EFF59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500" dirty="0" smtClean="0">
                <a:solidFill>
                  <a:schemeClr val="tx1"/>
                </a:solidFill>
              </a:rPr>
              <a:t>@</a:t>
            </a:r>
            <a:r>
              <a:rPr lang="en-US" sz="1500" dirty="0" err="1" smtClean="0">
                <a:solidFill>
                  <a:schemeClr val="tx1"/>
                </a:solidFill>
              </a:rPr>
              <a:t>staticmethod</a:t>
            </a:r>
            <a:r>
              <a:rPr lang="en-US" sz="1500" dirty="0" smtClean="0">
                <a:solidFill>
                  <a:schemeClr val="tx1"/>
                </a:solidFill>
              </a:rPr>
              <a:t> decorator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82" name="Rounded Rectangular Callout 81"/>
          <p:cNvSpPr/>
          <p:nvPr/>
        </p:nvSpPr>
        <p:spPr>
          <a:xfrm>
            <a:off x="3594691" y="1947249"/>
            <a:ext cx="1327299" cy="537792"/>
          </a:xfrm>
          <a:prstGeom prst="wedgeRoundRectCallout">
            <a:avLst>
              <a:gd name="adj1" fmla="val -81288"/>
              <a:gd name="adj2" fmla="val 54142"/>
              <a:gd name="adj3" fmla="val 16667"/>
            </a:avLst>
          </a:prstGeom>
          <a:solidFill>
            <a:srgbClr val="EFF59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500" dirty="0" smtClean="0">
                <a:solidFill>
                  <a:schemeClr val="tx1"/>
                </a:solidFill>
              </a:rPr>
              <a:t>No reference argument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83" name="Rounded Rectangular Callout 82"/>
          <p:cNvSpPr/>
          <p:nvPr/>
        </p:nvSpPr>
        <p:spPr>
          <a:xfrm>
            <a:off x="3564131" y="3021263"/>
            <a:ext cx="1327299" cy="537792"/>
          </a:xfrm>
          <a:prstGeom prst="wedgeRoundRectCallout">
            <a:avLst>
              <a:gd name="adj1" fmla="val -145716"/>
              <a:gd name="adj2" fmla="val -60483"/>
              <a:gd name="adj3" fmla="val 16667"/>
            </a:avLst>
          </a:prstGeom>
          <a:solidFill>
            <a:srgbClr val="EFF59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500" dirty="0" smtClean="0">
                <a:solidFill>
                  <a:schemeClr val="tx1"/>
                </a:solidFill>
              </a:rPr>
              <a:t>Referenced by Class Name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51121" y="4320570"/>
            <a:ext cx="714507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500" dirty="0">
                <a:latin typeface="+mn-lt"/>
              </a:rPr>
              <a:t>c1 = Circle(1</a:t>
            </a:r>
            <a:r>
              <a:rPr lang="en-US" sz="1500" dirty="0" smtClean="0">
                <a:latin typeface="+mn-lt"/>
              </a:rPr>
              <a:t>)</a:t>
            </a:r>
            <a:r>
              <a:rPr lang="en-US" sz="1500" dirty="0" smtClean="0">
                <a:solidFill>
                  <a:srgbClr val="C00000"/>
                </a:solidFill>
                <a:latin typeface="+mn-lt"/>
              </a:rPr>
              <a:t>   #create Circle object with radius = 1</a:t>
            </a:r>
            <a:endParaRPr lang="en-US" sz="15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r>
              <a:rPr lang="en-US" sz="1500" dirty="0" smtClean="0">
                <a:latin typeface="+mn-lt"/>
              </a:rPr>
              <a:t>c2 </a:t>
            </a:r>
            <a:r>
              <a:rPr lang="en-US" sz="1500" dirty="0">
                <a:latin typeface="+mn-lt"/>
              </a:rPr>
              <a:t>= Circle(5)</a:t>
            </a:r>
            <a:r>
              <a:rPr lang="en-US" sz="1500" dirty="0">
                <a:solidFill>
                  <a:srgbClr val="C00000"/>
                </a:solidFill>
                <a:latin typeface="+mn-lt"/>
              </a:rPr>
              <a:t>   #create Circle object with radius = </a:t>
            </a:r>
            <a:r>
              <a:rPr lang="en-US" sz="1500" dirty="0" smtClean="0">
                <a:solidFill>
                  <a:srgbClr val="C00000"/>
                </a:solidFill>
                <a:latin typeface="+mn-lt"/>
              </a:rPr>
              <a:t>5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rgbClr val="7030A0"/>
                </a:solidFill>
                <a:latin typeface="+mn-lt"/>
              </a:rPr>
              <a:t>print</a:t>
            </a:r>
            <a:r>
              <a:rPr lang="en-US" sz="1500" dirty="0" smtClean="0">
                <a:latin typeface="+mn-lt"/>
              </a:rPr>
              <a:t> ( </a:t>
            </a:r>
            <a:r>
              <a:rPr lang="en-US" sz="1500" dirty="0" err="1" smtClean="0">
                <a:solidFill>
                  <a:srgbClr val="00B050"/>
                </a:solidFill>
                <a:latin typeface="+mn-lt"/>
              </a:rPr>
              <a:t>f"Number</a:t>
            </a:r>
            <a:r>
              <a:rPr lang="en-US" sz="1500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en-US" sz="1500" dirty="0">
                <a:solidFill>
                  <a:srgbClr val="00B050"/>
                </a:solidFill>
                <a:latin typeface="+mn-lt"/>
              </a:rPr>
              <a:t>of circle is {</a:t>
            </a:r>
            <a:r>
              <a:rPr lang="en-US" sz="1500" dirty="0" err="1">
                <a:solidFill>
                  <a:srgbClr val="00B050"/>
                </a:solidFill>
                <a:latin typeface="+mn-lt"/>
              </a:rPr>
              <a:t>Circle.find_number_of_circle</a:t>
            </a:r>
            <a:r>
              <a:rPr lang="en-US" sz="1500" dirty="0" smtClean="0">
                <a:solidFill>
                  <a:srgbClr val="00B050"/>
                </a:solidFill>
                <a:latin typeface="+mn-lt"/>
              </a:rPr>
              <a:t>()}"</a:t>
            </a:r>
            <a:r>
              <a:rPr lang="en-US" sz="1500" dirty="0" smtClean="0">
                <a:latin typeface="+mn-lt"/>
              </a:rPr>
              <a:t> )</a:t>
            </a:r>
            <a:endParaRPr lang="en-US" sz="1500" dirty="0">
              <a:latin typeface="+mn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51121" y="2293864"/>
            <a:ext cx="8181012" cy="2580703"/>
            <a:chOff x="551121" y="2293864"/>
            <a:chExt cx="8181012" cy="2580703"/>
          </a:xfrm>
        </p:grpSpPr>
        <p:grpSp>
          <p:nvGrpSpPr>
            <p:cNvPr id="28" name="Group 27"/>
            <p:cNvGrpSpPr/>
            <p:nvPr/>
          </p:nvGrpSpPr>
          <p:grpSpPr>
            <a:xfrm>
              <a:off x="7354182" y="2293864"/>
              <a:ext cx="1377951" cy="836789"/>
              <a:chOff x="7736569" y="1118235"/>
              <a:chExt cx="1377951" cy="836789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7736569" y="1118235"/>
                <a:ext cx="1371600" cy="836789"/>
              </a:xfrm>
              <a:prstGeom prst="rect">
                <a:avLst/>
              </a:prstGeom>
              <a:noFill/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500" b="1" u="sng" dirty="0" smtClean="0">
                    <a:solidFill>
                      <a:srgbClr val="008000"/>
                    </a:solidFill>
                  </a:rPr>
                  <a:t>: Circle</a:t>
                </a:r>
                <a:endParaRPr lang="en-US" sz="1500" b="1" u="sng" dirty="0">
                  <a:solidFill>
                    <a:srgbClr val="008000"/>
                  </a:solidFill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7742920" y="1438278"/>
                <a:ext cx="1371600" cy="0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7736569" y="1529082"/>
                <a:ext cx="136207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 smtClean="0">
                    <a:solidFill>
                      <a:srgbClr val="008000"/>
                    </a:solidFill>
                  </a:rPr>
                  <a:t>radius = 5</a:t>
                </a:r>
                <a:endParaRPr lang="en-US" sz="1500" dirty="0">
                  <a:solidFill>
                    <a:srgbClr val="008000"/>
                  </a:solidFill>
                </a:endParaRPr>
              </a:p>
            </p:txBody>
          </p:sp>
        </p:grpSp>
        <p:cxnSp>
          <p:nvCxnSpPr>
            <p:cNvPr id="35" name="Elbow Connector 34"/>
            <p:cNvCxnSpPr>
              <a:endCxn id="31" idx="1"/>
            </p:cNvCxnSpPr>
            <p:nvPr/>
          </p:nvCxnSpPr>
          <p:spPr>
            <a:xfrm>
              <a:off x="5798884" y="2552310"/>
              <a:ext cx="1555298" cy="313984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008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7810161" y="3612159"/>
              <a:ext cx="3048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rgbClr val="008000"/>
                  </a:solidFill>
                  <a:latin typeface="+mn-lt"/>
                </a:rPr>
                <a:t>2</a:t>
              </a:r>
              <a:endParaRPr lang="en-US" sz="1500" b="1" dirty="0">
                <a:solidFill>
                  <a:srgbClr val="008000"/>
                </a:solidFill>
                <a:latin typeface="+mn-lt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7611961" y="3601471"/>
              <a:ext cx="183670" cy="152400"/>
            </a:xfrm>
            <a:prstGeom prst="line">
              <a:avLst/>
            </a:prstGeom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51121" y="4551402"/>
              <a:ext cx="12192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rgbClr val="0070C0"/>
                  </a:solidFill>
                  <a:latin typeface="+mn-lt"/>
                </a:rPr>
                <a:t>c2 =</a:t>
              </a:r>
              <a:r>
                <a:rPr lang="en-US" sz="1500" b="1" dirty="0" smtClean="0">
                  <a:latin typeface="+mn-lt"/>
                </a:rPr>
                <a:t> </a:t>
              </a:r>
              <a:r>
                <a:rPr lang="en-US" sz="1500" b="1" dirty="0" smtClean="0">
                  <a:solidFill>
                    <a:srgbClr val="008000"/>
                  </a:solidFill>
                  <a:latin typeface="+mn-lt"/>
                </a:rPr>
                <a:t>Circle(5)</a:t>
              </a:r>
              <a:endParaRPr lang="en-US" sz="1500" b="1" dirty="0">
                <a:solidFill>
                  <a:srgbClr val="008000"/>
                </a:solidFill>
                <a:latin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51121" y="1322402"/>
            <a:ext cx="8174661" cy="3314842"/>
            <a:chOff x="551121" y="1322402"/>
            <a:chExt cx="8174661" cy="3314842"/>
          </a:xfrm>
        </p:grpSpPr>
        <p:sp>
          <p:nvSpPr>
            <p:cNvPr id="58" name="TextBox 57"/>
            <p:cNvSpPr txBox="1"/>
            <p:nvPr/>
          </p:nvSpPr>
          <p:spPr>
            <a:xfrm>
              <a:off x="7565305" y="3509382"/>
              <a:ext cx="3048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rgbClr val="C00000"/>
                  </a:solidFill>
                  <a:latin typeface="+mn-lt"/>
                </a:rPr>
                <a:t>1</a:t>
              </a:r>
              <a:endParaRPr lang="en-US" sz="1500" b="1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7349420" y="1322402"/>
              <a:ext cx="1376362" cy="836789"/>
              <a:chOff x="7727045" y="1184996"/>
              <a:chExt cx="1376362" cy="836789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7731807" y="1184996"/>
                <a:ext cx="1371600" cy="83678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500" b="1" u="sng" dirty="0" smtClean="0">
                    <a:solidFill>
                      <a:srgbClr val="C00000"/>
                    </a:solidFill>
                  </a:rPr>
                  <a:t>: Circle</a:t>
                </a:r>
                <a:endParaRPr lang="en-US" sz="1500" b="1" u="sng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7727045" y="1485901"/>
                <a:ext cx="13716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7736570" y="1603390"/>
                <a:ext cx="136207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 smtClean="0">
                    <a:solidFill>
                      <a:srgbClr val="C00000"/>
                    </a:solidFill>
                  </a:rPr>
                  <a:t>radius = 1</a:t>
                </a:r>
                <a:endParaRPr lang="en-US" sz="1500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32" name="Elbow Connector 31"/>
            <p:cNvCxnSpPr>
              <a:endCxn id="18" idx="1"/>
            </p:cNvCxnSpPr>
            <p:nvPr/>
          </p:nvCxnSpPr>
          <p:spPr>
            <a:xfrm flipV="1">
              <a:off x="5798884" y="1740797"/>
              <a:ext cx="1555298" cy="418394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C00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551121" y="4314079"/>
              <a:ext cx="12192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rgbClr val="0070C0"/>
                  </a:solidFill>
                  <a:latin typeface="+mn-lt"/>
                </a:rPr>
                <a:t>c1 =</a:t>
              </a:r>
              <a:r>
                <a:rPr lang="en-US" sz="1500" b="1" dirty="0" smtClean="0">
                  <a:latin typeface="+mn-lt"/>
                </a:rPr>
                <a:t> </a:t>
              </a:r>
              <a:r>
                <a:rPr lang="en-US" sz="1500" b="1" dirty="0" smtClean="0">
                  <a:solidFill>
                    <a:srgbClr val="C00000"/>
                  </a:solidFill>
                  <a:latin typeface="+mn-lt"/>
                </a:rPr>
                <a:t>Circle(1)</a:t>
              </a:r>
              <a:endParaRPr lang="en-US" sz="1500" b="1" dirty="0">
                <a:solidFill>
                  <a:srgbClr val="C00000"/>
                </a:solidFill>
                <a:latin typeface="+mn-lt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 flipV="1">
              <a:off x="7390373" y="3581340"/>
              <a:ext cx="183670" cy="15240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15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45" grpId="0" animBg="1"/>
      <p:bldP spid="82" grpId="0" animBg="1"/>
      <p:bldP spid="8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to Static Members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334000" y="1371600"/>
            <a:ext cx="2819400" cy="1295400"/>
          </a:xfrm>
          <a:prstGeom prst="cloudCallout">
            <a:avLst>
              <a:gd name="adj1" fmla="val -145292"/>
              <a:gd name="adj2" fmla="val 191722"/>
            </a:avLst>
          </a:prstGeom>
          <a:solidFill>
            <a:srgbClr val="E5F9F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altLang="zh-TW" dirty="0">
                <a:latin typeface="+mn-lt"/>
                <a:ea typeface="PMingLiU" pitchFamily="18" charset="-120"/>
              </a:rPr>
              <a:t>What happens if </a:t>
            </a:r>
            <a:r>
              <a:rPr lang="en-US" altLang="zh-TW" b="1" dirty="0" err="1" smtClean="0">
                <a:latin typeface="+mn-lt"/>
                <a:ea typeface="PMingLiU" pitchFamily="18" charset="-120"/>
              </a:rPr>
              <a:t>find_area</a:t>
            </a:r>
            <a:r>
              <a:rPr lang="en-US" altLang="zh-TW" b="1" dirty="0" smtClean="0">
                <a:latin typeface="+mn-lt"/>
                <a:ea typeface="PMingLiU" pitchFamily="18" charset="-120"/>
              </a:rPr>
              <a:t>()</a:t>
            </a:r>
            <a:r>
              <a:rPr lang="en-US" altLang="zh-TW" dirty="0" smtClean="0">
                <a:latin typeface="+mn-lt"/>
                <a:ea typeface="PMingLiU" pitchFamily="18" charset="-120"/>
              </a:rPr>
              <a:t> </a:t>
            </a:r>
            <a:r>
              <a:rPr lang="en-US" altLang="zh-TW" dirty="0">
                <a:latin typeface="+mn-lt"/>
                <a:ea typeface="PMingLiU" pitchFamily="18" charset="-120"/>
              </a:rPr>
              <a:t>is a static method??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551121" y="1066800"/>
            <a:ext cx="6535479" cy="5562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 smtClean="0"/>
              <a:t> math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/>
              <a:t>class </a:t>
            </a:r>
            <a:r>
              <a:rPr lang="en-US" sz="1500" dirty="0" smtClean="0">
                <a:solidFill>
                  <a:srgbClr val="0070C0"/>
                </a:solidFill>
              </a:rPr>
              <a:t>Circle: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rgbClr val="C00000"/>
                </a:solidFill>
              </a:rPr>
              <a:t>        #static variable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/>
              <a:t>        __</a:t>
            </a:r>
            <a:r>
              <a:rPr lang="en-US" sz="1500" dirty="0" err="1"/>
              <a:t>number_of_circle</a:t>
            </a:r>
            <a:r>
              <a:rPr lang="en-US" sz="1500" dirty="0"/>
              <a:t> </a:t>
            </a:r>
            <a:r>
              <a:rPr lang="en-US" sz="1500" dirty="0" smtClean="0"/>
              <a:t>= 0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en-US" sz="1500" dirty="0" smtClean="0"/>
              <a:t>@</a:t>
            </a:r>
            <a:r>
              <a:rPr lang="en-US" sz="1500" dirty="0" err="1" smtClean="0">
                <a:solidFill>
                  <a:srgbClr val="660066"/>
                </a:solidFill>
              </a:rPr>
              <a:t>staticmethod</a:t>
            </a:r>
            <a:endParaRPr lang="en-US" sz="1500" dirty="0" smtClean="0">
              <a:solidFill>
                <a:srgbClr val="660066"/>
              </a:solidFill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rgbClr val="0070C0"/>
                </a:solidFill>
              </a:rPr>
              <a:t>        </a:t>
            </a:r>
            <a:r>
              <a:rPr lang="en-US" sz="15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sz="1500" dirty="0" err="1" smtClean="0">
                <a:solidFill>
                  <a:srgbClr val="0070C0"/>
                </a:solidFill>
              </a:rPr>
              <a:t>find_number_of_circle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sz="1500" dirty="0" smtClean="0"/>
              <a:t>( )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sz="1500" dirty="0" smtClean="0"/>
              <a:t>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rgbClr val="0070C0"/>
                </a:solidFill>
              </a:rPr>
              <a:t>                </a:t>
            </a: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sz="1500" dirty="0" smtClean="0"/>
              <a:t>Circle.__</a:t>
            </a:r>
            <a:r>
              <a:rPr lang="en-US" sz="1500" dirty="0" err="1" smtClean="0"/>
              <a:t>number_of_circle</a:t>
            </a:r>
            <a:endParaRPr lang="en-US" sz="15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/>
              <a:t>        </a:t>
            </a:r>
            <a:r>
              <a:rPr lang="en-US" sz="15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 smtClean="0"/>
              <a:t> </a:t>
            </a:r>
            <a:r>
              <a:rPr lang="en-US" sz="1500" dirty="0" smtClean="0">
                <a:solidFill>
                  <a:srgbClr val="0070C0"/>
                </a:solidFill>
              </a:rPr>
              <a:t>__</a:t>
            </a:r>
            <a:r>
              <a:rPr lang="en-US" sz="1500" dirty="0" err="1" smtClean="0">
                <a:solidFill>
                  <a:srgbClr val="0070C0"/>
                </a:solidFill>
              </a:rPr>
              <a:t>init</a:t>
            </a:r>
            <a:r>
              <a:rPr lang="en-US" sz="1500" dirty="0" smtClean="0">
                <a:solidFill>
                  <a:srgbClr val="0070C0"/>
                </a:solidFill>
              </a:rPr>
              <a:t>__</a:t>
            </a:r>
            <a:r>
              <a:rPr lang="en-US" sz="1500" dirty="0" smtClean="0"/>
              <a:t>(self, rad)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/>
              <a:t>                </a:t>
            </a:r>
            <a:r>
              <a:rPr lang="en-US" sz="1500" dirty="0" err="1" smtClean="0"/>
              <a:t>self.__radius</a:t>
            </a:r>
            <a:r>
              <a:rPr lang="en-US" sz="1500" dirty="0" smtClean="0"/>
              <a:t> = rad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rgbClr val="C00000"/>
                </a:solidFill>
              </a:rPr>
              <a:t>                #increment by one when a Circle object created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/>
              <a:t>                Circle.__</a:t>
            </a:r>
            <a:r>
              <a:rPr lang="en-US" sz="1500" dirty="0" err="1" smtClean="0"/>
              <a:t>number_of_circle</a:t>
            </a:r>
            <a:r>
              <a:rPr lang="en-US" sz="1500" dirty="0" smtClean="0"/>
              <a:t> += 1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       @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staticmethod</a:t>
            </a:r>
            <a:endParaRPr lang="en-US" sz="15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rgbClr val="C00000"/>
                </a:solidFill>
              </a:rPr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 smtClean="0">
                <a:solidFill>
                  <a:srgbClr val="C00000"/>
                </a:solidFill>
              </a:rPr>
              <a:t> </a:t>
            </a:r>
            <a:r>
              <a:rPr lang="en-US" sz="1500" dirty="0" err="1" smtClean="0">
                <a:solidFill>
                  <a:srgbClr val="0070C0"/>
                </a:solidFill>
              </a:rPr>
              <a:t>find_area</a:t>
            </a:r>
            <a:r>
              <a:rPr lang="en-US" sz="1500" dirty="0" smtClean="0">
                <a:solidFill>
                  <a:srgbClr val="C00000"/>
                </a:solidFill>
              </a:rPr>
              <a:t> </a:t>
            </a:r>
            <a:r>
              <a:rPr lang="en-US" sz="1500" dirty="0" smtClean="0"/>
              <a:t>(self) 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500" dirty="0"/>
              <a:t>                return </a:t>
            </a:r>
            <a:r>
              <a:rPr lang="en-US" sz="1500" dirty="0" err="1"/>
              <a:t>self</a:t>
            </a:r>
            <a:r>
              <a:rPr lang="en-US" sz="1500" dirty="0" err="1" smtClean="0"/>
              <a:t>.__radius</a:t>
            </a:r>
            <a:r>
              <a:rPr lang="en-US" sz="1500" dirty="0" smtClean="0"/>
              <a:t> </a:t>
            </a:r>
            <a:r>
              <a:rPr lang="en-US" sz="1500" dirty="0"/>
              <a:t>* </a:t>
            </a:r>
            <a:r>
              <a:rPr lang="en-US" sz="1500" dirty="0" err="1"/>
              <a:t>self</a:t>
            </a:r>
            <a:r>
              <a:rPr lang="en-US" sz="1500" dirty="0" err="1" smtClean="0"/>
              <a:t>.__radius</a:t>
            </a:r>
            <a:r>
              <a:rPr lang="en-US" sz="1500" dirty="0" smtClean="0"/>
              <a:t> </a:t>
            </a:r>
            <a:r>
              <a:rPr lang="en-US" sz="1500" dirty="0"/>
              <a:t>* </a:t>
            </a:r>
            <a:r>
              <a:rPr lang="en-US" sz="1500" dirty="0" err="1"/>
              <a:t>math.pi</a:t>
            </a:r>
            <a:endParaRPr lang="en-US" sz="15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rgbClr val="C00000"/>
                </a:solidFill>
              </a:rPr>
              <a:t>        # … other instance methods in Circle class omitted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500" dirty="0" smtClean="0"/>
              <a:t>c1 </a:t>
            </a:r>
            <a:r>
              <a:rPr lang="en-US" sz="1500" dirty="0"/>
              <a:t>= Circle(1)</a:t>
            </a:r>
            <a:r>
              <a:rPr lang="en-US" sz="1500" dirty="0">
                <a:solidFill>
                  <a:srgbClr val="C00000"/>
                </a:solidFill>
              </a:rPr>
              <a:t> #create Circle object with radius = 1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500" dirty="0" smtClean="0"/>
              <a:t>c2 </a:t>
            </a:r>
            <a:r>
              <a:rPr lang="en-US" sz="1500" dirty="0"/>
              <a:t>= Circle(5)</a:t>
            </a:r>
            <a:r>
              <a:rPr lang="en-US" sz="1500" dirty="0">
                <a:solidFill>
                  <a:srgbClr val="C00000"/>
                </a:solidFill>
              </a:rPr>
              <a:t> #create Circle object with radius = 5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500" dirty="0"/>
              <a:t>print ( </a:t>
            </a:r>
            <a:r>
              <a:rPr lang="en-US" sz="1500" dirty="0" err="1">
                <a:solidFill>
                  <a:srgbClr val="008000"/>
                </a:solidFill>
              </a:rPr>
              <a:t>f"Number</a:t>
            </a:r>
            <a:r>
              <a:rPr lang="en-US" sz="1500" dirty="0">
                <a:solidFill>
                  <a:srgbClr val="008000"/>
                </a:solidFill>
              </a:rPr>
              <a:t> of circle is </a:t>
            </a:r>
            <a:r>
              <a:rPr lang="en-US" sz="1500" dirty="0" smtClean="0">
                <a:solidFill>
                  <a:srgbClr val="008000"/>
                </a:solidFill>
              </a:rPr>
              <a:t>{ </a:t>
            </a:r>
            <a:r>
              <a:rPr lang="en-US" sz="1500" dirty="0" err="1" smtClean="0">
                <a:solidFill>
                  <a:srgbClr val="008000"/>
                </a:solidFill>
              </a:rPr>
              <a:t>Circle.find_number_of_circle</a:t>
            </a:r>
            <a:r>
              <a:rPr lang="en-US" sz="1500" dirty="0" smtClean="0">
                <a:solidFill>
                  <a:srgbClr val="008000"/>
                </a:solidFill>
              </a:rPr>
              <a:t>() }"</a:t>
            </a:r>
            <a:r>
              <a:rPr lang="en-US" sz="1500" dirty="0" smtClean="0"/>
              <a:t> </a:t>
            </a:r>
            <a:r>
              <a:rPr lang="en-US" sz="15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500" dirty="0" smtClean="0"/>
              <a:t>print ( </a:t>
            </a:r>
            <a:r>
              <a:rPr lang="en-US" sz="1500" dirty="0" err="1" smtClean="0">
                <a:solidFill>
                  <a:srgbClr val="008000"/>
                </a:solidFill>
              </a:rPr>
              <a:t>f"Area</a:t>
            </a:r>
            <a:r>
              <a:rPr lang="en-US" sz="1500" dirty="0" smtClean="0">
                <a:solidFill>
                  <a:srgbClr val="008000"/>
                </a:solidFill>
              </a:rPr>
              <a:t> </a:t>
            </a:r>
            <a:r>
              <a:rPr lang="en-US" sz="1500" dirty="0">
                <a:solidFill>
                  <a:srgbClr val="008000"/>
                </a:solidFill>
              </a:rPr>
              <a:t>of circle c1 is </a:t>
            </a:r>
            <a:r>
              <a:rPr lang="en-US" sz="1500" dirty="0" smtClean="0">
                <a:solidFill>
                  <a:srgbClr val="008000"/>
                </a:solidFill>
              </a:rPr>
              <a:t>{ c1.find_area</a:t>
            </a:r>
            <a:r>
              <a:rPr lang="en-US" sz="1500" dirty="0">
                <a:solidFill>
                  <a:srgbClr val="008000"/>
                </a:solidFill>
              </a:rPr>
              <a:t>():.</a:t>
            </a:r>
            <a:r>
              <a:rPr lang="en-US" sz="1500" dirty="0" smtClean="0">
                <a:solidFill>
                  <a:srgbClr val="008000"/>
                </a:solidFill>
              </a:rPr>
              <a:t>2f }" </a:t>
            </a:r>
            <a:r>
              <a:rPr lang="en-US" sz="1500" dirty="0" smtClean="0"/>
              <a:t>)</a:t>
            </a:r>
            <a:endParaRPr lang="en-US" sz="15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6581" y="2743200"/>
            <a:ext cx="8926919" cy="2362200"/>
            <a:chOff x="26581" y="2743200"/>
            <a:chExt cx="8926919" cy="2362200"/>
          </a:xfrm>
        </p:grpSpPr>
        <p:sp>
          <p:nvSpPr>
            <p:cNvPr id="11" name="Multiply 10"/>
            <p:cNvSpPr/>
            <p:nvPr/>
          </p:nvSpPr>
          <p:spPr>
            <a:xfrm>
              <a:off x="26581" y="4038600"/>
              <a:ext cx="1049079" cy="1066800"/>
            </a:xfrm>
            <a:prstGeom prst="mathMultiply">
              <a:avLst>
                <a:gd name="adj1" fmla="val 10512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5219700" y="2743200"/>
              <a:ext cx="3733800" cy="2209800"/>
            </a:xfrm>
            <a:prstGeom prst="wedgeRoundRectCallout">
              <a:avLst>
                <a:gd name="adj1" fmla="val -119028"/>
                <a:gd name="adj2" fmla="val 36496"/>
                <a:gd name="adj3" fmla="val 16667"/>
              </a:avLst>
            </a:prstGeom>
            <a:solidFill>
              <a:srgbClr val="FFFFC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lIns="7200" tIns="3600" rIns="7200" bIns="3600"/>
            <a:lstStyle/>
            <a:p>
              <a:pPr marL="177800" indent="-177800">
                <a:buFont typeface="+mj-lt"/>
                <a:buAutoNum type="arabicPeriod"/>
                <a:defRPr/>
              </a:pP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 </a:t>
              </a:r>
              <a:r>
                <a:rPr lang="en-US" altLang="zh-TW" sz="1500" b="1" dirty="0" smtClean="0">
                  <a:latin typeface="+mn-lt"/>
                  <a:ea typeface="PMingLiU" pitchFamily="18" charset="-120"/>
                </a:rPr>
                <a:t>self</a:t>
              </a: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 is no longer an object reference to current object</a:t>
              </a:r>
            </a:p>
            <a:p>
              <a:pPr marL="177800" indent="-177800">
                <a:buFont typeface="+mj-lt"/>
                <a:buAutoNum type="arabicPeriod"/>
                <a:defRPr/>
              </a:pP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 </a:t>
              </a:r>
              <a:r>
                <a:rPr lang="en-US" altLang="zh-TW" sz="1500" b="1" dirty="0" err="1" smtClean="0">
                  <a:latin typeface="+mn-lt"/>
                  <a:ea typeface="PMingLiU" pitchFamily="18" charset="-120"/>
                </a:rPr>
                <a:t>self.radius</a:t>
              </a: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 is no longer an instance variable but treated as a parameter / local variable inside </a:t>
              </a:r>
              <a:r>
                <a:rPr lang="en-US" altLang="zh-TW" sz="1500" dirty="0" err="1" smtClean="0">
                  <a:latin typeface="+mn-lt"/>
                  <a:ea typeface="PMingLiU" pitchFamily="18" charset="-120"/>
                </a:rPr>
                <a:t>find_area</a:t>
              </a: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 method</a:t>
              </a:r>
            </a:p>
            <a:p>
              <a:pPr marL="177800" indent="-177800">
                <a:buFont typeface="+mj-lt"/>
                <a:buAutoNum type="arabicPeriod"/>
                <a:defRPr/>
              </a:pP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 </a:t>
              </a:r>
              <a:r>
                <a:rPr lang="en-US" altLang="zh-TW" sz="1500" b="1" dirty="0" err="1" smtClean="0">
                  <a:latin typeface="+mn-lt"/>
                  <a:ea typeface="PMingLiU" pitchFamily="18" charset="-120"/>
                </a:rPr>
                <a:t>find_area</a:t>
              </a: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 method cannot be accessed by object reference </a:t>
              </a:r>
              <a:r>
                <a:rPr lang="en-US" altLang="zh-TW" sz="1500" b="1" dirty="0" smtClean="0">
                  <a:latin typeface="+mn-lt"/>
                  <a:ea typeface="PMingLiU" pitchFamily="18" charset="-120"/>
                </a:rPr>
                <a:t>c1</a:t>
              </a: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 (since the first parameter is no longer an object reference anymore for static methods)</a:t>
              </a:r>
            </a:p>
            <a:p>
              <a:pPr marL="177800" indent="-177800">
                <a:buFont typeface="+mj-lt"/>
                <a:buAutoNum type="arabicPeriod"/>
                <a:defRPr/>
              </a:pPr>
              <a:endParaRPr lang="en-US" altLang="zh-TW" sz="1500" dirty="0" smtClean="0">
                <a:latin typeface="+mn-lt"/>
                <a:ea typeface="PMingLiU" pitchFamily="18" charset="-120"/>
              </a:endParaRPr>
            </a:p>
            <a:p>
              <a:pPr>
                <a:defRPr/>
              </a:pPr>
              <a:endParaRPr lang="en-US" altLang="zh-TW" sz="1500" dirty="0">
                <a:latin typeface="+mn-lt"/>
                <a:ea typeface="PMingLiU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296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Illegal Access to Instance Members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2401" y="1600200"/>
            <a:ext cx="3124200" cy="396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square">
            <a:noAutofit/>
          </a:bodyPr>
          <a:lstStyle/>
          <a:p>
            <a:pPr algn="ctr">
              <a:defRPr/>
            </a:pPr>
            <a:r>
              <a:rPr lang="en-US" altLang="zh-TW" sz="2400" dirty="0">
                <a:latin typeface="+mn-lt"/>
                <a:ea typeface="PMingLiU" pitchFamily="18" charset="-120"/>
              </a:rPr>
              <a:t>Circle</a:t>
            </a:r>
            <a:endParaRPr lang="en-US" altLang="zh-TW" sz="1500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  <a:p>
            <a:pPr algn="ctr">
              <a:defRPr/>
            </a:pPr>
            <a:endParaRPr lang="en-US" altLang="zh-TW" sz="1500" b="1" dirty="0">
              <a:latin typeface="+mn-lt"/>
              <a:ea typeface="PMingLiU" pitchFamily="18" charset="-120"/>
            </a:endParaRPr>
          </a:p>
        </p:txBody>
      </p: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538162" y="2176617"/>
            <a:ext cx="1533525" cy="1130300"/>
            <a:chOff x="3923" y="1786"/>
            <a:chExt cx="966" cy="712"/>
          </a:xfrm>
        </p:grpSpPr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3930" y="1786"/>
              <a:ext cx="959" cy="712"/>
            </a:xfrm>
            <a:prstGeom prst="rect">
              <a:avLst/>
            </a:prstGeom>
            <a:solidFill>
              <a:srgbClr val="FFFFB7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prstShdw prst="shdw18" dist="17961" dir="135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c1:Circle</a:t>
              </a:r>
            </a:p>
            <a:p>
              <a:pPr algn="ctr">
                <a:defRPr/>
              </a:pP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spcAft>
                  <a:spcPct val="50000"/>
                </a:spcAft>
                <a:defRPr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radius</a:t>
              </a:r>
            </a:p>
            <a:p>
              <a:pPr>
                <a:spcAft>
                  <a:spcPct val="50000"/>
                </a:spcAft>
                <a:defRPr/>
              </a:pPr>
              <a:endParaRPr lang="en-US" altLang="zh-TW" sz="1500" b="1" dirty="0">
                <a:latin typeface="+mn-lt"/>
                <a:ea typeface="PMingLiU" pitchFamily="18" charset="-120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3923" y="2020"/>
              <a:ext cx="9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361" y="2072"/>
              <a:ext cx="350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/>
              <a:r>
                <a:rPr lang="en-US" altLang="zh-TW" sz="1500" b="1" dirty="0">
                  <a:latin typeface="+mn-lt"/>
                  <a:ea typeface="PMingLiU" pitchFamily="18" charset="-120"/>
                </a:rPr>
                <a:t>1</a:t>
              </a:r>
            </a:p>
          </p:txBody>
        </p:sp>
      </p:grpSp>
      <p:grpSp>
        <p:nvGrpSpPr>
          <p:cNvPr id="14" name="Group 8"/>
          <p:cNvGrpSpPr>
            <a:grpSpLocks/>
          </p:cNvGrpSpPr>
          <p:nvPr/>
        </p:nvGrpSpPr>
        <p:grpSpPr bwMode="auto">
          <a:xfrm>
            <a:off x="538161" y="3485337"/>
            <a:ext cx="1533525" cy="1130300"/>
            <a:chOff x="3923" y="1786"/>
            <a:chExt cx="966" cy="712"/>
          </a:xfrm>
        </p:grpSpPr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3930" y="1786"/>
              <a:ext cx="959" cy="712"/>
            </a:xfrm>
            <a:prstGeom prst="rect">
              <a:avLst/>
            </a:prstGeom>
            <a:solidFill>
              <a:srgbClr val="FFFFB7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prstShdw prst="shdw18" dist="17961" dir="135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TW" sz="1500" dirty="0" smtClean="0">
                  <a:latin typeface="+mn-lt"/>
                  <a:ea typeface="PMingLiU" pitchFamily="18" charset="-120"/>
                </a:rPr>
                <a:t>c2:Circle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 algn="ctr">
                <a:defRPr/>
              </a:pP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spcAft>
                  <a:spcPct val="50000"/>
                </a:spcAft>
                <a:defRPr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radius</a:t>
              </a:r>
            </a:p>
            <a:p>
              <a:pPr>
                <a:spcAft>
                  <a:spcPct val="50000"/>
                </a:spcAft>
                <a:defRPr/>
              </a:pPr>
              <a:endParaRPr lang="en-US" altLang="zh-TW" sz="1500" b="1" dirty="0">
                <a:latin typeface="+mn-lt"/>
                <a:ea typeface="PMingLiU" pitchFamily="18" charset="-120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3923" y="2020"/>
              <a:ext cx="9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4361" y="2072"/>
              <a:ext cx="350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/>
              <a:r>
                <a:rPr lang="en-US" altLang="zh-TW" sz="1500" b="1" dirty="0" smtClean="0">
                  <a:latin typeface="+mn-lt"/>
                  <a:ea typeface="PMingLiU" pitchFamily="18" charset="-120"/>
                </a:rPr>
                <a:t>5</a:t>
              </a:r>
              <a:endParaRPr lang="en-US" altLang="zh-TW" sz="1500" b="1" dirty="0">
                <a:latin typeface="+mn-lt"/>
                <a:ea typeface="PMingLiU" pitchFamily="18" charset="-12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38161" y="4876800"/>
            <a:ext cx="2281239" cy="457200"/>
            <a:chOff x="538161" y="4876800"/>
            <a:chExt cx="2281239" cy="457200"/>
          </a:xfrm>
        </p:grpSpPr>
        <p:sp>
          <p:nvSpPr>
            <p:cNvPr id="25" name="TextBox 24"/>
            <p:cNvSpPr txBox="1"/>
            <p:nvPr/>
          </p:nvSpPr>
          <p:spPr>
            <a:xfrm>
              <a:off x="538161" y="4876800"/>
              <a:ext cx="2281239" cy="4572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r>
                <a:rPr lang="en-US" sz="1500" dirty="0" err="1" smtClean="0">
                  <a:latin typeface="+mn-lt"/>
                </a:rPr>
                <a:t>number_of_circle</a:t>
              </a:r>
              <a:r>
                <a:rPr lang="en-US" sz="1500" dirty="0" smtClean="0">
                  <a:latin typeface="+mn-lt"/>
                </a:rPr>
                <a:t> </a:t>
              </a:r>
              <a:endParaRPr lang="en-US" sz="1500" dirty="0">
                <a:latin typeface="+mn-lt"/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2071688" y="4943817"/>
              <a:ext cx="555625" cy="3231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/>
              <a:r>
                <a:rPr lang="en-US" altLang="zh-TW" sz="1500" b="1" dirty="0" smtClean="0">
                  <a:latin typeface="+mn-lt"/>
                  <a:ea typeface="PMingLiU" pitchFamily="18" charset="-120"/>
                </a:rPr>
                <a:t>1</a:t>
              </a:r>
              <a:endParaRPr lang="en-US" altLang="zh-TW" sz="1500" b="1" dirty="0">
                <a:latin typeface="+mn-lt"/>
                <a:ea typeface="PMingLiU" pitchFamily="18" charset="-120"/>
              </a:endParaRPr>
            </a:p>
          </p:txBody>
        </p:sp>
      </p:grpSp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3581400" y="1584596"/>
            <a:ext cx="4945063" cy="3129624"/>
          </a:xfrm>
          <a:prstGeom prst="rect">
            <a:avLst/>
          </a:prstGeom>
          <a:solidFill>
            <a:srgbClr val="E5F9F6"/>
          </a:solidFill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r>
              <a:rPr lang="en-US" sz="1500" dirty="0" smtClean="0">
                <a:latin typeface="+mn-lt"/>
              </a:rPr>
              <a:t>Code of Execution:</a:t>
            </a: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 smtClean="0">
              <a:latin typeface="+mn-lt"/>
            </a:endParaRPr>
          </a:p>
          <a:p>
            <a:endParaRPr lang="en-US" sz="1500" dirty="0" smtClean="0">
              <a:latin typeface="+mn-lt"/>
            </a:endParaRPr>
          </a:p>
          <a:p>
            <a:endParaRPr lang="en-US" sz="1500" dirty="0">
              <a:latin typeface="+mn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2197100" y="4986509"/>
            <a:ext cx="304800" cy="2377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2243331" y="4632640"/>
            <a:ext cx="55562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/>
            <a:r>
              <a:rPr lang="en-US" altLang="zh-TW" sz="1500" b="1" dirty="0" smtClean="0">
                <a:latin typeface="+mn-lt"/>
                <a:ea typeface="PMingLiU" pitchFamily="18" charset="-120"/>
              </a:rPr>
              <a:t>2</a:t>
            </a:r>
            <a:endParaRPr lang="en-US" altLang="zh-TW" sz="1500" b="1" dirty="0">
              <a:latin typeface="+mn-lt"/>
              <a:ea typeface="PMingLiU" pitchFamily="18" charset="-12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81400" y="2962737"/>
            <a:ext cx="18829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latin typeface="+mn-lt"/>
              </a:rPr>
              <a:t>area = c1.find_area ( )</a:t>
            </a:r>
            <a:endParaRPr lang="en-US" sz="1500" dirty="0">
              <a:latin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81398" y="3419817"/>
            <a:ext cx="213821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latin typeface="+mn-lt"/>
              </a:rPr>
              <a:t>area = </a:t>
            </a:r>
            <a:r>
              <a:rPr lang="en-US" sz="1500" dirty="0" err="1" smtClean="0">
                <a:latin typeface="+mn-lt"/>
              </a:rPr>
              <a:t>Circle.find_area</a:t>
            </a:r>
            <a:r>
              <a:rPr lang="en-US" sz="1500" dirty="0" smtClean="0">
                <a:latin typeface="+mn-lt"/>
              </a:rPr>
              <a:t> ( )</a:t>
            </a:r>
            <a:endParaRPr lang="en-US" sz="1500" dirty="0"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81400" y="3834037"/>
            <a:ext cx="38749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err="1" smtClean="0">
                <a:latin typeface="+mn-lt"/>
              </a:rPr>
              <a:t>total_circles</a:t>
            </a:r>
            <a:r>
              <a:rPr lang="en-US" sz="1500" dirty="0" smtClean="0">
                <a:latin typeface="+mn-lt"/>
              </a:rPr>
              <a:t> </a:t>
            </a:r>
            <a:r>
              <a:rPr lang="en-US" sz="1500" dirty="0">
                <a:latin typeface="+mn-lt"/>
              </a:rPr>
              <a:t>= </a:t>
            </a:r>
            <a:r>
              <a:rPr lang="en-US" sz="1500" dirty="0" err="1" smtClean="0">
                <a:latin typeface="+mn-lt"/>
              </a:rPr>
              <a:t>Circle.find_number_of_circle</a:t>
            </a:r>
            <a:r>
              <a:rPr lang="en-US" sz="1500" dirty="0" smtClean="0">
                <a:latin typeface="+mn-lt"/>
              </a:rPr>
              <a:t> ( )</a:t>
            </a:r>
            <a:endParaRPr lang="en-US" sz="1500" dirty="0"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81397" y="4263212"/>
            <a:ext cx="35763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err="1">
                <a:latin typeface="+mn-lt"/>
              </a:rPr>
              <a:t>total_circles</a:t>
            </a:r>
            <a:r>
              <a:rPr lang="en-US" sz="1500" dirty="0">
                <a:latin typeface="+mn-lt"/>
              </a:rPr>
              <a:t> = </a:t>
            </a:r>
            <a:r>
              <a:rPr lang="en-US" sz="1500" dirty="0" smtClean="0">
                <a:latin typeface="+mn-lt"/>
              </a:rPr>
              <a:t>c1.find_number_of_circle </a:t>
            </a:r>
            <a:r>
              <a:rPr lang="en-US" sz="1500" dirty="0">
                <a:latin typeface="+mn-lt"/>
              </a:rPr>
              <a:t>( 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586162" y="2514599"/>
            <a:ext cx="42017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+mn-lt"/>
              </a:rPr>
              <a:t>c2 = </a:t>
            </a:r>
            <a:r>
              <a:rPr lang="en-US" sz="1500" dirty="0" smtClean="0">
                <a:latin typeface="+mn-lt"/>
              </a:rPr>
              <a:t>Circle ( 5 )  </a:t>
            </a:r>
            <a:r>
              <a:rPr lang="en-US" sz="1500" dirty="0">
                <a:latin typeface="+mn-lt"/>
              </a:rPr>
              <a:t>#create Circle object with radius = 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81397" y="2057400"/>
            <a:ext cx="42017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+mn-lt"/>
              </a:rPr>
              <a:t>c1 = </a:t>
            </a:r>
            <a:r>
              <a:rPr lang="en-US" sz="1500" dirty="0" smtClean="0">
                <a:latin typeface="+mn-lt"/>
              </a:rPr>
              <a:t>Circle ( 1 )  </a:t>
            </a:r>
            <a:r>
              <a:rPr lang="en-US" sz="1500" dirty="0">
                <a:latin typeface="+mn-lt"/>
              </a:rPr>
              <a:t>#create Circle object with radius =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19612" y="3319790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+mn-lt"/>
                <a:sym typeface="Wingdings"/>
              </a:rPr>
              <a:t>×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97877" y="2862709"/>
            <a:ext cx="46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+mn-lt"/>
                <a:sym typeface="Wingdings"/>
              </a:rPr>
              <a:t></a:t>
            </a:r>
            <a:endParaRPr lang="en-US" sz="2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16394" y="3788877"/>
            <a:ext cx="46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+mn-lt"/>
                <a:sym typeface="Wingdings"/>
              </a:rPr>
              <a:t></a:t>
            </a:r>
            <a:endParaRPr lang="en-US" sz="2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10400" y="4191000"/>
            <a:ext cx="46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+mn-lt"/>
                <a:sym typeface="Wingdings"/>
              </a:rPr>
              <a:t></a:t>
            </a:r>
            <a:endParaRPr lang="en-US" sz="2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43" name="AutoShape 4"/>
          <p:cNvSpPr>
            <a:spLocks noChangeArrowheads="1"/>
          </p:cNvSpPr>
          <p:nvPr/>
        </p:nvSpPr>
        <p:spPr bwMode="auto">
          <a:xfrm>
            <a:off x="6558272" y="2919926"/>
            <a:ext cx="1823728" cy="823056"/>
          </a:xfrm>
          <a:prstGeom prst="wedgeRoundRectCallout">
            <a:avLst>
              <a:gd name="adj1" fmla="val -79313"/>
              <a:gd name="adj2" fmla="val 28367"/>
              <a:gd name="adj3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" tIns="3600" rIns="7200" bIns="3600"/>
          <a:lstStyle/>
          <a:p>
            <a:pPr>
              <a:defRPr/>
            </a:pPr>
            <a:r>
              <a:rPr lang="en-US" altLang="zh-TW" sz="1500" dirty="0" smtClean="0">
                <a:latin typeface="+mn-lt"/>
                <a:ea typeface="PMingLiU" pitchFamily="18" charset="-120"/>
              </a:rPr>
              <a:t>instance member </a:t>
            </a:r>
            <a:r>
              <a:rPr lang="en-US" altLang="zh-TW" sz="1500" b="1" dirty="0" smtClean="0">
                <a:latin typeface="+mn-lt"/>
                <a:ea typeface="PMingLiU" pitchFamily="18" charset="-120"/>
              </a:rPr>
              <a:t>cannot</a:t>
            </a:r>
            <a:r>
              <a:rPr lang="en-US" altLang="zh-TW" sz="1500" dirty="0" smtClean="0">
                <a:latin typeface="+mn-lt"/>
                <a:ea typeface="PMingLiU" pitchFamily="18" charset="-120"/>
              </a:rPr>
              <a:t> be accessed by class name</a:t>
            </a:r>
            <a:endParaRPr lang="en-US" altLang="zh-TW" sz="1500" dirty="0">
              <a:latin typeface="+mn-lt"/>
              <a:ea typeface="PMingLiU" pitchFamily="18" charset="-120"/>
            </a:endParaRPr>
          </a:p>
        </p:txBody>
      </p:sp>
      <p:sp>
        <p:nvSpPr>
          <p:cNvPr id="44" name="AutoShape 4"/>
          <p:cNvSpPr>
            <a:spLocks noChangeArrowheads="1"/>
          </p:cNvSpPr>
          <p:nvPr/>
        </p:nvSpPr>
        <p:spPr bwMode="auto">
          <a:xfrm>
            <a:off x="3850209" y="4978936"/>
            <a:ext cx="3932979" cy="576092"/>
          </a:xfrm>
          <a:prstGeom prst="wedgeRoundRectCallout">
            <a:avLst>
              <a:gd name="adj1" fmla="val -15992"/>
              <a:gd name="adj2" fmla="val -114873"/>
              <a:gd name="adj3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" tIns="3600" rIns="7200" bIns="3600"/>
          <a:lstStyle/>
          <a:p>
            <a:pPr>
              <a:defRPr/>
            </a:pPr>
            <a:r>
              <a:rPr lang="en-US" altLang="zh-TW" sz="1500" dirty="0" smtClean="0">
                <a:latin typeface="+mn-lt"/>
                <a:ea typeface="PMingLiU" pitchFamily="18" charset="-120"/>
              </a:rPr>
              <a:t>Although static member can be accessed by object reference, it is not recommended</a:t>
            </a:r>
            <a:endParaRPr lang="en-US" altLang="zh-TW" sz="1500" dirty="0"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6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Illegal Access to Instance Members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551121" y="1066800"/>
            <a:ext cx="5468679" cy="5562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400" dirty="0" smtClean="0"/>
              <a:t> </a:t>
            </a:r>
            <a:r>
              <a:rPr lang="en-US" sz="1400" dirty="0" err="1" smtClean="0">
                <a:solidFill>
                  <a:srgbClr val="0000FF"/>
                </a:solidFill>
              </a:rPr>
              <a:t>IllegalAccessWithinItself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/>
              <a:t>:</a:t>
            </a:r>
          </a:p>
          <a:p>
            <a:pPr marL="0" indent="0">
              <a:buNone/>
            </a:pPr>
            <a:r>
              <a:rPr lang="en-US" sz="1400" dirty="0"/>
              <a:t>        @</a:t>
            </a:r>
            <a:r>
              <a:rPr lang="en-US" sz="1400" dirty="0" err="1">
                <a:solidFill>
                  <a:srgbClr val="660066"/>
                </a:solidFill>
              </a:rPr>
              <a:t>staticmethod</a:t>
            </a:r>
            <a:endParaRPr lang="en-US" sz="1400" dirty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n-US" sz="1400" dirty="0"/>
              <a:t>    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FF"/>
                </a:solidFill>
              </a:rPr>
              <a:t>static_method</a:t>
            </a:r>
            <a:r>
              <a:rPr lang="en-US" sz="1400" dirty="0"/>
              <a:t>( ):   </a:t>
            </a:r>
            <a:r>
              <a:rPr lang="en-US" sz="1400" dirty="0">
                <a:solidFill>
                  <a:srgbClr val="C00000"/>
                </a:solidFill>
              </a:rPr>
              <a:t>#no parameter required for static method</a:t>
            </a:r>
          </a:p>
          <a:p>
            <a:pPr marL="0" indent="0">
              <a:buNone/>
            </a:pPr>
            <a:r>
              <a:rPr lang="en-US" sz="1400" dirty="0"/>
              <a:t>                </a:t>
            </a:r>
            <a:r>
              <a:rPr lang="en-US" sz="1400" dirty="0" err="1"/>
              <a:t>IllegalAccessWithinItself.static_variable</a:t>
            </a:r>
            <a:r>
              <a:rPr lang="en-US" sz="1400" dirty="0"/>
              <a:t> = 1</a:t>
            </a:r>
          </a:p>
          <a:p>
            <a:pPr marL="0" indent="0">
              <a:buNone/>
            </a:pPr>
            <a:r>
              <a:rPr lang="en-US" sz="1400" dirty="0"/>
              <a:t>                </a:t>
            </a:r>
            <a:r>
              <a:rPr lang="en-US" sz="1400" dirty="0" err="1"/>
              <a:t>IllegalAccessWithinItself.another_static_method</a:t>
            </a:r>
            <a:r>
              <a:rPr lang="en-US" sz="1400" dirty="0"/>
              <a:t>()</a:t>
            </a:r>
          </a:p>
          <a:p>
            <a:pPr marL="0" indent="0">
              <a:buNone/>
            </a:pPr>
            <a:r>
              <a:rPr lang="en-US" sz="1400" dirty="0"/>
              <a:t>                </a:t>
            </a:r>
            <a:r>
              <a:rPr lang="en-US" sz="1400" dirty="0" err="1"/>
              <a:t>self.instance_variable</a:t>
            </a:r>
            <a:r>
              <a:rPr lang="en-US" sz="1400" dirty="0"/>
              <a:t> = 1</a:t>
            </a:r>
          </a:p>
          <a:p>
            <a:pPr marL="0" indent="0">
              <a:buNone/>
            </a:pPr>
            <a:r>
              <a:rPr lang="en-US" sz="1400" dirty="0"/>
              <a:t>                </a:t>
            </a:r>
            <a:r>
              <a:rPr lang="en-US" sz="1400" dirty="0" err="1"/>
              <a:t>self.instance_method</a:t>
            </a:r>
            <a:r>
              <a:rPr lang="en-US" sz="1400" dirty="0"/>
              <a:t>()</a:t>
            </a:r>
          </a:p>
          <a:p>
            <a:pPr marL="0" indent="0">
              <a:buNone/>
            </a:pPr>
            <a:r>
              <a:rPr lang="en-US" sz="1400" dirty="0"/>
              <a:t>    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FF"/>
                </a:solidFill>
              </a:rPr>
              <a:t>instance_method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smtClean="0"/>
              <a:t>(</a:t>
            </a:r>
            <a:r>
              <a:rPr lang="en-US" sz="1400" dirty="0"/>
              <a:t>self):</a:t>
            </a:r>
          </a:p>
          <a:p>
            <a:pPr marL="0" indent="0">
              <a:buNone/>
            </a:pPr>
            <a:r>
              <a:rPr lang="en-US" sz="1400" dirty="0"/>
              <a:t>                </a:t>
            </a:r>
            <a:r>
              <a:rPr lang="en-US" sz="1400" dirty="0" err="1"/>
              <a:t>IllegalAccessWithinItself.static_variable</a:t>
            </a:r>
            <a:r>
              <a:rPr lang="en-US" sz="1400" dirty="0"/>
              <a:t> = 2</a:t>
            </a:r>
          </a:p>
          <a:p>
            <a:pPr marL="0" indent="0">
              <a:buNone/>
            </a:pPr>
            <a:r>
              <a:rPr lang="en-US" sz="1400" dirty="0"/>
              <a:t>                </a:t>
            </a:r>
            <a:r>
              <a:rPr lang="en-US" sz="1400" dirty="0" err="1"/>
              <a:t>IllegalAccessWithinItself.static_method</a:t>
            </a:r>
            <a:r>
              <a:rPr lang="en-US" sz="1400" dirty="0"/>
              <a:t>()</a:t>
            </a:r>
          </a:p>
          <a:p>
            <a:pPr marL="0" indent="0">
              <a:buNone/>
            </a:pPr>
            <a:r>
              <a:rPr lang="en-US" sz="1400" dirty="0"/>
              <a:t>                </a:t>
            </a:r>
            <a:r>
              <a:rPr lang="en-US" sz="1400" dirty="0" err="1"/>
              <a:t>self.instance_variable</a:t>
            </a:r>
            <a:r>
              <a:rPr lang="en-US" sz="1400" dirty="0"/>
              <a:t> = 2</a:t>
            </a:r>
          </a:p>
          <a:p>
            <a:pPr marL="0" indent="0">
              <a:buNone/>
            </a:pPr>
            <a:r>
              <a:rPr lang="en-US" sz="1400" dirty="0"/>
              <a:t>                </a:t>
            </a:r>
            <a:r>
              <a:rPr lang="en-US" sz="1400" dirty="0" err="1"/>
              <a:t>self.instance_method</a:t>
            </a:r>
            <a:r>
              <a:rPr lang="en-US" sz="1400" dirty="0"/>
              <a:t>()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dirty="0"/>
              <a:t> __name__ == </a:t>
            </a:r>
            <a:r>
              <a:rPr lang="en-US" sz="1400" dirty="0">
                <a:solidFill>
                  <a:srgbClr val="008000"/>
                </a:solidFill>
              </a:rPr>
              <a:t>"__main__"</a:t>
            </a:r>
            <a:r>
              <a:rPr lang="en-US" sz="1400" dirty="0"/>
              <a:t>:</a:t>
            </a:r>
          </a:p>
          <a:p>
            <a:pPr marL="0" indent="0">
              <a:buNone/>
            </a:pPr>
            <a:r>
              <a:rPr lang="en-US" sz="1400" dirty="0" smtClean="0"/>
              <a:t>        i1=</a:t>
            </a:r>
            <a:r>
              <a:rPr lang="en-US" sz="1400" dirty="0" err="1" smtClean="0"/>
              <a:t>IllegalAccessWithinItself</a:t>
            </a:r>
            <a:r>
              <a:rPr lang="en-US" sz="1400" dirty="0"/>
              <a:t>()</a:t>
            </a:r>
          </a:p>
          <a:p>
            <a:pPr marL="0" indent="0">
              <a:buNone/>
            </a:pPr>
            <a:r>
              <a:rPr lang="en-US" sz="1400" dirty="0" smtClean="0"/>
              <a:t>        </a:t>
            </a:r>
            <a:r>
              <a:rPr lang="en-US" sz="1400" dirty="0" err="1" smtClean="0"/>
              <a:t>IllegalAccessWithinItself.static_variable</a:t>
            </a:r>
            <a:r>
              <a:rPr lang="en-US" sz="1400" dirty="0" smtClean="0"/>
              <a:t> </a:t>
            </a:r>
            <a:r>
              <a:rPr lang="en-US" sz="1400" dirty="0"/>
              <a:t>= 3</a:t>
            </a:r>
          </a:p>
          <a:p>
            <a:pPr marL="0" indent="0">
              <a:buNone/>
            </a:pPr>
            <a:r>
              <a:rPr lang="en-US" sz="1400" dirty="0" smtClean="0"/>
              <a:t>        </a:t>
            </a:r>
            <a:r>
              <a:rPr lang="en-US" sz="1400" dirty="0" err="1" smtClean="0"/>
              <a:t>IllegalAccessWithinItself.static_method</a:t>
            </a:r>
            <a:r>
              <a:rPr lang="en-US" sz="1400" dirty="0" smtClean="0"/>
              <a:t>()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        </a:t>
            </a:r>
            <a:r>
              <a:rPr lang="en-US" sz="1400" dirty="0" err="1" smtClean="0"/>
              <a:t>IllegalAccessWithinItself.instance_method</a:t>
            </a:r>
            <a:r>
              <a:rPr lang="en-US" sz="1400" dirty="0"/>
              <a:t>()</a:t>
            </a:r>
          </a:p>
          <a:p>
            <a:pPr marL="0" indent="0">
              <a:buNone/>
            </a:pPr>
            <a:r>
              <a:rPr lang="en-US" sz="1400" dirty="0" smtClean="0"/>
              <a:t>        </a:t>
            </a:r>
            <a:r>
              <a:rPr lang="en-US" sz="1400" dirty="0" err="1" smtClean="0"/>
              <a:t>IllegalAccessWithinItself.instance_variable</a:t>
            </a:r>
            <a:r>
              <a:rPr lang="en-US" sz="1400" dirty="0" smtClean="0"/>
              <a:t> </a:t>
            </a:r>
            <a:r>
              <a:rPr lang="en-US" sz="1400" dirty="0"/>
              <a:t>= 3</a:t>
            </a:r>
          </a:p>
          <a:p>
            <a:pPr marL="0" indent="0">
              <a:buNone/>
            </a:pPr>
            <a:r>
              <a:rPr lang="en-US" sz="1400" dirty="0" smtClean="0"/>
              <a:t>        i1.static_variable </a:t>
            </a:r>
            <a:r>
              <a:rPr lang="en-US" sz="1400" dirty="0"/>
              <a:t>= </a:t>
            </a:r>
            <a:r>
              <a:rPr lang="en-US" sz="1400" dirty="0" smtClean="0"/>
              <a:t>4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        i1.static_method</a:t>
            </a:r>
            <a:r>
              <a:rPr lang="en-US" sz="1400" dirty="0"/>
              <a:t>()</a:t>
            </a:r>
          </a:p>
          <a:p>
            <a:pPr marL="0" indent="0">
              <a:buNone/>
            </a:pPr>
            <a:r>
              <a:rPr lang="en-US" sz="1400" dirty="0" smtClean="0"/>
              <a:t>        i1.instance_variable </a:t>
            </a:r>
            <a:r>
              <a:rPr lang="en-US" sz="1400" dirty="0"/>
              <a:t>= </a:t>
            </a:r>
            <a:r>
              <a:rPr lang="en-US" sz="1400" dirty="0" smtClean="0"/>
              <a:t>4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        i1.instance_method</a:t>
            </a:r>
            <a:r>
              <a:rPr lang="en-US" sz="1400" dirty="0"/>
              <a:t>()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4398768" y="1725408"/>
            <a:ext cx="4419600" cy="756719"/>
            <a:chOff x="4343400" y="1762346"/>
            <a:chExt cx="4419600" cy="756719"/>
          </a:xfrm>
        </p:grpSpPr>
        <p:sp>
          <p:nvSpPr>
            <p:cNvPr id="5" name="TextBox 4"/>
            <p:cNvSpPr txBox="1"/>
            <p:nvPr/>
          </p:nvSpPr>
          <p:spPr>
            <a:xfrm>
              <a:off x="4343400" y="1772092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00600" y="2057400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096000" y="1762346"/>
              <a:ext cx="2667000" cy="590108"/>
            </a:xfrm>
            <a:prstGeom prst="roundRect">
              <a:avLst>
                <a:gd name="adj" fmla="val 9949"/>
              </a:avLst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static members can be </a:t>
              </a:r>
              <a:r>
                <a:rPr lang="en-US" sz="1400" dirty="0">
                  <a:solidFill>
                    <a:schemeClr val="tx1"/>
                  </a:solidFill>
                </a:rPr>
                <a:t>accessed inside static method</a:t>
              </a:r>
            </a:p>
          </p:txBody>
        </p:sp>
        <p:sp>
          <p:nvSpPr>
            <p:cNvPr id="31" name="Right Brace 30"/>
            <p:cNvSpPr/>
            <p:nvPr/>
          </p:nvSpPr>
          <p:spPr>
            <a:xfrm>
              <a:off x="5189220" y="1890789"/>
              <a:ext cx="220980" cy="397443"/>
            </a:xfrm>
            <a:prstGeom prst="rightBrace">
              <a:avLst>
                <a:gd name="adj1" fmla="val 34195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222210" y="3050261"/>
            <a:ext cx="4602480" cy="772180"/>
            <a:chOff x="4160520" y="3042285"/>
            <a:chExt cx="4602480" cy="772180"/>
          </a:xfrm>
        </p:grpSpPr>
        <p:sp>
          <p:nvSpPr>
            <p:cNvPr id="13" name="Rounded Rectangle 12"/>
            <p:cNvSpPr/>
            <p:nvPr/>
          </p:nvSpPr>
          <p:spPr>
            <a:xfrm>
              <a:off x="6096000" y="3114454"/>
              <a:ext cx="2667000" cy="590108"/>
            </a:xfrm>
            <a:prstGeom prst="roundRect">
              <a:avLst>
                <a:gd name="adj" fmla="val 9949"/>
              </a:avLst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static members can be </a:t>
              </a:r>
              <a:r>
                <a:rPr lang="en-US" sz="1400" dirty="0">
                  <a:solidFill>
                    <a:schemeClr val="tx1"/>
                  </a:solidFill>
                </a:rPr>
                <a:t>accessed inside </a:t>
              </a:r>
              <a:r>
                <a:rPr lang="en-US" sz="1400" dirty="0" smtClean="0">
                  <a:solidFill>
                    <a:schemeClr val="tx1"/>
                  </a:solidFill>
                </a:rPr>
                <a:t>instance method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73880" y="3042285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60520" y="3352800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3" name="Right Brace 32"/>
            <p:cNvSpPr/>
            <p:nvPr/>
          </p:nvSpPr>
          <p:spPr>
            <a:xfrm>
              <a:off x="5189220" y="3204649"/>
              <a:ext cx="220980" cy="397443"/>
            </a:xfrm>
            <a:prstGeom prst="rightBrace">
              <a:avLst>
                <a:gd name="adj1" fmla="val 34195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925230" y="3571807"/>
            <a:ext cx="5899460" cy="773519"/>
            <a:chOff x="2863540" y="3580088"/>
            <a:chExt cx="5899460" cy="773519"/>
          </a:xfrm>
        </p:grpSpPr>
        <p:sp>
          <p:nvSpPr>
            <p:cNvPr id="16" name="TextBox 15"/>
            <p:cNvSpPr txBox="1"/>
            <p:nvPr/>
          </p:nvSpPr>
          <p:spPr>
            <a:xfrm>
              <a:off x="3092930" y="3580088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63540" y="3837467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096000" y="3763499"/>
              <a:ext cx="2667000" cy="590108"/>
            </a:xfrm>
            <a:prstGeom prst="roundRect">
              <a:avLst>
                <a:gd name="adj" fmla="val 9949"/>
              </a:avLst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instance members can be </a:t>
              </a:r>
              <a:r>
                <a:rPr lang="en-US" sz="1400" dirty="0">
                  <a:solidFill>
                    <a:schemeClr val="tx1"/>
                  </a:solidFill>
                </a:rPr>
                <a:t>accessed inside </a:t>
              </a:r>
              <a:r>
                <a:rPr lang="en-US" sz="1400" dirty="0" smtClean="0">
                  <a:solidFill>
                    <a:schemeClr val="tx1"/>
                  </a:solidFill>
                </a:rPr>
                <a:t>instance method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4" name="Right Brace 33"/>
            <p:cNvSpPr/>
            <p:nvPr/>
          </p:nvSpPr>
          <p:spPr>
            <a:xfrm>
              <a:off x="5195570" y="3763499"/>
              <a:ext cx="220980" cy="397443"/>
            </a:xfrm>
            <a:prstGeom prst="rightBrace">
              <a:avLst>
                <a:gd name="adj1" fmla="val 34195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031301" y="4631944"/>
            <a:ext cx="4803140" cy="718715"/>
            <a:chOff x="3959860" y="4631076"/>
            <a:chExt cx="4803140" cy="718715"/>
          </a:xfrm>
        </p:grpSpPr>
        <p:sp>
          <p:nvSpPr>
            <p:cNvPr id="19" name="Rounded Rectangle 18"/>
            <p:cNvSpPr/>
            <p:nvPr/>
          </p:nvSpPr>
          <p:spPr>
            <a:xfrm>
              <a:off x="4587240" y="4672906"/>
              <a:ext cx="4175760" cy="421966"/>
            </a:xfrm>
            <a:prstGeom prst="roundRect">
              <a:avLst>
                <a:gd name="adj" fmla="val 9949"/>
              </a:avLst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static members can be </a:t>
              </a:r>
              <a:r>
                <a:rPr lang="en-US" sz="1400" dirty="0">
                  <a:solidFill>
                    <a:schemeClr val="tx1"/>
                  </a:solidFill>
                </a:rPr>
                <a:t>accessed </a:t>
              </a:r>
              <a:r>
                <a:rPr lang="en-US" sz="1400" dirty="0" smtClean="0">
                  <a:solidFill>
                    <a:schemeClr val="tx1"/>
                  </a:solidFill>
                </a:rPr>
                <a:t>by class name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69781" y="4631076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959860" y="4888126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5" name="Right Brace 34"/>
            <p:cNvSpPr/>
            <p:nvPr/>
          </p:nvSpPr>
          <p:spPr>
            <a:xfrm>
              <a:off x="4373880" y="4687553"/>
              <a:ext cx="162080" cy="397443"/>
            </a:xfrm>
            <a:prstGeom prst="rightBrace">
              <a:avLst>
                <a:gd name="adj1" fmla="val 34195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102742" y="5072802"/>
            <a:ext cx="4735574" cy="778858"/>
            <a:chOff x="4027426" y="5071952"/>
            <a:chExt cx="4735574" cy="778858"/>
          </a:xfrm>
        </p:grpSpPr>
        <p:sp>
          <p:nvSpPr>
            <p:cNvPr id="20" name="Rounded Rectangle 19"/>
            <p:cNvSpPr/>
            <p:nvPr/>
          </p:nvSpPr>
          <p:spPr>
            <a:xfrm>
              <a:off x="4587240" y="5193555"/>
              <a:ext cx="4175760" cy="393760"/>
            </a:xfrm>
            <a:prstGeom prst="roundRect">
              <a:avLst>
                <a:gd name="adj" fmla="val 9949"/>
              </a:avLst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instance members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cannot</a:t>
              </a:r>
              <a:r>
                <a:rPr lang="en-US" sz="1400" dirty="0" smtClean="0">
                  <a:solidFill>
                    <a:schemeClr val="tx1"/>
                  </a:solidFill>
                </a:rPr>
                <a:t> be </a:t>
              </a:r>
              <a:r>
                <a:rPr lang="en-US" sz="1400" dirty="0">
                  <a:solidFill>
                    <a:schemeClr val="tx1"/>
                  </a:solidFill>
                </a:rPr>
                <a:t>accessed </a:t>
              </a:r>
              <a:r>
                <a:rPr lang="en-US" sz="1400" dirty="0" smtClean="0">
                  <a:solidFill>
                    <a:schemeClr val="tx1"/>
                  </a:solidFill>
                </a:rPr>
                <a:t>by class name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27426" y="5071952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+mn-lt"/>
                  <a:sym typeface="Wingdings"/>
                </a:rPr>
                <a:t>×</a:t>
              </a:r>
              <a:endParaRPr lang="en-US" sz="28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104166" y="5327590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+mn-lt"/>
                  <a:sym typeface="Wingdings"/>
                </a:rPr>
                <a:t>×</a:t>
              </a:r>
              <a:endParaRPr lang="en-US" sz="28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6" name="Right Brace 35"/>
            <p:cNvSpPr/>
            <p:nvPr/>
          </p:nvSpPr>
          <p:spPr>
            <a:xfrm>
              <a:off x="4373880" y="5188024"/>
              <a:ext cx="159691" cy="397443"/>
            </a:xfrm>
            <a:prstGeom prst="rightBrace">
              <a:avLst>
                <a:gd name="adj1" fmla="val 34195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265206" y="5654721"/>
            <a:ext cx="6569235" cy="705529"/>
            <a:chOff x="2193765" y="5638800"/>
            <a:chExt cx="6569235" cy="705529"/>
          </a:xfrm>
        </p:grpSpPr>
        <p:sp>
          <p:nvSpPr>
            <p:cNvPr id="23" name="TextBox 22"/>
            <p:cNvSpPr txBox="1"/>
            <p:nvPr/>
          </p:nvSpPr>
          <p:spPr>
            <a:xfrm>
              <a:off x="2193765" y="5882664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354151" y="5647381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587240" y="5638800"/>
              <a:ext cx="4175760" cy="590108"/>
            </a:xfrm>
            <a:prstGeom prst="roundRect">
              <a:avLst>
                <a:gd name="adj" fmla="val 9949"/>
              </a:avLst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static members can be </a:t>
              </a:r>
              <a:r>
                <a:rPr lang="en-US" sz="1400" dirty="0">
                  <a:solidFill>
                    <a:schemeClr val="tx1"/>
                  </a:solidFill>
                </a:rPr>
                <a:t>accessed </a:t>
              </a:r>
              <a:r>
                <a:rPr lang="en-US" sz="1400" dirty="0" smtClean="0">
                  <a:solidFill>
                    <a:schemeClr val="tx1"/>
                  </a:solidFill>
                </a:rPr>
                <a:t>by object reference (not recommended)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Right Brace 36"/>
            <p:cNvSpPr/>
            <p:nvPr/>
          </p:nvSpPr>
          <p:spPr>
            <a:xfrm>
              <a:off x="4373879" y="5750315"/>
              <a:ext cx="159691" cy="397443"/>
            </a:xfrm>
            <a:prstGeom prst="rightBrace">
              <a:avLst>
                <a:gd name="adj1" fmla="val 34195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498510" y="6133251"/>
            <a:ext cx="6335931" cy="722463"/>
            <a:chOff x="2427069" y="6147758"/>
            <a:chExt cx="6335931" cy="722463"/>
          </a:xfrm>
        </p:grpSpPr>
        <p:sp>
          <p:nvSpPr>
            <p:cNvPr id="28" name="Rounded Rectangle 27"/>
            <p:cNvSpPr/>
            <p:nvPr/>
          </p:nvSpPr>
          <p:spPr>
            <a:xfrm>
              <a:off x="4587240" y="6320829"/>
              <a:ext cx="4175760" cy="381000"/>
            </a:xfrm>
            <a:prstGeom prst="roundRect">
              <a:avLst>
                <a:gd name="adj" fmla="val 9949"/>
              </a:avLst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instance members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can</a:t>
              </a:r>
              <a:r>
                <a:rPr lang="en-US" sz="1400" dirty="0" smtClean="0">
                  <a:solidFill>
                    <a:schemeClr val="tx1"/>
                  </a:solidFill>
                </a:rPr>
                <a:t> be </a:t>
              </a:r>
              <a:r>
                <a:rPr lang="en-US" sz="1400" dirty="0">
                  <a:solidFill>
                    <a:schemeClr val="tx1"/>
                  </a:solidFill>
                </a:rPr>
                <a:t>accessed </a:t>
              </a:r>
              <a:r>
                <a:rPr lang="en-US" sz="1400" dirty="0" smtClean="0">
                  <a:solidFill>
                    <a:schemeClr val="tx1"/>
                  </a:solidFill>
                </a:rPr>
                <a:t>by object reference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91941" y="6147758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427069" y="6408556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  <a:latin typeface="+mn-lt"/>
                  <a:sym typeface="Wingdings"/>
                </a:rPr>
                <a:t></a:t>
              </a:r>
              <a:endParaRPr lang="en-US" sz="2400" dirty="0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8" name="Right Brace 37"/>
            <p:cNvSpPr/>
            <p:nvPr/>
          </p:nvSpPr>
          <p:spPr>
            <a:xfrm>
              <a:off x="4373878" y="6312607"/>
              <a:ext cx="159691" cy="397443"/>
            </a:xfrm>
            <a:prstGeom prst="rightBrace">
              <a:avLst>
                <a:gd name="adj1" fmla="val 34195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955998" y="2264262"/>
            <a:ext cx="5867400" cy="808528"/>
            <a:chOff x="2895600" y="2233757"/>
            <a:chExt cx="5867400" cy="808528"/>
          </a:xfrm>
        </p:grpSpPr>
        <p:sp>
          <p:nvSpPr>
            <p:cNvPr id="7" name="TextBox 6"/>
            <p:cNvSpPr txBox="1"/>
            <p:nvPr/>
          </p:nvSpPr>
          <p:spPr>
            <a:xfrm>
              <a:off x="3048000" y="2233757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+mn-lt"/>
                  <a:sym typeface="Wingdings"/>
                </a:rPr>
                <a:t>×</a:t>
              </a:r>
              <a:endParaRPr lang="en-US" sz="28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95600" y="2519065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+mn-lt"/>
                  <a:sym typeface="Wingdings"/>
                </a:rPr>
                <a:t>×</a:t>
              </a:r>
              <a:endParaRPr lang="en-US" sz="28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096000" y="2409162"/>
              <a:ext cx="2667000" cy="590108"/>
            </a:xfrm>
            <a:prstGeom prst="roundRect">
              <a:avLst>
                <a:gd name="adj" fmla="val 9949"/>
              </a:avLst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instance members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cannot</a:t>
              </a:r>
              <a:r>
                <a:rPr lang="en-US" sz="1400" dirty="0" smtClean="0">
                  <a:solidFill>
                    <a:schemeClr val="tx1"/>
                  </a:solidFill>
                </a:rPr>
                <a:t> be accessed inside static method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2" name="Right Brace 31"/>
            <p:cNvSpPr/>
            <p:nvPr/>
          </p:nvSpPr>
          <p:spPr>
            <a:xfrm>
              <a:off x="5189220" y="2424816"/>
              <a:ext cx="220980" cy="397443"/>
            </a:xfrm>
            <a:prstGeom prst="rightBrace">
              <a:avLst>
                <a:gd name="adj1" fmla="val 34195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436699" y="2469648"/>
              <a:ext cx="19078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## in which instance???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238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Illegal Access to Instance Members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180975" y="1371600"/>
            <a:ext cx="8810625" cy="381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t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500" dirty="0" smtClean="0">
                <a:latin typeface="+mn-lt"/>
                <a:ea typeface="PMingLiU" pitchFamily="18" charset="-120"/>
              </a:rPr>
              <a:t>State of Memory:</a:t>
            </a:r>
            <a:endParaRPr lang="zh-TW" altLang="en-US" sz="1500" dirty="0">
              <a:latin typeface="+mn-lt"/>
              <a:ea typeface="PMingLiU" pitchFamily="18" charset="-12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62755" y="1905000"/>
            <a:ext cx="3042445" cy="2895600"/>
            <a:chOff x="462755" y="1905000"/>
            <a:chExt cx="3042445" cy="2895600"/>
          </a:xfrm>
        </p:grpSpPr>
        <p:grpSp>
          <p:nvGrpSpPr>
            <p:cNvPr id="12" name="Group 11"/>
            <p:cNvGrpSpPr/>
            <p:nvPr/>
          </p:nvGrpSpPr>
          <p:grpSpPr>
            <a:xfrm>
              <a:off x="462755" y="1905000"/>
              <a:ext cx="2297907" cy="1507100"/>
              <a:chOff x="685800" y="2074300"/>
              <a:chExt cx="2297907" cy="1507100"/>
            </a:xfrm>
          </p:grpSpPr>
          <p:sp>
            <p:nvSpPr>
              <p:cNvPr id="7" name="Text Box 9"/>
              <p:cNvSpPr txBox="1">
                <a:spLocks noChangeArrowheads="1"/>
              </p:cNvSpPr>
              <p:nvPr/>
            </p:nvSpPr>
            <p:spPr bwMode="auto">
              <a:xfrm>
                <a:off x="696914" y="2074300"/>
                <a:ext cx="2270124" cy="15071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8" dist="17961" dir="13500000">
                  <a:schemeClr val="accent1">
                    <a:gamma/>
                    <a:shade val="60000"/>
                    <a:invGamma/>
                  </a:schemeClr>
                </a:prstShdw>
              </a:effectLst>
            </p:spPr>
            <p:txBody>
              <a:bodyPr wrap="square">
                <a:noAutofit/>
              </a:bodyPr>
              <a:lstStyle/>
              <a:p>
                <a:pPr algn="ctr">
                  <a:defRPr/>
                </a:pPr>
                <a:r>
                  <a:rPr lang="en-US" altLang="zh-TW" sz="1500" dirty="0" err="1" smtClean="0">
                    <a:latin typeface="+mn-lt"/>
                    <a:ea typeface="PMingLiU" pitchFamily="18" charset="-120"/>
                  </a:rPr>
                  <a:t>IllegalAccessWithinItself</a:t>
                </a:r>
                <a:endParaRPr lang="en-US" altLang="zh-TW" sz="1500" dirty="0">
                  <a:latin typeface="+mn-lt"/>
                  <a:ea typeface="PMingLiU" pitchFamily="18" charset="-120"/>
                </a:endParaRPr>
              </a:p>
              <a:p>
                <a:pPr algn="ctr">
                  <a:defRPr/>
                </a:pPr>
                <a:endParaRPr lang="en-US" altLang="zh-TW" sz="1500" dirty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r>
                  <a:rPr lang="en-US" altLang="zh-TW" sz="1500" b="1" dirty="0" err="1" smtClean="0">
                    <a:latin typeface="+mn-lt"/>
                    <a:ea typeface="PMingLiU" pitchFamily="18" charset="-120"/>
                  </a:rPr>
                  <a:t>static_variable</a:t>
                </a:r>
                <a:endParaRPr lang="en-US" altLang="zh-TW" sz="1500" b="1" dirty="0" smtClean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endParaRPr lang="en-US" altLang="zh-TW" sz="1500" b="1" dirty="0" smtClean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r>
                  <a:rPr lang="en-US" altLang="zh-TW" sz="1500" b="1" dirty="0" err="1" smtClean="0">
                    <a:latin typeface="+mn-lt"/>
                    <a:ea typeface="PMingLiU" pitchFamily="18" charset="-120"/>
                  </a:rPr>
                  <a:t>static_method</a:t>
                </a:r>
                <a:r>
                  <a:rPr lang="en-US" altLang="zh-TW" sz="1500" b="1" dirty="0" smtClean="0">
                    <a:latin typeface="+mn-lt"/>
                    <a:ea typeface="PMingLiU" pitchFamily="18" charset="-120"/>
                  </a:rPr>
                  <a:t>()</a:t>
                </a:r>
                <a:endParaRPr lang="en-US" altLang="zh-TW" sz="1500" b="1" dirty="0">
                  <a:latin typeface="+mn-lt"/>
                  <a:ea typeface="PMingLiU" pitchFamily="18" charset="-120"/>
                </a:endParaRPr>
              </a:p>
            </p:txBody>
          </p:sp>
          <p:sp>
            <p:nvSpPr>
              <p:cNvPr id="8" name="Line 10"/>
              <p:cNvSpPr>
                <a:spLocks noChangeShapeType="1"/>
              </p:cNvSpPr>
              <p:nvPr/>
            </p:nvSpPr>
            <p:spPr bwMode="auto">
              <a:xfrm>
                <a:off x="685800" y="2445776"/>
                <a:ext cx="228123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2205037" y="2548091"/>
                <a:ext cx="555625" cy="32385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/>
                <a:r>
                  <a:rPr lang="en-US" altLang="zh-TW" sz="1500" b="1" dirty="0">
                    <a:latin typeface="+mn-lt"/>
                    <a:ea typeface="PMingLiU" pitchFamily="18" charset="-120"/>
                  </a:rPr>
                  <a:t>1</a:t>
                </a:r>
              </a:p>
            </p:txBody>
          </p:sp>
          <p:sp>
            <p:nvSpPr>
              <p:cNvPr id="11" name="Line 10"/>
              <p:cNvSpPr>
                <a:spLocks noChangeShapeType="1"/>
              </p:cNvSpPr>
              <p:nvPr/>
            </p:nvSpPr>
            <p:spPr bwMode="auto">
              <a:xfrm>
                <a:off x="702469" y="3124200"/>
                <a:ext cx="228123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1" name="AutoShape 8"/>
            <p:cNvSpPr>
              <a:spLocks noChangeArrowheads="1"/>
            </p:cNvSpPr>
            <p:nvPr/>
          </p:nvSpPr>
          <p:spPr bwMode="auto">
            <a:xfrm>
              <a:off x="479425" y="3756025"/>
              <a:ext cx="3025775" cy="1044575"/>
            </a:xfrm>
            <a:prstGeom prst="cloudCallout">
              <a:avLst>
                <a:gd name="adj1" fmla="val -27801"/>
                <a:gd name="adj2" fmla="val -75158"/>
              </a:avLst>
            </a:prstGeom>
            <a:solidFill>
              <a:srgbClr val="FFD3C9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1600" b="1" dirty="0">
                  <a:latin typeface="+mn-lt"/>
                  <a:ea typeface="PMingLiU" pitchFamily="18" charset="-120"/>
                </a:rPr>
                <a:t>static</a:t>
              </a:r>
              <a:r>
                <a:rPr lang="en-US" altLang="zh-TW" sz="1600" dirty="0">
                  <a:latin typeface="+mn-lt"/>
                  <a:ea typeface="PMingLiU" pitchFamily="18" charset="-120"/>
                </a:rPr>
                <a:t> members exists once 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for all instances</a:t>
              </a:r>
              <a:endParaRPr lang="en-US" altLang="zh-TW" sz="1600" dirty="0">
                <a:latin typeface="+mn-lt"/>
                <a:ea typeface="PMingLiU" pitchFamily="18" charset="-12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803525" y="1659115"/>
            <a:ext cx="5850732" cy="4017785"/>
            <a:chOff x="2803525" y="1659115"/>
            <a:chExt cx="5850732" cy="4017785"/>
          </a:xfrm>
        </p:grpSpPr>
        <p:grpSp>
          <p:nvGrpSpPr>
            <p:cNvPr id="19" name="Group 18"/>
            <p:cNvGrpSpPr/>
            <p:nvPr/>
          </p:nvGrpSpPr>
          <p:grpSpPr>
            <a:xfrm>
              <a:off x="4724400" y="1659115"/>
              <a:ext cx="2514600" cy="1508484"/>
              <a:chOff x="6096000" y="1615716"/>
              <a:chExt cx="2514600" cy="1508484"/>
            </a:xfrm>
          </p:grpSpPr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>
                <a:off x="6107114" y="1615716"/>
                <a:ext cx="2503486" cy="1508484"/>
              </a:xfrm>
              <a:prstGeom prst="rect">
                <a:avLst/>
              </a:prstGeom>
              <a:solidFill>
                <a:srgbClr val="FBFBC5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8" dist="17961" dir="13500000">
                  <a:schemeClr val="accent1">
                    <a:gamma/>
                    <a:shade val="60000"/>
                    <a:invGamma/>
                  </a:schemeClr>
                </a:prstShdw>
              </a:effectLst>
            </p:spPr>
            <p:txBody>
              <a:bodyPr wrap="square">
                <a:noAutofit/>
              </a:bodyPr>
              <a:lstStyle/>
              <a:p>
                <a:pPr algn="ctr">
                  <a:defRPr/>
                </a:pPr>
                <a:r>
                  <a:rPr lang="en-US" altLang="zh-TW" sz="1500" b="1" u="sng" dirty="0" smtClean="0">
                    <a:latin typeface="+mn-lt"/>
                    <a:ea typeface="PMingLiU" pitchFamily="18" charset="-120"/>
                  </a:rPr>
                  <a:t>i1</a:t>
                </a:r>
                <a:r>
                  <a:rPr lang="en-US" altLang="zh-TW" sz="1500" u="sng" dirty="0" smtClean="0">
                    <a:latin typeface="+mn-lt"/>
                    <a:ea typeface="PMingLiU" pitchFamily="18" charset="-120"/>
                  </a:rPr>
                  <a:t> : </a:t>
                </a:r>
                <a:r>
                  <a:rPr lang="en-US" altLang="zh-TW" sz="1500" u="sng" dirty="0" err="1" smtClean="0">
                    <a:latin typeface="+mn-lt"/>
                    <a:ea typeface="PMingLiU" pitchFamily="18" charset="-120"/>
                  </a:rPr>
                  <a:t>IllegalAccessWithinItself</a:t>
                </a:r>
                <a:endParaRPr lang="en-US" altLang="zh-TW" sz="1500" u="sng" dirty="0">
                  <a:latin typeface="+mn-lt"/>
                  <a:ea typeface="PMingLiU" pitchFamily="18" charset="-120"/>
                </a:endParaRPr>
              </a:p>
              <a:p>
                <a:pPr algn="ctr">
                  <a:defRPr/>
                </a:pPr>
                <a:endParaRPr lang="en-US" altLang="zh-TW" sz="1500" dirty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r>
                  <a:rPr lang="en-US" altLang="zh-TW" sz="1500" b="1" dirty="0" err="1" smtClean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PMingLiU" pitchFamily="18" charset="-120"/>
                  </a:rPr>
                  <a:t>instance_variable</a:t>
                </a:r>
                <a:endParaRPr lang="en-US" altLang="zh-TW" sz="1500" b="1" dirty="0" smtClean="0">
                  <a:solidFill>
                    <a:schemeClr val="accent5">
                      <a:lumMod val="50000"/>
                    </a:schemeClr>
                  </a:solidFill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endParaRPr lang="en-US" altLang="zh-TW" sz="1500" b="1" dirty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r>
                  <a:rPr lang="en-US" altLang="zh-TW" sz="1500" b="1" dirty="0" err="1">
                    <a:ea typeface="PMingLiU" pitchFamily="18" charset="-120"/>
                  </a:rPr>
                  <a:t>instance_method</a:t>
                </a:r>
                <a:r>
                  <a:rPr lang="en-US" altLang="zh-TW" sz="1500" b="1" dirty="0">
                    <a:ea typeface="PMingLiU" pitchFamily="18" charset="-120"/>
                  </a:rPr>
                  <a:t>()</a:t>
                </a:r>
                <a:endParaRPr lang="en-US" altLang="zh-TW" sz="1500" b="1" dirty="0" smtClean="0">
                  <a:latin typeface="+mn-lt"/>
                  <a:ea typeface="PMingLiU" pitchFamily="18" charset="-120"/>
                </a:endParaRPr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>
                <a:off x="6096000" y="1987192"/>
                <a:ext cx="2514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" name="Text Box 11"/>
              <p:cNvSpPr txBox="1">
                <a:spLocks noChangeArrowheads="1"/>
              </p:cNvSpPr>
              <p:nvPr/>
            </p:nvSpPr>
            <p:spPr bwMode="auto">
              <a:xfrm>
                <a:off x="7761287" y="2089507"/>
                <a:ext cx="555625" cy="32385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/>
                <a:r>
                  <a:rPr lang="en-US" altLang="zh-TW" sz="1500" b="1" dirty="0">
                    <a:latin typeface="+mn-lt"/>
                    <a:ea typeface="PMingLiU" pitchFamily="18" charset="-120"/>
                  </a:rPr>
                  <a:t>1</a:t>
                </a:r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>
                <a:off x="6096000" y="2658550"/>
                <a:ext cx="2514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5410199" y="2609156"/>
              <a:ext cx="2514600" cy="1508484"/>
              <a:chOff x="6096000" y="1615716"/>
              <a:chExt cx="2514600" cy="1508484"/>
            </a:xfrm>
          </p:grpSpPr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6107114" y="1615716"/>
                <a:ext cx="2503486" cy="1508484"/>
              </a:xfrm>
              <a:prstGeom prst="rect">
                <a:avLst/>
              </a:prstGeom>
              <a:solidFill>
                <a:srgbClr val="FBFBC5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8" dist="17961" dir="13500000">
                  <a:schemeClr val="accent1">
                    <a:gamma/>
                    <a:shade val="60000"/>
                    <a:invGamma/>
                  </a:schemeClr>
                </a:prstShdw>
              </a:effectLst>
            </p:spPr>
            <p:txBody>
              <a:bodyPr wrap="square">
                <a:noAutofit/>
              </a:bodyPr>
              <a:lstStyle/>
              <a:p>
                <a:pPr algn="ctr">
                  <a:defRPr/>
                </a:pPr>
                <a:r>
                  <a:rPr lang="en-US" altLang="zh-TW" sz="1500" b="1" u="sng" dirty="0" smtClean="0">
                    <a:latin typeface="+mn-lt"/>
                    <a:ea typeface="PMingLiU" pitchFamily="18" charset="-120"/>
                  </a:rPr>
                  <a:t>i2</a:t>
                </a:r>
                <a:r>
                  <a:rPr lang="en-US" altLang="zh-TW" sz="1500" u="sng" dirty="0" smtClean="0">
                    <a:latin typeface="+mn-lt"/>
                    <a:ea typeface="PMingLiU" pitchFamily="18" charset="-120"/>
                  </a:rPr>
                  <a:t> : </a:t>
                </a:r>
                <a:r>
                  <a:rPr lang="en-US" altLang="zh-TW" sz="1500" u="sng" dirty="0" err="1" smtClean="0">
                    <a:latin typeface="+mn-lt"/>
                    <a:ea typeface="PMingLiU" pitchFamily="18" charset="-120"/>
                  </a:rPr>
                  <a:t>IllegalAccessWithinItself</a:t>
                </a:r>
                <a:endParaRPr lang="en-US" altLang="zh-TW" sz="1500" u="sng" dirty="0">
                  <a:latin typeface="+mn-lt"/>
                  <a:ea typeface="PMingLiU" pitchFamily="18" charset="-120"/>
                </a:endParaRPr>
              </a:p>
              <a:p>
                <a:pPr algn="ctr">
                  <a:defRPr/>
                </a:pPr>
                <a:endParaRPr lang="en-US" altLang="zh-TW" sz="1500" dirty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r>
                  <a:rPr lang="en-US" altLang="zh-TW" sz="1500" b="1" dirty="0" err="1" smtClean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PMingLiU" pitchFamily="18" charset="-120"/>
                  </a:rPr>
                  <a:t>instance_variable</a:t>
                </a:r>
                <a:endParaRPr lang="en-US" altLang="zh-TW" sz="1500" b="1" dirty="0" smtClean="0">
                  <a:solidFill>
                    <a:schemeClr val="accent5">
                      <a:lumMod val="50000"/>
                    </a:schemeClr>
                  </a:solidFill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endParaRPr lang="en-US" altLang="zh-TW" sz="1500" b="1" dirty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r>
                  <a:rPr lang="en-US" altLang="zh-TW" sz="1500" b="1" dirty="0" err="1">
                    <a:ea typeface="PMingLiU" pitchFamily="18" charset="-120"/>
                  </a:rPr>
                  <a:t>instance_method</a:t>
                </a:r>
                <a:r>
                  <a:rPr lang="en-US" altLang="zh-TW" sz="1500" b="1" dirty="0">
                    <a:ea typeface="PMingLiU" pitchFamily="18" charset="-120"/>
                  </a:rPr>
                  <a:t>()</a:t>
                </a:r>
                <a:endParaRPr lang="en-US" altLang="zh-TW" sz="1500" b="1" dirty="0" smtClean="0">
                  <a:latin typeface="+mn-lt"/>
                  <a:ea typeface="PMingLiU" pitchFamily="18" charset="-120"/>
                </a:endParaRPr>
              </a:p>
            </p:txBody>
          </p:sp>
          <p:sp>
            <p:nvSpPr>
              <p:cNvPr id="33" name="Line 10"/>
              <p:cNvSpPr>
                <a:spLocks noChangeShapeType="1"/>
              </p:cNvSpPr>
              <p:nvPr/>
            </p:nvSpPr>
            <p:spPr bwMode="auto">
              <a:xfrm>
                <a:off x="6096000" y="1987192"/>
                <a:ext cx="2514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" name="Text Box 11"/>
              <p:cNvSpPr txBox="1">
                <a:spLocks noChangeArrowheads="1"/>
              </p:cNvSpPr>
              <p:nvPr/>
            </p:nvSpPr>
            <p:spPr bwMode="auto">
              <a:xfrm>
                <a:off x="7761287" y="2089507"/>
                <a:ext cx="555625" cy="32385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/>
                <a:r>
                  <a:rPr lang="en-US" altLang="zh-TW" sz="1500" b="1" dirty="0" smtClean="0">
                    <a:latin typeface="+mn-lt"/>
                    <a:ea typeface="PMingLiU" pitchFamily="18" charset="-120"/>
                  </a:rPr>
                  <a:t>2</a:t>
                </a:r>
                <a:endParaRPr lang="en-US" altLang="zh-TW" sz="1500" b="1" dirty="0">
                  <a:latin typeface="+mn-lt"/>
                  <a:ea typeface="PMingLiU" pitchFamily="18" charset="-120"/>
                </a:endParaRPr>
              </a:p>
            </p:txBody>
          </p:sp>
          <p:sp>
            <p:nvSpPr>
              <p:cNvPr id="35" name="Line 10"/>
              <p:cNvSpPr>
                <a:spLocks noChangeShapeType="1"/>
              </p:cNvSpPr>
              <p:nvPr/>
            </p:nvSpPr>
            <p:spPr bwMode="auto">
              <a:xfrm>
                <a:off x="6096000" y="2658550"/>
                <a:ext cx="2514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6139657" y="3520716"/>
              <a:ext cx="2514600" cy="1508484"/>
              <a:chOff x="6096000" y="1615716"/>
              <a:chExt cx="2514600" cy="1508484"/>
            </a:xfrm>
          </p:grpSpPr>
          <p:sp>
            <p:nvSpPr>
              <p:cNvPr id="37" name="Text Box 9"/>
              <p:cNvSpPr txBox="1">
                <a:spLocks noChangeArrowheads="1"/>
              </p:cNvSpPr>
              <p:nvPr/>
            </p:nvSpPr>
            <p:spPr bwMode="auto">
              <a:xfrm>
                <a:off x="6107114" y="1615716"/>
                <a:ext cx="2503486" cy="1508484"/>
              </a:xfrm>
              <a:prstGeom prst="rect">
                <a:avLst/>
              </a:prstGeom>
              <a:solidFill>
                <a:srgbClr val="FBFBC5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8" dist="17961" dir="13500000">
                  <a:schemeClr val="accent1">
                    <a:gamma/>
                    <a:shade val="60000"/>
                    <a:invGamma/>
                  </a:schemeClr>
                </a:prstShdw>
              </a:effectLst>
            </p:spPr>
            <p:txBody>
              <a:bodyPr wrap="square">
                <a:noAutofit/>
              </a:bodyPr>
              <a:lstStyle/>
              <a:p>
                <a:pPr algn="ctr">
                  <a:defRPr/>
                </a:pPr>
                <a:r>
                  <a:rPr lang="en-US" altLang="zh-TW" sz="1500" b="1" u="sng" dirty="0" smtClean="0">
                    <a:latin typeface="+mn-lt"/>
                    <a:ea typeface="PMingLiU" pitchFamily="18" charset="-120"/>
                  </a:rPr>
                  <a:t>i3</a:t>
                </a:r>
                <a:r>
                  <a:rPr lang="en-US" altLang="zh-TW" sz="1500" u="sng" dirty="0" smtClean="0">
                    <a:latin typeface="+mn-lt"/>
                    <a:ea typeface="PMingLiU" pitchFamily="18" charset="-120"/>
                  </a:rPr>
                  <a:t> : </a:t>
                </a:r>
                <a:r>
                  <a:rPr lang="en-US" altLang="zh-TW" sz="1500" u="sng" dirty="0" err="1" smtClean="0">
                    <a:latin typeface="+mn-lt"/>
                    <a:ea typeface="PMingLiU" pitchFamily="18" charset="-120"/>
                  </a:rPr>
                  <a:t>IllegalAccessWithinItself</a:t>
                </a:r>
                <a:endParaRPr lang="en-US" altLang="zh-TW" sz="1500" u="sng" dirty="0">
                  <a:latin typeface="+mn-lt"/>
                  <a:ea typeface="PMingLiU" pitchFamily="18" charset="-120"/>
                </a:endParaRPr>
              </a:p>
              <a:p>
                <a:pPr algn="ctr">
                  <a:defRPr/>
                </a:pPr>
                <a:endParaRPr lang="en-US" altLang="zh-TW" sz="1500" dirty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r>
                  <a:rPr lang="en-US" altLang="zh-TW" sz="1500" b="1" dirty="0" err="1" smtClean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PMingLiU" pitchFamily="18" charset="-120"/>
                  </a:rPr>
                  <a:t>instance_variable</a:t>
                </a:r>
                <a:endParaRPr lang="en-US" altLang="zh-TW" sz="1500" b="1" dirty="0" smtClean="0">
                  <a:solidFill>
                    <a:schemeClr val="accent5">
                      <a:lumMod val="50000"/>
                    </a:schemeClr>
                  </a:solidFill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endParaRPr lang="en-US" altLang="zh-TW" sz="1500" b="1" dirty="0">
                  <a:latin typeface="+mn-lt"/>
                  <a:ea typeface="PMingLiU" pitchFamily="18" charset="-120"/>
                </a:endParaRPr>
              </a:p>
              <a:p>
                <a:pPr>
                  <a:spcAft>
                    <a:spcPct val="50000"/>
                  </a:spcAft>
                  <a:defRPr/>
                </a:pPr>
                <a:r>
                  <a:rPr lang="en-US" altLang="zh-TW" sz="1500" b="1" dirty="0" err="1" smtClean="0">
                    <a:latin typeface="+mn-lt"/>
                    <a:ea typeface="PMingLiU" pitchFamily="18" charset="-120"/>
                  </a:rPr>
                  <a:t>instance_method</a:t>
                </a:r>
                <a:r>
                  <a:rPr lang="en-US" altLang="zh-TW" sz="1500" b="1" dirty="0" smtClean="0">
                    <a:latin typeface="+mn-lt"/>
                    <a:ea typeface="PMingLiU" pitchFamily="18" charset="-120"/>
                  </a:rPr>
                  <a:t>()</a:t>
                </a:r>
              </a:p>
            </p:txBody>
          </p:sp>
          <p:sp>
            <p:nvSpPr>
              <p:cNvPr id="38" name="Line 10"/>
              <p:cNvSpPr>
                <a:spLocks noChangeShapeType="1"/>
              </p:cNvSpPr>
              <p:nvPr/>
            </p:nvSpPr>
            <p:spPr bwMode="auto">
              <a:xfrm>
                <a:off x="6096000" y="1987192"/>
                <a:ext cx="2514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" name="Text Box 11"/>
              <p:cNvSpPr txBox="1">
                <a:spLocks noChangeArrowheads="1"/>
              </p:cNvSpPr>
              <p:nvPr/>
            </p:nvSpPr>
            <p:spPr bwMode="auto">
              <a:xfrm>
                <a:off x="7761287" y="2089507"/>
                <a:ext cx="555625" cy="32385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/>
                <a:r>
                  <a:rPr lang="en-US" altLang="zh-TW" sz="1500" b="1" dirty="0" smtClean="0">
                    <a:latin typeface="+mn-lt"/>
                    <a:ea typeface="PMingLiU" pitchFamily="18" charset="-120"/>
                  </a:rPr>
                  <a:t>3</a:t>
                </a:r>
                <a:endParaRPr lang="en-US" altLang="zh-TW" sz="1500" b="1" dirty="0">
                  <a:latin typeface="+mn-lt"/>
                  <a:ea typeface="PMingLiU" pitchFamily="18" charset="-120"/>
                </a:endParaRPr>
              </a:p>
            </p:txBody>
          </p:sp>
          <p:sp>
            <p:nvSpPr>
              <p:cNvPr id="40" name="Line 10"/>
              <p:cNvSpPr>
                <a:spLocks noChangeShapeType="1"/>
              </p:cNvSpPr>
              <p:nvPr/>
            </p:nvSpPr>
            <p:spPr bwMode="auto">
              <a:xfrm>
                <a:off x="6096000" y="2658550"/>
                <a:ext cx="2514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2" name="AutoShape 8"/>
            <p:cNvSpPr>
              <a:spLocks noChangeArrowheads="1"/>
            </p:cNvSpPr>
            <p:nvPr/>
          </p:nvSpPr>
          <p:spPr bwMode="auto">
            <a:xfrm>
              <a:off x="2803525" y="4686300"/>
              <a:ext cx="3183732" cy="990600"/>
            </a:xfrm>
            <a:prstGeom prst="cloudCallout">
              <a:avLst>
                <a:gd name="adj1" fmla="val 27270"/>
                <a:gd name="adj2" fmla="val -112208"/>
              </a:avLst>
            </a:prstGeom>
            <a:solidFill>
              <a:srgbClr val="FFD3C9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1600" b="1" dirty="0" smtClean="0">
                  <a:latin typeface="+mn-lt"/>
                  <a:ea typeface="PMingLiU" pitchFamily="18" charset="-120"/>
                </a:rPr>
                <a:t>instance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 </a:t>
              </a:r>
              <a:r>
                <a:rPr lang="en-US" altLang="zh-TW" sz="1600" dirty="0">
                  <a:latin typeface="+mn-lt"/>
                  <a:ea typeface="PMingLiU" pitchFamily="18" charset="-120"/>
                </a:rPr>
                <a:t>members exists 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in each instance</a:t>
              </a:r>
              <a:endParaRPr lang="en-US" altLang="zh-TW" sz="1600" dirty="0">
                <a:latin typeface="+mn-lt"/>
                <a:ea typeface="PMingLiU" pitchFamily="18" charset="-12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306920" y="5911334"/>
            <a:ext cx="46846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IllegalAccessWithinItself.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instance_variable</a:t>
            </a:r>
            <a:r>
              <a:rPr lang="en-US" dirty="0" smtClean="0"/>
              <a:t> = 3</a:t>
            </a:r>
            <a:endParaRPr lang="en-US" dirty="0"/>
          </a:p>
        </p:txBody>
      </p:sp>
      <p:sp>
        <p:nvSpPr>
          <p:cNvPr id="45" name="AutoShape 8"/>
          <p:cNvSpPr>
            <a:spLocks noChangeArrowheads="1"/>
          </p:cNvSpPr>
          <p:nvPr/>
        </p:nvSpPr>
        <p:spPr bwMode="auto">
          <a:xfrm>
            <a:off x="154779" y="5562600"/>
            <a:ext cx="3183732" cy="1104900"/>
          </a:xfrm>
          <a:prstGeom prst="cloudCallout">
            <a:avLst>
              <a:gd name="adj1" fmla="val 77831"/>
              <a:gd name="adj2" fmla="val 458"/>
            </a:avLst>
          </a:prstGeom>
          <a:solidFill>
            <a:srgbClr val="FFD3C9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600" dirty="0" smtClean="0">
                <a:latin typeface="+mn-lt"/>
                <a:ea typeface="PMingLiU" pitchFamily="18" charset="-120"/>
              </a:rPr>
              <a:t>I don’t know which </a:t>
            </a:r>
            <a:r>
              <a:rPr lang="en-US" altLang="zh-TW" sz="1600" b="1" dirty="0" err="1" smtClean="0">
                <a:solidFill>
                  <a:schemeClr val="accent5">
                    <a:lumMod val="50000"/>
                  </a:schemeClr>
                </a:solidFill>
                <a:latin typeface="+mn-lt"/>
                <a:ea typeface="PMingLiU" pitchFamily="18" charset="-120"/>
              </a:rPr>
              <a:t>instance_variable</a:t>
            </a:r>
            <a:r>
              <a:rPr lang="en-US" altLang="zh-TW" sz="1600" dirty="0" smtClean="0">
                <a:latin typeface="+mn-lt"/>
                <a:ea typeface="PMingLiU" pitchFamily="18" charset="-120"/>
              </a:rPr>
              <a:t> it refers to !!!</a:t>
            </a:r>
            <a:endParaRPr lang="en-US" altLang="zh-TW" sz="1600" dirty="0">
              <a:latin typeface="+mn-lt"/>
              <a:ea typeface="PMingLiU" pitchFamily="18" charset="-120"/>
            </a:endParaRPr>
          </a:p>
        </p:txBody>
      </p:sp>
      <p:sp>
        <p:nvSpPr>
          <p:cNvPr id="47" name="Multiply 46"/>
          <p:cNvSpPr/>
          <p:nvPr/>
        </p:nvSpPr>
        <p:spPr>
          <a:xfrm>
            <a:off x="6426330" y="5524500"/>
            <a:ext cx="524539" cy="533400"/>
          </a:xfrm>
          <a:prstGeom prst="mathMultiply">
            <a:avLst>
              <a:gd name="adj1" fmla="val 10512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3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References:</a:t>
            </a:r>
          </a:p>
          <a:p>
            <a:pPr lvl="1"/>
            <a:r>
              <a:rPr lang="en-US" altLang="en-US" dirty="0" smtClean="0"/>
              <a:t>Class or Static Variables in Python</a:t>
            </a:r>
          </a:p>
          <a:p>
            <a:pPr lvl="2"/>
            <a:r>
              <a:rPr lang="en-US" altLang="en-US" dirty="0">
                <a:hlinkClick r:id="rId2"/>
              </a:rPr>
              <a:t>https://</a:t>
            </a:r>
            <a:r>
              <a:rPr lang="en-US" altLang="en-US" dirty="0" smtClean="0">
                <a:hlinkClick r:id="rId2"/>
              </a:rPr>
              <a:t>www.tutorialspoint.com/class-or-static-variables-in-python</a:t>
            </a:r>
            <a:endParaRPr lang="en-US" altLang="en-US" dirty="0" smtClean="0"/>
          </a:p>
          <a:p>
            <a:pPr lvl="1"/>
            <a:r>
              <a:rPr lang="en-US" dirty="0"/>
              <a:t>Python's Instance, Class, and Static Methods Demystified</a:t>
            </a:r>
            <a:endParaRPr lang="en-US" dirty="0" smtClean="0">
              <a:hlinkClick r:id="rId3"/>
            </a:endParaRPr>
          </a:p>
          <a:p>
            <a:pPr lvl="2"/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://realpython.com/instance-class-and-static-methods-demystified/</a:t>
            </a:r>
            <a:endParaRPr lang="en-US" dirty="0"/>
          </a:p>
          <a:p>
            <a:pPr lvl="2"/>
            <a:r>
              <a:rPr lang="en-US" altLang="en-US" dirty="0" smtClean="0"/>
              <a:t>Note: Class method is not covered in this chapter</a:t>
            </a:r>
          </a:p>
          <a:p>
            <a:pPr lvl="1"/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37272</TotalTime>
  <Words>1255</Words>
  <Application>Microsoft Office PowerPoint</Application>
  <PresentationFormat>On-screen Show (4:3)</PresentationFormat>
  <Paragraphs>255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PMingLiU</vt:lpstr>
      <vt:lpstr>PMingLiU</vt:lpstr>
      <vt:lpstr>Arial</vt:lpstr>
      <vt:lpstr>Calibri</vt:lpstr>
      <vt:lpstr>Times New Roman</vt:lpstr>
      <vt:lpstr>Wingdings</vt:lpstr>
      <vt:lpstr>Kelvin's Design</vt:lpstr>
      <vt:lpstr>Instance and Static Members</vt:lpstr>
      <vt:lpstr>Lesson Intended Learning Outcomes</vt:lpstr>
      <vt:lpstr>Instance Variables and Methods</vt:lpstr>
      <vt:lpstr>Instance Variables and Methods</vt:lpstr>
      <vt:lpstr>Static Variables and Methods</vt:lpstr>
      <vt:lpstr>Access to Static Members</vt:lpstr>
      <vt:lpstr>Access to Static Members</vt:lpstr>
      <vt:lpstr>Illegal Access to Instance Members</vt:lpstr>
      <vt:lpstr>Illegal Access to Instance Members</vt:lpstr>
      <vt:lpstr>Illegal Access to Instance Members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279</cp:revision>
  <dcterms:created xsi:type="dcterms:W3CDTF">2007-08-16T02:12:36Z</dcterms:created>
  <dcterms:modified xsi:type="dcterms:W3CDTF">2021-12-15T02:48:14Z</dcterms:modified>
</cp:coreProperties>
</file>