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25"/>
  </p:notesMasterIdLst>
  <p:sldIdLst>
    <p:sldId id="363" r:id="rId2"/>
    <p:sldId id="258" r:id="rId3"/>
    <p:sldId id="379" r:id="rId4"/>
    <p:sldId id="380" r:id="rId5"/>
    <p:sldId id="396" r:id="rId6"/>
    <p:sldId id="403" r:id="rId7"/>
    <p:sldId id="400" r:id="rId8"/>
    <p:sldId id="397" r:id="rId9"/>
    <p:sldId id="401" r:id="rId10"/>
    <p:sldId id="404" r:id="rId11"/>
    <p:sldId id="402" r:id="rId12"/>
    <p:sldId id="405" r:id="rId13"/>
    <p:sldId id="406" r:id="rId14"/>
    <p:sldId id="407" r:id="rId15"/>
    <p:sldId id="410" r:id="rId16"/>
    <p:sldId id="412" r:id="rId17"/>
    <p:sldId id="413" r:id="rId18"/>
    <p:sldId id="415" r:id="rId19"/>
    <p:sldId id="411" r:id="rId20"/>
    <p:sldId id="408" r:id="rId21"/>
    <p:sldId id="416" r:id="rId22"/>
    <p:sldId id="399" r:id="rId23"/>
    <p:sldId id="398" r:id="rId24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95A5A6"/>
    <a:srgbClr val="32DA8A"/>
    <a:srgbClr val="FBFBC5"/>
    <a:srgbClr val="F2F7AF"/>
    <a:srgbClr val="660066"/>
    <a:srgbClr val="EFF59D"/>
    <a:srgbClr val="F4F8BA"/>
    <a:srgbClr val="F55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0" autoAdjust="0"/>
    <p:restoredTop sz="99250" autoAdjust="0"/>
  </p:normalViewPr>
  <p:slideViewPr>
    <p:cSldViewPr>
      <p:cViewPr varScale="1">
        <p:scale>
          <a:sx n="110" d="100"/>
          <a:sy n="110" d="100"/>
        </p:scale>
        <p:origin x="190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Learning Content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Module Title</a:t>
            </a:r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Module Code</a:t>
            </a:r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</a:t>
            </a:r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Code and 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286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2" name="Content Placeholder 2"/>
          <p:cNvSpPr>
            <a:spLocks noGrp="1"/>
          </p:cNvSpPr>
          <p:nvPr>
            <p:ph sz="half" idx="12"/>
          </p:nvPr>
        </p:nvSpPr>
        <p:spPr>
          <a:xfrm>
            <a:off x="1524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294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 dark">
    <p:bg>
      <p:bgPr>
        <a:solidFill>
          <a:srgbClr val="95A5A6"/>
        </a:solidFill>
        <a:effectLst/>
      </p:bgPr>
    </p:bg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2" name="Google Shape;1602;p11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60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7" name="Google Shape;1707;p11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581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809" r:id="rId7"/>
    <p:sldLayoutId id="2147483798" r:id="rId8"/>
    <p:sldLayoutId id="2147483799" r:id="rId9"/>
    <p:sldLayoutId id="2147483801" r:id="rId10"/>
    <p:sldLayoutId id="2147483803" r:id="rId11"/>
    <p:sldLayoutId id="2147483804" r:id="rId12"/>
    <p:sldLayoutId id="2147483800" r:id="rId13"/>
    <p:sldLayoutId id="2147483806" r:id="rId14"/>
    <p:sldLayoutId id="2147483807" r:id="rId15"/>
    <p:sldLayoutId id="2147483810" r:id="rId16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stackabuse.com/object-oriented-programming-in-python/" TargetMode="External"/><Relationship Id="rId2" Type="http://schemas.openxmlformats.org/officeDocument/2006/relationships/hyperlink" Target="https://www.geeksforgeeks.org/abstract-classes-in-python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utorialsteacher.com/python/public-private-protected-modifiers" TargetMode="External"/><Relationship Id="rId4" Type="http://schemas.openxmlformats.org/officeDocument/2006/relationships/hyperlink" Target="https://www.edureka.co/blog/polymorphism-in-python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Abstract </a:t>
            </a:r>
            <a:r>
              <a:rPr lang="en-US" altLang="zh-TW">
                <a:ea typeface="新細明體" pitchFamily="18" charset="-120"/>
              </a:rPr>
              <a:t>Base Classes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/>
              <a:t>Advanced Scripting Technology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>
                <a:ea typeface="新細明體" pitchFamily="18" charset="-120"/>
              </a:rPr>
              <a:t>Chapter 05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 dirty="0"/>
              <a:t>ITP4459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Upon completion of this lesson, you should be able to:</a:t>
            </a:r>
          </a:p>
          <a:p>
            <a:pPr lvl="1"/>
            <a:r>
              <a:rPr lang="en-US" altLang="en-US" dirty="0"/>
              <a:t>Design and implement application with abstract class</a:t>
            </a:r>
          </a:p>
          <a:p>
            <a:pPr lvl="1"/>
            <a:r>
              <a:rPr lang="en-US" altLang="en-US" dirty="0"/>
              <a:t>Apply the polymorphism concept while building application</a:t>
            </a:r>
          </a:p>
          <a:p>
            <a:pPr lvl="1"/>
            <a:r>
              <a:rPr lang="en-US" altLang="en-US" dirty="0"/>
              <a:t>Use the three access specifiers (Public, Non-public, Protected) in Python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Abstract class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850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Class and Abstract Method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are some situations in which it is useful to define base (parent) classes that are never instantiated.</a:t>
            </a:r>
          </a:p>
          <a:p>
            <a:r>
              <a:rPr lang="en-US" dirty="0"/>
              <a:t>Such classes are called </a:t>
            </a:r>
            <a:r>
              <a:rPr lang="en-US" b="1" i="1" dirty="0">
                <a:solidFill>
                  <a:srgbClr val="FF0000"/>
                </a:solidFill>
              </a:rPr>
              <a:t>abstract classes</a:t>
            </a:r>
          </a:p>
          <a:p>
            <a:r>
              <a:rPr lang="en-US" dirty="0"/>
              <a:t>For instance, we could have an abstract parent class Shape and derive concrete classes (non-abstract classes) such as Circle, Rectangle, Triangle, etc.</a:t>
            </a:r>
          </a:p>
          <a:p>
            <a:r>
              <a:rPr lang="en-US" dirty="0"/>
              <a:t>We do not know how to implement the </a:t>
            </a:r>
            <a:r>
              <a:rPr lang="en-US" dirty="0" err="1"/>
              <a:t>find_area</a:t>
            </a:r>
            <a:r>
              <a:rPr lang="en-US" dirty="0"/>
              <a:t>() or </a:t>
            </a:r>
            <a:r>
              <a:rPr lang="en-US" dirty="0" err="1"/>
              <a:t>find_perimeter</a:t>
            </a:r>
            <a:r>
              <a:rPr lang="en-US" dirty="0"/>
              <a:t>() method of the Shape class – leave it empty and let subclasses to define it (</a:t>
            </a:r>
            <a:r>
              <a:rPr lang="en-US" b="1" i="1" dirty="0">
                <a:solidFill>
                  <a:srgbClr val="FF0000"/>
                </a:solidFill>
              </a:rPr>
              <a:t>abstract method</a:t>
            </a:r>
            <a:r>
              <a:rPr lang="en-US" dirty="0"/>
              <a:t>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691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Class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By default, Python does not provide abstract classes</a:t>
            </a:r>
          </a:p>
          <a:p>
            <a:r>
              <a:rPr lang="en-US" dirty="0"/>
              <a:t>Python comes with a module which provides the base for defining Abstract Base classes (ABC) and that </a:t>
            </a:r>
            <a:r>
              <a:rPr lang="en-US" b="1" dirty="0"/>
              <a:t>module name</a:t>
            </a:r>
            <a:r>
              <a:rPr lang="en-US" dirty="0"/>
              <a:t> is </a:t>
            </a:r>
            <a:r>
              <a:rPr lang="en-US" b="1" dirty="0">
                <a:solidFill>
                  <a:srgbClr val="FF0000"/>
                </a:solidFill>
              </a:rPr>
              <a:t>ABC</a:t>
            </a:r>
            <a:r>
              <a:rPr lang="en-US" dirty="0"/>
              <a:t>.</a:t>
            </a:r>
          </a:p>
          <a:p>
            <a:r>
              <a:rPr lang="en-US" dirty="0"/>
              <a:t>ABC works by </a:t>
            </a:r>
            <a:r>
              <a:rPr lang="en-US" b="1" u="sng" dirty="0">
                <a:solidFill>
                  <a:srgbClr val="0000FF"/>
                </a:solidFill>
              </a:rPr>
              <a:t>decorating methods of the base class as abstract</a:t>
            </a:r>
            <a:r>
              <a:rPr lang="en-US" u="sng" dirty="0">
                <a:solidFill>
                  <a:srgbClr val="0000FF"/>
                </a:solidFill>
              </a:rPr>
              <a:t> </a:t>
            </a:r>
            <a:r>
              <a:rPr lang="en-US" dirty="0"/>
              <a:t>and then </a:t>
            </a:r>
            <a:r>
              <a:rPr lang="en-US" b="1" u="sng" dirty="0">
                <a:solidFill>
                  <a:srgbClr val="0000FF"/>
                </a:solidFill>
              </a:rPr>
              <a:t>registering concrete classes as implementations of the abstract base</a:t>
            </a:r>
            <a:r>
              <a:rPr lang="en-US" dirty="0"/>
              <a:t>.</a:t>
            </a:r>
          </a:p>
          <a:p>
            <a:r>
              <a:rPr lang="en-US" dirty="0"/>
              <a:t>A method become abstract when decorated with the decorator </a:t>
            </a:r>
            <a:r>
              <a:rPr lang="en-US" b="1" dirty="0">
                <a:solidFill>
                  <a:srgbClr val="FF0000"/>
                </a:solidFill>
              </a:rPr>
              <a:t>@</a:t>
            </a:r>
            <a:r>
              <a:rPr lang="en-US" b="1" dirty="0" err="1">
                <a:solidFill>
                  <a:srgbClr val="FF0000"/>
                </a:solidFill>
              </a:rPr>
              <a:t>abstractmethod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670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program without abstract class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28600" y="1295400"/>
            <a:ext cx="3913094" cy="5486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u="sng" dirty="0">
                <a:solidFill>
                  <a:schemeClr val="tx1"/>
                </a:solidFill>
              </a:rPr>
              <a:t>Program:</a:t>
            </a:r>
          </a:p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600" dirty="0">
                <a:solidFill>
                  <a:schemeClr val="tx1"/>
                </a:solidFill>
              </a:rPr>
              <a:t> math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600" dirty="0">
                <a:solidFill>
                  <a:schemeClr val="tx1"/>
                </a:solidFill>
              </a:rPr>
              <a:t> pi</a:t>
            </a:r>
          </a:p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rgbClr val="0000FF"/>
                </a:solidFill>
              </a:rPr>
              <a:t>Shape</a:t>
            </a:r>
            <a:r>
              <a:rPr lang="en-US" sz="1600" dirty="0">
                <a:solidFill>
                  <a:schemeClr val="tx1"/>
                </a:solidFill>
              </a:rPr>
              <a:t>():</a:t>
            </a:r>
          </a:p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rgbClr val="0000FF"/>
                </a:solidFill>
              </a:rPr>
              <a:t>__</a:t>
            </a:r>
            <a:r>
              <a:rPr lang="en-US" sz="1600" dirty="0" err="1">
                <a:solidFill>
                  <a:srgbClr val="0000FF"/>
                </a:solidFill>
              </a:rPr>
              <a:t>init</a:t>
            </a:r>
            <a:r>
              <a:rPr lang="en-US" sz="1600" dirty="0">
                <a:solidFill>
                  <a:srgbClr val="0000FF"/>
                </a:solidFill>
              </a:rPr>
              <a:t>__</a:t>
            </a:r>
            <a:r>
              <a:rPr lang="en-US" sz="1600" dirty="0">
                <a:solidFill>
                  <a:schemeClr val="tx1"/>
                </a:solidFill>
              </a:rPr>
              <a:t>(self, name=</a:t>
            </a:r>
            <a:r>
              <a:rPr lang="en-US" sz="1600" dirty="0">
                <a:solidFill>
                  <a:srgbClr val="008000"/>
                </a:solidFill>
              </a:rPr>
              <a:t>"Shape"</a:t>
            </a:r>
            <a:r>
              <a:rPr lang="en-US" sz="1600" dirty="0">
                <a:solidFill>
                  <a:schemeClr val="tx1"/>
                </a:solidFill>
              </a:rPr>
              <a:t>):</a:t>
            </a:r>
          </a:p>
          <a:p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self.__name</a:t>
            </a:r>
            <a:r>
              <a:rPr lang="en-US" sz="1600" dirty="0">
                <a:solidFill>
                  <a:schemeClr val="tx1"/>
                </a:solidFill>
              </a:rPr>
              <a:t> = name</a:t>
            </a:r>
          </a:p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rgbClr val="0000FF"/>
                </a:solidFill>
              </a:rPr>
              <a:t>find_area</a:t>
            </a:r>
            <a:r>
              <a:rPr lang="en-US" sz="16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600" dirty="0">
                <a:solidFill>
                  <a:schemeClr val="tx1"/>
                </a:solidFill>
              </a:rPr>
              <a:t> 0</a:t>
            </a:r>
          </a:p>
          <a:p>
            <a:r>
              <a:rPr lang="en-US" sz="1600" dirty="0">
                <a:solidFill>
                  <a:schemeClr val="tx1"/>
                </a:solidFill>
              </a:rPr>
              <a:t>   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rgbClr val="0000FF"/>
                </a:solidFill>
              </a:rPr>
              <a:t>find_perimeter</a:t>
            </a:r>
            <a:r>
              <a:rPr lang="en-US" sz="16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600" dirty="0">
                <a:solidFill>
                  <a:schemeClr val="tx1"/>
                </a:solidFill>
              </a:rPr>
              <a:t> 0</a:t>
            </a:r>
          </a:p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rgbClr val="0000FF"/>
                </a:solidFill>
              </a:rPr>
              <a:t>Circle</a:t>
            </a:r>
            <a:r>
              <a:rPr lang="en-US" sz="1600" dirty="0">
                <a:solidFill>
                  <a:schemeClr val="tx1"/>
                </a:solidFill>
              </a:rPr>
              <a:t>(Shape):</a:t>
            </a:r>
          </a:p>
          <a:p>
            <a:r>
              <a:rPr lang="en-US" sz="1600" dirty="0">
                <a:solidFill>
                  <a:schemeClr val="tx1"/>
                </a:solidFill>
              </a:rPr>
              <a:t>   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rgbClr val="0000FF"/>
                </a:solidFill>
              </a:rPr>
              <a:t>__</a:t>
            </a:r>
            <a:r>
              <a:rPr lang="en-US" sz="1600" dirty="0" err="1">
                <a:solidFill>
                  <a:srgbClr val="0000FF"/>
                </a:solidFill>
              </a:rPr>
              <a:t>init</a:t>
            </a:r>
            <a:r>
              <a:rPr lang="en-US" sz="1600" dirty="0">
                <a:solidFill>
                  <a:srgbClr val="0000FF"/>
                </a:solidFill>
              </a:rPr>
              <a:t>__</a:t>
            </a:r>
            <a:r>
              <a:rPr lang="en-US" sz="1600" dirty="0">
                <a:solidFill>
                  <a:schemeClr val="tx1"/>
                </a:solidFill>
              </a:rPr>
              <a:t>(self, radius, name=</a:t>
            </a:r>
            <a:r>
              <a:rPr lang="en-US" sz="1600" dirty="0">
                <a:solidFill>
                  <a:srgbClr val="008000"/>
                </a:solidFill>
              </a:rPr>
              <a:t>"Circle"</a:t>
            </a:r>
            <a:r>
              <a:rPr lang="en-US" sz="1600" dirty="0">
                <a:solidFill>
                  <a:schemeClr val="tx1"/>
                </a:solidFill>
              </a:rPr>
              <a:t>):</a:t>
            </a:r>
          </a:p>
          <a:p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>
                <a:solidFill>
                  <a:srgbClr val="7030A0"/>
                </a:solidFill>
              </a:rPr>
              <a:t>super</a:t>
            </a:r>
            <a:r>
              <a:rPr lang="en-US" sz="1600" dirty="0">
                <a:solidFill>
                  <a:schemeClr val="tx1"/>
                </a:solidFill>
              </a:rPr>
              <a:t>().__</a:t>
            </a:r>
            <a:r>
              <a:rPr lang="en-US" sz="1600" dirty="0" err="1">
                <a:solidFill>
                  <a:schemeClr val="tx1"/>
                </a:solidFill>
              </a:rPr>
              <a:t>init</a:t>
            </a:r>
            <a:r>
              <a:rPr lang="en-US" sz="1600" dirty="0">
                <a:solidFill>
                  <a:schemeClr val="tx1"/>
                </a:solidFill>
              </a:rPr>
              <a:t>__(name)</a:t>
            </a:r>
          </a:p>
          <a:p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self.__radius</a:t>
            </a:r>
            <a:r>
              <a:rPr lang="en-US" sz="1600" dirty="0">
                <a:solidFill>
                  <a:schemeClr val="tx1"/>
                </a:solidFill>
              </a:rPr>
              <a:t> = radius</a:t>
            </a:r>
          </a:p>
          <a:p>
            <a:r>
              <a:rPr lang="en-US" sz="1600" dirty="0">
                <a:solidFill>
                  <a:schemeClr val="tx1"/>
                </a:solidFill>
              </a:rPr>
              <a:t>   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rgbClr val="0000FF"/>
                </a:solidFill>
              </a:rPr>
              <a:t>find_area</a:t>
            </a:r>
            <a:r>
              <a:rPr lang="en-US" sz="16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600" dirty="0">
                <a:solidFill>
                  <a:schemeClr val="tx1"/>
                </a:solidFill>
              </a:rPr>
              <a:t> pi * </a:t>
            </a:r>
            <a:r>
              <a:rPr lang="en-US" sz="1600" dirty="0" err="1">
                <a:solidFill>
                  <a:schemeClr val="tx1"/>
                </a:solidFill>
              </a:rPr>
              <a:t>self.__radius</a:t>
            </a:r>
            <a:r>
              <a:rPr lang="en-US" sz="1600" dirty="0">
                <a:solidFill>
                  <a:schemeClr val="tx1"/>
                </a:solidFill>
              </a:rPr>
              <a:t> ** 2</a:t>
            </a:r>
          </a:p>
          <a:p>
            <a:r>
              <a:rPr lang="en-US" sz="1600" dirty="0">
                <a:solidFill>
                  <a:schemeClr val="tx1"/>
                </a:solidFill>
              </a:rPr>
              <a:t>   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rgbClr val="0000FF"/>
                </a:solidFill>
              </a:rPr>
              <a:t>find_perimeter</a:t>
            </a:r>
            <a:r>
              <a:rPr lang="en-US" sz="16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600" dirty="0">
                <a:solidFill>
                  <a:schemeClr val="tx1"/>
                </a:solidFill>
              </a:rPr>
              <a:t> pi * </a:t>
            </a:r>
            <a:r>
              <a:rPr lang="en-US" sz="1600" dirty="0" err="1">
                <a:solidFill>
                  <a:schemeClr val="tx1"/>
                </a:solidFill>
              </a:rPr>
              <a:t>self.__radius</a:t>
            </a:r>
            <a:r>
              <a:rPr lang="en-US" sz="1600" dirty="0">
                <a:solidFill>
                  <a:schemeClr val="tx1"/>
                </a:solidFill>
              </a:rPr>
              <a:t> * 2</a:t>
            </a:r>
          </a:p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600" dirty="0">
                <a:solidFill>
                  <a:schemeClr val="tx1"/>
                </a:solidFill>
              </a:rPr>
              <a:t> __name__ == </a:t>
            </a:r>
            <a:r>
              <a:rPr lang="en-US" sz="1600" dirty="0">
                <a:solidFill>
                  <a:srgbClr val="008000"/>
                </a:solidFill>
              </a:rPr>
              <a:t>"__main__"</a:t>
            </a:r>
            <a:r>
              <a:rPr lang="en-US" sz="1600" dirty="0">
                <a:solidFill>
                  <a:schemeClr val="tx1"/>
                </a:solidFill>
              </a:rPr>
              <a:t>:</a:t>
            </a:r>
          </a:p>
          <a:p>
            <a:r>
              <a:rPr lang="en-US" sz="1600" dirty="0">
                <a:solidFill>
                  <a:schemeClr val="tx1"/>
                </a:solidFill>
              </a:rPr>
              <a:t>    s1 = Shape()</a:t>
            </a:r>
          </a:p>
          <a:p>
            <a:r>
              <a:rPr lang="en-US" sz="1600" dirty="0">
                <a:solidFill>
                  <a:schemeClr val="tx1"/>
                </a:solidFill>
              </a:rPr>
              <a:t>    c1 = Circle(1)</a:t>
            </a:r>
          </a:p>
          <a:p>
            <a:r>
              <a:rPr lang="en-US" sz="1600" dirty="0">
                <a:solidFill>
                  <a:schemeClr val="tx1"/>
                </a:solidFill>
              </a:rPr>
              <a:t>    </a:t>
            </a:r>
            <a:r>
              <a:rPr lang="en-US" sz="1600" dirty="0">
                <a:solidFill>
                  <a:srgbClr val="7030A0"/>
                </a:solidFill>
              </a:rPr>
              <a:t>print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dirty="0" err="1">
                <a:solidFill>
                  <a:srgbClr val="008000"/>
                </a:solidFill>
              </a:rPr>
              <a:t>f"Circle</a:t>
            </a:r>
            <a:r>
              <a:rPr lang="en-US" sz="1600" dirty="0">
                <a:solidFill>
                  <a:srgbClr val="008000"/>
                </a:solidFill>
              </a:rPr>
              <a:t>: area={c1.find_area():.2f}, "</a:t>
            </a:r>
          </a:p>
          <a:p>
            <a:r>
              <a:rPr lang="en-US" sz="1600" dirty="0">
                <a:solidFill>
                  <a:schemeClr val="tx1"/>
                </a:solidFill>
              </a:rPr>
              <a:t>          </a:t>
            </a:r>
            <a:r>
              <a:rPr lang="en-US" sz="1600" dirty="0" err="1">
                <a:solidFill>
                  <a:srgbClr val="008000"/>
                </a:solidFill>
              </a:rPr>
              <a:t>f"perimeter</a:t>
            </a:r>
            <a:r>
              <a:rPr lang="en-US" sz="1600" dirty="0">
                <a:solidFill>
                  <a:srgbClr val="008000"/>
                </a:solidFill>
              </a:rPr>
              <a:t>={c1.find_perimeter():.2f}"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3429000" y="1691293"/>
            <a:ext cx="4724400" cy="1265238"/>
          </a:xfrm>
          <a:prstGeom prst="cloudCallout">
            <a:avLst>
              <a:gd name="adj1" fmla="val -70070"/>
              <a:gd name="adj2" fmla="val 4006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Area and perimeter cannot be calculated in the </a:t>
            </a:r>
            <a:r>
              <a:rPr lang="en-US" dirty="0">
                <a:solidFill>
                  <a:srgbClr val="0000FF"/>
                </a:solidFill>
              </a:rPr>
              <a:t>Shape</a:t>
            </a:r>
            <a:r>
              <a:rPr lang="en-US" dirty="0"/>
              <a:t> class. Is it reasonable to return 0 here?</a:t>
            </a:r>
          </a:p>
        </p:txBody>
      </p:sp>
      <p:sp>
        <p:nvSpPr>
          <p:cNvPr id="8" name="Cloud Callout 7"/>
          <p:cNvSpPr/>
          <p:nvPr/>
        </p:nvSpPr>
        <p:spPr>
          <a:xfrm>
            <a:off x="3048000" y="5107556"/>
            <a:ext cx="3433482" cy="1166019"/>
          </a:xfrm>
          <a:prstGeom prst="cloudCallout">
            <a:avLst>
              <a:gd name="adj1" fmla="val -93543"/>
              <a:gd name="adj2" fmla="val 1415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Is it reasonable for user to create a useless shape object?</a:t>
            </a:r>
          </a:p>
        </p:txBody>
      </p:sp>
      <p:sp>
        <p:nvSpPr>
          <p:cNvPr id="9" name="TextBox 20"/>
          <p:cNvSpPr txBox="1"/>
          <p:nvPr/>
        </p:nvSpPr>
        <p:spPr>
          <a:xfrm>
            <a:off x="4289611" y="3124200"/>
            <a:ext cx="4701989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Shape is a </a:t>
            </a:r>
            <a:r>
              <a:rPr lang="en-US" b="1" dirty="0"/>
              <a:t>blueprint class </a:t>
            </a:r>
            <a:r>
              <a:rPr lang="en-US" dirty="0"/>
              <a:t>for other classes, if your class is a shape, it must be able to find it's area and perimeter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is </a:t>
            </a:r>
            <a:r>
              <a:rPr lang="en-US" b="1" dirty="0"/>
              <a:t>not reasonable </a:t>
            </a:r>
            <a:r>
              <a:rPr lang="en-US" dirty="0"/>
              <a:t>to return 0 for area and shape, or for client program to instantiate a shape object (it is meaningless)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20"/>
          <p:cNvSpPr txBox="1"/>
          <p:nvPr/>
        </p:nvSpPr>
        <p:spPr>
          <a:xfrm>
            <a:off x="7086600" y="5213857"/>
            <a:ext cx="1905000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/>
              <a:t>Output: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Circle: area=3.14, perimeter=6.28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57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Class Syntax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/>
              <a:t>A class is made abstract by inheriting it from the Abstract Base Classes (ABC)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 abstract class </a:t>
            </a:r>
            <a:r>
              <a:rPr lang="en-US" dirty="0">
                <a:solidFill>
                  <a:srgbClr val="FF0000"/>
                </a:solidFill>
              </a:rPr>
              <a:t>cannot be instantiated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extBox 19"/>
          <p:cNvSpPr txBox="1"/>
          <p:nvPr/>
        </p:nvSpPr>
        <p:spPr>
          <a:xfrm>
            <a:off x="565332" y="2667000"/>
            <a:ext cx="5668312" cy="3352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2600" dirty="0"/>
              <a:t> </a:t>
            </a:r>
            <a:r>
              <a:rPr lang="en-US" sz="2600" dirty="0" err="1"/>
              <a:t>abc</a:t>
            </a:r>
            <a:r>
              <a:rPr lang="en-US" sz="2600" dirty="0"/>
              <a:t> 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2600" dirty="0"/>
              <a:t> ABC, </a:t>
            </a:r>
            <a:r>
              <a:rPr lang="en-US" sz="2600" dirty="0" err="1"/>
              <a:t>abstractmethod</a:t>
            </a:r>
            <a:endParaRPr lang="en-US" sz="2600" dirty="0"/>
          </a:p>
          <a:p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2600" dirty="0"/>
              <a:t> </a:t>
            </a:r>
            <a:r>
              <a:rPr lang="en-US" sz="2600" dirty="0">
                <a:solidFill>
                  <a:srgbClr val="0000FF"/>
                </a:solidFill>
              </a:rPr>
              <a:t>Shape</a:t>
            </a:r>
            <a:r>
              <a:rPr lang="en-US" sz="2600" dirty="0">
                <a:solidFill>
                  <a:schemeClr val="tx1"/>
                </a:solidFill>
              </a:rPr>
              <a:t>(</a:t>
            </a:r>
            <a:r>
              <a:rPr lang="en-US" sz="2600" b="1" dirty="0">
                <a:solidFill>
                  <a:srgbClr val="FF0000"/>
                </a:solidFill>
              </a:rPr>
              <a:t>ABC</a:t>
            </a:r>
            <a:r>
              <a:rPr lang="en-US" sz="2600" dirty="0"/>
              <a:t>):</a:t>
            </a:r>
          </a:p>
          <a:p>
            <a:r>
              <a:rPr lang="en-US" sz="2600" dirty="0"/>
              <a:t>   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600" dirty="0"/>
              <a:t> </a:t>
            </a:r>
            <a:r>
              <a:rPr lang="en-US" sz="2600" dirty="0">
                <a:solidFill>
                  <a:srgbClr val="0000FF"/>
                </a:solidFill>
              </a:rPr>
              <a:t>__</a:t>
            </a:r>
            <a:r>
              <a:rPr lang="en-US" sz="2600" dirty="0" err="1">
                <a:solidFill>
                  <a:srgbClr val="0000FF"/>
                </a:solidFill>
              </a:rPr>
              <a:t>init</a:t>
            </a:r>
            <a:r>
              <a:rPr lang="en-US" sz="2600" dirty="0">
                <a:solidFill>
                  <a:srgbClr val="0000FF"/>
                </a:solidFill>
              </a:rPr>
              <a:t>__</a:t>
            </a:r>
            <a:r>
              <a:rPr lang="en-US" sz="2600" dirty="0"/>
              <a:t>(self, name):</a:t>
            </a:r>
          </a:p>
          <a:p>
            <a:r>
              <a:rPr lang="en-US" sz="2600" dirty="0"/>
              <a:t>        </a:t>
            </a:r>
            <a:r>
              <a:rPr lang="en-US" sz="2600" dirty="0" err="1"/>
              <a:t>self.__name</a:t>
            </a:r>
            <a:r>
              <a:rPr lang="en-US" sz="2600" dirty="0"/>
              <a:t> = name</a:t>
            </a:r>
          </a:p>
          <a:p>
            <a:r>
              <a:rPr lang="en-US" sz="2600" dirty="0"/>
              <a:t>    </a:t>
            </a:r>
            <a:r>
              <a:rPr lang="en-US" sz="2600" b="1" dirty="0">
                <a:solidFill>
                  <a:srgbClr val="FF0000"/>
                </a:solidFill>
              </a:rPr>
              <a:t>@</a:t>
            </a:r>
            <a:r>
              <a:rPr lang="en-US" sz="2600" b="1" dirty="0" err="1">
                <a:solidFill>
                  <a:srgbClr val="FF0000"/>
                </a:solidFill>
              </a:rPr>
              <a:t>abstractmethod</a:t>
            </a:r>
            <a:endParaRPr lang="en-US" sz="2600" b="1" dirty="0">
              <a:solidFill>
                <a:srgbClr val="FF0000"/>
              </a:solidFill>
            </a:endParaRPr>
          </a:p>
          <a:p>
            <a:r>
              <a:rPr lang="en-US" sz="2600" dirty="0"/>
              <a:t>   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600" dirty="0"/>
              <a:t> </a:t>
            </a:r>
            <a:r>
              <a:rPr lang="en-US" sz="2600" dirty="0" err="1">
                <a:solidFill>
                  <a:srgbClr val="0000FF"/>
                </a:solidFill>
              </a:rPr>
              <a:t>find_area</a:t>
            </a:r>
            <a:r>
              <a:rPr lang="en-US" sz="2600" dirty="0"/>
              <a:t>(self):</a:t>
            </a:r>
          </a:p>
          <a:p>
            <a:r>
              <a:rPr lang="en-US" sz="2600" dirty="0"/>
              <a:t>        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600" dirty="0"/>
              <a:t> </a:t>
            </a:r>
            <a:r>
              <a:rPr lang="en-US" sz="2600" dirty="0" err="1">
                <a:solidFill>
                  <a:srgbClr val="7030A0"/>
                </a:solidFill>
              </a:rPr>
              <a:t>NotImplemented</a:t>
            </a:r>
            <a:endParaRPr lang="en-US" sz="2600" dirty="0">
              <a:solidFill>
                <a:srgbClr val="7030A0"/>
              </a:solidFill>
            </a:endParaRPr>
          </a:p>
          <a:p>
            <a:r>
              <a:rPr lang="en-US" sz="2600" dirty="0">
                <a:solidFill>
                  <a:srgbClr val="C00000"/>
                </a:solidFill>
              </a:rPr>
              <a:t>    #other stuff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3389719" y="3124200"/>
            <a:ext cx="1676400" cy="381000"/>
          </a:xfrm>
          <a:prstGeom prst="wedgeRoundRectCallout">
            <a:avLst>
              <a:gd name="adj1" fmla="val -66520"/>
              <a:gd name="adj2" fmla="val 1121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Abstract Class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3733800" y="4356847"/>
            <a:ext cx="2148356" cy="381000"/>
          </a:xfrm>
          <a:prstGeom prst="wedgeRoundRectCallout">
            <a:avLst>
              <a:gd name="adj1" fmla="val -59298"/>
              <a:gd name="adj2" fmla="val 10117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Abstract Method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6264905" y="2139461"/>
            <a:ext cx="2514600" cy="984739"/>
          </a:xfrm>
          <a:prstGeom prst="wedgeRoundRectCallout">
            <a:avLst>
              <a:gd name="adj1" fmla="val -68074"/>
              <a:gd name="adj2" fmla="val 3026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Module </a:t>
            </a:r>
            <a:r>
              <a:rPr lang="en-US" sz="2000" b="1" dirty="0" err="1">
                <a:solidFill>
                  <a:srgbClr val="FF0000"/>
                </a:solidFill>
              </a:rPr>
              <a:t>abc</a:t>
            </a:r>
            <a:r>
              <a:rPr lang="en-US" sz="2000" dirty="0"/>
              <a:t> must be imported to support abstract base class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5075084" y="4826673"/>
            <a:ext cx="3704421" cy="1325561"/>
          </a:xfrm>
          <a:prstGeom prst="wedgeRoundRectCallout">
            <a:avLst>
              <a:gd name="adj1" fmla="val -64223"/>
              <a:gd name="adj2" fmla="val -1474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Method body will not be executed and should </a:t>
            </a:r>
            <a:r>
              <a:rPr lang="en-US" sz="2000" b="1" dirty="0"/>
              <a:t>leave empty</a:t>
            </a:r>
            <a:r>
              <a:rPr lang="en-US" sz="2000" dirty="0"/>
              <a:t>, or just return a built-in constant called </a:t>
            </a:r>
            <a:r>
              <a:rPr lang="en-US" sz="2000" dirty="0" err="1">
                <a:solidFill>
                  <a:srgbClr val="7030A0"/>
                </a:solidFill>
              </a:rPr>
              <a:t>NotImplemented</a:t>
            </a:r>
            <a:endParaRPr lang="en-US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764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Can't Instantiate an Abstract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following example tries to instantiate an abstract class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609600" y="2057400"/>
            <a:ext cx="8001000" cy="3124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u="sng" dirty="0">
                <a:solidFill>
                  <a:schemeClr val="tx1"/>
                </a:solidFill>
              </a:rPr>
              <a:t>Program:</a:t>
            </a:r>
          </a:p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abc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2000" dirty="0">
                <a:solidFill>
                  <a:schemeClr val="tx1"/>
                </a:solidFill>
              </a:rPr>
              <a:t> ABC, </a:t>
            </a:r>
            <a:r>
              <a:rPr lang="en-US" sz="2000" dirty="0" err="1">
                <a:solidFill>
                  <a:schemeClr val="tx1"/>
                </a:solidFill>
              </a:rPr>
              <a:t>abstractmethod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rgbClr val="0000FF"/>
                </a:solidFill>
              </a:rPr>
              <a:t>Shape</a:t>
            </a:r>
            <a:r>
              <a:rPr lang="en-US" sz="2000" dirty="0">
                <a:solidFill>
                  <a:schemeClr val="tx1"/>
                </a:solidFill>
              </a:rPr>
              <a:t>(ABC):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rgbClr val="0000FF"/>
                </a:solidFill>
              </a:rPr>
              <a:t>__</a:t>
            </a:r>
            <a:r>
              <a:rPr lang="en-US" sz="2000" dirty="0" err="1">
                <a:solidFill>
                  <a:srgbClr val="0000FF"/>
                </a:solidFill>
              </a:rPr>
              <a:t>init</a:t>
            </a:r>
            <a:r>
              <a:rPr lang="en-US" sz="2000" dirty="0">
                <a:solidFill>
                  <a:srgbClr val="0000FF"/>
                </a:solidFill>
              </a:rPr>
              <a:t>__</a:t>
            </a:r>
            <a:r>
              <a:rPr lang="en-US" sz="2000" dirty="0">
                <a:solidFill>
                  <a:schemeClr val="tx1"/>
                </a:solidFill>
              </a:rPr>
              <a:t>(self, name=</a:t>
            </a:r>
            <a:r>
              <a:rPr lang="en-US" sz="2000" dirty="0">
                <a:solidFill>
                  <a:srgbClr val="008000"/>
                </a:solidFill>
              </a:rPr>
              <a:t>"Shape"</a:t>
            </a:r>
            <a:r>
              <a:rPr lang="en-US" sz="2000" dirty="0">
                <a:solidFill>
                  <a:schemeClr val="tx1"/>
                </a:solidFill>
              </a:rPr>
              <a:t>):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 err="1">
                <a:solidFill>
                  <a:schemeClr val="tx1"/>
                </a:solidFill>
              </a:rPr>
              <a:t>self.__name</a:t>
            </a:r>
            <a:r>
              <a:rPr lang="en-US" sz="2000" dirty="0">
                <a:solidFill>
                  <a:schemeClr val="tx1"/>
                </a:solidFill>
              </a:rPr>
              <a:t> = name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@</a:t>
            </a:r>
            <a:r>
              <a:rPr lang="en-US" sz="2000" dirty="0" err="1">
                <a:solidFill>
                  <a:schemeClr val="tx1"/>
                </a:solidFill>
              </a:rPr>
              <a:t>abstractmethod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find_area</a:t>
            </a:r>
            <a:r>
              <a:rPr lang="en-US" sz="20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NotImplemented</a:t>
            </a:r>
            <a:endParaRPr lang="en-US" sz="2000" dirty="0">
              <a:solidFill>
                <a:srgbClr val="7030A0"/>
              </a:solidFill>
            </a:endParaRPr>
          </a:p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000" dirty="0">
                <a:solidFill>
                  <a:schemeClr val="tx1"/>
                </a:solidFill>
              </a:rPr>
              <a:t> __name__ == </a:t>
            </a:r>
            <a:r>
              <a:rPr lang="en-US" sz="2000" dirty="0">
                <a:solidFill>
                  <a:srgbClr val="008000"/>
                </a:solidFill>
              </a:rPr>
              <a:t>"__main__"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s = Shape()</a:t>
            </a:r>
          </a:p>
        </p:txBody>
      </p:sp>
      <p:sp>
        <p:nvSpPr>
          <p:cNvPr id="6" name="TextBox 20"/>
          <p:cNvSpPr txBox="1"/>
          <p:nvPr/>
        </p:nvSpPr>
        <p:spPr>
          <a:xfrm>
            <a:off x="609600" y="5271022"/>
            <a:ext cx="8001000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/>
              <a:t>Output: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Traceback</a:t>
            </a:r>
            <a:r>
              <a:rPr lang="en-US" dirty="0">
                <a:solidFill>
                  <a:srgbClr val="FF0000"/>
                </a:solidFill>
              </a:rPr>
              <a:t> (most recent call last):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File "C:/filname.py", line 9, in &lt;module&gt;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s = Shape()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TypeError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b="1" dirty="0">
                <a:solidFill>
                  <a:srgbClr val="FF0000"/>
                </a:solidFill>
              </a:rPr>
              <a:t>Can't instantiate abstract class Shape with abstract methods </a:t>
            </a:r>
            <a:r>
              <a:rPr lang="en-US" b="1" dirty="0" err="1">
                <a:solidFill>
                  <a:srgbClr val="FF0000"/>
                </a:solidFill>
              </a:rPr>
              <a:t>find_area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3699735" y="4733169"/>
            <a:ext cx="3276559" cy="624681"/>
          </a:xfrm>
          <a:prstGeom prst="wedgeRoundRectCallout">
            <a:avLst>
              <a:gd name="adj1" fmla="val -96890"/>
              <a:gd name="adj2" fmla="val 260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Error occur when instantiate an abstract class</a:t>
            </a:r>
          </a:p>
        </p:txBody>
      </p:sp>
    </p:spTree>
    <p:extLst>
      <p:ext uri="{BB962C8B-B14F-4D97-AF65-F5344CB8AC3E}">
        <p14:creationId xmlns:p14="http://schemas.microsoft.com/office/powerpoint/2010/main" val="52080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Method =&gt; Abstract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If a class contains at least one abstract method, then the class itself has to be declared to be abstract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Although no error will be reported by Python for a normal class contains an @</a:t>
            </a:r>
            <a:r>
              <a:rPr lang="en-US" sz="2400" dirty="0" err="1"/>
              <a:t>abstractmethod</a:t>
            </a:r>
            <a:r>
              <a:rPr lang="en-US" sz="2400" dirty="0"/>
              <a:t> decorator, it is not regarded as abstract method</a:t>
            </a:r>
          </a:p>
          <a:p>
            <a:r>
              <a:rPr lang="en-US" sz="2400" dirty="0"/>
              <a:t>It is possible that an abstract class does not contains any abstract method. </a:t>
            </a:r>
          </a:p>
          <a:p>
            <a:r>
              <a:rPr lang="en-US" sz="2400" dirty="0"/>
              <a:t>It is possible that @</a:t>
            </a:r>
            <a:r>
              <a:rPr lang="en-US" sz="2400" dirty="0" err="1"/>
              <a:t>abstractmethod</a:t>
            </a:r>
            <a:r>
              <a:rPr lang="en-US" sz="2400" dirty="0"/>
              <a:t> decorator be used with other decorators together, such as @</a:t>
            </a:r>
            <a:r>
              <a:rPr lang="en-US" sz="2400" dirty="0" err="1"/>
              <a:t>staticmethod</a:t>
            </a:r>
            <a:r>
              <a:rPr lang="en-US" sz="24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571500" y="2133600"/>
            <a:ext cx="8001000" cy="2590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u="sng" dirty="0">
                <a:solidFill>
                  <a:schemeClr val="tx1"/>
                </a:solidFill>
              </a:rPr>
              <a:t>Program:</a:t>
            </a:r>
          </a:p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abc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2000" dirty="0">
                <a:solidFill>
                  <a:schemeClr val="tx1"/>
                </a:solidFill>
              </a:rPr>
              <a:t> ABC, </a:t>
            </a:r>
            <a:r>
              <a:rPr lang="en-US" sz="2000" dirty="0" err="1">
                <a:solidFill>
                  <a:schemeClr val="tx1"/>
                </a:solidFill>
              </a:rPr>
              <a:t>abstractmethod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rgbClr val="0000FF"/>
                </a:solidFill>
              </a:rPr>
              <a:t>Shape</a:t>
            </a:r>
            <a:r>
              <a:rPr lang="en-US" sz="2000" dirty="0">
                <a:solidFill>
                  <a:schemeClr val="tx1"/>
                </a:solidFill>
              </a:rPr>
              <a:t>(ABC):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rgbClr val="0000FF"/>
                </a:solidFill>
              </a:rPr>
              <a:t>__</a:t>
            </a:r>
            <a:r>
              <a:rPr lang="en-US" sz="2000" dirty="0" err="1">
                <a:solidFill>
                  <a:srgbClr val="0000FF"/>
                </a:solidFill>
              </a:rPr>
              <a:t>init</a:t>
            </a:r>
            <a:r>
              <a:rPr lang="en-US" sz="2000" dirty="0">
                <a:solidFill>
                  <a:srgbClr val="0000FF"/>
                </a:solidFill>
              </a:rPr>
              <a:t>__</a:t>
            </a:r>
            <a:r>
              <a:rPr lang="en-US" sz="2000" dirty="0">
                <a:solidFill>
                  <a:schemeClr val="tx1"/>
                </a:solidFill>
              </a:rPr>
              <a:t>(self, name=</a:t>
            </a:r>
            <a:r>
              <a:rPr lang="en-US" sz="2000" dirty="0">
                <a:solidFill>
                  <a:srgbClr val="008000"/>
                </a:solidFill>
              </a:rPr>
              <a:t>"Shape"</a:t>
            </a:r>
            <a:r>
              <a:rPr lang="en-US" sz="2000" dirty="0">
                <a:solidFill>
                  <a:schemeClr val="tx1"/>
                </a:solidFill>
              </a:rPr>
              <a:t>):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 err="1">
                <a:solidFill>
                  <a:schemeClr val="tx1"/>
                </a:solidFill>
              </a:rPr>
              <a:t>self.__name</a:t>
            </a:r>
            <a:r>
              <a:rPr lang="en-US" sz="2000" dirty="0">
                <a:solidFill>
                  <a:schemeClr val="tx1"/>
                </a:solidFill>
              </a:rPr>
              <a:t> = name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@</a:t>
            </a:r>
            <a:r>
              <a:rPr lang="en-US" sz="2000" dirty="0" err="1">
                <a:solidFill>
                  <a:schemeClr val="tx1"/>
                </a:solidFill>
              </a:rPr>
              <a:t>abstractmethod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find_area</a:t>
            </a:r>
            <a:r>
              <a:rPr lang="en-US" sz="20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NotImplemented</a:t>
            </a:r>
            <a:endParaRPr lang="en-US" sz="2000" dirty="0">
              <a:solidFill>
                <a:srgbClr val="7030A0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4038600" y="3962400"/>
            <a:ext cx="2218765" cy="396081"/>
          </a:xfrm>
          <a:prstGeom prst="wedgeRoundRectCallout">
            <a:avLst>
              <a:gd name="adj1" fmla="val -96890"/>
              <a:gd name="adj2" fmla="val 260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Abstract method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572000" y="2839190"/>
            <a:ext cx="3886200" cy="665420"/>
          </a:xfrm>
          <a:prstGeom prst="wedgeRoundRectCallout">
            <a:avLst>
              <a:gd name="adj1" fmla="val -99868"/>
              <a:gd name="adj2" fmla="val -2962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It must be abstract class if there exist one or more abstract method</a:t>
            </a:r>
          </a:p>
        </p:txBody>
      </p:sp>
    </p:spTree>
    <p:extLst>
      <p:ext uri="{BB962C8B-B14F-4D97-AF65-F5344CB8AC3E}">
        <p14:creationId xmlns:p14="http://schemas.microsoft.com/office/powerpoint/2010/main" val="2413720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Sample program with abstract class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28600" y="1181963"/>
            <a:ext cx="6324600" cy="559983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u="sng" dirty="0">
                <a:solidFill>
                  <a:schemeClr val="tx1"/>
                </a:solidFill>
              </a:rPr>
              <a:t>Program:</a:t>
            </a:r>
          </a:p>
          <a:p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b="1" dirty="0" err="1">
                <a:solidFill>
                  <a:srgbClr val="FF0000"/>
                </a:solidFill>
              </a:rPr>
              <a:t>abc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500" dirty="0">
                <a:solidFill>
                  <a:schemeClr val="tx1"/>
                </a:solidFill>
              </a:rPr>
              <a:t> ABC, </a:t>
            </a:r>
            <a:r>
              <a:rPr lang="en-US" sz="1500" dirty="0" err="1">
                <a:solidFill>
                  <a:schemeClr val="tx1"/>
                </a:solidFill>
              </a:rPr>
              <a:t>abstractmethod</a:t>
            </a:r>
            <a:endParaRPr lang="en-US" sz="1500" dirty="0">
              <a:solidFill>
                <a:schemeClr val="tx1"/>
              </a:solidFill>
            </a:endParaRPr>
          </a:p>
          <a:p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500" dirty="0">
                <a:solidFill>
                  <a:schemeClr val="tx1"/>
                </a:solidFill>
              </a:rPr>
              <a:t> math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500" dirty="0">
                <a:solidFill>
                  <a:schemeClr val="tx1"/>
                </a:solidFill>
              </a:rPr>
              <a:t> pi</a:t>
            </a:r>
          </a:p>
          <a:p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Shape</a:t>
            </a:r>
            <a:r>
              <a:rPr lang="en-US" sz="1500" dirty="0">
                <a:solidFill>
                  <a:schemeClr val="tx1"/>
                </a:solidFill>
              </a:rPr>
              <a:t>(</a:t>
            </a:r>
            <a:r>
              <a:rPr lang="en-US" sz="1500" b="1" dirty="0">
                <a:solidFill>
                  <a:srgbClr val="FF0000"/>
                </a:solidFill>
              </a:rPr>
              <a:t>ABC</a:t>
            </a:r>
            <a:r>
              <a:rPr lang="en-US" sz="1500" dirty="0">
                <a:solidFill>
                  <a:schemeClr val="tx1"/>
                </a:solidFill>
              </a:rPr>
              <a:t>):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 err="1">
                <a:solidFill>
                  <a:srgbClr val="0000FF"/>
                </a:solidFill>
              </a:rPr>
              <a:t>init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>
                <a:solidFill>
                  <a:schemeClr val="tx1"/>
                </a:solidFill>
              </a:rPr>
              <a:t>(self, name=</a:t>
            </a:r>
            <a:r>
              <a:rPr lang="en-US" sz="1500" dirty="0">
                <a:solidFill>
                  <a:srgbClr val="008000"/>
                </a:solidFill>
              </a:rPr>
              <a:t>"Shape"</a:t>
            </a:r>
            <a:r>
              <a:rPr lang="en-US" sz="1500" dirty="0">
                <a:solidFill>
                  <a:schemeClr val="tx1"/>
                </a:solidFill>
              </a:rPr>
              <a:t>):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self.__name</a:t>
            </a:r>
            <a:r>
              <a:rPr lang="en-US" sz="1500" dirty="0">
                <a:solidFill>
                  <a:schemeClr val="tx1"/>
                </a:solidFill>
              </a:rPr>
              <a:t> = name</a:t>
            </a:r>
          </a:p>
          <a:p>
            <a:r>
              <a:rPr lang="en-US" sz="1500" b="1" dirty="0">
                <a:solidFill>
                  <a:srgbClr val="FF0000"/>
                </a:solidFill>
              </a:rPr>
              <a:t>    @</a:t>
            </a:r>
            <a:r>
              <a:rPr lang="en-US" sz="1500" b="1" dirty="0" err="1">
                <a:solidFill>
                  <a:srgbClr val="FF0000"/>
                </a:solidFill>
              </a:rPr>
              <a:t>abstractmethod</a:t>
            </a:r>
            <a:endParaRPr lang="en-US" sz="1500" b="1" dirty="0">
              <a:solidFill>
                <a:srgbClr val="FF0000"/>
              </a:solidFill>
            </a:endParaRPr>
          </a:p>
          <a:p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rgbClr val="0000FF"/>
                </a:solidFill>
              </a:rPr>
              <a:t>find_area</a:t>
            </a:r>
            <a:r>
              <a:rPr lang="en-US" sz="15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b="1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b="1" dirty="0" err="1">
                <a:solidFill>
                  <a:srgbClr val="7030A0"/>
                </a:solidFill>
              </a:rPr>
              <a:t>NotImplemented</a:t>
            </a:r>
            <a:endParaRPr lang="en-US" sz="1500" b="1" dirty="0">
              <a:solidFill>
                <a:srgbClr val="7030A0"/>
              </a:solidFill>
            </a:endParaRPr>
          </a:p>
          <a:p>
            <a:r>
              <a:rPr lang="en-US" sz="1500" b="1" dirty="0">
                <a:solidFill>
                  <a:srgbClr val="FF0000"/>
                </a:solidFill>
              </a:rPr>
              <a:t>    @</a:t>
            </a:r>
            <a:r>
              <a:rPr lang="en-US" sz="1500" b="1" dirty="0" err="1">
                <a:solidFill>
                  <a:srgbClr val="FF0000"/>
                </a:solidFill>
              </a:rPr>
              <a:t>abstractmethod</a:t>
            </a:r>
            <a:endParaRPr lang="en-US" sz="1500" b="1" dirty="0">
              <a:solidFill>
                <a:schemeClr val="tx1"/>
              </a:solidFill>
            </a:endParaRPr>
          </a:p>
          <a:p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rgbClr val="0000FF"/>
                </a:solidFill>
              </a:rPr>
              <a:t>find_perimeter</a:t>
            </a:r>
            <a:r>
              <a:rPr lang="en-US" sz="15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NotImplemented</a:t>
            </a:r>
            <a:endParaRPr lang="en-US" sz="1500" dirty="0">
              <a:solidFill>
                <a:srgbClr val="7030A0"/>
              </a:solidFill>
            </a:endParaRPr>
          </a:p>
          <a:p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Circle</a:t>
            </a:r>
            <a:r>
              <a:rPr lang="en-US" sz="1500" dirty="0">
                <a:solidFill>
                  <a:schemeClr val="tx1"/>
                </a:solidFill>
              </a:rPr>
              <a:t>(Shape):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 err="1">
                <a:solidFill>
                  <a:srgbClr val="0000FF"/>
                </a:solidFill>
              </a:rPr>
              <a:t>init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>
                <a:solidFill>
                  <a:schemeClr val="tx1"/>
                </a:solidFill>
              </a:rPr>
              <a:t>(self, radius, name=</a:t>
            </a:r>
            <a:r>
              <a:rPr lang="en-US" sz="1500" dirty="0">
                <a:solidFill>
                  <a:srgbClr val="008000"/>
                </a:solidFill>
              </a:rPr>
              <a:t>"Circle"</a:t>
            </a:r>
            <a:r>
              <a:rPr lang="en-US" sz="1500" dirty="0">
                <a:solidFill>
                  <a:schemeClr val="tx1"/>
                </a:solidFill>
              </a:rPr>
              <a:t>):</a:t>
            </a:r>
          </a:p>
          <a:p>
            <a:r>
              <a:rPr lang="en-US" sz="1500" dirty="0">
                <a:solidFill>
                  <a:srgbClr val="7030A0"/>
                </a:solidFill>
              </a:rPr>
              <a:t>        super</a:t>
            </a:r>
            <a:r>
              <a:rPr lang="en-US" sz="1500" dirty="0">
                <a:solidFill>
                  <a:schemeClr val="tx1"/>
                </a:solidFill>
              </a:rPr>
              <a:t>().__</a:t>
            </a:r>
            <a:r>
              <a:rPr lang="en-US" sz="1500" dirty="0" err="1">
                <a:solidFill>
                  <a:schemeClr val="tx1"/>
                </a:solidFill>
              </a:rPr>
              <a:t>init</a:t>
            </a:r>
            <a:r>
              <a:rPr lang="en-US" sz="1500" dirty="0">
                <a:solidFill>
                  <a:schemeClr val="tx1"/>
                </a:solidFill>
              </a:rPr>
              <a:t>__(name)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self.__radius</a:t>
            </a:r>
            <a:r>
              <a:rPr lang="en-US" sz="1500" dirty="0">
                <a:solidFill>
                  <a:schemeClr val="tx1"/>
                </a:solidFill>
              </a:rPr>
              <a:t> = radius</a:t>
            </a:r>
          </a:p>
          <a:p>
            <a:r>
              <a:rPr lang="en-US" sz="1500" b="1" dirty="0">
                <a:solidFill>
                  <a:schemeClr val="tx1"/>
                </a:solidFill>
              </a:rPr>
              <a:t>    </a:t>
            </a:r>
            <a:r>
              <a:rPr lang="en-US" sz="1500" b="1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b="1" dirty="0">
                <a:solidFill>
                  <a:schemeClr val="tx1"/>
                </a:solidFill>
              </a:rPr>
              <a:t> </a:t>
            </a:r>
            <a:r>
              <a:rPr lang="en-US" sz="1500" b="1" dirty="0" err="1">
                <a:solidFill>
                  <a:srgbClr val="0000FF"/>
                </a:solidFill>
              </a:rPr>
              <a:t>find_area</a:t>
            </a:r>
            <a:r>
              <a:rPr lang="en-US" sz="1500" b="1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>
                <a:solidFill>
                  <a:schemeClr val="tx1"/>
                </a:solidFill>
              </a:rPr>
              <a:t> pi * </a:t>
            </a:r>
            <a:r>
              <a:rPr lang="en-US" sz="1500" dirty="0" err="1">
                <a:solidFill>
                  <a:schemeClr val="tx1"/>
                </a:solidFill>
              </a:rPr>
              <a:t>self.__radius</a:t>
            </a:r>
            <a:r>
              <a:rPr lang="en-US" sz="1500" dirty="0">
                <a:solidFill>
                  <a:schemeClr val="tx1"/>
                </a:solidFill>
              </a:rPr>
              <a:t> ** 2</a:t>
            </a:r>
          </a:p>
          <a:p>
            <a:r>
              <a:rPr lang="en-US" sz="1500" b="1" dirty="0">
                <a:solidFill>
                  <a:schemeClr val="tx1"/>
                </a:solidFill>
              </a:rPr>
              <a:t>    </a:t>
            </a:r>
            <a:r>
              <a:rPr lang="en-US" sz="1500" b="1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b="1" dirty="0">
                <a:solidFill>
                  <a:schemeClr val="tx1"/>
                </a:solidFill>
              </a:rPr>
              <a:t> </a:t>
            </a:r>
            <a:r>
              <a:rPr lang="en-US" sz="1500" b="1" dirty="0" err="1">
                <a:solidFill>
                  <a:srgbClr val="0000FF"/>
                </a:solidFill>
              </a:rPr>
              <a:t>find_perimeter</a:t>
            </a:r>
            <a:r>
              <a:rPr lang="en-US" sz="1500" b="1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>
                <a:solidFill>
                  <a:schemeClr val="tx1"/>
                </a:solidFill>
              </a:rPr>
              <a:t> pi * </a:t>
            </a:r>
            <a:r>
              <a:rPr lang="en-US" sz="1500" dirty="0" err="1">
                <a:solidFill>
                  <a:schemeClr val="tx1"/>
                </a:solidFill>
              </a:rPr>
              <a:t>self.__radius</a:t>
            </a:r>
            <a:r>
              <a:rPr lang="en-US" sz="1500" dirty="0">
                <a:solidFill>
                  <a:schemeClr val="tx1"/>
                </a:solidFill>
              </a:rPr>
              <a:t> * 2</a:t>
            </a:r>
          </a:p>
          <a:p>
            <a:r>
              <a:rPr lang="en-US" sz="1500" dirty="0">
                <a:solidFill>
                  <a:schemeClr val="tx1"/>
                </a:solidFill>
              </a:rPr>
              <a:t>if __name__ == </a:t>
            </a:r>
            <a:r>
              <a:rPr lang="en-US" sz="1500" dirty="0">
                <a:solidFill>
                  <a:srgbClr val="00B050"/>
                </a:solidFill>
              </a:rPr>
              <a:t>"__main__"</a:t>
            </a:r>
            <a:r>
              <a:rPr lang="en-US" sz="1500" dirty="0">
                <a:solidFill>
                  <a:schemeClr val="tx1"/>
                </a:solidFill>
              </a:rPr>
              <a:t>:</a:t>
            </a:r>
          </a:p>
          <a:p>
            <a:r>
              <a:rPr lang="en-US" sz="1500" dirty="0">
                <a:solidFill>
                  <a:srgbClr val="C00000"/>
                </a:solidFill>
              </a:rPr>
              <a:t>    #s1 = Shape()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c1 = Circle(1)</a:t>
            </a:r>
          </a:p>
          <a:p>
            <a:r>
              <a:rPr lang="en-US" sz="1500" dirty="0">
                <a:solidFill>
                  <a:srgbClr val="7030A0"/>
                </a:solidFill>
              </a:rPr>
              <a:t>    print</a:t>
            </a:r>
            <a:r>
              <a:rPr lang="en-US" sz="1500" dirty="0">
                <a:solidFill>
                  <a:schemeClr val="tx1"/>
                </a:solidFill>
              </a:rPr>
              <a:t>(</a:t>
            </a:r>
            <a:r>
              <a:rPr lang="en-US" sz="1500" dirty="0" err="1">
                <a:solidFill>
                  <a:srgbClr val="008000"/>
                </a:solidFill>
              </a:rPr>
              <a:t>f"Circle</a:t>
            </a:r>
            <a:r>
              <a:rPr lang="en-US" sz="1500" dirty="0">
                <a:solidFill>
                  <a:srgbClr val="008000"/>
                </a:solidFill>
              </a:rPr>
              <a:t>: area={c1.find_area():.2f}, perimeter={c1.find_perimeter():.2f}"</a:t>
            </a:r>
            <a:r>
              <a:rPr lang="en-US" sz="15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0" name="TextBox 20"/>
          <p:cNvSpPr txBox="1"/>
          <p:nvPr/>
        </p:nvSpPr>
        <p:spPr>
          <a:xfrm>
            <a:off x="5921188" y="1850067"/>
            <a:ext cx="2918012" cy="5539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u="sng" dirty="0"/>
              <a:t>Output: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0000FF"/>
                </a:solidFill>
              </a:rPr>
              <a:t>Circle: area=3.14, perimeter=6.28</a:t>
            </a:r>
            <a:endParaRPr lang="en-US" sz="1500" b="1" dirty="0">
              <a:solidFill>
                <a:srgbClr val="0000FF"/>
              </a:solidFill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3657600" y="1375011"/>
            <a:ext cx="2579595" cy="259607"/>
          </a:xfrm>
          <a:prstGeom prst="wedgeRoundRectCallout">
            <a:avLst>
              <a:gd name="adj1" fmla="val -61280"/>
              <a:gd name="adj2" fmla="val 2021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b="1" dirty="0" err="1"/>
              <a:t>abc</a:t>
            </a:r>
            <a:r>
              <a:rPr lang="en-US" sz="1500" b="1" dirty="0"/>
              <a:t> module</a:t>
            </a:r>
            <a:r>
              <a:rPr lang="en-US" sz="1500" dirty="0"/>
              <a:t> must be imported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1981200" y="1811584"/>
            <a:ext cx="3036795" cy="259607"/>
          </a:xfrm>
          <a:prstGeom prst="wedgeRoundRectCallout">
            <a:avLst>
              <a:gd name="adj1" fmla="val -57270"/>
              <a:gd name="adj2" fmla="val 2902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rgbClr val="0000FF"/>
                </a:solidFill>
              </a:rPr>
              <a:t>Shape</a:t>
            </a:r>
            <a:r>
              <a:rPr lang="en-US" sz="1500" dirty="0"/>
              <a:t> is defined as an </a:t>
            </a:r>
            <a:r>
              <a:rPr lang="en-US" sz="1500" dirty="0">
                <a:solidFill>
                  <a:srgbClr val="FF0000"/>
                </a:solidFill>
              </a:rPr>
              <a:t>abstract class 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2301179" y="2577189"/>
            <a:ext cx="5320553" cy="259607"/>
          </a:xfrm>
          <a:prstGeom prst="wedgeRoundRectCallout">
            <a:avLst>
              <a:gd name="adj1" fmla="val -55444"/>
              <a:gd name="adj2" fmla="val 554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rgbClr val="FF0000"/>
                </a:solidFill>
              </a:rPr>
              <a:t>@</a:t>
            </a:r>
            <a:r>
              <a:rPr lang="en-US" sz="1500" dirty="0" err="1">
                <a:solidFill>
                  <a:srgbClr val="FF0000"/>
                </a:solidFill>
              </a:rPr>
              <a:t>abstractmethod</a:t>
            </a:r>
            <a:r>
              <a:rPr lang="en-US" sz="1500" dirty="0"/>
              <a:t> decorator is used to define an abstract method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2895600" y="3441874"/>
            <a:ext cx="4419600" cy="678054"/>
          </a:xfrm>
          <a:prstGeom prst="wedgeRoundRectCallout">
            <a:avLst>
              <a:gd name="adj1" fmla="val -61890"/>
              <a:gd name="adj2" fmla="val -5816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500" dirty="0"/>
              <a:t>Method body of an abstract method </a:t>
            </a:r>
            <a:r>
              <a:rPr lang="en-US" sz="1500" b="1" dirty="0"/>
              <a:t>must be empty</a:t>
            </a:r>
          </a:p>
          <a:p>
            <a:r>
              <a:rPr lang="en-US" sz="1500" dirty="0" err="1">
                <a:solidFill>
                  <a:srgbClr val="7030A0"/>
                </a:solidFill>
              </a:rPr>
              <a:t>NotImplmented</a:t>
            </a:r>
            <a:r>
              <a:rPr lang="en-US" sz="1500" dirty="0"/>
              <a:t> built-in constant is usually returned for abstract method in python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2973532" y="4646562"/>
            <a:ext cx="5943600" cy="685800"/>
          </a:xfrm>
          <a:prstGeom prst="wedgeRoundRectCallout">
            <a:avLst>
              <a:gd name="adj1" fmla="val -64481"/>
              <a:gd name="adj2" fmla="val -283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500" dirty="0">
                <a:solidFill>
                  <a:schemeClr val="tx1"/>
                </a:solidFill>
              </a:rPr>
              <a:t>Classes inherit from an abstract class must override all abstract methods of the parent class</a:t>
            </a:r>
          </a:p>
          <a:p>
            <a:r>
              <a:rPr lang="en-US" sz="1500" dirty="0">
                <a:solidFill>
                  <a:schemeClr val="tx1"/>
                </a:solidFill>
              </a:rPr>
              <a:t>Detailed implementation of methods exists in the child class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1843592" y="6144164"/>
            <a:ext cx="4633408" cy="245206"/>
          </a:xfrm>
          <a:prstGeom prst="wedgeRoundRectCallout">
            <a:avLst>
              <a:gd name="adj1" fmla="val -58343"/>
              <a:gd name="adj2" fmla="val 519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500" dirty="0">
                <a:solidFill>
                  <a:schemeClr val="tx1"/>
                </a:solidFill>
              </a:rPr>
              <a:t>Since Shape is an abstract class, it cannot be instantiated</a:t>
            </a:r>
          </a:p>
        </p:txBody>
      </p:sp>
    </p:spTree>
    <p:extLst>
      <p:ext uri="{BB962C8B-B14F-4D97-AF65-F5344CB8AC3E}">
        <p14:creationId xmlns:p14="http://schemas.microsoft.com/office/powerpoint/2010/main" val="1373093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0000FF"/>
                </a:solidFill>
              </a:rPr>
              <a:t>object</a:t>
            </a:r>
            <a:r>
              <a:rPr lang="en-US" dirty="0"/>
              <a:t>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0000FF"/>
                </a:solidFill>
              </a:rPr>
              <a:t>object</a:t>
            </a:r>
            <a:r>
              <a:rPr lang="en-US" dirty="0"/>
              <a:t> class is the root of all Python classes</a:t>
            </a:r>
          </a:p>
          <a:p>
            <a:r>
              <a:rPr lang="en-US" dirty="0"/>
              <a:t>The useful instance methods are listed below:</a:t>
            </a:r>
          </a:p>
          <a:p>
            <a:pPr lvl="1"/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__</a:t>
            </a:r>
            <a:r>
              <a:rPr lang="en-US" b="1" dirty="0" err="1">
                <a:solidFill>
                  <a:srgbClr val="FF0000"/>
                </a:solidFill>
              </a:rPr>
              <a:t>str</a:t>
            </a:r>
            <a:r>
              <a:rPr lang="en-US" b="1" dirty="0">
                <a:solidFill>
                  <a:srgbClr val="FF0000"/>
                </a:solidFill>
              </a:rPr>
              <a:t>__ () </a:t>
            </a:r>
            <a:r>
              <a:rPr lang="en-US" dirty="0"/>
              <a:t>method returns a string representation of the object itself. By default, it returns a string containing the </a:t>
            </a:r>
            <a:r>
              <a:rPr lang="en-US" b="1" dirty="0"/>
              <a:t>location of your code</a:t>
            </a:r>
            <a:r>
              <a:rPr lang="en-US" dirty="0"/>
              <a:t> ("__main__" if your code execute locally / filename if your code execute remotely) during execution and </a:t>
            </a:r>
            <a:r>
              <a:rPr lang="en-US" b="1" dirty="0"/>
              <a:t>class name, </a:t>
            </a:r>
            <a:r>
              <a:rPr lang="en-US" dirty="0"/>
              <a:t>together with the </a:t>
            </a:r>
            <a:r>
              <a:rPr lang="en-US" b="1" dirty="0"/>
              <a:t>object identifier</a:t>
            </a:r>
            <a:r>
              <a:rPr lang="en-US" dirty="0"/>
              <a:t> (object id). It is better to override this method to </a:t>
            </a:r>
            <a:r>
              <a:rPr lang="en-US" b="1" dirty="0">
                <a:solidFill>
                  <a:srgbClr val="FF0000"/>
                </a:solidFill>
              </a:rPr>
              <a:t>display a meaningful string representation of the object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__</a:t>
            </a:r>
            <a:r>
              <a:rPr lang="en-US" b="1" dirty="0" err="1">
                <a:solidFill>
                  <a:srgbClr val="FF0000"/>
                </a:solidFill>
              </a:rPr>
              <a:t>eq</a:t>
            </a:r>
            <a:r>
              <a:rPr lang="en-US" b="1" dirty="0">
                <a:solidFill>
                  <a:srgbClr val="FF0000"/>
                </a:solidFill>
              </a:rPr>
              <a:t>__ (other) </a:t>
            </a:r>
            <a:r>
              <a:rPr lang="en-US" dirty="0"/>
              <a:t>method compares the reference of the two objects and </a:t>
            </a:r>
            <a:r>
              <a:rPr lang="en-US" b="1" dirty="0"/>
              <a:t>returns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b="1" dirty="0"/>
              <a:t> is the two objects are equal</a:t>
            </a:r>
            <a:r>
              <a:rPr lang="en-US" dirty="0"/>
              <a:t>, and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False</a:t>
            </a:r>
            <a:r>
              <a:rPr lang="en-US" dirty="0"/>
              <a:t> otherwise. You may assume the default implementation of __</a:t>
            </a:r>
            <a:r>
              <a:rPr lang="en-US" dirty="0" err="1"/>
              <a:t>eq</a:t>
            </a:r>
            <a:r>
              <a:rPr lang="en-US" dirty="0"/>
              <a:t>__method as follows:</a:t>
            </a:r>
          </a:p>
          <a:p>
            <a:pPr marL="457200" lvl="1" indent="0">
              <a:buNone/>
            </a:pPr>
            <a:r>
              <a:rPr lang="en-US" dirty="0"/>
              <a:t>        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 err="1">
                <a:solidFill>
                  <a:srgbClr val="0000FF"/>
                </a:solidFill>
              </a:rPr>
              <a:t>eq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/>
              <a:t>(self, other):</a:t>
            </a:r>
          </a:p>
          <a:p>
            <a:pPr marL="457200" lvl="1" indent="0">
              <a:buNone/>
            </a:pPr>
            <a:r>
              <a:rPr lang="en-US" dirty="0"/>
              <a:t>                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id</a:t>
            </a:r>
            <a:r>
              <a:rPr lang="en-US" dirty="0"/>
              <a:t> (self) == </a:t>
            </a:r>
            <a:r>
              <a:rPr lang="en-US" dirty="0">
                <a:solidFill>
                  <a:srgbClr val="7030A0"/>
                </a:solidFill>
              </a:rPr>
              <a:t>id</a:t>
            </a:r>
            <a:r>
              <a:rPr lang="en-US" dirty="0"/>
              <a:t> (other)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96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ontent Placeholder 3"/>
          <p:cNvSpPr txBox="1">
            <a:spLocks/>
          </p:cNvSpPr>
          <p:nvPr/>
        </p:nvSpPr>
        <p:spPr>
          <a:xfrm>
            <a:off x="275090" y="1485664"/>
            <a:ext cx="4601709" cy="504827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HK" sz="1900" b="1" u="sng" dirty="0"/>
              <a:t>Program: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900" dirty="0"/>
              <a:t> math </a:t>
            </a: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900" dirty="0"/>
              <a:t> pi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900" dirty="0"/>
              <a:t> </a:t>
            </a:r>
            <a:r>
              <a:rPr lang="en-US" sz="1900" dirty="0">
                <a:solidFill>
                  <a:srgbClr val="0000FF"/>
                </a:solidFill>
              </a:rPr>
              <a:t>Circle </a:t>
            </a:r>
            <a:r>
              <a:rPr lang="en-US" sz="1900" dirty="0">
                <a:solidFill>
                  <a:schemeClr val="bg1">
                    <a:lumMod val="50000"/>
                  </a:schemeClr>
                </a:solidFill>
              </a:rPr>
              <a:t>(object)</a:t>
            </a:r>
            <a:r>
              <a:rPr lang="en-US" sz="1900" dirty="0"/>
              <a:t>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900" dirty="0"/>
              <a:t>    </a:t>
            </a:r>
            <a:r>
              <a:rPr lang="en-US" sz="19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900" dirty="0"/>
              <a:t> </a:t>
            </a:r>
            <a:r>
              <a:rPr lang="en-US" sz="1900" dirty="0">
                <a:solidFill>
                  <a:srgbClr val="0000FF"/>
                </a:solidFill>
              </a:rPr>
              <a:t>__</a:t>
            </a:r>
            <a:r>
              <a:rPr lang="en-US" sz="1900" dirty="0" err="1">
                <a:solidFill>
                  <a:srgbClr val="0000FF"/>
                </a:solidFill>
              </a:rPr>
              <a:t>init</a:t>
            </a:r>
            <a:r>
              <a:rPr lang="en-US" sz="1900" dirty="0">
                <a:solidFill>
                  <a:srgbClr val="0000FF"/>
                </a:solidFill>
              </a:rPr>
              <a:t>__</a:t>
            </a:r>
            <a:r>
              <a:rPr lang="en-US" sz="1900" dirty="0"/>
              <a:t>(self, radius):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900" dirty="0"/>
              <a:t>        </a:t>
            </a:r>
            <a:r>
              <a:rPr lang="en-US" sz="1900" dirty="0" err="1"/>
              <a:t>self.__radius</a:t>
            </a:r>
            <a:r>
              <a:rPr lang="en-US" sz="1900" dirty="0"/>
              <a:t> = radius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900" dirty="0"/>
              <a:t>    </a:t>
            </a:r>
            <a:r>
              <a:rPr lang="en-US" sz="19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900" dirty="0"/>
              <a:t> </a:t>
            </a:r>
            <a:r>
              <a:rPr lang="en-US" sz="1900" dirty="0" err="1">
                <a:solidFill>
                  <a:srgbClr val="0000FF"/>
                </a:solidFill>
              </a:rPr>
              <a:t>find_area</a:t>
            </a:r>
            <a:r>
              <a:rPr lang="en-US" sz="1900" dirty="0"/>
              <a:t>(self):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900" dirty="0"/>
              <a:t>        </a:t>
            </a: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900" dirty="0"/>
              <a:t> </a:t>
            </a:r>
            <a:r>
              <a:rPr lang="en-US" sz="1900" dirty="0" err="1"/>
              <a:t>self.__radius</a:t>
            </a:r>
            <a:r>
              <a:rPr lang="en-US" sz="1900" dirty="0"/>
              <a:t> ** 2 * pi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900" dirty="0"/>
              <a:t> __name__==</a:t>
            </a:r>
            <a:r>
              <a:rPr lang="en-US" sz="1900" dirty="0">
                <a:solidFill>
                  <a:srgbClr val="008000"/>
                </a:solidFill>
              </a:rPr>
              <a:t>"__main__"</a:t>
            </a:r>
            <a:r>
              <a:rPr lang="en-US" sz="1900" dirty="0"/>
              <a:t>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900" dirty="0"/>
              <a:t>    c1 = Circle(2)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900" dirty="0"/>
              <a:t>    c2 = Circle(2)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900" dirty="0"/>
              <a:t>    </a:t>
            </a:r>
            <a:r>
              <a:rPr lang="en-US" sz="1900" dirty="0">
                <a:solidFill>
                  <a:srgbClr val="7030A0"/>
                </a:solidFill>
              </a:rPr>
              <a:t>print</a:t>
            </a:r>
            <a:r>
              <a:rPr lang="en-US" sz="1900" dirty="0"/>
              <a:t> (</a:t>
            </a:r>
            <a:r>
              <a:rPr lang="en-US" sz="1900" b="1" dirty="0"/>
              <a:t>c1</a:t>
            </a:r>
            <a:r>
              <a:rPr lang="en-US" sz="19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900" dirty="0"/>
              <a:t>    </a:t>
            </a:r>
            <a:r>
              <a:rPr lang="en-US" sz="1900" dirty="0">
                <a:solidFill>
                  <a:srgbClr val="7030A0"/>
                </a:solidFill>
              </a:rPr>
              <a:t>print</a:t>
            </a:r>
            <a:r>
              <a:rPr lang="en-US" sz="1900" dirty="0"/>
              <a:t> (</a:t>
            </a:r>
            <a:r>
              <a:rPr lang="en-US" sz="1900" b="1" dirty="0"/>
              <a:t>c2</a:t>
            </a:r>
            <a:r>
              <a:rPr lang="en-US" sz="19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900" dirty="0"/>
              <a:t>    </a:t>
            </a:r>
            <a:r>
              <a:rPr lang="en-US" sz="1900" dirty="0">
                <a:solidFill>
                  <a:srgbClr val="7030A0"/>
                </a:solidFill>
              </a:rPr>
              <a:t>print</a:t>
            </a:r>
            <a:r>
              <a:rPr lang="en-US" sz="1900" dirty="0"/>
              <a:t> (</a:t>
            </a:r>
            <a:r>
              <a:rPr lang="en-US" sz="1900" dirty="0">
                <a:solidFill>
                  <a:srgbClr val="008000"/>
                </a:solidFill>
              </a:rPr>
              <a:t>f"c1 equals to c2? {</a:t>
            </a:r>
            <a:r>
              <a:rPr lang="en-US" sz="1900" b="1" dirty="0">
                <a:solidFill>
                  <a:srgbClr val="008000"/>
                </a:solidFill>
              </a:rPr>
              <a:t>c1==c2</a:t>
            </a:r>
            <a:r>
              <a:rPr lang="en-US" sz="1900" dirty="0">
                <a:solidFill>
                  <a:srgbClr val="008000"/>
                </a:solidFill>
              </a:rPr>
              <a:t>}"</a:t>
            </a:r>
            <a:r>
              <a:rPr lang="en-US" sz="19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900" dirty="0"/>
              <a:t>    </a:t>
            </a:r>
            <a:r>
              <a:rPr lang="en-US" sz="1900" dirty="0">
                <a:solidFill>
                  <a:srgbClr val="7030A0"/>
                </a:solidFill>
              </a:rPr>
              <a:t>print</a:t>
            </a:r>
            <a:r>
              <a:rPr lang="en-US" sz="1900" dirty="0"/>
              <a:t> (</a:t>
            </a:r>
            <a:r>
              <a:rPr lang="en-US" sz="1900" dirty="0">
                <a:solidFill>
                  <a:srgbClr val="008000"/>
                </a:solidFill>
              </a:rPr>
              <a:t>f"c1 equals to c1? {</a:t>
            </a:r>
            <a:r>
              <a:rPr lang="en-US" sz="1900" b="1" dirty="0">
                <a:solidFill>
                  <a:srgbClr val="008000"/>
                </a:solidFill>
              </a:rPr>
              <a:t>c1==c1</a:t>
            </a:r>
            <a:r>
              <a:rPr lang="en-US" sz="1900" dirty="0">
                <a:solidFill>
                  <a:srgbClr val="008000"/>
                </a:solidFill>
              </a:rPr>
              <a:t>}"</a:t>
            </a:r>
            <a:r>
              <a:rPr lang="en-US" sz="1900" dirty="0"/>
              <a:t>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object is the root (parent class) of all classes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6883509" y="4899882"/>
            <a:ext cx="1978324" cy="1993236"/>
            <a:chOff x="3792" y="2688"/>
            <a:chExt cx="1344" cy="1327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3792" y="2688"/>
              <a:ext cx="1200" cy="1190"/>
            </a:xfrm>
            <a:prstGeom prst="rect">
              <a:avLst/>
            </a:prstGeom>
            <a:solidFill>
              <a:srgbClr val="D1FFFF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endParaRPr lang="zh-TW" altLang="en-US">
                <a:ea typeface="PMingLiU" panose="02020500000000000000" pitchFamily="18" charset="-120"/>
              </a:endParaRPr>
            </a:p>
          </p:txBody>
        </p:sp>
        <p:sp>
          <p:nvSpPr>
            <p:cNvPr id="20" name="Line 6"/>
            <p:cNvSpPr>
              <a:spLocks noChangeShapeType="1"/>
            </p:cNvSpPr>
            <p:nvPr/>
          </p:nvSpPr>
          <p:spPr bwMode="auto">
            <a:xfrm>
              <a:off x="3792" y="3016"/>
              <a:ext cx="1200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3853" y="2766"/>
              <a:ext cx="1056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pPr algn="ctr">
                <a:buClrTx/>
                <a:buSzTx/>
              </a:pPr>
              <a:r>
                <a:rPr lang="en-US" altLang="zh-TW" sz="1600" b="1" dirty="0">
                  <a:latin typeface="Arial" panose="020B0604020202020204" pitchFamily="34" charset="0"/>
                  <a:ea typeface="PMingLiU" panose="02020500000000000000" pitchFamily="18" charset="-120"/>
                </a:rPr>
                <a:t>Cylinder</a:t>
              </a:r>
            </a:p>
          </p:txBody>
        </p:sp>
        <p:sp>
          <p:nvSpPr>
            <p:cNvPr id="22" name="Line 8"/>
            <p:cNvSpPr>
              <a:spLocks noChangeShapeType="1"/>
            </p:cNvSpPr>
            <p:nvPr/>
          </p:nvSpPr>
          <p:spPr bwMode="auto">
            <a:xfrm>
              <a:off x="3792" y="3250"/>
              <a:ext cx="1200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Text Box 9"/>
            <p:cNvSpPr txBox="1">
              <a:spLocks noChangeArrowheads="1"/>
            </p:cNvSpPr>
            <p:nvPr/>
          </p:nvSpPr>
          <p:spPr bwMode="auto">
            <a:xfrm>
              <a:off x="3888" y="3063"/>
              <a:ext cx="124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20000"/>
                </a:spcBef>
                <a:buClrTx/>
                <a:buSzTx/>
              </a:pPr>
              <a:r>
                <a:rPr lang="en-US" altLang="zh-TW" sz="1600" b="1" dirty="0">
                  <a:latin typeface="Arial" panose="020B0604020202020204" pitchFamily="34" charset="0"/>
                  <a:ea typeface="PMingLiU" panose="02020500000000000000" pitchFamily="18" charset="-120"/>
                </a:rPr>
                <a:t>__length</a:t>
              </a:r>
            </a:p>
          </p:txBody>
        </p: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3888" y="3298"/>
              <a:ext cx="1009" cy="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20000"/>
                </a:spcBef>
                <a:buClrTx/>
                <a:buSzTx/>
              </a:pPr>
              <a:r>
                <a:rPr lang="en-US" altLang="zh-TW" sz="1600" b="1" dirty="0">
                  <a:latin typeface="Arial" panose="020B0604020202020204" pitchFamily="34" charset="0"/>
                  <a:ea typeface="PMingLiU" panose="02020500000000000000" pitchFamily="18" charset="-120"/>
                </a:rPr>
                <a:t>__</a:t>
              </a:r>
              <a:r>
                <a:rPr lang="en-US" altLang="zh-TW" sz="1600" b="1" dirty="0" err="1">
                  <a:latin typeface="Arial" panose="020B0604020202020204" pitchFamily="34" charset="0"/>
                  <a:ea typeface="PMingLiU" panose="02020500000000000000" pitchFamily="18" charset="-120"/>
                </a:rPr>
                <a:t>init</a:t>
              </a:r>
              <a:r>
                <a:rPr lang="en-US" altLang="zh-TW" sz="1600" b="1" dirty="0">
                  <a:latin typeface="Arial" panose="020B0604020202020204" pitchFamily="34" charset="0"/>
                  <a:ea typeface="PMingLiU" panose="02020500000000000000" pitchFamily="18" charset="-120"/>
                </a:rPr>
                <a:t>__</a:t>
              </a:r>
            </a:p>
            <a:p>
              <a:pPr>
                <a:lnSpc>
                  <a:spcPct val="85000"/>
                </a:lnSpc>
                <a:spcBef>
                  <a:spcPct val="20000"/>
                </a:spcBef>
                <a:buClrTx/>
                <a:buSzTx/>
              </a:pPr>
              <a:r>
                <a:rPr lang="en-US" altLang="zh-TW" sz="1600" b="1" dirty="0" err="1">
                  <a:latin typeface="Arial" panose="020B0604020202020204" pitchFamily="34" charset="0"/>
                  <a:ea typeface="PMingLiU" panose="02020500000000000000" pitchFamily="18" charset="-120"/>
                </a:rPr>
                <a:t>find_volume</a:t>
              </a:r>
              <a:endParaRPr lang="en-US" altLang="zh-TW" sz="1600" b="1" dirty="0">
                <a:latin typeface="Arial" panose="020B0604020202020204" pitchFamily="34" charset="0"/>
                <a:ea typeface="PMingLiU" panose="02020500000000000000" pitchFamily="18" charset="-120"/>
              </a:endParaRPr>
            </a:p>
            <a:p>
              <a:pPr>
                <a:lnSpc>
                  <a:spcPct val="85000"/>
                </a:lnSpc>
                <a:spcBef>
                  <a:spcPct val="20000"/>
                </a:spcBef>
                <a:buClrTx/>
                <a:buSzTx/>
              </a:pPr>
              <a:r>
                <a:rPr lang="en-US" altLang="zh-TW" sz="1600" b="1" dirty="0" err="1">
                  <a:latin typeface="Arial" panose="020B0604020202020204" pitchFamily="34" charset="0"/>
                  <a:ea typeface="PMingLiU" panose="02020500000000000000" pitchFamily="18" charset="-120"/>
                </a:rPr>
                <a:t>find_area</a:t>
              </a:r>
              <a:endParaRPr lang="en-US" altLang="zh-TW" sz="1600" b="1" dirty="0">
                <a:latin typeface="Arial" panose="020B0604020202020204" pitchFamily="34" charset="0"/>
                <a:ea typeface="PMingLiU" panose="02020500000000000000" pitchFamily="18" charset="-120"/>
              </a:endParaRPr>
            </a:p>
            <a:p>
              <a:pPr>
                <a:lnSpc>
                  <a:spcPct val="85000"/>
                </a:lnSpc>
                <a:spcBef>
                  <a:spcPct val="20000"/>
                </a:spcBef>
                <a:buClrTx/>
                <a:buSzTx/>
              </a:pPr>
              <a:endParaRPr lang="en-US" altLang="zh-TW" sz="1600" b="1" dirty="0">
                <a:latin typeface="Arial" panose="020B0604020202020204" pitchFamily="34" charset="0"/>
                <a:ea typeface="PMingLiU" panose="02020500000000000000" pitchFamily="18" charset="-12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876591" y="2586829"/>
            <a:ext cx="1772720" cy="1792981"/>
            <a:chOff x="3863520" y="1184331"/>
            <a:chExt cx="1772720" cy="1792981"/>
          </a:xfrm>
        </p:grpSpPr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3863520" y="1184331"/>
              <a:ext cx="1760265" cy="1792981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endParaRPr lang="zh-TW" altLang="en-US">
                <a:ea typeface="PMingLiU" panose="02020500000000000000" pitchFamily="18" charset="-120"/>
              </a:endParaRP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4306700" y="1265293"/>
              <a:ext cx="788491" cy="33734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</a:pPr>
              <a:r>
                <a:rPr lang="en-US" altLang="ja-JP" sz="1600" b="1" dirty="0">
                  <a:latin typeface="Arial" panose="020B0604020202020204" pitchFamily="34" charset="0"/>
                  <a:ea typeface="MS PGothic" panose="020B0600070205080204" pitchFamily="34" charset="-128"/>
                </a:rPr>
                <a:t>Circle</a:t>
              </a:r>
              <a:endParaRPr lang="en-US" altLang="ja-JP" sz="1600" b="1" dirty="0">
                <a:latin typeface="Times New Roman" panose="02020603050405020304" pitchFamily="18" charset="0"/>
                <a:ea typeface="MS PGothic" panose="020B0600070205080204" pitchFamily="34" charset="-128"/>
              </a:endParaRP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3970622" y="1589143"/>
              <a:ext cx="1353546" cy="33734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pPr>
                <a:buClrTx/>
                <a:buSzTx/>
              </a:pPr>
              <a:r>
                <a:rPr lang="en-US" altLang="zh-TW" sz="1600" b="1" dirty="0">
                  <a:latin typeface="Arial" panose="020B0604020202020204" pitchFamily="34" charset="0"/>
                  <a:ea typeface="PMingLiU" panose="02020500000000000000" pitchFamily="18" charset="-120"/>
                </a:rPr>
                <a:t>__radius</a:t>
              </a: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3863520" y="1589143"/>
              <a:ext cx="1772720" cy="16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>
              <a:off x="3970622" y="1912993"/>
              <a:ext cx="1632380" cy="91757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25000"/>
                </a:spcBef>
                <a:spcAft>
                  <a:spcPct val="15000"/>
                </a:spcAft>
                <a:buClrTx/>
                <a:buSzTx/>
              </a:pPr>
              <a:r>
                <a:rPr lang="en-US" altLang="zh-TW" sz="1600" b="1" dirty="0">
                  <a:latin typeface="Arial" panose="020B0604020202020204" pitchFamily="34" charset="0"/>
                  <a:ea typeface="PMingLiU" panose="02020500000000000000" pitchFamily="18" charset="-120"/>
                </a:rPr>
                <a:t>__</a:t>
              </a:r>
              <a:r>
                <a:rPr lang="en-US" altLang="zh-TW" sz="1600" b="1" dirty="0" err="1">
                  <a:latin typeface="Arial" panose="020B0604020202020204" pitchFamily="34" charset="0"/>
                  <a:ea typeface="PMingLiU" panose="02020500000000000000" pitchFamily="18" charset="-120"/>
                </a:rPr>
                <a:t>init</a:t>
              </a:r>
              <a:r>
                <a:rPr lang="en-US" altLang="zh-TW" sz="1600" b="1" dirty="0">
                  <a:latin typeface="Arial" panose="020B0604020202020204" pitchFamily="34" charset="0"/>
                  <a:ea typeface="PMingLiU" panose="02020500000000000000" pitchFamily="18" charset="-120"/>
                </a:rPr>
                <a:t>__</a:t>
              </a:r>
            </a:p>
            <a:p>
              <a:pPr>
                <a:lnSpc>
                  <a:spcPct val="85000"/>
                </a:lnSpc>
                <a:spcBef>
                  <a:spcPct val="25000"/>
                </a:spcBef>
                <a:spcAft>
                  <a:spcPct val="15000"/>
                </a:spcAft>
                <a:buClrTx/>
                <a:buSzTx/>
              </a:pPr>
              <a:r>
                <a:rPr lang="en-US" altLang="zh-TW" sz="1600" b="1" dirty="0" err="1">
                  <a:latin typeface="Arial" panose="020B0604020202020204" pitchFamily="34" charset="0"/>
                  <a:ea typeface="PMingLiU" panose="02020500000000000000" pitchFamily="18" charset="-120"/>
                </a:rPr>
                <a:t>find_area</a:t>
              </a:r>
              <a:endParaRPr lang="en-US" altLang="zh-TW" sz="1600" b="1" dirty="0">
                <a:latin typeface="Arial" panose="020B0604020202020204" pitchFamily="34" charset="0"/>
                <a:ea typeface="PMingLiU" panose="02020500000000000000" pitchFamily="18" charset="-120"/>
              </a:endParaRPr>
            </a:p>
            <a:p>
              <a:pPr>
                <a:lnSpc>
                  <a:spcPct val="85000"/>
                </a:lnSpc>
                <a:spcBef>
                  <a:spcPct val="25000"/>
                </a:spcBef>
                <a:spcAft>
                  <a:spcPct val="15000"/>
                </a:spcAft>
                <a:buClrTx/>
                <a:buSzTx/>
              </a:pPr>
              <a:r>
                <a:rPr lang="en-US" altLang="zh-TW" sz="1600" b="1" dirty="0" err="1">
                  <a:latin typeface="Arial" panose="020B0604020202020204" pitchFamily="34" charset="0"/>
                  <a:ea typeface="PMingLiU" panose="02020500000000000000" pitchFamily="18" charset="-120"/>
                </a:rPr>
                <a:t>find_perimeter</a:t>
              </a:r>
              <a:endParaRPr lang="en-US" altLang="zh-TW" sz="1600" b="1" dirty="0">
                <a:latin typeface="Arial" panose="020B0604020202020204" pitchFamily="34" charset="0"/>
                <a:ea typeface="PMingLiU" panose="02020500000000000000" pitchFamily="18" charset="-120"/>
              </a:endParaRPr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V="1">
              <a:off x="3863520" y="1912993"/>
              <a:ext cx="17727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7099143" y="1501271"/>
            <a:ext cx="1244952" cy="33855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pPr algn="ctr">
              <a:spcBef>
                <a:spcPct val="20000"/>
              </a:spcBef>
              <a:spcAft>
                <a:spcPct val="20000"/>
              </a:spcAft>
              <a:buClrTx/>
              <a:buSzTx/>
            </a:pPr>
            <a:r>
              <a:rPr lang="en-US" altLang="ja-JP" sz="1600" b="1" dirty="0">
                <a:latin typeface="Arial" panose="020B0604020202020204" pitchFamily="34" charset="0"/>
                <a:ea typeface="MS PGothic" panose="020B0600070205080204" pitchFamily="34" charset="-128"/>
              </a:rPr>
              <a:t>Object</a:t>
            </a:r>
            <a:endParaRPr lang="en-US" altLang="ja-JP" sz="1600" b="1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1" name="AutoShape 21"/>
          <p:cNvSpPr>
            <a:spLocks noChangeArrowheads="1"/>
          </p:cNvSpPr>
          <p:nvPr/>
        </p:nvSpPr>
        <p:spPr bwMode="auto">
          <a:xfrm>
            <a:off x="7572366" y="4404422"/>
            <a:ext cx="381000" cy="486830"/>
          </a:xfrm>
          <a:prstGeom prst="upArrow">
            <a:avLst>
              <a:gd name="adj1" fmla="val 0"/>
              <a:gd name="adj2" fmla="val 81664"/>
            </a:avLst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endParaRPr lang="zh-TW" altLang="en-US">
              <a:ea typeface="PMingLiU" panose="02020500000000000000" pitchFamily="18" charset="-120"/>
            </a:endParaRP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7943325" y="2034776"/>
            <a:ext cx="96733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pPr algn="r">
              <a:buClrTx/>
              <a:buSzTx/>
            </a:pPr>
            <a:r>
              <a:rPr lang="en-US" altLang="zh-TW" sz="2000" b="1" dirty="0">
                <a:latin typeface="Times" panose="02020603050405020304" pitchFamily="18" charset="0"/>
                <a:ea typeface="PMingLiU" panose="02020500000000000000" pitchFamily="18" charset="-120"/>
              </a:rPr>
              <a:t>inherit</a:t>
            </a:r>
          </a:p>
        </p:txBody>
      </p:sp>
      <p:sp>
        <p:nvSpPr>
          <p:cNvPr id="34" name="AutoShape 21"/>
          <p:cNvSpPr>
            <a:spLocks noChangeArrowheads="1"/>
          </p:cNvSpPr>
          <p:nvPr/>
        </p:nvSpPr>
        <p:spPr bwMode="auto">
          <a:xfrm>
            <a:off x="7569345" y="1888965"/>
            <a:ext cx="381000" cy="673252"/>
          </a:xfrm>
          <a:prstGeom prst="upArrow">
            <a:avLst>
              <a:gd name="adj1" fmla="val 0"/>
              <a:gd name="adj2" fmla="val 81664"/>
            </a:avLst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endParaRPr lang="zh-TW" altLang="en-US">
              <a:ea typeface="PMingLiU" panose="02020500000000000000" pitchFamily="18" charset="-120"/>
            </a:endParaRPr>
          </a:p>
        </p:txBody>
      </p:sp>
      <p:sp>
        <p:nvSpPr>
          <p:cNvPr id="40" name="Text Box 22"/>
          <p:cNvSpPr txBox="1">
            <a:spLocks noChangeArrowheads="1"/>
          </p:cNvSpPr>
          <p:nvPr/>
        </p:nvSpPr>
        <p:spPr bwMode="auto">
          <a:xfrm>
            <a:off x="7929817" y="4434974"/>
            <a:ext cx="96733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pPr algn="r">
              <a:buClrTx/>
              <a:buSzTx/>
            </a:pPr>
            <a:r>
              <a:rPr lang="en-US" altLang="zh-TW" sz="2000" b="1" dirty="0">
                <a:latin typeface="Times" panose="02020603050405020304" pitchFamily="18" charset="0"/>
                <a:ea typeface="PMingLiU" panose="02020500000000000000" pitchFamily="18" charset="-120"/>
              </a:rPr>
              <a:t>inherit</a:t>
            </a:r>
          </a:p>
        </p:txBody>
      </p:sp>
      <p:sp>
        <p:nvSpPr>
          <p:cNvPr id="41" name="Rounded Rectangular Callout 40"/>
          <p:cNvSpPr/>
          <p:nvPr/>
        </p:nvSpPr>
        <p:spPr>
          <a:xfrm>
            <a:off x="2382901" y="1564449"/>
            <a:ext cx="2364310" cy="390797"/>
          </a:xfrm>
          <a:prstGeom prst="wedgeRoundRectCallout">
            <a:avLst>
              <a:gd name="adj1" fmla="val -55544"/>
              <a:gd name="adj2" fmla="val 12469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Inserted by interpreter</a:t>
            </a:r>
          </a:p>
        </p:txBody>
      </p:sp>
      <p:sp>
        <p:nvSpPr>
          <p:cNvPr id="42" name="TextBox 20"/>
          <p:cNvSpPr txBox="1"/>
          <p:nvPr/>
        </p:nvSpPr>
        <p:spPr>
          <a:xfrm>
            <a:off x="1993662" y="4274788"/>
            <a:ext cx="4704204" cy="140038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00" b="1" u="sng" dirty="0"/>
              <a:t>Output:</a:t>
            </a:r>
          </a:p>
          <a:p>
            <a:pPr marL="0" indent="0">
              <a:buNone/>
            </a:pPr>
            <a:r>
              <a:rPr lang="en-US" sz="1700" dirty="0">
                <a:solidFill>
                  <a:srgbClr val="0000FF"/>
                </a:solidFill>
              </a:rPr>
              <a:t>&lt;__</a:t>
            </a:r>
            <a:r>
              <a:rPr lang="en-US" sz="1700" dirty="0" err="1">
                <a:solidFill>
                  <a:srgbClr val="0000FF"/>
                </a:solidFill>
              </a:rPr>
              <a:t>main__.Circle</a:t>
            </a:r>
            <a:r>
              <a:rPr lang="en-US" sz="1700" dirty="0">
                <a:solidFill>
                  <a:srgbClr val="0000FF"/>
                </a:solidFill>
              </a:rPr>
              <a:t> object at 0x0000029B1555E640&gt;</a:t>
            </a:r>
          </a:p>
          <a:p>
            <a:pPr marL="0" indent="0">
              <a:buNone/>
            </a:pPr>
            <a:r>
              <a:rPr lang="en-US" sz="1700" dirty="0">
                <a:solidFill>
                  <a:srgbClr val="0000FF"/>
                </a:solidFill>
              </a:rPr>
              <a:t>&lt;__</a:t>
            </a:r>
            <a:r>
              <a:rPr lang="en-US" sz="1700" dirty="0" err="1">
                <a:solidFill>
                  <a:srgbClr val="0000FF"/>
                </a:solidFill>
              </a:rPr>
              <a:t>main__.Circle</a:t>
            </a:r>
            <a:r>
              <a:rPr lang="en-US" sz="1700" dirty="0">
                <a:solidFill>
                  <a:srgbClr val="0000FF"/>
                </a:solidFill>
              </a:rPr>
              <a:t> object at 0x0000029B1555EA30&gt;</a:t>
            </a:r>
          </a:p>
          <a:p>
            <a:pPr marL="0" indent="0">
              <a:buNone/>
            </a:pPr>
            <a:r>
              <a:rPr lang="en-US" sz="1700" dirty="0">
                <a:solidFill>
                  <a:srgbClr val="0000FF"/>
                </a:solidFill>
              </a:rPr>
              <a:t>c1 equals to c2? False</a:t>
            </a:r>
          </a:p>
          <a:p>
            <a:pPr marL="0" indent="0">
              <a:buNone/>
            </a:pPr>
            <a:r>
              <a:rPr lang="en-US" sz="1700" dirty="0">
                <a:solidFill>
                  <a:srgbClr val="0000FF"/>
                </a:solidFill>
              </a:rPr>
              <a:t>c1 equals to c1? True</a:t>
            </a:r>
            <a:endParaRPr lang="en-US" sz="1700" b="1" dirty="0">
              <a:solidFill>
                <a:srgbClr val="0000FF"/>
              </a:solidFill>
            </a:endParaRPr>
          </a:p>
        </p:txBody>
      </p:sp>
      <p:sp>
        <p:nvSpPr>
          <p:cNvPr id="44" name="Rounded Rectangular Callout 43"/>
          <p:cNvSpPr/>
          <p:nvPr/>
        </p:nvSpPr>
        <p:spPr>
          <a:xfrm>
            <a:off x="3810000" y="2974655"/>
            <a:ext cx="2865130" cy="1195385"/>
          </a:xfrm>
          <a:prstGeom prst="wedgeRoundRectCallout">
            <a:avLst>
              <a:gd name="adj1" fmla="val 6163"/>
              <a:gd name="adj2" fmla="val 841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Return of </a:t>
            </a:r>
            <a:r>
              <a:rPr lang="en-US" b="1" dirty="0"/>
              <a:t>default </a:t>
            </a:r>
            <a:r>
              <a:rPr lang="en-US" b="1" dirty="0">
                <a:solidFill>
                  <a:srgbClr val="0000FF"/>
                </a:solidFill>
              </a:rPr>
              <a:t>__</a:t>
            </a:r>
            <a:r>
              <a:rPr lang="en-US" b="1" dirty="0" err="1">
                <a:solidFill>
                  <a:srgbClr val="0000FF"/>
                </a:solidFill>
              </a:rPr>
              <a:t>str</a:t>
            </a:r>
            <a:r>
              <a:rPr lang="en-US" b="1" dirty="0">
                <a:solidFill>
                  <a:srgbClr val="0000FF"/>
                </a:solidFill>
              </a:rPr>
              <a:t>__() </a:t>
            </a:r>
            <a:r>
              <a:rPr lang="en-US" b="1" dirty="0"/>
              <a:t>method</a:t>
            </a:r>
            <a:r>
              <a:rPr lang="en-US" dirty="0"/>
              <a:t> return the location, class name, and object identifier</a:t>
            </a:r>
          </a:p>
        </p:txBody>
      </p:sp>
      <p:sp>
        <p:nvSpPr>
          <p:cNvPr id="45" name="Rounded Rectangular Callout 44"/>
          <p:cNvSpPr/>
          <p:nvPr/>
        </p:nvSpPr>
        <p:spPr>
          <a:xfrm>
            <a:off x="4043382" y="5864045"/>
            <a:ext cx="2747305" cy="823291"/>
          </a:xfrm>
          <a:prstGeom prst="wedgeRoundRectCallout">
            <a:avLst>
              <a:gd name="adj1" fmla="val -41418"/>
              <a:gd name="adj2" fmla="val -12363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default </a:t>
            </a:r>
            <a:r>
              <a:rPr lang="en-US" b="1" dirty="0">
                <a:solidFill>
                  <a:srgbClr val="0000FF"/>
                </a:solidFill>
              </a:rPr>
              <a:t>__</a:t>
            </a:r>
            <a:r>
              <a:rPr lang="en-US" b="1" dirty="0" err="1">
                <a:solidFill>
                  <a:srgbClr val="0000FF"/>
                </a:solidFill>
              </a:rPr>
              <a:t>eq</a:t>
            </a:r>
            <a:r>
              <a:rPr lang="en-US" b="1" dirty="0">
                <a:solidFill>
                  <a:srgbClr val="0000FF"/>
                </a:solidFill>
              </a:rPr>
              <a:t>__() </a:t>
            </a:r>
            <a:r>
              <a:rPr lang="en-US" b="1" dirty="0"/>
              <a:t>method</a:t>
            </a:r>
            <a:r>
              <a:rPr lang="en-US" dirty="0"/>
              <a:t> is used during comparison of two objects </a:t>
            </a:r>
          </a:p>
        </p:txBody>
      </p:sp>
    </p:spTree>
    <p:extLst>
      <p:ext uri="{BB962C8B-B14F-4D97-AF65-F5344CB8AC3E}">
        <p14:creationId xmlns:p14="http://schemas.microsoft.com/office/powerpoint/2010/main" val="4064712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Overriding methods in </a:t>
            </a:r>
            <a:r>
              <a:rPr lang="en-US" dirty="0">
                <a:solidFill>
                  <a:srgbClr val="0000FF"/>
                </a:solidFill>
              </a:rPr>
              <a:t>object</a:t>
            </a:r>
            <a:r>
              <a:rPr lang="en-US" dirty="0"/>
              <a:t> class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259080" y="1447800"/>
            <a:ext cx="7208520" cy="51816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HK" sz="2000" b="1" u="sng" dirty="0"/>
              <a:t>Program: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2000" dirty="0"/>
              <a:t> math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2000" dirty="0"/>
              <a:t> pi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00FF"/>
                </a:solidFill>
              </a:rPr>
              <a:t>Circle</a:t>
            </a:r>
            <a:r>
              <a:rPr lang="en-US" sz="2000" dirty="0"/>
              <a:t> 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00FF"/>
                </a:solidFill>
              </a:rPr>
              <a:t>__</a:t>
            </a:r>
            <a:r>
              <a:rPr lang="en-US" sz="2000" dirty="0" err="1">
                <a:solidFill>
                  <a:srgbClr val="0000FF"/>
                </a:solidFill>
              </a:rPr>
              <a:t>init</a:t>
            </a:r>
            <a:r>
              <a:rPr lang="en-US" sz="2000" dirty="0">
                <a:solidFill>
                  <a:srgbClr val="0000FF"/>
                </a:solidFill>
              </a:rPr>
              <a:t>__</a:t>
            </a:r>
            <a:r>
              <a:rPr lang="en-US" sz="2000" dirty="0"/>
              <a:t>(self, radius):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        </a:t>
            </a:r>
            <a:r>
              <a:rPr lang="en-US" sz="2000" dirty="0" err="1"/>
              <a:t>self.__radius</a:t>
            </a:r>
            <a:r>
              <a:rPr lang="en-US" sz="2000" dirty="0"/>
              <a:t> = radius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/>
              <a:t> </a:t>
            </a:r>
            <a:r>
              <a:rPr lang="en-US" sz="2000" dirty="0" err="1">
                <a:solidFill>
                  <a:srgbClr val="0000FF"/>
                </a:solidFill>
              </a:rPr>
              <a:t>find_area</a:t>
            </a:r>
            <a:r>
              <a:rPr lang="en-US" sz="2000" dirty="0"/>
              <a:t>(self):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    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000" dirty="0"/>
              <a:t> </a:t>
            </a:r>
            <a:r>
              <a:rPr lang="en-US" sz="2000" dirty="0" err="1"/>
              <a:t>self.__radius</a:t>
            </a:r>
            <a:r>
              <a:rPr lang="en-US" sz="2000" dirty="0"/>
              <a:t> ** 2 * pi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   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rgbClr val="0000FF"/>
                </a:solidFill>
              </a:rPr>
              <a:t>__</a:t>
            </a:r>
            <a:r>
              <a:rPr lang="en-US" sz="2000" b="1" dirty="0" err="1">
                <a:solidFill>
                  <a:srgbClr val="0000FF"/>
                </a:solidFill>
              </a:rPr>
              <a:t>str</a:t>
            </a:r>
            <a:r>
              <a:rPr lang="en-US" sz="2000" b="1" dirty="0">
                <a:solidFill>
                  <a:srgbClr val="0000FF"/>
                </a:solidFill>
              </a:rPr>
              <a:t>__</a:t>
            </a:r>
            <a:r>
              <a:rPr lang="en-US" sz="2000" b="1" dirty="0"/>
              <a:t> (self):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    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000" dirty="0"/>
              <a:t> </a:t>
            </a:r>
            <a:r>
              <a:rPr lang="en-US" sz="2000" dirty="0" err="1">
                <a:solidFill>
                  <a:srgbClr val="008000"/>
                </a:solidFill>
              </a:rPr>
              <a:t>f"Circle</a:t>
            </a:r>
            <a:r>
              <a:rPr lang="en-US" sz="2000" dirty="0">
                <a:solidFill>
                  <a:srgbClr val="008000"/>
                </a:solidFill>
              </a:rPr>
              <a:t> radius:{</a:t>
            </a:r>
            <a:r>
              <a:rPr lang="en-US" sz="2000" dirty="0" err="1">
                <a:solidFill>
                  <a:srgbClr val="008000"/>
                </a:solidFill>
              </a:rPr>
              <a:t>self.__radius</a:t>
            </a:r>
            <a:r>
              <a:rPr lang="en-US" sz="2000" dirty="0">
                <a:solidFill>
                  <a:srgbClr val="008000"/>
                </a:solidFill>
              </a:rPr>
              <a:t>}, area:{</a:t>
            </a:r>
            <a:r>
              <a:rPr lang="en-US" sz="2000" dirty="0" err="1">
                <a:solidFill>
                  <a:srgbClr val="008000"/>
                </a:solidFill>
              </a:rPr>
              <a:t>self.find_area</a:t>
            </a:r>
            <a:r>
              <a:rPr lang="en-US" sz="2000" dirty="0">
                <a:solidFill>
                  <a:srgbClr val="008000"/>
                </a:solidFill>
              </a:rPr>
              <a:t>():.2f}"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   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rgbClr val="0000FF"/>
                </a:solidFill>
              </a:rPr>
              <a:t>__</a:t>
            </a:r>
            <a:r>
              <a:rPr lang="en-US" sz="2000" b="1" dirty="0" err="1">
                <a:solidFill>
                  <a:srgbClr val="0000FF"/>
                </a:solidFill>
              </a:rPr>
              <a:t>eq</a:t>
            </a:r>
            <a:r>
              <a:rPr lang="en-US" sz="2000" b="1" dirty="0">
                <a:solidFill>
                  <a:srgbClr val="0000FF"/>
                </a:solidFill>
              </a:rPr>
              <a:t>__</a:t>
            </a:r>
            <a:r>
              <a:rPr lang="en-US" sz="2000" b="1" dirty="0"/>
              <a:t> (self, other):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    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000" dirty="0"/>
              <a:t> </a:t>
            </a:r>
            <a:r>
              <a:rPr lang="en-US" sz="2000" dirty="0" err="1"/>
              <a:t>self.__radius</a:t>
            </a:r>
            <a:r>
              <a:rPr lang="en-US" sz="2000" dirty="0"/>
              <a:t> == </a:t>
            </a:r>
            <a:r>
              <a:rPr lang="en-US" sz="2000" dirty="0" err="1"/>
              <a:t>other.__radius</a:t>
            </a:r>
            <a:r>
              <a:rPr lang="en-US" sz="2000" dirty="0"/>
              <a:t>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        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True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    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sz="2000" dirty="0"/>
              <a:t>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        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return False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2590800" y="1265238"/>
            <a:ext cx="2971800" cy="609600"/>
          </a:xfrm>
          <a:prstGeom prst="wedgeRoundRectCallout">
            <a:avLst>
              <a:gd name="adj1" fmla="val -59646"/>
              <a:gd name="adj2" fmla="val 11803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 need to explicitly inherit from object class in Python 3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3863340" y="3211909"/>
            <a:ext cx="5181600" cy="1166019"/>
          </a:xfrm>
          <a:prstGeom prst="wedgeRoundRectCallout">
            <a:avLst>
              <a:gd name="adj1" fmla="val -74159"/>
              <a:gd name="adj2" fmla="val 3867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Overriding the default object string method __</a:t>
            </a:r>
            <a:r>
              <a:rPr lang="en-US" dirty="0" err="1"/>
              <a:t>str</a:t>
            </a:r>
            <a:r>
              <a:rPr lang="en-US" dirty="0"/>
              <a:t>__() to this string method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String related to circle's radius and area is returned instead of the class name and object id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4679604" y="4768076"/>
            <a:ext cx="4329776" cy="1201936"/>
          </a:xfrm>
          <a:prstGeom prst="wedgeRoundRectCallout">
            <a:avLst>
              <a:gd name="adj1" fmla="val -81266"/>
              <a:gd name="adj2" fmla="val -3304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Overriding the default object equal method __</a:t>
            </a:r>
            <a:r>
              <a:rPr lang="en-US" dirty="0" err="1"/>
              <a:t>eq</a:t>
            </a:r>
            <a:r>
              <a:rPr lang="en-US" dirty="0"/>
              <a:t>__() to this equal method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Circle's radius is used to compare whether the two circles are equal</a:t>
            </a:r>
          </a:p>
        </p:txBody>
      </p:sp>
    </p:spTree>
    <p:extLst>
      <p:ext uri="{BB962C8B-B14F-4D97-AF65-F5344CB8AC3E}">
        <p14:creationId xmlns:p14="http://schemas.microsoft.com/office/powerpoint/2010/main" val="1220868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Overriding methods in </a:t>
            </a:r>
            <a:r>
              <a:rPr lang="en-US" dirty="0">
                <a:solidFill>
                  <a:srgbClr val="0000FF"/>
                </a:solidFill>
              </a:rPr>
              <a:t>object</a:t>
            </a:r>
            <a:r>
              <a:rPr lang="en-US" dirty="0"/>
              <a:t> class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259080" y="1609145"/>
            <a:ext cx="4312920" cy="31242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HK" sz="2000" b="1" u="sng" dirty="0"/>
              <a:t>Program: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000" dirty="0"/>
              <a:t> __name__==</a:t>
            </a:r>
            <a:r>
              <a:rPr lang="en-US" sz="2000" dirty="0">
                <a:solidFill>
                  <a:srgbClr val="008000"/>
                </a:solidFill>
              </a:rPr>
              <a:t>"__main__"</a:t>
            </a:r>
            <a:r>
              <a:rPr lang="en-US" sz="2000" dirty="0"/>
              <a:t>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    c1 = Circle(2)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    c2 = Circle(2)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    </a:t>
            </a:r>
            <a:r>
              <a:rPr lang="en-US" sz="2000" dirty="0">
                <a:solidFill>
                  <a:srgbClr val="7030A0"/>
                </a:solidFill>
              </a:rPr>
              <a:t>print</a:t>
            </a:r>
            <a:r>
              <a:rPr lang="en-US" sz="2000" dirty="0"/>
              <a:t> (c1)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    </a:t>
            </a:r>
            <a:r>
              <a:rPr lang="en-US" sz="2000" dirty="0">
                <a:solidFill>
                  <a:srgbClr val="7030A0"/>
                </a:solidFill>
              </a:rPr>
              <a:t>print</a:t>
            </a:r>
            <a:r>
              <a:rPr lang="en-US" sz="2000" dirty="0"/>
              <a:t> (c2)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    </a:t>
            </a:r>
            <a:r>
              <a:rPr lang="en-US" sz="2000" dirty="0">
                <a:solidFill>
                  <a:srgbClr val="7030A0"/>
                </a:solidFill>
              </a:rPr>
              <a:t>print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008000"/>
                </a:solidFill>
              </a:rPr>
              <a:t>f"c1 equals to c2? {c1==c2}"</a:t>
            </a:r>
            <a:r>
              <a:rPr lang="en-US" sz="20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    </a:t>
            </a:r>
            <a:r>
              <a:rPr lang="en-US" sz="2000" dirty="0">
                <a:solidFill>
                  <a:srgbClr val="7030A0"/>
                </a:solidFill>
              </a:rPr>
              <a:t>print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008000"/>
                </a:solidFill>
              </a:rPr>
              <a:t>f"c1 equals to c1? {c1==c1}"</a:t>
            </a:r>
            <a:r>
              <a:rPr lang="en-US" sz="2000" dirty="0"/>
              <a:t>)</a:t>
            </a:r>
          </a:p>
        </p:txBody>
      </p:sp>
      <p:sp>
        <p:nvSpPr>
          <p:cNvPr id="5" name="TextBox 20"/>
          <p:cNvSpPr txBox="1"/>
          <p:nvPr/>
        </p:nvSpPr>
        <p:spPr>
          <a:xfrm>
            <a:off x="259080" y="4995337"/>
            <a:ext cx="5532120" cy="163121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Output Before: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&lt;__</a:t>
            </a:r>
            <a:r>
              <a:rPr lang="en-US" sz="2000" dirty="0" err="1">
                <a:solidFill>
                  <a:srgbClr val="0000FF"/>
                </a:solidFill>
              </a:rPr>
              <a:t>main__.Circle</a:t>
            </a:r>
            <a:r>
              <a:rPr lang="en-US" sz="2000" dirty="0">
                <a:solidFill>
                  <a:srgbClr val="0000FF"/>
                </a:solidFill>
              </a:rPr>
              <a:t> object at 0x0000029B1555E640&gt;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&lt;__</a:t>
            </a:r>
            <a:r>
              <a:rPr lang="en-US" sz="2000" dirty="0" err="1">
                <a:solidFill>
                  <a:srgbClr val="0000FF"/>
                </a:solidFill>
              </a:rPr>
              <a:t>main__.Circle</a:t>
            </a:r>
            <a:r>
              <a:rPr lang="en-US" sz="2000" dirty="0">
                <a:solidFill>
                  <a:srgbClr val="0000FF"/>
                </a:solidFill>
              </a:rPr>
              <a:t> object at 0x0000029B1555EA30&gt;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c1 equals to c2? False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c1 equals to c1? True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6" name="TextBox 20"/>
          <p:cNvSpPr txBox="1"/>
          <p:nvPr/>
        </p:nvSpPr>
        <p:spPr>
          <a:xfrm>
            <a:off x="5911388" y="4995337"/>
            <a:ext cx="2975264" cy="163121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Output After: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00FF"/>
                </a:solidFill>
              </a:rPr>
              <a:t>Circle radius:2, area:12.57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00FF"/>
                </a:solidFill>
              </a:rPr>
              <a:t>Circle radius:2, area:12.57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c1 equals to c2? </a:t>
            </a:r>
            <a:r>
              <a:rPr lang="en-US" sz="2000" b="1" dirty="0">
                <a:solidFill>
                  <a:srgbClr val="0000FF"/>
                </a:solidFill>
              </a:rPr>
              <a:t>True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c1 equals to c1? True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2284244" y="2743200"/>
            <a:ext cx="3158192" cy="659740"/>
          </a:xfrm>
          <a:prstGeom prst="wedgeRoundRectCallout">
            <a:avLst>
              <a:gd name="adj1" fmla="val -69755"/>
              <a:gd name="adj2" fmla="val 3862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Object can be printed directly by using the print function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4876800" y="3539398"/>
            <a:ext cx="4009852" cy="659740"/>
          </a:xfrm>
          <a:prstGeom prst="wedgeRoundRectCallout">
            <a:avLst>
              <a:gd name="adj1" fmla="val -66276"/>
              <a:gd name="adj2" fmla="val 2784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Object can be compared by using user's defined attributes (e.g. radius)</a:t>
            </a:r>
          </a:p>
        </p:txBody>
      </p:sp>
    </p:spTree>
    <p:extLst>
      <p:ext uri="{BB962C8B-B14F-4D97-AF65-F5344CB8AC3E}">
        <p14:creationId xmlns:p14="http://schemas.microsoft.com/office/powerpoint/2010/main" val="3030260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Polymorphism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54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Polymorphism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Polymorphism means "</a:t>
            </a:r>
            <a:r>
              <a:rPr lang="en-US" b="1" dirty="0">
                <a:solidFill>
                  <a:srgbClr val="FF0000"/>
                </a:solidFill>
              </a:rPr>
              <a:t>having many forms</a:t>
            </a:r>
            <a:r>
              <a:rPr lang="en-US" dirty="0"/>
              <a:t>"</a:t>
            </a:r>
          </a:p>
          <a:p>
            <a:r>
              <a:rPr lang="en-US" dirty="0"/>
              <a:t>Polymorphism in Python means that the same function name can be used for different types.</a:t>
            </a:r>
          </a:p>
          <a:p>
            <a:r>
              <a:rPr lang="en-US" dirty="0"/>
              <a:t>A super class reference can refer to subclass objects.</a:t>
            </a:r>
          </a:p>
          <a:p>
            <a:r>
              <a:rPr lang="en-US" dirty="0"/>
              <a:t>When method is invoked by object reference using "dot notation", i.e. </a:t>
            </a:r>
            <a:r>
              <a:rPr lang="en-US" dirty="0" err="1"/>
              <a:t>variable.method</a:t>
            </a:r>
            <a:r>
              <a:rPr lang="en-US" dirty="0"/>
              <a:t>(), exactly which method is run </a:t>
            </a:r>
            <a:r>
              <a:rPr lang="en-US" u="sng" dirty="0"/>
              <a:t>depends on the object that the variable currently refers to.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587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 Example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28600" y="1181963"/>
            <a:ext cx="4114800" cy="559983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u="sng" dirty="0">
                <a:solidFill>
                  <a:schemeClr val="tx1"/>
                </a:solidFill>
              </a:rPr>
              <a:t>Program:</a:t>
            </a:r>
          </a:p>
          <a:p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rgbClr val="FF0000"/>
                </a:solidFill>
              </a:rPr>
              <a:t>abc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500" dirty="0">
                <a:solidFill>
                  <a:schemeClr val="tx1"/>
                </a:solidFill>
              </a:rPr>
              <a:t> ABC, </a:t>
            </a:r>
            <a:r>
              <a:rPr lang="en-US" sz="1500" dirty="0" err="1">
                <a:solidFill>
                  <a:schemeClr val="tx1"/>
                </a:solidFill>
              </a:rPr>
              <a:t>abstractmethod</a:t>
            </a:r>
            <a:endParaRPr lang="en-US" sz="1500" dirty="0">
              <a:solidFill>
                <a:schemeClr val="tx1"/>
              </a:solidFill>
            </a:endParaRPr>
          </a:p>
          <a:p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500" dirty="0">
                <a:solidFill>
                  <a:schemeClr val="tx1"/>
                </a:solidFill>
              </a:rPr>
              <a:t> math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500" dirty="0">
                <a:solidFill>
                  <a:schemeClr val="tx1"/>
                </a:solidFill>
              </a:rPr>
              <a:t> pi</a:t>
            </a:r>
          </a:p>
          <a:p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Shape</a:t>
            </a:r>
            <a:r>
              <a:rPr lang="en-US" sz="1500" dirty="0">
                <a:solidFill>
                  <a:schemeClr val="tx1"/>
                </a:solidFill>
              </a:rPr>
              <a:t>(ABC):</a:t>
            </a:r>
          </a:p>
          <a:p>
            <a:r>
              <a:rPr lang="en-US" sz="1500" dirty="0">
                <a:solidFill>
                  <a:srgbClr val="FF0000"/>
                </a:solidFill>
              </a:rPr>
              <a:t>    @</a:t>
            </a:r>
            <a:r>
              <a:rPr lang="en-US" sz="1500" dirty="0" err="1">
                <a:solidFill>
                  <a:srgbClr val="FF0000"/>
                </a:solidFill>
              </a:rPr>
              <a:t>abstractmethod</a:t>
            </a:r>
            <a:endParaRPr lang="en-US" sz="1500" dirty="0">
              <a:solidFill>
                <a:srgbClr val="FF0000"/>
              </a:solidFill>
            </a:endParaRPr>
          </a:p>
          <a:p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rgbClr val="0000FF"/>
                </a:solidFill>
              </a:rPr>
              <a:t>find_area</a:t>
            </a:r>
            <a:r>
              <a:rPr lang="en-US" sz="15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NotImplemented</a:t>
            </a:r>
            <a:endParaRPr lang="en-US" sz="1500" dirty="0">
              <a:solidFill>
                <a:srgbClr val="7030A0"/>
              </a:solidFill>
            </a:endParaRPr>
          </a:p>
          <a:p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Circle</a:t>
            </a:r>
            <a:r>
              <a:rPr lang="en-US" sz="1500" dirty="0">
                <a:solidFill>
                  <a:schemeClr val="tx1"/>
                </a:solidFill>
              </a:rPr>
              <a:t>(Shape):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 err="1">
                <a:solidFill>
                  <a:srgbClr val="0000FF"/>
                </a:solidFill>
              </a:rPr>
              <a:t>init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>
                <a:solidFill>
                  <a:schemeClr val="tx1"/>
                </a:solidFill>
              </a:rPr>
              <a:t>(self, radius):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self.__radius</a:t>
            </a:r>
            <a:r>
              <a:rPr lang="en-US" sz="1500" dirty="0">
                <a:solidFill>
                  <a:schemeClr val="tx1"/>
                </a:solidFill>
              </a:rPr>
              <a:t> = radius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rgbClr val="0000FF"/>
                </a:solidFill>
              </a:rPr>
              <a:t>find_area</a:t>
            </a:r>
            <a:r>
              <a:rPr lang="en-US" sz="15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>
                <a:solidFill>
                  <a:schemeClr val="tx1"/>
                </a:solidFill>
              </a:rPr>
              <a:t> pi * </a:t>
            </a:r>
            <a:r>
              <a:rPr lang="en-US" sz="1500" dirty="0" err="1">
                <a:solidFill>
                  <a:schemeClr val="tx1"/>
                </a:solidFill>
              </a:rPr>
              <a:t>self.__radius</a:t>
            </a:r>
            <a:r>
              <a:rPr lang="en-US" sz="1500" dirty="0">
                <a:solidFill>
                  <a:schemeClr val="tx1"/>
                </a:solidFill>
              </a:rPr>
              <a:t> ** 2</a:t>
            </a:r>
          </a:p>
          <a:p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Rectangle</a:t>
            </a:r>
            <a:r>
              <a:rPr lang="en-US" sz="1500" dirty="0">
                <a:solidFill>
                  <a:schemeClr val="tx1"/>
                </a:solidFill>
              </a:rPr>
              <a:t>(Shape):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 err="1">
                <a:solidFill>
                  <a:srgbClr val="0000FF"/>
                </a:solidFill>
              </a:rPr>
              <a:t>init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>
                <a:solidFill>
                  <a:schemeClr val="tx1"/>
                </a:solidFill>
              </a:rPr>
              <a:t>(self, length, width):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self.__length</a:t>
            </a:r>
            <a:r>
              <a:rPr lang="en-US" sz="1500" dirty="0">
                <a:solidFill>
                  <a:schemeClr val="tx1"/>
                </a:solidFill>
              </a:rPr>
              <a:t> = length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self.__width</a:t>
            </a:r>
            <a:r>
              <a:rPr lang="en-US" sz="1500" dirty="0">
                <a:solidFill>
                  <a:schemeClr val="tx1"/>
                </a:solidFill>
              </a:rPr>
              <a:t> = width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rgbClr val="0000FF"/>
                </a:solidFill>
              </a:rPr>
              <a:t>find_area</a:t>
            </a:r>
            <a:r>
              <a:rPr lang="en-US" sz="15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chemeClr val="tx1"/>
                </a:solidFill>
              </a:rPr>
              <a:t>self.__length</a:t>
            </a:r>
            <a:r>
              <a:rPr lang="en-US" sz="1500" dirty="0">
                <a:solidFill>
                  <a:schemeClr val="tx1"/>
                </a:solidFill>
              </a:rPr>
              <a:t> * </a:t>
            </a:r>
            <a:r>
              <a:rPr lang="en-US" sz="1500" dirty="0" err="1">
                <a:solidFill>
                  <a:schemeClr val="tx1"/>
                </a:solidFill>
              </a:rPr>
              <a:t>self.__width</a:t>
            </a:r>
            <a:endParaRPr lang="en-US" sz="1500" dirty="0">
              <a:solidFill>
                <a:schemeClr val="tx1"/>
              </a:solidFill>
            </a:endParaRPr>
          </a:p>
          <a:p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500" dirty="0">
                <a:solidFill>
                  <a:schemeClr val="tx1"/>
                </a:solidFill>
              </a:rPr>
              <a:t> __name__==</a:t>
            </a:r>
            <a:r>
              <a:rPr lang="en-US" sz="1500" dirty="0">
                <a:solidFill>
                  <a:srgbClr val="008000"/>
                </a:solidFill>
              </a:rPr>
              <a:t>"__main__"</a:t>
            </a:r>
            <a:r>
              <a:rPr lang="en-US" sz="1500" dirty="0">
                <a:solidFill>
                  <a:schemeClr val="tx1"/>
                </a:solidFill>
              </a:rPr>
              <a:t>: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tx1"/>
                </a:solidFill>
              </a:rPr>
              <a:t>list_shape</a:t>
            </a:r>
            <a:r>
              <a:rPr lang="en-US" sz="1500" dirty="0">
                <a:solidFill>
                  <a:schemeClr val="tx1"/>
                </a:solidFill>
              </a:rPr>
              <a:t> = </a:t>
            </a:r>
            <a:r>
              <a:rPr lang="en-US" sz="1500" dirty="0">
                <a:solidFill>
                  <a:srgbClr val="7030A0"/>
                </a:solidFill>
              </a:rPr>
              <a:t>list</a:t>
            </a:r>
            <a:r>
              <a:rPr lang="en-US" sz="1500" dirty="0">
                <a:solidFill>
                  <a:schemeClr val="tx1"/>
                </a:solidFill>
              </a:rPr>
              <a:t>()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tx1"/>
                </a:solidFill>
              </a:rPr>
              <a:t>list_shape.append</a:t>
            </a:r>
            <a:r>
              <a:rPr lang="en-US" sz="1500" dirty="0">
                <a:solidFill>
                  <a:schemeClr val="tx1"/>
                </a:solidFill>
              </a:rPr>
              <a:t>(Circle(2))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tx1"/>
                </a:solidFill>
              </a:rPr>
              <a:t>list_shape.append</a:t>
            </a:r>
            <a:r>
              <a:rPr lang="en-US" sz="1500" dirty="0">
                <a:solidFill>
                  <a:schemeClr val="tx1"/>
                </a:solidFill>
              </a:rPr>
              <a:t>(Rectangle(2,3))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1500" dirty="0">
                <a:solidFill>
                  <a:schemeClr val="tx1"/>
                </a:solidFill>
              </a:rPr>
              <a:t> shape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chemeClr val="tx1"/>
                </a:solidFill>
              </a:rPr>
              <a:t>list_shape</a:t>
            </a:r>
            <a:r>
              <a:rPr lang="en-US" sz="1500" dirty="0">
                <a:solidFill>
                  <a:schemeClr val="tx1"/>
                </a:solidFill>
              </a:rPr>
              <a:t>:</a:t>
            </a:r>
          </a:p>
          <a:p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>
                <a:solidFill>
                  <a:srgbClr val="7030A0"/>
                </a:solidFill>
              </a:rPr>
              <a:t>print</a:t>
            </a:r>
            <a:r>
              <a:rPr lang="en-US" sz="1500" dirty="0">
                <a:solidFill>
                  <a:schemeClr val="tx1"/>
                </a:solidFill>
              </a:rPr>
              <a:t> (</a:t>
            </a:r>
            <a:r>
              <a:rPr lang="en-US" sz="1500" dirty="0" err="1">
                <a:solidFill>
                  <a:srgbClr val="008000"/>
                </a:solidFill>
              </a:rPr>
              <a:t>f"The</a:t>
            </a:r>
            <a:r>
              <a:rPr lang="en-US" sz="1500" dirty="0">
                <a:solidFill>
                  <a:srgbClr val="008000"/>
                </a:solidFill>
              </a:rPr>
              <a:t> area is {</a:t>
            </a:r>
            <a:r>
              <a:rPr lang="en-US" sz="1500" b="1" dirty="0" err="1">
                <a:solidFill>
                  <a:srgbClr val="008000"/>
                </a:solidFill>
              </a:rPr>
              <a:t>shape.find_area</a:t>
            </a:r>
            <a:r>
              <a:rPr lang="en-US" sz="1500" b="1" dirty="0">
                <a:solidFill>
                  <a:srgbClr val="008000"/>
                </a:solidFill>
              </a:rPr>
              <a:t>()</a:t>
            </a:r>
            <a:r>
              <a:rPr lang="en-US" sz="1500" dirty="0">
                <a:solidFill>
                  <a:srgbClr val="008000"/>
                </a:solidFill>
              </a:rPr>
              <a:t>:.2f}"</a:t>
            </a:r>
            <a:r>
              <a:rPr lang="en-US" sz="15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6" name="TextBox 20"/>
          <p:cNvSpPr txBox="1"/>
          <p:nvPr/>
        </p:nvSpPr>
        <p:spPr>
          <a:xfrm>
            <a:off x="6770890" y="5387517"/>
            <a:ext cx="1919374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/>
              <a:t>Output: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The area is 12.57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The area is 6.00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2681374" y="3131902"/>
            <a:ext cx="4009852" cy="575402"/>
          </a:xfrm>
          <a:prstGeom prst="wedgeRoundRectCallout">
            <a:avLst>
              <a:gd name="adj1" fmla="val -66276"/>
              <a:gd name="adj2" fmla="val 3490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Circle </a:t>
            </a:r>
            <a:r>
              <a:rPr lang="en-US" sz="1600" dirty="0" err="1"/>
              <a:t>find_area</a:t>
            </a:r>
            <a:r>
              <a:rPr lang="en-US" sz="1600" dirty="0"/>
              <a:t> method override parent class Shape </a:t>
            </a:r>
            <a:r>
              <a:rPr lang="en-US" sz="1600" dirty="0" err="1"/>
              <a:t>find_area</a:t>
            </a:r>
            <a:r>
              <a:rPr lang="en-US" sz="1600" dirty="0"/>
              <a:t> method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2209800" y="1752600"/>
            <a:ext cx="2090420" cy="315278"/>
          </a:xfrm>
          <a:prstGeom prst="wedgeRoundRectCallout">
            <a:avLst>
              <a:gd name="adj1" fmla="val -69678"/>
              <a:gd name="adj2" fmla="val 3750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Abstract class Shape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2781300" y="4495800"/>
            <a:ext cx="4495800" cy="575402"/>
          </a:xfrm>
          <a:prstGeom prst="wedgeRoundRectCallout">
            <a:avLst>
              <a:gd name="adj1" fmla="val -66276"/>
              <a:gd name="adj2" fmla="val 3490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Rectangle </a:t>
            </a:r>
            <a:r>
              <a:rPr lang="en-US" sz="1600" dirty="0" err="1"/>
              <a:t>find_area</a:t>
            </a:r>
            <a:r>
              <a:rPr lang="en-US" sz="1600" dirty="0"/>
              <a:t> method override parent class Shape </a:t>
            </a:r>
            <a:r>
              <a:rPr lang="en-US" sz="1600" dirty="0" err="1"/>
              <a:t>find_area</a:t>
            </a:r>
            <a:r>
              <a:rPr lang="en-US" sz="1600" dirty="0"/>
              <a:t> method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3550487" y="5172491"/>
            <a:ext cx="2957426" cy="575402"/>
          </a:xfrm>
          <a:prstGeom prst="wedgeRoundRectCallout">
            <a:avLst>
              <a:gd name="adj1" fmla="val -75895"/>
              <a:gd name="adj2" fmla="val 7551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Object reference in </a:t>
            </a:r>
            <a:r>
              <a:rPr lang="en-US" sz="1600" dirty="0" err="1"/>
              <a:t>list_shape</a:t>
            </a:r>
            <a:r>
              <a:rPr lang="en-US" sz="1600" dirty="0"/>
              <a:t> can refer to a </a:t>
            </a:r>
            <a:r>
              <a:rPr lang="en-US" sz="1600" b="1" dirty="0"/>
              <a:t>Rectangle</a:t>
            </a:r>
            <a:r>
              <a:rPr lang="en-US" sz="1600" dirty="0"/>
              <a:t> or </a:t>
            </a:r>
            <a:r>
              <a:rPr lang="en-US" sz="1600" b="1" dirty="0"/>
              <a:t>Circle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4034386" y="5849182"/>
            <a:ext cx="2482446" cy="575402"/>
          </a:xfrm>
          <a:prstGeom prst="wedgeRoundRectCallout">
            <a:avLst>
              <a:gd name="adj1" fmla="val -82443"/>
              <a:gd name="adj2" fmla="val 6139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err="1"/>
              <a:t>shape.find_area</a:t>
            </a:r>
            <a:r>
              <a:rPr lang="en-US" sz="1600" dirty="0"/>
              <a:t>() </a:t>
            </a:r>
            <a:r>
              <a:rPr lang="en-US" sz="1600" b="1" dirty="0"/>
              <a:t>calls the correct method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2791518" y="2153927"/>
            <a:ext cx="5057082" cy="575402"/>
          </a:xfrm>
          <a:prstGeom prst="wedgeRoundRectCallout">
            <a:avLst>
              <a:gd name="adj1" fmla="val -64792"/>
              <a:gd name="adj2" fmla="val 1018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Abstract method </a:t>
            </a:r>
            <a:r>
              <a:rPr lang="en-US" sz="1600" dirty="0" err="1"/>
              <a:t>find_area</a:t>
            </a:r>
            <a:r>
              <a:rPr lang="en-US" sz="1600" dirty="0"/>
              <a:t>() should contain </a:t>
            </a:r>
            <a:r>
              <a:rPr lang="en-US" sz="1600" b="1" dirty="0"/>
              <a:t>empty body</a:t>
            </a:r>
            <a:r>
              <a:rPr lang="en-US" sz="1600" dirty="0"/>
              <a:t>. Detailed implementation should be left in child class</a:t>
            </a:r>
          </a:p>
        </p:txBody>
      </p:sp>
    </p:spTree>
    <p:extLst>
      <p:ext uri="{BB962C8B-B14F-4D97-AF65-F5344CB8AC3E}">
        <p14:creationId xmlns:p14="http://schemas.microsoft.com/office/powerpoint/2010/main" val="2955704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 Example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28600" y="1181963"/>
            <a:ext cx="4114800" cy="559983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u="sng" dirty="0">
                <a:solidFill>
                  <a:schemeClr val="tx1"/>
                </a:solidFill>
              </a:rPr>
              <a:t>Program:</a:t>
            </a:r>
          </a:p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abc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400" dirty="0">
                <a:solidFill>
                  <a:schemeClr val="tx1"/>
                </a:solidFill>
              </a:rPr>
              <a:t> ABC, </a:t>
            </a:r>
            <a:r>
              <a:rPr lang="en-US" sz="1400" dirty="0" err="1">
                <a:solidFill>
                  <a:schemeClr val="tx1"/>
                </a:solidFill>
              </a:rPr>
              <a:t>abstractmethod</a:t>
            </a:r>
            <a:endParaRPr lang="en-US" sz="1400" dirty="0">
              <a:solidFill>
                <a:schemeClr val="tx1"/>
              </a:solidFill>
            </a:endParaRPr>
          </a:p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400" dirty="0">
                <a:solidFill>
                  <a:schemeClr val="tx1"/>
                </a:solidFill>
              </a:rPr>
              <a:t> math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400" dirty="0">
                <a:solidFill>
                  <a:schemeClr val="tx1"/>
                </a:solidFill>
              </a:rPr>
              <a:t> pi</a:t>
            </a:r>
          </a:p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rgbClr val="0000FF"/>
                </a:solidFill>
              </a:rPr>
              <a:t>Shape</a:t>
            </a:r>
            <a:r>
              <a:rPr lang="en-US" sz="1400" dirty="0">
                <a:solidFill>
                  <a:schemeClr val="tx1"/>
                </a:solidFill>
              </a:rPr>
              <a:t>(ABC):</a:t>
            </a:r>
          </a:p>
          <a:p>
            <a:r>
              <a:rPr lang="en-US" sz="1400" dirty="0">
                <a:solidFill>
                  <a:srgbClr val="FF0000"/>
                </a:solidFill>
              </a:rPr>
              <a:t>    @</a:t>
            </a:r>
            <a:r>
              <a:rPr lang="en-US" sz="1400" dirty="0" err="1">
                <a:solidFill>
                  <a:srgbClr val="FF0000"/>
                </a:solidFill>
              </a:rPr>
              <a:t>abstractmethod</a:t>
            </a:r>
            <a:endParaRPr lang="en-US" sz="1400" dirty="0">
              <a:solidFill>
                <a:srgbClr val="FF0000"/>
              </a:solidFill>
            </a:endParaRPr>
          </a:p>
          <a:p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find_area</a:t>
            </a:r>
            <a:r>
              <a:rPr lang="en-US" sz="14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400" dirty="0">
                <a:solidFill>
                  <a:schemeClr val="tx1"/>
                </a:solidFill>
              </a:rPr>
              <a:t>    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rgbClr val="7030A0"/>
                </a:solidFill>
              </a:rPr>
              <a:t>NotImplemented</a:t>
            </a:r>
            <a:endParaRPr lang="en-US" sz="1400" dirty="0">
              <a:solidFill>
                <a:srgbClr val="7030A0"/>
              </a:solidFill>
            </a:endParaRPr>
          </a:p>
          <a:p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rgbClr val="0000FF"/>
                </a:solidFill>
              </a:rPr>
              <a:t>__</a:t>
            </a:r>
            <a:r>
              <a:rPr lang="en-US" sz="1400" dirty="0" err="1">
                <a:solidFill>
                  <a:srgbClr val="0000FF"/>
                </a:solidFill>
              </a:rPr>
              <a:t>str</a:t>
            </a:r>
            <a:r>
              <a:rPr lang="en-US" sz="1400" dirty="0">
                <a:solidFill>
                  <a:srgbClr val="0000FF"/>
                </a:solidFill>
              </a:rPr>
              <a:t>__</a:t>
            </a:r>
            <a:r>
              <a:rPr lang="en-US" sz="14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400" dirty="0">
                <a:solidFill>
                  <a:schemeClr val="tx1"/>
                </a:solidFill>
              </a:rPr>
              <a:t>    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rgbClr val="008000"/>
                </a:solidFill>
              </a:rPr>
              <a:t>f"The</a:t>
            </a:r>
            <a:r>
              <a:rPr lang="en-US" sz="1400" dirty="0">
                <a:solidFill>
                  <a:srgbClr val="008000"/>
                </a:solidFill>
              </a:rPr>
              <a:t> area is {</a:t>
            </a:r>
            <a:r>
              <a:rPr lang="en-US" sz="1400" dirty="0" err="1">
                <a:solidFill>
                  <a:srgbClr val="008000"/>
                </a:solidFill>
              </a:rPr>
              <a:t>self.find_area</a:t>
            </a:r>
            <a:r>
              <a:rPr lang="en-US" sz="1400" dirty="0">
                <a:solidFill>
                  <a:srgbClr val="008000"/>
                </a:solidFill>
              </a:rPr>
              <a:t>():.2f}"</a:t>
            </a:r>
          </a:p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rgbClr val="0000FF"/>
                </a:solidFill>
              </a:rPr>
              <a:t>Circle</a:t>
            </a:r>
            <a:r>
              <a:rPr lang="en-US" sz="1400" dirty="0">
                <a:solidFill>
                  <a:schemeClr val="tx1"/>
                </a:solidFill>
              </a:rPr>
              <a:t>(Shape):</a:t>
            </a:r>
          </a:p>
          <a:p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rgbClr val="0000FF"/>
                </a:solidFill>
              </a:rPr>
              <a:t>__</a:t>
            </a:r>
            <a:r>
              <a:rPr lang="en-US" sz="1400" dirty="0" err="1">
                <a:solidFill>
                  <a:srgbClr val="0000FF"/>
                </a:solidFill>
              </a:rPr>
              <a:t>init</a:t>
            </a:r>
            <a:r>
              <a:rPr lang="en-US" sz="1400" dirty="0">
                <a:solidFill>
                  <a:srgbClr val="0000FF"/>
                </a:solidFill>
              </a:rPr>
              <a:t>__</a:t>
            </a:r>
            <a:r>
              <a:rPr lang="en-US" sz="1400" dirty="0">
                <a:solidFill>
                  <a:schemeClr val="tx1"/>
                </a:solidFill>
              </a:rPr>
              <a:t>(self, radius):</a:t>
            </a:r>
          </a:p>
          <a:p>
            <a:r>
              <a:rPr lang="en-US" sz="1400" dirty="0">
                <a:solidFill>
                  <a:schemeClr val="tx1"/>
                </a:solidFill>
              </a:rPr>
              <a:t>        </a:t>
            </a:r>
            <a:r>
              <a:rPr lang="en-US" sz="1400" dirty="0" err="1">
                <a:solidFill>
                  <a:schemeClr val="tx1"/>
                </a:solidFill>
              </a:rPr>
              <a:t>self.__radius</a:t>
            </a:r>
            <a:r>
              <a:rPr lang="en-US" sz="1400" dirty="0">
                <a:solidFill>
                  <a:schemeClr val="tx1"/>
                </a:solidFill>
              </a:rPr>
              <a:t> = radius</a:t>
            </a:r>
          </a:p>
          <a:p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find_area</a:t>
            </a:r>
            <a:r>
              <a:rPr lang="en-US" sz="14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400" dirty="0">
                <a:solidFill>
                  <a:schemeClr val="tx1"/>
                </a:solidFill>
              </a:rPr>
              <a:t>    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400" dirty="0">
                <a:solidFill>
                  <a:schemeClr val="tx1"/>
                </a:solidFill>
              </a:rPr>
              <a:t> pi * </a:t>
            </a:r>
            <a:r>
              <a:rPr lang="en-US" sz="1400" dirty="0" err="1">
                <a:solidFill>
                  <a:schemeClr val="tx1"/>
                </a:solidFill>
              </a:rPr>
              <a:t>self.__radius</a:t>
            </a:r>
            <a:r>
              <a:rPr lang="en-US" sz="1400" dirty="0">
                <a:solidFill>
                  <a:schemeClr val="tx1"/>
                </a:solidFill>
              </a:rPr>
              <a:t> ** 2</a:t>
            </a:r>
          </a:p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rgbClr val="0000FF"/>
                </a:solidFill>
              </a:rPr>
              <a:t>Rectangle</a:t>
            </a:r>
            <a:r>
              <a:rPr lang="en-US" sz="1400" dirty="0">
                <a:solidFill>
                  <a:schemeClr val="tx1"/>
                </a:solidFill>
              </a:rPr>
              <a:t>(Shape):</a:t>
            </a:r>
          </a:p>
          <a:p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rgbClr val="0000FF"/>
                </a:solidFill>
              </a:rPr>
              <a:t>__</a:t>
            </a:r>
            <a:r>
              <a:rPr lang="en-US" sz="1400" dirty="0" err="1">
                <a:solidFill>
                  <a:srgbClr val="0000FF"/>
                </a:solidFill>
              </a:rPr>
              <a:t>init</a:t>
            </a:r>
            <a:r>
              <a:rPr lang="en-US" sz="1400" dirty="0">
                <a:solidFill>
                  <a:srgbClr val="0000FF"/>
                </a:solidFill>
              </a:rPr>
              <a:t>__</a:t>
            </a:r>
            <a:r>
              <a:rPr lang="en-US" sz="1400" dirty="0">
                <a:solidFill>
                  <a:schemeClr val="tx1"/>
                </a:solidFill>
              </a:rPr>
              <a:t>(self, length, width):</a:t>
            </a:r>
          </a:p>
          <a:p>
            <a:r>
              <a:rPr lang="en-US" sz="1400" dirty="0">
                <a:solidFill>
                  <a:schemeClr val="tx1"/>
                </a:solidFill>
              </a:rPr>
              <a:t>        </a:t>
            </a:r>
            <a:r>
              <a:rPr lang="en-US" sz="1400" dirty="0" err="1">
                <a:solidFill>
                  <a:schemeClr val="tx1"/>
                </a:solidFill>
              </a:rPr>
              <a:t>self.__length</a:t>
            </a:r>
            <a:r>
              <a:rPr lang="en-US" sz="1400" dirty="0">
                <a:solidFill>
                  <a:schemeClr val="tx1"/>
                </a:solidFill>
              </a:rPr>
              <a:t> = length</a:t>
            </a:r>
          </a:p>
          <a:p>
            <a:r>
              <a:rPr lang="en-US" sz="1400" dirty="0">
                <a:solidFill>
                  <a:schemeClr val="tx1"/>
                </a:solidFill>
              </a:rPr>
              <a:t>        </a:t>
            </a:r>
            <a:r>
              <a:rPr lang="en-US" sz="1400" dirty="0" err="1">
                <a:solidFill>
                  <a:schemeClr val="tx1"/>
                </a:solidFill>
              </a:rPr>
              <a:t>self.__width</a:t>
            </a:r>
            <a:r>
              <a:rPr lang="en-US" sz="1400" dirty="0">
                <a:solidFill>
                  <a:schemeClr val="tx1"/>
                </a:solidFill>
              </a:rPr>
              <a:t> = width</a:t>
            </a:r>
          </a:p>
          <a:p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find_area</a:t>
            </a:r>
            <a:r>
              <a:rPr lang="en-US" sz="14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400" dirty="0">
                <a:solidFill>
                  <a:schemeClr val="tx1"/>
                </a:solidFill>
              </a:rPr>
              <a:t>    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self.__length</a:t>
            </a:r>
            <a:r>
              <a:rPr lang="en-US" sz="1400" dirty="0">
                <a:solidFill>
                  <a:schemeClr val="tx1"/>
                </a:solidFill>
              </a:rPr>
              <a:t> * </a:t>
            </a:r>
            <a:r>
              <a:rPr lang="en-US" sz="1400" dirty="0" err="1">
                <a:solidFill>
                  <a:schemeClr val="tx1"/>
                </a:solidFill>
              </a:rPr>
              <a:t>self.__width</a:t>
            </a:r>
            <a:endParaRPr lang="en-US" sz="1400" dirty="0">
              <a:solidFill>
                <a:schemeClr val="tx1"/>
              </a:solidFill>
            </a:endParaRPr>
          </a:p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400" dirty="0">
                <a:solidFill>
                  <a:schemeClr val="tx1"/>
                </a:solidFill>
              </a:rPr>
              <a:t> __name__==</a:t>
            </a:r>
            <a:r>
              <a:rPr lang="en-US" sz="1400" dirty="0">
                <a:solidFill>
                  <a:srgbClr val="008000"/>
                </a:solidFill>
              </a:rPr>
              <a:t>"__main__"</a:t>
            </a:r>
            <a:r>
              <a:rPr lang="en-US" sz="1400" dirty="0">
                <a:solidFill>
                  <a:schemeClr val="tx1"/>
                </a:solidFill>
              </a:rPr>
              <a:t>:</a:t>
            </a:r>
          </a:p>
          <a:p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 err="1">
                <a:solidFill>
                  <a:schemeClr val="tx1"/>
                </a:solidFill>
              </a:rPr>
              <a:t>list_shape</a:t>
            </a:r>
            <a:r>
              <a:rPr lang="en-US" sz="1400" dirty="0">
                <a:solidFill>
                  <a:schemeClr val="tx1"/>
                </a:solidFill>
              </a:rPr>
              <a:t> = </a:t>
            </a:r>
            <a:r>
              <a:rPr lang="en-US" sz="1400" dirty="0">
                <a:solidFill>
                  <a:srgbClr val="7030A0"/>
                </a:solidFill>
              </a:rPr>
              <a:t>list</a:t>
            </a:r>
            <a:r>
              <a:rPr lang="en-US" sz="1400" dirty="0">
                <a:solidFill>
                  <a:schemeClr val="tx1"/>
                </a:solidFill>
              </a:rPr>
              <a:t>()</a:t>
            </a:r>
          </a:p>
          <a:p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 err="1">
                <a:solidFill>
                  <a:schemeClr val="tx1"/>
                </a:solidFill>
              </a:rPr>
              <a:t>list_shape.append</a:t>
            </a:r>
            <a:r>
              <a:rPr lang="en-US" sz="1400" dirty="0">
                <a:solidFill>
                  <a:schemeClr val="tx1"/>
                </a:solidFill>
              </a:rPr>
              <a:t>(Circle(2))</a:t>
            </a:r>
          </a:p>
          <a:p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 err="1">
                <a:solidFill>
                  <a:schemeClr val="tx1"/>
                </a:solidFill>
              </a:rPr>
              <a:t>list_shape.append</a:t>
            </a:r>
            <a:r>
              <a:rPr lang="en-US" sz="1400" dirty="0">
                <a:solidFill>
                  <a:schemeClr val="tx1"/>
                </a:solidFill>
              </a:rPr>
              <a:t>(Rectangle(2,3))</a:t>
            </a:r>
          </a:p>
          <a:p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1400" dirty="0">
                <a:solidFill>
                  <a:schemeClr val="tx1"/>
                </a:solidFill>
              </a:rPr>
              <a:t> shape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list_shape</a:t>
            </a:r>
            <a:r>
              <a:rPr lang="en-US" sz="1400" dirty="0">
                <a:solidFill>
                  <a:schemeClr val="tx1"/>
                </a:solidFill>
              </a:rPr>
              <a:t>:</a:t>
            </a:r>
          </a:p>
          <a:p>
            <a:r>
              <a:rPr lang="en-US" sz="1400" dirty="0">
                <a:solidFill>
                  <a:schemeClr val="tx1"/>
                </a:solidFill>
              </a:rPr>
              <a:t>        </a:t>
            </a:r>
            <a:r>
              <a:rPr lang="en-US" sz="1400" dirty="0">
                <a:solidFill>
                  <a:srgbClr val="7030A0"/>
                </a:solidFill>
              </a:rPr>
              <a:t>print</a:t>
            </a:r>
            <a:r>
              <a:rPr lang="en-US" sz="1400" dirty="0">
                <a:solidFill>
                  <a:schemeClr val="tx1"/>
                </a:solidFill>
              </a:rPr>
              <a:t> (shape)</a:t>
            </a:r>
          </a:p>
        </p:txBody>
      </p:sp>
      <p:sp>
        <p:nvSpPr>
          <p:cNvPr id="6" name="TextBox 20"/>
          <p:cNvSpPr txBox="1"/>
          <p:nvPr/>
        </p:nvSpPr>
        <p:spPr>
          <a:xfrm>
            <a:off x="6770890" y="5501254"/>
            <a:ext cx="1919374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/>
              <a:t>Output: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The area is 12.57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The area is 6.00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2657648" y="3359708"/>
            <a:ext cx="4009852" cy="575402"/>
          </a:xfrm>
          <a:prstGeom prst="wedgeRoundRectCallout">
            <a:avLst>
              <a:gd name="adj1" fmla="val -67289"/>
              <a:gd name="adj2" fmla="val 4902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Circle </a:t>
            </a:r>
            <a:r>
              <a:rPr lang="en-US" sz="1600" dirty="0" err="1"/>
              <a:t>find_area</a:t>
            </a:r>
            <a:r>
              <a:rPr lang="en-US" sz="1600" dirty="0"/>
              <a:t> method override parent class Shape </a:t>
            </a:r>
            <a:r>
              <a:rPr lang="en-US" sz="1600" dirty="0" err="1"/>
              <a:t>find_area</a:t>
            </a:r>
            <a:r>
              <a:rPr lang="en-US" sz="1600" dirty="0"/>
              <a:t> method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3416762" y="1404440"/>
            <a:ext cx="2090420" cy="315278"/>
          </a:xfrm>
          <a:prstGeom prst="wedgeRoundRectCallout">
            <a:avLst>
              <a:gd name="adj1" fmla="val -131889"/>
              <a:gd name="adj2" fmla="val 12129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Abstract class Shape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2781300" y="4495800"/>
            <a:ext cx="4495800" cy="575402"/>
          </a:xfrm>
          <a:prstGeom prst="wedgeRoundRectCallout">
            <a:avLst>
              <a:gd name="adj1" fmla="val -68084"/>
              <a:gd name="adj2" fmla="val 6138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Rectangle </a:t>
            </a:r>
            <a:r>
              <a:rPr lang="en-US" sz="1600" dirty="0" err="1"/>
              <a:t>find_area</a:t>
            </a:r>
            <a:r>
              <a:rPr lang="en-US" sz="1600" dirty="0"/>
              <a:t> method override parent class Shape </a:t>
            </a:r>
            <a:r>
              <a:rPr lang="en-US" sz="1600" dirty="0" err="1"/>
              <a:t>find_area</a:t>
            </a:r>
            <a:r>
              <a:rPr lang="en-US" sz="1600" dirty="0"/>
              <a:t> method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3505200" y="5413880"/>
            <a:ext cx="2957426" cy="575402"/>
          </a:xfrm>
          <a:prstGeom prst="wedgeRoundRectCallout">
            <a:avLst>
              <a:gd name="adj1" fmla="val -77613"/>
              <a:gd name="adj2" fmla="val 7374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Object reference in </a:t>
            </a:r>
            <a:r>
              <a:rPr lang="en-US" sz="1600" dirty="0" err="1"/>
              <a:t>list_shape</a:t>
            </a:r>
            <a:r>
              <a:rPr lang="en-US" sz="1600" dirty="0"/>
              <a:t> can refer to a </a:t>
            </a:r>
            <a:r>
              <a:rPr lang="en-US" sz="1600" b="1" dirty="0"/>
              <a:t>Rectangle</a:t>
            </a:r>
            <a:r>
              <a:rPr lang="en-US" sz="1600" dirty="0"/>
              <a:t> or </a:t>
            </a:r>
            <a:r>
              <a:rPr lang="en-US" sz="1600" b="1" dirty="0"/>
              <a:t>Circle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3244850" y="6133723"/>
            <a:ext cx="2667000" cy="575402"/>
          </a:xfrm>
          <a:prstGeom prst="wedgeRoundRectCallout">
            <a:avLst>
              <a:gd name="adj1" fmla="val -103087"/>
              <a:gd name="adj2" fmla="val 4549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The return value from __</a:t>
            </a:r>
            <a:r>
              <a:rPr lang="en-US" sz="1600" dirty="0" err="1"/>
              <a:t>str</a:t>
            </a:r>
            <a:r>
              <a:rPr lang="en-US" sz="1600" dirty="0"/>
              <a:t>__() method is printed</a:t>
            </a:r>
            <a:endParaRPr lang="en-US" sz="1600" b="1" dirty="0"/>
          </a:p>
        </p:txBody>
      </p:sp>
      <p:sp>
        <p:nvSpPr>
          <p:cNvPr id="20" name="Rounded Rectangular Callout 19"/>
          <p:cNvSpPr/>
          <p:nvPr/>
        </p:nvSpPr>
        <p:spPr>
          <a:xfrm>
            <a:off x="2230178" y="1846260"/>
            <a:ext cx="5057082" cy="575402"/>
          </a:xfrm>
          <a:prstGeom prst="wedgeRoundRectCallout">
            <a:avLst>
              <a:gd name="adj1" fmla="val -55952"/>
              <a:gd name="adj2" fmla="val 4902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Abstract method </a:t>
            </a:r>
            <a:r>
              <a:rPr lang="en-US" sz="1600" dirty="0" err="1"/>
              <a:t>find_area</a:t>
            </a:r>
            <a:r>
              <a:rPr lang="en-US" sz="1600" dirty="0"/>
              <a:t>() should contain </a:t>
            </a:r>
            <a:r>
              <a:rPr lang="en-US" sz="1600" b="1" dirty="0"/>
              <a:t>empty body</a:t>
            </a:r>
            <a:r>
              <a:rPr lang="en-US" sz="1600" dirty="0"/>
              <a:t>. Detailed implementation should be left in child class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62400" y="2573328"/>
            <a:ext cx="4191000" cy="575402"/>
          </a:xfrm>
          <a:prstGeom prst="wedgeRoundRectCallout">
            <a:avLst>
              <a:gd name="adj1" fmla="val -58167"/>
              <a:gd name="adj2" fmla="val 3490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/>
              <a:t>Child class </a:t>
            </a:r>
            <a:r>
              <a:rPr lang="en-US" sz="1600" b="1" dirty="0" err="1"/>
              <a:t>find_area</a:t>
            </a:r>
            <a:r>
              <a:rPr lang="en-US" sz="1600" b="1" dirty="0"/>
              <a:t>() method is called </a:t>
            </a:r>
            <a:r>
              <a:rPr lang="en-US" sz="1600" dirty="0"/>
              <a:t>instead of the abstract </a:t>
            </a:r>
            <a:r>
              <a:rPr lang="en-US" sz="1600" dirty="0" err="1"/>
              <a:t>find_area</a:t>
            </a:r>
            <a:r>
              <a:rPr lang="en-US" sz="1600" dirty="0"/>
              <a:t>() method in this class</a:t>
            </a:r>
          </a:p>
        </p:txBody>
      </p:sp>
    </p:spTree>
    <p:extLst>
      <p:ext uri="{BB962C8B-B14F-4D97-AF65-F5344CB8AC3E}">
        <p14:creationId xmlns:p14="http://schemas.microsoft.com/office/powerpoint/2010/main" val="155856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Access Modifiers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591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Modifiers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Access modifiers are used to modify the default scope of variables</a:t>
            </a:r>
          </a:p>
          <a:p>
            <a:r>
              <a:rPr lang="en-US" dirty="0"/>
              <a:t>There are three types of access specifiers in Python: </a:t>
            </a:r>
            <a:r>
              <a:rPr lang="en-US" b="1" dirty="0">
                <a:solidFill>
                  <a:srgbClr val="FF0000"/>
                </a:solidFill>
              </a:rPr>
              <a:t>public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non-public</a:t>
            </a:r>
            <a:r>
              <a:rPr lang="en-US" dirty="0"/>
              <a:t>, and </a:t>
            </a:r>
            <a:r>
              <a:rPr lang="en-US" b="1" dirty="0">
                <a:solidFill>
                  <a:srgbClr val="FF0000"/>
                </a:solidFill>
              </a:rPr>
              <a:t>protected</a:t>
            </a:r>
          </a:p>
          <a:p>
            <a:r>
              <a:rPr lang="en-US" dirty="0"/>
              <a:t>Members with the public access modifiers can be accessed anywhere inside or outside class. All members in Python are public by default</a:t>
            </a:r>
          </a:p>
          <a:p>
            <a:r>
              <a:rPr lang="en-US" dirty="0"/>
              <a:t>Members with the non-public access specifiers can normally be accessed inside the class</a:t>
            </a:r>
          </a:p>
          <a:p>
            <a:r>
              <a:rPr lang="en-US" dirty="0"/>
              <a:t>Members with the protected access modifiers can be accessed within the same package or its sub-class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190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Protected Member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304800" y="1417638"/>
            <a:ext cx="5562600" cy="52879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dirty="0">
                <a:solidFill>
                  <a:schemeClr val="tx1"/>
                </a:solidFill>
              </a:rPr>
              <a:t>Program: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Person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 err="1">
                <a:solidFill>
                  <a:srgbClr val="0000FF"/>
                </a:solidFill>
              </a:rPr>
              <a:t>init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>
                <a:solidFill>
                  <a:schemeClr val="tx1"/>
                </a:solidFill>
              </a:rPr>
              <a:t> (self, name):</a:t>
            </a:r>
          </a:p>
          <a:p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self._name</a:t>
            </a:r>
            <a:r>
              <a:rPr lang="en-US" dirty="0">
                <a:solidFill>
                  <a:schemeClr val="tx1"/>
                </a:solidFill>
              </a:rPr>
              <a:t> = name</a:t>
            </a:r>
          </a:p>
          <a:p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 err="1">
                <a:solidFill>
                  <a:srgbClr val="0000FF"/>
                </a:solidFill>
              </a:rPr>
              <a:t>str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>
                <a:solidFill>
                  <a:schemeClr val="tx1"/>
                </a:solidFill>
              </a:rPr>
              <a:t>(self):</a:t>
            </a:r>
          </a:p>
          <a:p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rgbClr val="008000"/>
                </a:solidFill>
              </a:rPr>
              <a:t>f"The</a:t>
            </a:r>
            <a:r>
              <a:rPr lang="en-US" dirty="0">
                <a:solidFill>
                  <a:srgbClr val="008000"/>
                </a:solidFill>
              </a:rPr>
              <a:t> person is called {</a:t>
            </a:r>
            <a:r>
              <a:rPr lang="en-US" dirty="0" err="1">
                <a:solidFill>
                  <a:srgbClr val="008000"/>
                </a:solidFill>
              </a:rPr>
              <a:t>self._name</a:t>
            </a:r>
            <a:r>
              <a:rPr lang="en-US" dirty="0">
                <a:solidFill>
                  <a:srgbClr val="008000"/>
                </a:solidFill>
              </a:rPr>
              <a:t>}"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Student</a:t>
            </a:r>
            <a:r>
              <a:rPr lang="en-US" dirty="0">
                <a:solidFill>
                  <a:schemeClr val="tx1"/>
                </a:solidFill>
              </a:rPr>
              <a:t> (Person):</a:t>
            </a:r>
          </a:p>
          <a:p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 err="1">
                <a:solidFill>
                  <a:srgbClr val="0000FF"/>
                </a:solidFill>
              </a:rPr>
              <a:t>init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>
                <a:solidFill>
                  <a:schemeClr val="tx1"/>
                </a:solidFill>
              </a:rPr>
              <a:t>(self, name, </a:t>
            </a:r>
            <a:r>
              <a:rPr lang="en-US" dirty="0" err="1">
                <a:solidFill>
                  <a:schemeClr val="tx1"/>
                </a:solidFill>
              </a:rPr>
              <a:t>programme</a:t>
            </a:r>
            <a:r>
              <a:rPr lang="en-US" dirty="0">
                <a:solidFill>
                  <a:schemeClr val="tx1"/>
                </a:solidFill>
              </a:rPr>
              <a:t>):</a:t>
            </a:r>
          </a:p>
          <a:p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>
                <a:solidFill>
                  <a:srgbClr val="7030A0"/>
                </a:solidFill>
              </a:rPr>
              <a:t>super</a:t>
            </a:r>
            <a:r>
              <a:rPr lang="en-US" dirty="0">
                <a:solidFill>
                  <a:schemeClr val="tx1"/>
                </a:solidFill>
              </a:rPr>
              <a:t>().__</a:t>
            </a:r>
            <a:r>
              <a:rPr lang="en-US" dirty="0" err="1">
                <a:solidFill>
                  <a:schemeClr val="tx1"/>
                </a:solidFill>
              </a:rPr>
              <a:t>init</a:t>
            </a:r>
            <a:r>
              <a:rPr lang="en-US" dirty="0">
                <a:solidFill>
                  <a:schemeClr val="tx1"/>
                </a:solidFill>
              </a:rPr>
              <a:t>__(name)</a:t>
            </a:r>
          </a:p>
          <a:p>
            <a:r>
              <a:rPr lang="en-US" dirty="0">
                <a:solidFill>
                  <a:schemeClr val="tx1"/>
                </a:solidFill>
              </a:rPr>
              <a:t>        self._</a:t>
            </a:r>
            <a:r>
              <a:rPr lang="en-US" dirty="0" err="1">
                <a:solidFill>
                  <a:schemeClr val="tx1"/>
                </a:solidFill>
              </a:rPr>
              <a:t>programme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programme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 err="1">
                <a:solidFill>
                  <a:srgbClr val="0000FF"/>
                </a:solidFill>
              </a:rPr>
              <a:t>str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>
                <a:solidFill>
                  <a:schemeClr val="tx1"/>
                </a:solidFill>
              </a:rPr>
              <a:t>(self):</a:t>
            </a:r>
          </a:p>
          <a:p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rgbClr val="008000"/>
                </a:solidFill>
              </a:rPr>
              <a:t>f"The</a:t>
            </a:r>
            <a:r>
              <a:rPr lang="en-US" dirty="0">
                <a:solidFill>
                  <a:srgbClr val="008000"/>
                </a:solidFill>
              </a:rPr>
              <a:t> student is called {</a:t>
            </a:r>
            <a:r>
              <a:rPr lang="en-US" dirty="0" err="1">
                <a:solidFill>
                  <a:srgbClr val="008000"/>
                </a:solidFill>
              </a:rPr>
              <a:t>self._name</a:t>
            </a:r>
            <a:r>
              <a:rPr lang="en-US" dirty="0">
                <a:solidFill>
                  <a:srgbClr val="008000"/>
                </a:solidFill>
              </a:rPr>
              <a:t>} "</a:t>
            </a:r>
          </a:p>
          <a:p>
            <a:r>
              <a:rPr lang="en-US" dirty="0">
                <a:solidFill>
                  <a:srgbClr val="008000"/>
                </a:solidFill>
              </a:rPr>
              <a:t>                </a:t>
            </a:r>
            <a:r>
              <a:rPr lang="en-US" dirty="0" err="1">
                <a:solidFill>
                  <a:srgbClr val="008000"/>
                </a:solidFill>
              </a:rPr>
              <a:t>f"and</a:t>
            </a:r>
            <a:r>
              <a:rPr lang="en-US" dirty="0">
                <a:solidFill>
                  <a:srgbClr val="008000"/>
                </a:solidFill>
              </a:rPr>
              <a:t> is studying in { self._</a:t>
            </a:r>
            <a:r>
              <a:rPr lang="en-US" dirty="0" err="1">
                <a:solidFill>
                  <a:srgbClr val="008000"/>
                </a:solidFill>
              </a:rPr>
              <a:t>programme</a:t>
            </a:r>
            <a:r>
              <a:rPr lang="en-US">
                <a:solidFill>
                  <a:srgbClr val="008000"/>
                </a:solidFill>
              </a:rPr>
              <a:t> }"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dirty="0">
                <a:solidFill>
                  <a:schemeClr val="tx1"/>
                </a:solidFill>
              </a:rPr>
              <a:t> __name__ == </a:t>
            </a:r>
            <a:r>
              <a:rPr lang="en-US" dirty="0">
                <a:solidFill>
                  <a:srgbClr val="008000"/>
                </a:solidFill>
              </a:rPr>
              <a:t>"__main__"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list_person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>
                <a:solidFill>
                  <a:srgbClr val="7030A0"/>
                </a:solidFill>
              </a:rPr>
              <a:t>list</a:t>
            </a:r>
            <a:r>
              <a:rPr lang="en-US" dirty="0">
                <a:solidFill>
                  <a:schemeClr val="tx1"/>
                </a:solidFill>
              </a:rPr>
              <a:t>()</a:t>
            </a:r>
          </a:p>
          <a:p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list_person.append</a:t>
            </a:r>
            <a:r>
              <a:rPr lang="en-US" dirty="0">
                <a:solidFill>
                  <a:schemeClr val="tx1"/>
                </a:solidFill>
              </a:rPr>
              <a:t>(Person(</a:t>
            </a:r>
            <a:r>
              <a:rPr lang="en-US" dirty="0">
                <a:solidFill>
                  <a:srgbClr val="008000"/>
                </a:solidFill>
              </a:rPr>
              <a:t>"Kelvin"</a:t>
            </a:r>
            <a:r>
              <a:rPr lang="en-US" dirty="0">
                <a:solidFill>
                  <a:schemeClr val="tx1"/>
                </a:solidFill>
              </a:rPr>
              <a:t>))</a:t>
            </a:r>
          </a:p>
          <a:p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list_person.append</a:t>
            </a:r>
            <a:r>
              <a:rPr lang="en-US" dirty="0">
                <a:solidFill>
                  <a:schemeClr val="tx1"/>
                </a:solidFill>
              </a:rPr>
              <a:t>(Student(</a:t>
            </a:r>
            <a:r>
              <a:rPr lang="en-US" dirty="0">
                <a:solidFill>
                  <a:srgbClr val="008000"/>
                </a:solidFill>
              </a:rPr>
              <a:t>"Peter"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8000"/>
                </a:solidFill>
              </a:rPr>
              <a:t>"Cybersecurity"</a:t>
            </a:r>
            <a:r>
              <a:rPr lang="en-US" dirty="0">
                <a:solidFill>
                  <a:schemeClr val="tx1"/>
                </a:solidFill>
              </a:rPr>
              <a:t>))</a:t>
            </a:r>
          </a:p>
          <a:p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dirty="0">
                <a:solidFill>
                  <a:schemeClr val="tx1"/>
                </a:solidFill>
              </a:rPr>
              <a:t> p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list_person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(p)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4800600" y="1295400"/>
            <a:ext cx="3889664" cy="1828800"/>
          </a:xfrm>
          <a:prstGeom prst="wedgeRoundRectCallout">
            <a:avLst>
              <a:gd name="adj1" fmla="val -57909"/>
              <a:gd name="adj2" fmla="val 373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Protected member is denoted by a </a:t>
            </a:r>
            <a:r>
              <a:rPr lang="en-US" b="1" dirty="0"/>
              <a:t>single underline </a:t>
            </a:r>
            <a:r>
              <a:rPr lang="en-US" dirty="0"/>
              <a:t>before data member</a:t>
            </a:r>
          </a:p>
          <a:p>
            <a:r>
              <a:rPr lang="en-US" dirty="0"/>
              <a:t>Variables (both instance or static) are reasonable to be declared as protected when necessary for easy access, by NOT declared as public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800600" y="3581400"/>
            <a:ext cx="3889664" cy="887364"/>
          </a:xfrm>
          <a:prstGeom prst="wedgeRoundRectCallout">
            <a:avLst>
              <a:gd name="adj1" fmla="val -62624"/>
              <a:gd name="adj2" fmla="val 5690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Protected member can be accessed </a:t>
            </a:r>
            <a:r>
              <a:rPr lang="en-US" b="1" dirty="0"/>
              <a:t>within a class</a:t>
            </a:r>
            <a:r>
              <a:rPr lang="en-US" dirty="0"/>
              <a:t>, </a:t>
            </a:r>
            <a:r>
              <a:rPr lang="en-US" b="1" dirty="0"/>
              <a:t>it's subclass</a:t>
            </a:r>
            <a:r>
              <a:rPr lang="en-US" dirty="0"/>
              <a:t>, or </a:t>
            </a:r>
            <a:r>
              <a:rPr lang="en-US" b="1" dirty="0"/>
              <a:t>within the same package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2627168" y="6197941"/>
            <a:ext cx="5602432" cy="393359"/>
          </a:xfrm>
          <a:prstGeom prst="wedgeRoundRectCallout">
            <a:avLst>
              <a:gd name="adj1" fmla="val -70521"/>
              <a:gd name="adj2" fmla="val 4399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Flexibility increased by using __</a:t>
            </a:r>
            <a:r>
              <a:rPr lang="en-US" dirty="0" err="1"/>
              <a:t>str</a:t>
            </a:r>
            <a:r>
              <a:rPr lang="en-US" dirty="0"/>
              <a:t>__() method overriding</a:t>
            </a:r>
          </a:p>
        </p:txBody>
      </p:sp>
    </p:spTree>
    <p:extLst>
      <p:ext uri="{BB962C8B-B14F-4D97-AF65-F5344CB8AC3E}">
        <p14:creationId xmlns:p14="http://schemas.microsoft.com/office/powerpoint/2010/main" val="9645349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References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Abstract Classes in Python</a:t>
            </a:r>
            <a:endParaRPr lang="en-US" dirty="0">
              <a:hlinkClick r:id="rId2"/>
            </a:endParaRPr>
          </a:p>
          <a:p>
            <a:pPr lvl="1"/>
            <a:r>
              <a:rPr lang="en-US" dirty="0">
                <a:hlinkClick r:id="rId2"/>
              </a:rPr>
              <a:t>https://www.geeksforgeeks.org/abstract-classes-in-python/</a:t>
            </a:r>
            <a:endParaRPr lang="en-US" dirty="0"/>
          </a:p>
          <a:p>
            <a:r>
              <a:rPr lang="en-US" dirty="0"/>
              <a:t>Object Oriented Programming in Python</a:t>
            </a:r>
          </a:p>
          <a:p>
            <a:pPr lvl="1"/>
            <a:r>
              <a:rPr lang="en-US" dirty="0">
                <a:hlinkClick r:id="rId3"/>
              </a:rPr>
              <a:t>https://stackabuse.com/object-oriented-programming-in-python/</a:t>
            </a:r>
            <a:endParaRPr lang="en-US" dirty="0"/>
          </a:p>
          <a:p>
            <a:r>
              <a:rPr lang="en-US" dirty="0"/>
              <a:t>Polymorphism in Python</a:t>
            </a:r>
          </a:p>
          <a:p>
            <a:pPr lvl="1"/>
            <a:r>
              <a:rPr lang="en-US" dirty="0">
                <a:hlinkClick r:id="rId4"/>
              </a:rPr>
              <a:t>https://www.edureka.co/blog/polymorphism-in-python/</a:t>
            </a:r>
            <a:endParaRPr lang="en-US" dirty="0"/>
          </a:p>
          <a:p>
            <a:r>
              <a:rPr lang="en-US" dirty="0"/>
              <a:t>Python – Public, Protected, Private Members</a:t>
            </a:r>
          </a:p>
          <a:p>
            <a:pPr lvl="1"/>
            <a:r>
              <a:rPr lang="en-US" dirty="0">
                <a:hlinkClick r:id="rId5"/>
              </a:rPr>
              <a:t>https://www.tutorialsteacher.com/python/public-private-protected-modifiers</a:t>
            </a:r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295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>
                <a:ea typeface="新細明體" pitchFamily="18" charset="-12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3676236648"/>
      </p:ext>
    </p:extLst>
  </p:cSld>
  <p:clrMapOvr>
    <a:masterClrMapping/>
  </p:clrMapOvr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42622</TotalTime>
  <Words>2813</Words>
  <Application>Microsoft Office PowerPoint</Application>
  <PresentationFormat>On-screen Show (4:3)</PresentationFormat>
  <Paragraphs>369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Courier New</vt:lpstr>
      <vt:lpstr>Times</vt:lpstr>
      <vt:lpstr>Times New Roman</vt:lpstr>
      <vt:lpstr>Kelvin's Design</vt:lpstr>
      <vt:lpstr>Abstract Base Classes</vt:lpstr>
      <vt:lpstr>Lesson Intended Learning Outcomes</vt:lpstr>
      <vt:lpstr>Abstract class</vt:lpstr>
      <vt:lpstr>Abstract Class and Abstract Method</vt:lpstr>
      <vt:lpstr>Abstract Class in Python</vt:lpstr>
      <vt:lpstr>Sample program without abstract class</vt:lpstr>
      <vt:lpstr>Abstract Class Syntax</vt:lpstr>
      <vt:lpstr>Can't Instantiate an Abstract Class</vt:lpstr>
      <vt:lpstr>Abstract Method =&gt; Abstract Class</vt:lpstr>
      <vt:lpstr>Sample program with abstract class</vt:lpstr>
      <vt:lpstr>The object Class</vt:lpstr>
      <vt:lpstr>object is the root (parent class) of all classes</vt:lpstr>
      <vt:lpstr>Overriding methods in object class</vt:lpstr>
      <vt:lpstr>Overriding methods in object class</vt:lpstr>
      <vt:lpstr>Polymorphism</vt:lpstr>
      <vt:lpstr>Introduction to Polymorphism</vt:lpstr>
      <vt:lpstr>Polymorphism Example 1</vt:lpstr>
      <vt:lpstr>Polymorphism Example 2</vt:lpstr>
      <vt:lpstr>Access Modifiers</vt:lpstr>
      <vt:lpstr>Access Modifiers</vt:lpstr>
      <vt:lpstr>Protected Member</vt:lpstr>
      <vt:lpstr>References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Kelvin Yip</cp:lastModifiedBy>
  <cp:revision>310</cp:revision>
  <dcterms:created xsi:type="dcterms:W3CDTF">2007-08-16T02:12:36Z</dcterms:created>
  <dcterms:modified xsi:type="dcterms:W3CDTF">2023-02-21T06:23:37Z</dcterms:modified>
</cp:coreProperties>
</file>