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22"/>
  </p:notesMasterIdLst>
  <p:sldIdLst>
    <p:sldId id="363" r:id="rId2"/>
    <p:sldId id="258" r:id="rId3"/>
    <p:sldId id="366" r:id="rId4"/>
    <p:sldId id="364" r:id="rId5"/>
    <p:sldId id="365" r:id="rId6"/>
    <p:sldId id="367" r:id="rId7"/>
    <p:sldId id="368" r:id="rId8"/>
    <p:sldId id="370" r:id="rId9"/>
    <p:sldId id="371" r:id="rId10"/>
    <p:sldId id="373" r:id="rId11"/>
    <p:sldId id="374" r:id="rId12"/>
    <p:sldId id="377" r:id="rId13"/>
    <p:sldId id="378" r:id="rId14"/>
    <p:sldId id="381" r:id="rId15"/>
    <p:sldId id="382" r:id="rId16"/>
    <p:sldId id="375" r:id="rId17"/>
    <p:sldId id="379" r:id="rId18"/>
    <p:sldId id="380" r:id="rId19"/>
    <p:sldId id="362" r:id="rId20"/>
    <p:sldId id="302" r:id="rId2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32DA8A"/>
    <a:srgbClr val="FBFBC5"/>
    <a:srgbClr val="F2F7AF"/>
    <a:srgbClr val="660066"/>
    <a:srgbClr val="EFF59D"/>
    <a:srgbClr val="F4F8BA"/>
    <a:srgbClr val="95A5A6"/>
    <a:srgbClr val="F55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47" autoAdjust="0"/>
    <p:restoredTop sz="99250" autoAdjust="0"/>
  </p:normalViewPr>
  <p:slideViewPr>
    <p:cSldViewPr>
      <p:cViewPr varScale="1">
        <p:scale>
          <a:sx n="139" d="100"/>
          <a:sy n="139" d="100"/>
        </p:scale>
        <p:origin x="588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46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bg>
      <p:bgPr>
        <a:solidFill>
          <a:srgbClr val="95A5A6"/>
        </a:solidFill>
        <a:effectLst/>
      </p:bgPr>
    </p:bg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Google Shape;1602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60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7" name="Google Shape;1707;p1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81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  <p:sldLayoutId id="2147483810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ealpython.com/python-mysql/#defining-the-database-schema" TargetMode="External"/><Relationship Id="rId2" Type="http://schemas.openxmlformats.org/officeDocument/2006/relationships/hyperlink" Target="https://www.w3schools.com/python/python_mysql_getstarted.asp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Database Connection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Advanced Scripting Technology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Chapter </a:t>
            </a:r>
            <a:r>
              <a:rPr lang="en-US" altLang="zh-TW" dirty="0" smtClean="0">
                <a:ea typeface="新細明體" pitchFamily="18" charset="-120"/>
              </a:rPr>
              <a:t>06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 smtClean="0"/>
              <a:t>ITP4459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Install MySQL Connector/Python</a:t>
            </a:r>
          </a:p>
          <a:p>
            <a:pPr lvl="1"/>
            <a:r>
              <a:rPr lang="en-US" altLang="en-US" dirty="0" smtClean="0"/>
              <a:t>Establishing a connection with MySQL Server</a:t>
            </a:r>
          </a:p>
          <a:p>
            <a:pPr lvl="1"/>
            <a:r>
              <a:rPr lang="en-US" altLang="en-US" dirty="0" smtClean="0"/>
              <a:t>Create Table</a:t>
            </a:r>
          </a:p>
          <a:p>
            <a:pPr lvl="1"/>
            <a:r>
              <a:rPr lang="en-US" altLang="en-US" dirty="0" smtClean="0"/>
              <a:t>Insert Records</a:t>
            </a:r>
          </a:p>
          <a:p>
            <a:pPr lvl="1"/>
            <a:r>
              <a:rPr lang="en-US" altLang="en-US" dirty="0" smtClean="0"/>
              <a:t>Reading Records from </a:t>
            </a:r>
            <a:r>
              <a:rPr lang="en-US" altLang="en-US" smtClean="0"/>
              <a:t>the Database</a:t>
            </a:r>
            <a:endParaRPr lang="en-US" alt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MySQL Driver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Python can be used in database applications</a:t>
            </a:r>
          </a:p>
          <a:p>
            <a:r>
              <a:rPr lang="en-US" sz="2800" dirty="0" smtClean="0"/>
              <a:t>One of the most popular databases is MySQL</a:t>
            </a:r>
          </a:p>
          <a:p>
            <a:r>
              <a:rPr lang="en-US" sz="2800" dirty="0" smtClean="0"/>
              <a:t>Python needs a MySQL driver to access the MySQL database. In this lecture, MySQL Connector is used and it is easy to be installed by the PIP command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114800"/>
            <a:ext cx="8378258" cy="20655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67000" y="4011486"/>
            <a:ext cx="48768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1143000" y="6283668"/>
            <a:ext cx="1981200" cy="412548"/>
          </a:xfrm>
          <a:prstGeom prst="wedgeRoundRectCallout">
            <a:avLst>
              <a:gd name="adj1" fmla="val -13449"/>
              <a:gd name="adj2" fmla="val -12146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Already installed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15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Starting a database server in lab environment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81000" y="1439738"/>
            <a:ext cx="6248400" cy="4961062"/>
            <a:chOff x="1371600" y="1439738"/>
            <a:chExt cx="6248400" cy="496106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4000" y="1439738"/>
              <a:ext cx="6096000" cy="4961062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371600" y="4648200"/>
              <a:ext cx="1905000" cy="381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1.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297632" y="3718719"/>
              <a:ext cx="1905000" cy="381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2.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136" y="4817185"/>
            <a:ext cx="3464603" cy="1822770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6953039" y="3520281"/>
            <a:ext cx="2057400" cy="1127919"/>
          </a:xfrm>
          <a:prstGeom prst="wedgeRoundRectCallout">
            <a:avLst>
              <a:gd name="adj1" fmla="val -34166"/>
              <a:gd name="adj2" fmla="val 15816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Try </a:t>
            </a:r>
            <a:r>
              <a:rPr lang="en-US" dirty="0" smtClean="0">
                <a:solidFill>
                  <a:srgbClr val="FF0000"/>
                </a:solidFill>
              </a:rPr>
              <a:t>empty password </a:t>
            </a:r>
            <a:r>
              <a:rPr lang="en-US" dirty="0" smtClean="0"/>
              <a:t>or </a:t>
            </a:r>
            <a:r>
              <a:rPr lang="en-US" smtClean="0">
                <a:solidFill>
                  <a:srgbClr val="FF0000"/>
                </a:solidFill>
              </a:rPr>
              <a:t>P@$$word</a:t>
            </a:r>
            <a:r>
              <a:rPr lang="en-US" smtClean="0"/>
              <a:t> </a:t>
            </a:r>
            <a:r>
              <a:rPr lang="en-US" dirty="0" smtClean="0"/>
              <a:t>in our lab environment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1981200"/>
            <a:ext cx="3501447" cy="523082"/>
          </a:xfrm>
          <a:prstGeom prst="rect">
            <a:avLst/>
          </a:prstGeom>
        </p:spPr>
      </p:pic>
      <p:sp>
        <p:nvSpPr>
          <p:cNvPr id="13" name="Rounded Rectangular Callout 12"/>
          <p:cNvSpPr/>
          <p:nvPr/>
        </p:nvSpPr>
        <p:spPr>
          <a:xfrm>
            <a:off x="4885888" y="1360344"/>
            <a:ext cx="4025759" cy="416719"/>
          </a:xfrm>
          <a:prstGeom prst="wedgeRoundRectCallout">
            <a:avLst>
              <a:gd name="adj1" fmla="val 11887"/>
              <a:gd name="adj2" fmla="val 9978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 "net start MySQL80" in PowerShell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638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MySQL Connector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code can be used to test whether MySQL Connector is successfully installed</a:t>
            </a:r>
          </a:p>
          <a:p>
            <a:endParaRPr lang="en-US" dirty="0"/>
          </a:p>
          <a:p>
            <a:r>
              <a:rPr lang="en-US" dirty="0" smtClean="0"/>
              <a:t>MySQL Connector is installed and ready to used if the above code was executed with no errors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19"/>
          <p:cNvSpPr txBox="1"/>
          <p:nvPr/>
        </p:nvSpPr>
        <p:spPr>
          <a:xfrm>
            <a:off x="565332" y="2667000"/>
            <a:ext cx="4616268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600" dirty="0" smtClean="0"/>
              <a:t> </a:t>
            </a:r>
            <a:r>
              <a:rPr lang="en-US" sz="2600" dirty="0" err="1" smtClean="0"/>
              <a:t>mysql.connector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4213014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4102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The following code can be used to create a connection to the database</a:t>
            </a:r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/>
          </a:p>
          <a:p>
            <a:r>
              <a:rPr lang="en-US" sz="2200" dirty="0" smtClean="0"/>
              <a:t>A </a:t>
            </a:r>
            <a:r>
              <a:rPr lang="en-US" sz="2200" dirty="0" err="1" smtClean="0"/>
              <a:t>MySQLConnection</a:t>
            </a:r>
            <a:r>
              <a:rPr lang="en-US" sz="2200" dirty="0" smtClean="0"/>
              <a:t> object should be printed if the connection is succeed. An error message is generated otherwise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533400" y="2074289"/>
            <a:ext cx="4179224" cy="379311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 smtClean="0">
                <a:solidFill>
                  <a:schemeClr val="tx1"/>
                </a:solidFill>
              </a:rPr>
              <a:t>Program:</a:t>
            </a:r>
          </a:p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000" dirty="0" smtClean="0"/>
              <a:t> </a:t>
            </a:r>
            <a:r>
              <a:rPr lang="en-US" sz="2000" dirty="0" err="1" smtClean="0"/>
              <a:t>mysql.connector</a:t>
            </a:r>
            <a:endParaRPr lang="en-US" sz="2000" dirty="0" smtClean="0"/>
          </a:p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000" dirty="0" smtClean="0"/>
              <a:t> </a:t>
            </a:r>
            <a:r>
              <a:rPr lang="en-US" sz="2000" dirty="0"/>
              <a:t>__name__==</a:t>
            </a:r>
            <a:r>
              <a:rPr lang="en-US" sz="2000" dirty="0">
                <a:solidFill>
                  <a:srgbClr val="008000"/>
                </a:solidFill>
              </a:rPr>
              <a:t>"__main__"</a:t>
            </a:r>
            <a:r>
              <a:rPr lang="en-US" sz="2000" dirty="0"/>
              <a:t>: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2000" dirty="0" smtClean="0"/>
              <a:t> </a:t>
            </a:r>
            <a:r>
              <a:rPr lang="en-US" sz="2000" dirty="0"/>
              <a:t>:</a:t>
            </a:r>
          </a:p>
          <a:p>
            <a:r>
              <a:rPr lang="en-US" sz="2000" dirty="0"/>
              <a:t>        </a:t>
            </a:r>
            <a:r>
              <a:rPr lang="en-US" sz="2000" dirty="0" err="1" smtClean="0"/>
              <a:t>mydb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err="1"/>
              <a:t>mysql.connector.connect</a:t>
            </a:r>
            <a:r>
              <a:rPr lang="en-US" sz="2000" dirty="0"/>
              <a:t>(</a:t>
            </a:r>
          </a:p>
          <a:p>
            <a:r>
              <a:rPr lang="en-US" sz="2000" dirty="0"/>
              <a:t>            host=</a:t>
            </a:r>
            <a:r>
              <a:rPr lang="en-US" sz="2000" dirty="0">
                <a:solidFill>
                  <a:srgbClr val="008000"/>
                </a:solidFill>
              </a:rPr>
              <a:t>"localhost"</a:t>
            </a:r>
            <a:r>
              <a:rPr lang="en-US" sz="2000" dirty="0"/>
              <a:t>,</a:t>
            </a:r>
          </a:p>
          <a:p>
            <a:r>
              <a:rPr lang="en-US" sz="2000" dirty="0"/>
              <a:t>            user=</a:t>
            </a:r>
            <a:r>
              <a:rPr lang="en-US" sz="2000" dirty="0">
                <a:solidFill>
                  <a:srgbClr val="008000"/>
                </a:solidFill>
              </a:rPr>
              <a:t>"root"</a:t>
            </a:r>
            <a:r>
              <a:rPr lang="en-US" sz="2000" dirty="0"/>
              <a:t>,</a:t>
            </a:r>
          </a:p>
          <a:p>
            <a:r>
              <a:rPr lang="en-US" sz="2000" dirty="0"/>
              <a:t>            password=</a:t>
            </a:r>
            <a:r>
              <a:rPr lang="en-US" sz="2000" dirty="0">
                <a:solidFill>
                  <a:srgbClr val="008000"/>
                </a:solidFill>
              </a:rPr>
              <a:t>""</a:t>
            </a:r>
          </a:p>
          <a:p>
            <a:r>
              <a:rPr lang="en-US" sz="2000" dirty="0"/>
              <a:t>        )</a:t>
            </a:r>
          </a:p>
          <a:p>
            <a:r>
              <a:rPr lang="en-US" sz="2000" dirty="0"/>
              <a:t>        </a:t>
            </a:r>
            <a:r>
              <a:rPr lang="en-US" sz="2000" dirty="0" smtClean="0">
                <a:solidFill>
                  <a:srgbClr val="7030A0"/>
                </a:solidFill>
              </a:rPr>
              <a:t>print</a:t>
            </a:r>
            <a:r>
              <a:rPr lang="en-US" sz="2000" dirty="0" smtClean="0"/>
              <a:t> (</a:t>
            </a:r>
            <a:r>
              <a:rPr lang="en-US" sz="2000" dirty="0" err="1" smtClean="0"/>
              <a:t>mydb</a:t>
            </a:r>
            <a:r>
              <a:rPr lang="en-US" sz="2000" dirty="0"/>
              <a:t>)</a:t>
            </a:r>
          </a:p>
          <a:p>
            <a:r>
              <a:rPr lang="en-US" sz="2000" dirty="0" smtClean="0"/>
              <a:t>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2000" dirty="0"/>
              <a:t> </a:t>
            </a:r>
            <a:r>
              <a:rPr lang="en-US" sz="2000" dirty="0" err="1"/>
              <a:t>mysql.connector.Error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2000" dirty="0"/>
              <a:t> e:</a:t>
            </a:r>
          </a:p>
          <a:p>
            <a:r>
              <a:rPr lang="en-US" sz="2000" dirty="0"/>
              <a:t>    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/>
              <a:t> (e)</a:t>
            </a:r>
            <a:endParaRPr lang="en-US" sz="2000" dirty="0" smtClean="0"/>
          </a:p>
        </p:txBody>
      </p:sp>
      <p:sp>
        <p:nvSpPr>
          <p:cNvPr id="6" name="TextBox 20"/>
          <p:cNvSpPr txBox="1"/>
          <p:nvPr/>
        </p:nvSpPr>
        <p:spPr>
          <a:xfrm>
            <a:off x="4800600" y="2074289"/>
            <a:ext cx="3962400" cy="7848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u="sng" dirty="0" smtClean="0"/>
              <a:t>Success Output: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0000FF"/>
                </a:solidFill>
              </a:rPr>
              <a:t>&lt;</a:t>
            </a:r>
            <a:r>
              <a:rPr lang="en-US" sz="1500" dirty="0" err="1">
                <a:solidFill>
                  <a:srgbClr val="0000FF"/>
                </a:solidFill>
              </a:rPr>
              <a:t>mysql.connector.connection_cext.CMySQLConnection</a:t>
            </a:r>
            <a:r>
              <a:rPr lang="en-US" sz="1500" dirty="0">
                <a:solidFill>
                  <a:srgbClr val="0000FF"/>
                </a:solidFill>
              </a:rPr>
              <a:t> object at 0x000001177C626EE0&gt;</a:t>
            </a:r>
            <a:endParaRPr lang="en-US" sz="1500" b="1" dirty="0">
              <a:solidFill>
                <a:srgbClr val="0000FF"/>
              </a:solidFill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4800600" y="2959972"/>
            <a:ext cx="3962400" cy="7848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u="sng" dirty="0" smtClean="0"/>
              <a:t>Failed Output (incorrect username / password):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0000FF"/>
                </a:solidFill>
              </a:rPr>
              <a:t>1045 (28000): Access denied for user '</a:t>
            </a:r>
            <a:r>
              <a:rPr lang="en-US" sz="1500" dirty="0" err="1">
                <a:solidFill>
                  <a:srgbClr val="0000FF"/>
                </a:solidFill>
              </a:rPr>
              <a:t>root'@'localhost</a:t>
            </a:r>
            <a:r>
              <a:rPr lang="en-US" sz="1500" dirty="0">
                <a:solidFill>
                  <a:srgbClr val="0000FF"/>
                </a:solidFill>
              </a:rPr>
              <a:t>' (using password: YES)</a:t>
            </a:r>
          </a:p>
        </p:txBody>
      </p:sp>
      <p:sp>
        <p:nvSpPr>
          <p:cNvPr id="8" name="TextBox 20"/>
          <p:cNvSpPr txBox="1"/>
          <p:nvPr/>
        </p:nvSpPr>
        <p:spPr>
          <a:xfrm>
            <a:off x="4800600" y="3884569"/>
            <a:ext cx="3962400" cy="7848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u="sng" dirty="0"/>
              <a:t>Failed Output </a:t>
            </a:r>
            <a:r>
              <a:rPr lang="en-US" sz="1500" b="1" u="sng" dirty="0" smtClean="0"/>
              <a:t>(cannot connect database):</a:t>
            </a:r>
            <a:endParaRPr lang="en-US" sz="1500" dirty="0" smtClean="0">
              <a:solidFill>
                <a:srgbClr val="FF0000"/>
              </a:solidFill>
            </a:endParaRPr>
          </a:p>
          <a:p>
            <a:r>
              <a:rPr lang="en-US" sz="1500" dirty="0">
                <a:solidFill>
                  <a:srgbClr val="0000FF"/>
                </a:solidFill>
              </a:rPr>
              <a:t>2003 (HY000): Can't connect to MySQL server on '192.168.1.1' (10060)</a:t>
            </a:r>
          </a:p>
        </p:txBody>
      </p:sp>
    </p:spTree>
    <p:extLst>
      <p:ext uri="{BB962C8B-B14F-4D97-AF65-F5344CB8AC3E}">
        <p14:creationId xmlns:p14="http://schemas.microsoft.com/office/powerpoint/2010/main" val="2832236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New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following SQL statement will create a new database with the name </a:t>
            </a:r>
            <a:r>
              <a:rPr lang="en-US" sz="2400" dirty="0" err="1" smtClean="0"/>
              <a:t>shapes_db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609600" y="2362201"/>
            <a:ext cx="3429000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CREATE DATABASE </a:t>
            </a:r>
            <a:r>
              <a:rPr lang="en-US" dirty="0" err="1" smtClean="0">
                <a:solidFill>
                  <a:schemeClr val="tx1"/>
                </a:solidFill>
              </a:rPr>
              <a:t>shapes_db</a:t>
            </a:r>
            <a:r>
              <a:rPr lang="en-US" dirty="0" smtClean="0">
                <a:solidFill>
                  <a:schemeClr val="tx1"/>
                </a:solidFill>
              </a:rPr>
              <a:t>;</a:t>
            </a:r>
            <a:endParaRPr lang="en-US" dirty="0" smtClean="0"/>
          </a:p>
        </p:txBody>
      </p:sp>
      <p:sp>
        <p:nvSpPr>
          <p:cNvPr id="6" name="Rounded Rectangular Callout 5"/>
          <p:cNvSpPr/>
          <p:nvPr/>
        </p:nvSpPr>
        <p:spPr>
          <a:xfrm>
            <a:off x="4381500" y="2055876"/>
            <a:ext cx="4267200" cy="612648"/>
          </a:xfrm>
          <a:prstGeom prst="wedgeRoundRectCallout">
            <a:avLst>
              <a:gd name="adj1" fmla="val -60917"/>
              <a:gd name="adj2" fmla="val 3416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MySQL Connector / Python automatically appends a semicolon at the end of queries</a:t>
            </a:r>
            <a:endParaRPr lang="en-US" dirty="0"/>
          </a:p>
        </p:txBody>
      </p:sp>
      <p:sp>
        <p:nvSpPr>
          <p:cNvPr id="7" name="TextBox 19"/>
          <p:cNvSpPr txBox="1"/>
          <p:nvPr/>
        </p:nvSpPr>
        <p:spPr>
          <a:xfrm>
            <a:off x="609601" y="2819400"/>
            <a:ext cx="5791200" cy="38931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 smtClean="0">
                <a:solidFill>
                  <a:schemeClr val="tx1"/>
                </a:solidFill>
              </a:rPr>
              <a:t>Program: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 smtClean="0"/>
              <a:t> </a:t>
            </a:r>
            <a:r>
              <a:rPr lang="en-US" dirty="0" err="1" smtClean="0"/>
              <a:t>mysql.connector</a:t>
            </a:r>
            <a:endParaRPr lang="en-US" dirty="0" smtClean="0"/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 smtClean="0"/>
              <a:t> </a:t>
            </a:r>
            <a:r>
              <a:rPr lang="en-US" dirty="0"/>
              <a:t>__name__==</a:t>
            </a:r>
            <a:r>
              <a:rPr lang="en-US" dirty="0">
                <a:solidFill>
                  <a:srgbClr val="008000"/>
                </a:solidFill>
              </a:rPr>
              <a:t>"__main__"</a:t>
            </a:r>
            <a:r>
              <a:rPr lang="en-US" dirty="0"/>
              <a:t>: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dirty="0" smtClean="0"/>
              <a:t> </a:t>
            </a:r>
            <a:r>
              <a:rPr lang="en-US" dirty="0"/>
              <a:t>: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mydb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/>
              <a:t>mysql.connector.connect</a:t>
            </a:r>
            <a:r>
              <a:rPr lang="en-US" dirty="0"/>
              <a:t>(</a:t>
            </a:r>
          </a:p>
          <a:p>
            <a:r>
              <a:rPr lang="en-US" dirty="0"/>
              <a:t>            host=</a:t>
            </a:r>
            <a:r>
              <a:rPr lang="en-US" dirty="0">
                <a:solidFill>
                  <a:srgbClr val="008000"/>
                </a:solidFill>
              </a:rPr>
              <a:t>"localhost"</a:t>
            </a:r>
            <a:r>
              <a:rPr lang="en-US" dirty="0"/>
              <a:t>,</a:t>
            </a:r>
          </a:p>
          <a:p>
            <a:r>
              <a:rPr lang="en-US" dirty="0"/>
              <a:t>            user=</a:t>
            </a:r>
            <a:r>
              <a:rPr lang="en-US" dirty="0">
                <a:solidFill>
                  <a:srgbClr val="008000"/>
                </a:solidFill>
              </a:rPr>
              <a:t>"root"</a:t>
            </a:r>
            <a:r>
              <a:rPr lang="en-US" dirty="0"/>
              <a:t>,</a:t>
            </a:r>
          </a:p>
          <a:p>
            <a:r>
              <a:rPr lang="en-US" dirty="0"/>
              <a:t>            password=</a:t>
            </a:r>
            <a:r>
              <a:rPr lang="en-US" dirty="0">
                <a:solidFill>
                  <a:srgbClr val="008000"/>
                </a:solidFill>
              </a:rPr>
              <a:t>""</a:t>
            </a:r>
          </a:p>
          <a:p>
            <a:r>
              <a:rPr lang="en-US" dirty="0"/>
              <a:t>        )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  </a:t>
            </a:r>
            <a:r>
              <a:rPr lang="en-US" b="1" dirty="0" err="1" smtClean="0"/>
              <a:t>mycursor</a:t>
            </a:r>
            <a:r>
              <a:rPr lang="en-US" b="1" dirty="0" smtClean="0"/>
              <a:t> </a:t>
            </a:r>
            <a:r>
              <a:rPr lang="en-US" b="1" dirty="0"/>
              <a:t>= </a:t>
            </a:r>
            <a:r>
              <a:rPr lang="en-US" b="1" dirty="0" err="1"/>
              <a:t>mydb.cursor</a:t>
            </a:r>
            <a:r>
              <a:rPr lang="en-US" b="1" dirty="0"/>
              <a:t>()</a:t>
            </a:r>
          </a:p>
          <a:p>
            <a:r>
              <a:rPr lang="en-US" b="1" dirty="0"/>
              <a:t>        query = </a:t>
            </a:r>
            <a:r>
              <a:rPr lang="en-US" b="1" dirty="0">
                <a:solidFill>
                  <a:srgbClr val="008000"/>
                </a:solidFill>
              </a:rPr>
              <a:t>"CREATE DATABASE </a:t>
            </a:r>
            <a:r>
              <a:rPr lang="en-US" b="1" dirty="0" smtClean="0">
                <a:solidFill>
                  <a:srgbClr val="008000"/>
                </a:solidFill>
              </a:rPr>
              <a:t>IF NOT EXISTS </a:t>
            </a:r>
            <a:r>
              <a:rPr lang="en-US" b="1" dirty="0" err="1" smtClean="0">
                <a:solidFill>
                  <a:srgbClr val="008000"/>
                </a:solidFill>
              </a:rPr>
              <a:t>shapes_db</a:t>
            </a:r>
            <a:r>
              <a:rPr lang="en-US" b="1" dirty="0">
                <a:solidFill>
                  <a:srgbClr val="008000"/>
                </a:solidFill>
              </a:rPr>
              <a:t>"</a:t>
            </a:r>
          </a:p>
          <a:p>
            <a:r>
              <a:rPr lang="en-US" b="1" dirty="0"/>
              <a:t>        </a:t>
            </a:r>
            <a:r>
              <a:rPr lang="en-US" b="1" dirty="0" err="1" smtClean="0"/>
              <a:t>mycursor.execute</a:t>
            </a:r>
            <a:r>
              <a:rPr lang="en-US" b="1" dirty="0" smtClean="0"/>
              <a:t>(query</a:t>
            </a:r>
            <a:r>
              <a:rPr lang="en-US" b="1" dirty="0"/>
              <a:t>)</a:t>
            </a:r>
          </a:p>
          <a:p>
            <a:r>
              <a:rPr lang="en-US" dirty="0" smtClean="0"/>
              <a:t>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dirty="0"/>
              <a:t> </a:t>
            </a:r>
            <a:r>
              <a:rPr lang="en-US" dirty="0" err="1"/>
              <a:t>mysql.connector.Error</a:t>
            </a:r>
            <a:r>
              <a:rPr lang="en-US" dirty="0"/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dirty="0"/>
              <a:t> e:</a:t>
            </a:r>
          </a:p>
          <a:p>
            <a:r>
              <a:rPr lang="en-US" dirty="0"/>
              <a:t>    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/>
              <a:t> (e)</a:t>
            </a:r>
            <a:endParaRPr lang="en-US" dirty="0" smtClean="0"/>
          </a:p>
        </p:txBody>
      </p:sp>
      <p:sp>
        <p:nvSpPr>
          <p:cNvPr id="8" name="Rounded Rectangular Callout 7"/>
          <p:cNvSpPr/>
          <p:nvPr/>
        </p:nvSpPr>
        <p:spPr>
          <a:xfrm>
            <a:off x="5178850" y="3189168"/>
            <a:ext cx="3733800" cy="1066800"/>
          </a:xfrm>
          <a:prstGeom prst="wedgeRoundRectCallout">
            <a:avLst>
              <a:gd name="adj1" fmla="val -40173"/>
              <a:gd name="adj2" fmla="val 3516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A database </a:t>
            </a:r>
            <a:r>
              <a:rPr lang="en-US" dirty="0" err="1" smtClean="0"/>
              <a:t>shapes_db</a:t>
            </a:r>
            <a:r>
              <a:rPr lang="en-US" dirty="0" smtClean="0"/>
              <a:t> should be created if no output or error message is generated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4728047" y="4903668"/>
            <a:ext cx="4263553" cy="681192"/>
          </a:xfrm>
          <a:prstGeom prst="wedgeRoundRectCallout">
            <a:avLst>
              <a:gd name="adj1" fmla="val -53798"/>
              <a:gd name="adj2" fmla="val 5096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No error message would be generated by using the SQL keyword "</a:t>
            </a:r>
            <a:r>
              <a:rPr lang="en-US" b="1" dirty="0" smtClean="0"/>
              <a:t>IF NOT EXISTS</a:t>
            </a:r>
            <a:r>
              <a:rPr lang="en-US" dirty="0" smtClean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468497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following SQL statement will show databases in your server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19"/>
          <p:cNvSpPr txBox="1"/>
          <p:nvPr/>
        </p:nvSpPr>
        <p:spPr>
          <a:xfrm>
            <a:off x="586740" y="2074289"/>
            <a:ext cx="3909060" cy="45027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 smtClean="0">
                <a:solidFill>
                  <a:schemeClr val="tx1"/>
                </a:solidFill>
              </a:rPr>
              <a:t>Program: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 smtClean="0"/>
              <a:t> </a:t>
            </a:r>
            <a:r>
              <a:rPr lang="en-US" dirty="0" err="1" smtClean="0"/>
              <a:t>mysql.connector</a:t>
            </a:r>
            <a:endParaRPr lang="en-US" dirty="0" smtClean="0"/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 smtClean="0"/>
              <a:t> </a:t>
            </a:r>
            <a:r>
              <a:rPr lang="en-US" dirty="0"/>
              <a:t>__name__==</a:t>
            </a:r>
            <a:r>
              <a:rPr lang="en-US" dirty="0">
                <a:solidFill>
                  <a:srgbClr val="008000"/>
                </a:solidFill>
              </a:rPr>
              <a:t>"__main__"</a:t>
            </a:r>
            <a:r>
              <a:rPr lang="en-US" dirty="0"/>
              <a:t>: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dirty="0" smtClean="0"/>
              <a:t> </a:t>
            </a:r>
            <a:r>
              <a:rPr lang="en-US" dirty="0"/>
              <a:t>:</a:t>
            </a:r>
          </a:p>
          <a:p>
            <a:r>
              <a:rPr lang="en-US" dirty="0"/>
              <a:t>        </a:t>
            </a:r>
            <a:r>
              <a:rPr lang="en-US" dirty="0" err="1"/>
              <a:t>mydb</a:t>
            </a:r>
            <a:r>
              <a:rPr lang="en-US" dirty="0"/>
              <a:t> = </a:t>
            </a:r>
            <a:r>
              <a:rPr lang="en-US" dirty="0" err="1"/>
              <a:t>mysql.connector.connect</a:t>
            </a:r>
            <a:r>
              <a:rPr lang="en-US" dirty="0"/>
              <a:t>(</a:t>
            </a:r>
          </a:p>
          <a:p>
            <a:r>
              <a:rPr lang="en-US" dirty="0"/>
              <a:t>            host=</a:t>
            </a:r>
            <a:r>
              <a:rPr lang="en-US" dirty="0">
                <a:solidFill>
                  <a:srgbClr val="008000"/>
                </a:solidFill>
              </a:rPr>
              <a:t>"localhost"</a:t>
            </a:r>
            <a:r>
              <a:rPr lang="en-US" dirty="0"/>
              <a:t>,</a:t>
            </a:r>
          </a:p>
          <a:p>
            <a:r>
              <a:rPr lang="en-US" dirty="0"/>
              <a:t>            user=</a:t>
            </a:r>
            <a:r>
              <a:rPr lang="en-US" dirty="0">
                <a:solidFill>
                  <a:srgbClr val="008000"/>
                </a:solidFill>
              </a:rPr>
              <a:t>"root"</a:t>
            </a:r>
            <a:r>
              <a:rPr lang="en-US" dirty="0"/>
              <a:t>,</a:t>
            </a:r>
          </a:p>
          <a:p>
            <a:r>
              <a:rPr lang="en-US" dirty="0"/>
              <a:t>            password=</a:t>
            </a:r>
            <a:r>
              <a:rPr lang="en-US" dirty="0">
                <a:solidFill>
                  <a:srgbClr val="008000"/>
                </a:solidFill>
              </a:rPr>
              <a:t>""</a:t>
            </a:r>
          </a:p>
          <a:p>
            <a:r>
              <a:rPr lang="en-US" dirty="0"/>
              <a:t>        )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  </a:t>
            </a:r>
            <a:r>
              <a:rPr lang="en-US" b="1" dirty="0" err="1" smtClean="0"/>
              <a:t>mycursor</a:t>
            </a:r>
            <a:r>
              <a:rPr lang="en-US" b="1" dirty="0" smtClean="0"/>
              <a:t> </a:t>
            </a:r>
            <a:r>
              <a:rPr lang="en-US" b="1" dirty="0"/>
              <a:t>= </a:t>
            </a:r>
            <a:r>
              <a:rPr lang="en-US" b="1" dirty="0" err="1"/>
              <a:t>mydb.cursor</a:t>
            </a:r>
            <a:r>
              <a:rPr lang="en-US" b="1" dirty="0"/>
              <a:t>()</a:t>
            </a:r>
          </a:p>
          <a:p>
            <a:r>
              <a:rPr lang="en-US" b="1" dirty="0"/>
              <a:t>        query = </a:t>
            </a:r>
            <a:r>
              <a:rPr lang="en-US" b="1" dirty="0" smtClean="0">
                <a:solidFill>
                  <a:srgbClr val="008000"/>
                </a:solidFill>
              </a:rPr>
              <a:t>"SHOW DATABASES"</a:t>
            </a:r>
            <a:endParaRPr lang="en-US" b="1" dirty="0">
              <a:solidFill>
                <a:srgbClr val="008000"/>
              </a:solidFill>
            </a:endParaRPr>
          </a:p>
          <a:p>
            <a:r>
              <a:rPr lang="en-US" b="1" dirty="0"/>
              <a:t>        </a:t>
            </a:r>
            <a:r>
              <a:rPr lang="en-US" b="1" dirty="0" err="1"/>
              <a:t>mycursor.execute</a:t>
            </a:r>
            <a:r>
              <a:rPr lang="en-US" b="1" dirty="0"/>
              <a:t>(query</a:t>
            </a:r>
            <a:r>
              <a:rPr lang="en-US" b="1" dirty="0" smtClean="0"/>
              <a:t>)</a:t>
            </a:r>
          </a:p>
          <a:p>
            <a:r>
              <a:rPr lang="en-US" b="1" dirty="0" smtClean="0"/>
              <a:t>       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b="1" dirty="0" smtClean="0"/>
              <a:t> </a:t>
            </a:r>
            <a:r>
              <a:rPr lang="en-US" b="1" dirty="0"/>
              <a:t>line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b="1" dirty="0"/>
              <a:t> </a:t>
            </a:r>
            <a:r>
              <a:rPr lang="en-US" b="1" dirty="0" err="1"/>
              <a:t>mycursor</a:t>
            </a:r>
            <a:r>
              <a:rPr lang="en-US" b="1" dirty="0"/>
              <a:t>:</a:t>
            </a:r>
          </a:p>
          <a:p>
            <a:r>
              <a:rPr lang="en-US" b="1" dirty="0"/>
              <a:t>            </a:t>
            </a:r>
            <a:r>
              <a:rPr lang="en-US" b="1" dirty="0">
                <a:solidFill>
                  <a:srgbClr val="7030A0"/>
                </a:solidFill>
              </a:rPr>
              <a:t>print</a:t>
            </a:r>
            <a:r>
              <a:rPr lang="en-US" b="1" dirty="0"/>
              <a:t> (line)</a:t>
            </a:r>
          </a:p>
          <a:p>
            <a:r>
              <a:rPr lang="en-US" dirty="0" smtClean="0"/>
              <a:t>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dirty="0"/>
              <a:t> </a:t>
            </a:r>
            <a:r>
              <a:rPr lang="en-US" dirty="0" err="1"/>
              <a:t>mysql.connector.Error</a:t>
            </a:r>
            <a:r>
              <a:rPr lang="en-US" dirty="0"/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dirty="0"/>
              <a:t> e:</a:t>
            </a:r>
          </a:p>
          <a:p>
            <a:r>
              <a:rPr lang="en-US" dirty="0"/>
              <a:t>    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/>
              <a:t> (e)</a:t>
            </a:r>
            <a:endParaRPr lang="en-US" dirty="0" smtClean="0"/>
          </a:p>
        </p:txBody>
      </p:sp>
      <p:sp>
        <p:nvSpPr>
          <p:cNvPr id="10" name="TextBox 20"/>
          <p:cNvSpPr txBox="1"/>
          <p:nvPr/>
        </p:nvSpPr>
        <p:spPr>
          <a:xfrm>
            <a:off x="4724400" y="2074289"/>
            <a:ext cx="2819400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'</a:t>
            </a:r>
            <a:r>
              <a:rPr lang="en-US" dirty="0" err="1">
                <a:solidFill>
                  <a:srgbClr val="0000FF"/>
                </a:solidFill>
              </a:rPr>
              <a:t>mysql</a:t>
            </a:r>
            <a:r>
              <a:rPr lang="en-US" dirty="0">
                <a:solidFill>
                  <a:srgbClr val="0000FF"/>
                </a:solidFill>
              </a:rPr>
              <a:t>',)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('</a:t>
            </a:r>
            <a:r>
              <a:rPr lang="en-US" dirty="0" err="1">
                <a:solidFill>
                  <a:srgbClr val="0000FF"/>
                </a:solidFill>
              </a:rPr>
              <a:t>performance_schema</a:t>
            </a:r>
            <a:r>
              <a:rPr lang="en-US" dirty="0">
                <a:solidFill>
                  <a:srgbClr val="0000FF"/>
                </a:solidFill>
              </a:rPr>
              <a:t>',)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('</a:t>
            </a:r>
            <a:r>
              <a:rPr lang="en-US" dirty="0" err="1">
                <a:solidFill>
                  <a:srgbClr val="0000FF"/>
                </a:solidFill>
              </a:rPr>
              <a:t>sakila</a:t>
            </a:r>
            <a:r>
              <a:rPr lang="en-US" dirty="0">
                <a:solidFill>
                  <a:srgbClr val="0000FF"/>
                </a:solidFill>
              </a:rPr>
              <a:t>',)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('</a:t>
            </a:r>
            <a:r>
              <a:rPr lang="en-US" dirty="0" err="1">
                <a:solidFill>
                  <a:srgbClr val="0000FF"/>
                </a:solidFill>
              </a:rPr>
              <a:t>shapes_db</a:t>
            </a:r>
            <a:r>
              <a:rPr lang="en-US" dirty="0">
                <a:solidFill>
                  <a:srgbClr val="0000FF"/>
                </a:solidFill>
              </a:rPr>
              <a:t>',)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('sys',)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('world',)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6400800" y="3087155"/>
            <a:ext cx="1866900" cy="304800"/>
          </a:xfrm>
          <a:prstGeom prst="wedgeRoundRectCallout">
            <a:avLst>
              <a:gd name="adj1" fmla="val -60917"/>
              <a:gd name="adj2" fmla="val 3416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Database created</a:t>
            </a:r>
            <a:endParaRPr lang="en-US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4707367" y="4613832"/>
            <a:ext cx="2971800" cy="1447800"/>
          </a:xfrm>
          <a:prstGeom prst="wedgeRoundRectCallout">
            <a:avLst>
              <a:gd name="adj1" fmla="val -102908"/>
              <a:gd name="adj2" fmla="val 1632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Looping is used to retrieve all records in the executed query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Each recorded is represented by a tuple</a:t>
            </a:r>
          </a:p>
        </p:txBody>
      </p:sp>
    </p:spTree>
    <p:extLst>
      <p:ext uri="{BB962C8B-B14F-4D97-AF65-F5344CB8AC3E}">
        <p14:creationId xmlns:p14="http://schemas.microsoft.com/office/powerpoint/2010/main" val="1264317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 to an Existing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following SQL statement will connect to an existing database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Box 19"/>
          <p:cNvSpPr txBox="1"/>
          <p:nvPr/>
        </p:nvSpPr>
        <p:spPr>
          <a:xfrm>
            <a:off x="586740" y="2074289"/>
            <a:ext cx="3909060" cy="45027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u="sng" dirty="0" smtClean="0">
                <a:solidFill>
                  <a:schemeClr val="tx1"/>
                </a:solidFill>
              </a:rPr>
              <a:t>Program:</a:t>
            </a:r>
          </a:p>
          <a:p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700" dirty="0" smtClean="0"/>
              <a:t> </a:t>
            </a:r>
            <a:r>
              <a:rPr lang="en-US" sz="1700" dirty="0" err="1" smtClean="0"/>
              <a:t>mysql.connector</a:t>
            </a:r>
            <a:endParaRPr lang="en-US" sz="1700" dirty="0" smtClean="0"/>
          </a:p>
          <a:p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700" dirty="0" smtClean="0"/>
              <a:t> </a:t>
            </a:r>
            <a:r>
              <a:rPr lang="en-US" sz="1700" dirty="0"/>
              <a:t>__name__==</a:t>
            </a:r>
            <a:r>
              <a:rPr lang="en-US" sz="1700" dirty="0">
                <a:solidFill>
                  <a:srgbClr val="008000"/>
                </a:solidFill>
              </a:rPr>
              <a:t>"__main__"</a:t>
            </a:r>
            <a:r>
              <a:rPr lang="en-US" sz="1700" dirty="0"/>
              <a:t>:</a:t>
            </a:r>
          </a:p>
          <a:p>
            <a:r>
              <a:rPr lang="en-US" sz="1700" dirty="0"/>
              <a:t> </a:t>
            </a:r>
            <a:r>
              <a:rPr lang="en-US" sz="1700" dirty="0" smtClean="0"/>
              <a:t>   </a:t>
            </a:r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700" dirty="0" smtClean="0"/>
              <a:t> </a:t>
            </a:r>
            <a:r>
              <a:rPr lang="en-US" sz="1700" dirty="0"/>
              <a:t>:</a:t>
            </a:r>
          </a:p>
          <a:p>
            <a:r>
              <a:rPr lang="en-US" sz="1700" dirty="0"/>
              <a:t>        </a:t>
            </a:r>
            <a:r>
              <a:rPr lang="en-US" sz="1700" dirty="0" err="1"/>
              <a:t>mydb</a:t>
            </a:r>
            <a:r>
              <a:rPr lang="en-US" sz="1700" dirty="0"/>
              <a:t> = </a:t>
            </a:r>
            <a:r>
              <a:rPr lang="en-US" sz="1700" dirty="0" err="1"/>
              <a:t>mysql.connector.connect</a:t>
            </a:r>
            <a:r>
              <a:rPr lang="en-US" sz="1700" dirty="0"/>
              <a:t>(</a:t>
            </a:r>
          </a:p>
          <a:p>
            <a:r>
              <a:rPr lang="en-US" sz="1700" dirty="0"/>
              <a:t>            host=</a:t>
            </a:r>
            <a:r>
              <a:rPr lang="en-US" sz="1700" dirty="0">
                <a:solidFill>
                  <a:srgbClr val="008000"/>
                </a:solidFill>
              </a:rPr>
              <a:t>"localhost"</a:t>
            </a:r>
            <a:r>
              <a:rPr lang="en-US" sz="1700" dirty="0"/>
              <a:t>,</a:t>
            </a:r>
          </a:p>
          <a:p>
            <a:r>
              <a:rPr lang="en-US" sz="1700" dirty="0"/>
              <a:t>            user=</a:t>
            </a:r>
            <a:r>
              <a:rPr lang="en-US" sz="1700" dirty="0">
                <a:solidFill>
                  <a:srgbClr val="008000"/>
                </a:solidFill>
              </a:rPr>
              <a:t>"root"</a:t>
            </a:r>
            <a:r>
              <a:rPr lang="en-US" sz="1700" dirty="0"/>
              <a:t>,</a:t>
            </a:r>
          </a:p>
          <a:p>
            <a:r>
              <a:rPr lang="en-US" sz="1700" dirty="0"/>
              <a:t>            password</a:t>
            </a:r>
            <a:r>
              <a:rPr lang="en-US" sz="1700" dirty="0" smtClean="0"/>
              <a:t>=</a:t>
            </a:r>
            <a:r>
              <a:rPr lang="en-US" sz="1700" dirty="0" smtClean="0">
                <a:solidFill>
                  <a:srgbClr val="008000"/>
                </a:solidFill>
              </a:rPr>
              <a:t>""</a:t>
            </a:r>
            <a:r>
              <a:rPr lang="en-US" sz="1700" dirty="0" smtClean="0">
                <a:solidFill>
                  <a:schemeClr val="tx1"/>
                </a:solidFill>
              </a:rPr>
              <a:t>,</a:t>
            </a:r>
          </a:p>
          <a:p>
            <a:r>
              <a:rPr lang="en-US" sz="1700" b="1" dirty="0" smtClean="0">
                <a:solidFill>
                  <a:srgbClr val="008000"/>
                </a:solidFill>
              </a:rPr>
              <a:t>            </a:t>
            </a:r>
            <a:r>
              <a:rPr lang="en-US" sz="1700" b="1" dirty="0" smtClean="0">
                <a:solidFill>
                  <a:schemeClr val="tx1"/>
                </a:solidFill>
              </a:rPr>
              <a:t>database</a:t>
            </a:r>
            <a:r>
              <a:rPr lang="en-US" sz="1700" b="1" dirty="0">
                <a:solidFill>
                  <a:schemeClr val="tx1"/>
                </a:solidFill>
              </a:rPr>
              <a:t>=</a:t>
            </a:r>
            <a:r>
              <a:rPr lang="en-US" sz="1700" b="1" dirty="0">
                <a:solidFill>
                  <a:srgbClr val="008000"/>
                </a:solidFill>
              </a:rPr>
              <a:t>"</a:t>
            </a:r>
            <a:r>
              <a:rPr lang="en-US" sz="1700" b="1" dirty="0" err="1">
                <a:solidFill>
                  <a:srgbClr val="008000"/>
                </a:solidFill>
              </a:rPr>
              <a:t>shapes_db</a:t>
            </a:r>
            <a:r>
              <a:rPr lang="en-US" sz="1700" b="1" dirty="0">
                <a:solidFill>
                  <a:srgbClr val="008000"/>
                </a:solidFill>
              </a:rPr>
              <a:t>"</a:t>
            </a:r>
          </a:p>
          <a:p>
            <a:r>
              <a:rPr lang="en-US" sz="1700" dirty="0"/>
              <a:t>        )</a:t>
            </a:r>
          </a:p>
          <a:p>
            <a:r>
              <a:rPr lang="en-US" sz="1700" dirty="0"/>
              <a:t> </a:t>
            </a:r>
            <a:r>
              <a:rPr lang="en-US" sz="1700" dirty="0" smtClean="0"/>
              <a:t>       </a:t>
            </a:r>
            <a:r>
              <a:rPr lang="en-US" sz="1700" dirty="0" err="1" smtClean="0"/>
              <a:t>mycursor</a:t>
            </a:r>
            <a:r>
              <a:rPr lang="en-US" sz="1700" dirty="0" smtClean="0"/>
              <a:t> </a:t>
            </a:r>
            <a:r>
              <a:rPr lang="en-US" sz="1700" dirty="0"/>
              <a:t>= </a:t>
            </a:r>
            <a:r>
              <a:rPr lang="en-US" sz="1700" dirty="0" err="1"/>
              <a:t>mydb.cursor</a:t>
            </a:r>
            <a:r>
              <a:rPr lang="en-US" sz="1700" dirty="0"/>
              <a:t>()</a:t>
            </a:r>
          </a:p>
          <a:p>
            <a:r>
              <a:rPr lang="en-US" sz="1700" b="1" dirty="0"/>
              <a:t>        query = </a:t>
            </a:r>
            <a:r>
              <a:rPr lang="en-US" sz="1700" b="1" dirty="0" smtClean="0">
                <a:solidFill>
                  <a:srgbClr val="008000"/>
                </a:solidFill>
              </a:rPr>
              <a:t>"SHOW TABLES"</a:t>
            </a:r>
            <a:endParaRPr lang="en-US" sz="1700" b="1" dirty="0">
              <a:solidFill>
                <a:srgbClr val="008000"/>
              </a:solidFill>
            </a:endParaRPr>
          </a:p>
          <a:p>
            <a:r>
              <a:rPr lang="en-US" sz="1700" dirty="0"/>
              <a:t>        </a:t>
            </a:r>
            <a:r>
              <a:rPr lang="en-US" sz="1700" dirty="0" err="1"/>
              <a:t>mycursor.execute</a:t>
            </a:r>
            <a:r>
              <a:rPr lang="en-US" sz="1700" dirty="0"/>
              <a:t>(query</a:t>
            </a:r>
            <a:r>
              <a:rPr lang="en-US" sz="1700" dirty="0" smtClean="0"/>
              <a:t>)</a:t>
            </a:r>
          </a:p>
          <a:p>
            <a:r>
              <a:rPr lang="en-US" sz="1700" dirty="0" smtClean="0"/>
              <a:t>        </a:t>
            </a:r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700" dirty="0" smtClean="0"/>
              <a:t> </a:t>
            </a:r>
            <a:r>
              <a:rPr lang="en-US" sz="1700" dirty="0"/>
              <a:t>line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700" dirty="0"/>
              <a:t> </a:t>
            </a:r>
            <a:r>
              <a:rPr lang="en-US" sz="1700" dirty="0" err="1"/>
              <a:t>mycursor</a:t>
            </a:r>
            <a:r>
              <a:rPr lang="en-US" sz="1700" dirty="0"/>
              <a:t>:</a:t>
            </a:r>
          </a:p>
          <a:p>
            <a:r>
              <a:rPr lang="en-US" sz="1700" dirty="0"/>
              <a:t>    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/>
              <a:t> (line)</a:t>
            </a:r>
          </a:p>
          <a:p>
            <a:r>
              <a:rPr lang="en-US" sz="1700" dirty="0" smtClean="0"/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700" dirty="0"/>
              <a:t> </a:t>
            </a:r>
            <a:r>
              <a:rPr lang="en-US" sz="1700" dirty="0" err="1"/>
              <a:t>mysql.connector.Error</a:t>
            </a:r>
            <a:r>
              <a:rPr lang="en-US" sz="1700" dirty="0"/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700" dirty="0"/>
              <a:t> e:</a:t>
            </a:r>
          </a:p>
          <a:p>
            <a:r>
              <a:rPr lang="en-US" sz="1700" dirty="0"/>
              <a:t>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/>
              <a:t> (e)</a:t>
            </a:r>
            <a:endParaRPr lang="en-US" sz="1700" dirty="0" smtClean="0"/>
          </a:p>
        </p:txBody>
      </p:sp>
      <p:sp>
        <p:nvSpPr>
          <p:cNvPr id="13" name="Rounded Rectangular Callout 12"/>
          <p:cNvSpPr/>
          <p:nvPr/>
        </p:nvSpPr>
        <p:spPr>
          <a:xfrm>
            <a:off x="4648200" y="5257800"/>
            <a:ext cx="2819400" cy="651432"/>
          </a:xfrm>
          <a:prstGeom prst="wedgeRoundRectCallout">
            <a:avLst>
              <a:gd name="adj1" fmla="val -106385"/>
              <a:gd name="adj2" fmla="val 3937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Each table is displayed this time instead of database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3733800" y="3518218"/>
            <a:ext cx="2609850" cy="820469"/>
          </a:xfrm>
          <a:prstGeom prst="wedgeRoundRectCallout">
            <a:avLst>
              <a:gd name="adj1" fmla="val -63810"/>
              <a:gd name="adj2" fmla="val 392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One more parameter is included to connect with selected database</a:t>
            </a:r>
            <a:endParaRPr lang="en-US" dirty="0"/>
          </a:p>
        </p:txBody>
      </p:sp>
      <p:sp>
        <p:nvSpPr>
          <p:cNvPr id="9" name="TextBox 20"/>
          <p:cNvSpPr txBox="1"/>
          <p:nvPr/>
        </p:nvSpPr>
        <p:spPr>
          <a:xfrm>
            <a:off x="4724400" y="2108431"/>
            <a:ext cx="28194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('circles',)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6625293" y="2971774"/>
            <a:ext cx="2133600" cy="820469"/>
          </a:xfrm>
          <a:prstGeom prst="wedgeRoundRectCallout">
            <a:avLst>
              <a:gd name="adj1" fmla="val -88581"/>
              <a:gd name="adj2" fmla="val -9058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Output depends on the tables you have in database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06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1339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following SQL statement will create a table in database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extBox 19"/>
          <p:cNvSpPr txBox="1"/>
          <p:nvPr/>
        </p:nvSpPr>
        <p:spPr>
          <a:xfrm>
            <a:off x="609601" y="1752600"/>
            <a:ext cx="3810000" cy="49459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u="sng" dirty="0" smtClean="0">
                <a:solidFill>
                  <a:schemeClr val="tx1"/>
                </a:solidFill>
              </a:rPr>
              <a:t>Program:</a:t>
            </a:r>
          </a:p>
          <a:p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 smtClean="0"/>
              <a:t> </a:t>
            </a:r>
            <a:r>
              <a:rPr lang="en-US" sz="1500" dirty="0" err="1" smtClean="0"/>
              <a:t>mysql.connector</a:t>
            </a:r>
            <a:endParaRPr lang="en-US" sz="1500" dirty="0" smtClean="0"/>
          </a:p>
          <a:p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500" dirty="0" smtClean="0"/>
              <a:t> </a:t>
            </a:r>
            <a:r>
              <a:rPr lang="en-US" sz="1500" dirty="0"/>
              <a:t>__name__==</a:t>
            </a:r>
            <a:r>
              <a:rPr lang="en-US" sz="1500" dirty="0">
                <a:solidFill>
                  <a:srgbClr val="008000"/>
                </a:solidFill>
              </a:rPr>
              <a:t>"__main__"</a:t>
            </a:r>
            <a:r>
              <a:rPr lang="en-US" sz="1500" dirty="0"/>
              <a:t>:</a:t>
            </a:r>
          </a:p>
          <a:p>
            <a:r>
              <a:rPr lang="en-US" sz="1500" dirty="0"/>
              <a:t> </a:t>
            </a:r>
            <a:r>
              <a:rPr lang="en-US" sz="1500" dirty="0" smtClean="0"/>
              <a:t>   </a:t>
            </a: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500" dirty="0" smtClean="0"/>
              <a:t> </a:t>
            </a:r>
            <a:r>
              <a:rPr lang="en-US" sz="1500" dirty="0"/>
              <a:t>:</a:t>
            </a:r>
          </a:p>
          <a:p>
            <a:r>
              <a:rPr lang="en-US" sz="1500" dirty="0"/>
              <a:t>        </a:t>
            </a:r>
            <a:r>
              <a:rPr lang="en-US" sz="1500" dirty="0" err="1"/>
              <a:t>mydb</a:t>
            </a:r>
            <a:r>
              <a:rPr lang="en-US" sz="1500" dirty="0"/>
              <a:t> = </a:t>
            </a:r>
            <a:r>
              <a:rPr lang="en-US" sz="1500" dirty="0" err="1"/>
              <a:t>mysql.connector.connect</a:t>
            </a:r>
            <a:r>
              <a:rPr lang="en-US" sz="1500" dirty="0"/>
              <a:t>(</a:t>
            </a:r>
          </a:p>
          <a:p>
            <a:r>
              <a:rPr lang="en-US" sz="1500" dirty="0"/>
              <a:t>            host=</a:t>
            </a:r>
            <a:r>
              <a:rPr lang="en-US" sz="1500" dirty="0">
                <a:solidFill>
                  <a:srgbClr val="008000"/>
                </a:solidFill>
              </a:rPr>
              <a:t>"localhost"</a:t>
            </a:r>
            <a:r>
              <a:rPr lang="en-US" sz="1500" dirty="0"/>
              <a:t>,</a:t>
            </a:r>
          </a:p>
          <a:p>
            <a:r>
              <a:rPr lang="en-US" sz="1500" dirty="0"/>
              <a:t>            user=</a:t>
            </a:r>
            <a:r>
              <a:rPr lang="en-US" sz="1500" dirty="0">
                <a:solidFill>
                  <a:srgbClr val="008000"/>
                </a:solidFill>
              </a:rPr>
              <a:t>"root"</a:t>
            </a:r>
            <a:r>
              <a:rPr lang="en-US" sz="1500" dirty="0"/>
              <a:t>,</a:t>
            </a:r>
          </a:p>
          <a:p>
            <a:r>
              <a:rPr lang="en-US" sz="1500" dirty="0" smtClean="0"/>
              <a:t>            database</a:t>
            </a:r>
            <a:r>
              <a:rPr lang="en-US" sz="1500" dirty="0"/>
              <a:t>=</a:t>
            </a:r>
            <a:r>
              <a:rPr lang="en-US" sz="1500" dirty="0">
                <a:solidFill>
                  <a:srgbClr val="008000"/>
                </a:solidFill>
              </a:rPr>
              <a:t>"</a:t>
            </a:r>
            <a:r>
              <a:rPr lang="en-US" sz="1500" dirty="0" err="1">
                <a:solidFill>
                  <a:srgbClr val="008000"/>
                </a:solidFill>
              </a:rPr>
              <a:t>shapes_db</a:t>
            </a:r>
            <a:r>
              <a:rPr lang="en-US" sz="1500" dirty="0">
                <a:solidFill>
                  <a:srgbClr val="008000"/>
                </a:solidFill>
              </a:rPr>
              <a:t>"</a:t>
            </a:r>
          </a:p>
          <a:p>
            <a:r>
              <a:rPr lang="en-US" sz="1500" dirty="0"/>
              <a:t>        )</a:t>
            </a:r>
          </a:p>
          <a:p>
            <a:r>
              <a:rPr lang="en-US" sz="1500" dirty="0"/>
              <a:t>        </a:t>
            </a:r>
            <a:r>
              <a:rPr lang="en-US" sz="1500" dirty="0" err="1"/>
              <a:t>mycursor</a:t>
            </a:r>
            <a:r>
              <a:rPr lang="en-US" sz="1500" dirty="0"/>
              <a:t> = </a:t>
            </a:r>
            <a:r>
              <a:rPr lang="en-US" sz="1500" dirty="0" err="1"/>
              <a:t>mydb.cursor</a:t>
            </a:r>
            <a:r>
              <a:rPr lang="en-US" sz="1500" dirty="0"/>
              <a:t>()</a:t>
            </a:r>
          </a:p>
          <a:p>
            <a:r>
              <a:rPr lang="en-US" sz="1500" b="1" dirty="0"/>
              <a:t>        query = </a:t>
            </a:r>
            <a:r>
              <a:rPr lang="en-US" sz="1500" b="1" dirty="0">
                <a:solidFill>
                  <a:srgbClr val="008000"/>
                </a:solidFill>
              </a:rPr>
              <a:t>"""</a:t>
            </a:r>
          </a:p>
          <a:p>
            <a:r>
              <a:rPr lang="en-US" sz="1500" b="1" dirty="0">
                <a:solidFill>
                  <a:srgbClr val="008000"/>
                </a:solidFill>
              </a:rPr>
              <a:t>            CREATE TABLE IF NOT EXISTS </a:t>
            </a:r>
            <a:r>
              <a:rPr lang="en-US" sz="1500" b="1" dirty="0" smtClean="0">
                <a:solidFill>
                  <a:srgbClr val="008000"/>
                </a:solidFill>
              </a:rPr>
              <a:t>circles </a:t>
            </a:r>
            <a:r>
              <a:rPr lang="en-US" sz="1500" b="1" dirty="0">
                <a:solidFill>
                  <a:srgbClr val="008000"/>
                </a:solidFill>
              </a:rPr>
              <a:t>(</a:t>
            </a:r>
          </a:p>
          <a:p>
            <a:r>
              <a:rPr lang="en-US" sz="1500" b="1" dirty="0">
                <a:solidFill>
                  <a:srgbClr val="008000"/>
                </a:solidFill>
              </a:rPr>
              <a:t>                id </a:t>
            </a:r>
            <a:r>
              <a:rPr lang="en-US" sz="1500" b="1" dirty="0" smtClean="0">
                <a:solidFill>
                  <a:srgbClr val="008000"/>
                </a:solidFill>
              </a:rPr>
              <a:t>INT </a:t>
            </a:r>
            <a:r>
              <a:rPr lang="en-US" sz="1500" b="1" dirty="0">
                <a:solidFill>
                  <a:srgbClr val="008000"/>
                </a:solidFill>
              </a:rPr>
              <a:t>NOT NULL AUTO_INCREMENT,</a:t>
            </a:r>
          </a:p>
          <a:p>
            <a:r>
              <a:rPr lang="en-US" sz="1500" b="1" dirty="0">
                <a:solidFill>
                  <a:srgbClr val="008000"/>
                </a:solidFill>
              </a:rPr>
              <a:t>                name VARCHAR(100),</a:t>
            </a:r>
          </a:p>
          <a:p>
            <a:r>
              <a:rPr lang="en-US" sz="1500" b="1" dirty="0">
                <a:solidFill>
                  <a:srgbClr val="008000"/>
                </a:solidFill>
              </a:rPr>
              <a:t>                radius DOUBLE,</a:t>
            </a:r>
          </a:p>
          <a:p>
            <a:r>
              <a:rPr lang="en-US" sz="1500" b="1" dirty="0">
                <a:solidFill>
                  <a:srgbClr val="008000"/>
                </a:solidFill>
              </a:rPr>
              <a:t>                PRIMARY KEY (id)</a:t>
            </a:r>
          </a:p>
          <a:p>
            <a:r>
              <a:rPr lang="en-US" sz="1500" b="1" dirty="0">
                <a:solidFill>
                  <a:srgbClr val="008000"/>
                </a:solidFill>
              </a:rPr>
              <a:t>            )"""</a:t>
            </a:r>
          </a:p>
          <a:p>
            <a:r>
              <a:rPr lang="en-US" sz="1500" b="1" dirty="0"/>
              <a:t>        </a:t>
            </a:r>
            <a:r>
              <a:rPr lang="en-US" sz="1500" b="1" dirty="0" err="1"/>
              <a:t>mycursor.execute</a:t>
            </a:r>
            <a:r>
              <a:rPr lang="en-US" sz="1500" b="1" dirty="0"/>
              <a:t>(query</a:t>
            </a:r>
            <a:r>
              <a:rPr lang="en-US" sz="1500" b="1" dirty="0" smtClean="0"/>
              <a:t>)</a:t>
            </a:r>
          </a:p>
          <a:p>
            <a:r>
              <a:rPr lang="en-US" sz="1500" b="1" dirty="0" smtClean="0"/>
              <a:t>        </a:t>
            </a:r>
            <a:r>
              <a:rPr lang="en-US" sz="1500" b="1" dirty="0" err="1" smtClean="0"/>
              <a:t>mydb.commit</a:t>
            </a:r>
            <a:r>
              <a:rPr lang="en-US" sz="1500" b="1" dirty="0"/>
              <a:t>()</a:t>
            </a:r>
          </a:p>
          <a:p>
            <a:r>
              <a:rPr lang="en-US" sz="1500" dirty="0"/>
              <a:t>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500" dirty="0"/>
              <a:t> </a:t>
            </a:r>
            <a:r>
              <a:rPr lang="en-US" sz="1500" dirty="0" err="1"/>
              <a:t>mysql.connector.Error</a:t>
            </a:r>
            <a:r>
              <a:rPr lang="en-US" sz="1500" dirty="0"/>
              <a:t>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500" dirty="0"/>
              <a:t> e:</a:t>
            </a:r>
          </a:p>
          <a:p>
            <a:r>
              <a:rPr lang="en-US" sz="1500" dirty="0"/>
              <a:t>        </a:t>
            </a:r>
            <a:r>
              <a:rPr lang="en-US" sz="1500" dirty="0">
                <a:solidFill>
                  <a:srgbClr val="7030A0"/>
                </a:solidFill>
              </a:rPr>
              <a:t>print</a:t>
            </a:r>
            <a:r>
              <a:rPr lang="en-US" sz="1500" dirty="0"/>
              <a:t> (e)</a:t>
            </a:r>
            <a:endParaRPr lang="en-US" sz="1500" dirty="0" smtClean="0"/>
          </a:p>
        </p:txBody>
      </p:sp>
      <p:sp>
        <p:nvSpPr>
          <p:cNvPr id="13" name="Rounded Rectangular Callout 12"/>
          <p:cNvSpPr/>
          <p:nvPr/>
        </p:nvSpPr>
        <p:spPr>
          <a:xfrm>
            <a:off x="3345893" y="5486400"/>
            <a:ext cx="3814605" cy="554925"/>
          </a:xfrm>
          <a:prstGeom prst="wedgeRoundRectCallout">
            <a:avLst>
              <a:gd name="adj1" fmla="val -74942"/>
              <a:gd name="adj2" fmla="val 4540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500" dirty="0" smtClean="0"/>
              <a:t>Modifications of a transaction occur only when a commit command is used in the end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5300897" y="1905000"/>
            <a:ext cx="3393721" cy="1219200"/>
          </a:xfrm>
          <a:prstGeom prst="wedgeRoundRectCallout">
            <a:avLst>
              <a:gd name="adj1" fmla="val -21642"/>
              <a:gd name="adj2" fmla="val -35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No output </a:t>
            </a:r>
            <a:r>
              <a:rPr lang="en-US" dirty="0" smtClean="0"/>
              <a:t>would be generated for statements like </a:t>
            </a:r>
            <a:r>
              <a:rPr lang="en-US" b="1" dirty="0" smtClean="0"/>
              <a:t>Create Database, Create Table, Insert, Update</a:t>
            </a:r>
            <a:r>
              <a:rPr lang="en-US" dirty="0" smtClean="0"/>
              <a:t> and </a:t>
            </a:r>
            <a:r>
              <a:rPr lang="en-US" b="1" dirty="0" smtClean="0"/>
              <a:t>Delete</a:t>
            </a:r>
            <a:r>
              <a:rPr lang="en-US" dirty="0" smtClean="0"/>
              <a:t> statements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750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Insert Records using .execute()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1339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Usually, </a:t>
            </a:r>
            <a:r>
              <a:rPr lang="en-US" sz="2400" dirty="0" err="1" smtClean="0"/>
              <a:t>cursor.execute</a:t>
            </a:r>
            <a:r>
              <a:rPr lang="en-US" sz="2400" dirty="0" smtClean="0"/>
              <a:t>() method only writes one records into table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611332" y="1831389"/>
            <a:ext cx="7008668" cy="479801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b="1" u="sng" dirty="0" smtClean="0">
                <a:solidFill>
                  <a:schemeClr val="tx1"/>
                </a:solidFill>
              </a:rPr>
              <a:t>Program:</a:t>
            </a:r>
          </a:p>
          <a:p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700" dirty="0" smtClean="0"/>
              <a:t> </a:t>
            </a:r>
            <a:r>
              <a:rPr lang="en-US" sz="1700" dirty="0" err="1" smtClean="0"/>
              <a:t>mysql.connector</a:t>
            </a:r>
            <a:endParaRPr lang="en-US" sz="1700" dirty="0" smtClean="0"/>
          </a:p>
          <a:p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700" dirty="0" smtClean="0"/>
              <a:t> </a:t>
            </a:r>
            <a:r>
              <a:rPr lang="en-US" sz="1700" dirty="0"/>
              <a:t>__name__==</a:t>
            </a:r>
            <a:r>
              <a:rPr lang="en-US" sz="1700" dirty="0">
                <a:solidFill>
                  <a:srgbClr val="008000"/>
                </a:solidFill>
              </a:rPr>
              <a:t>"__main__"</a:t>
            </a:r>
            <a:r>
              <a:rPr lang="en-US" sz="1700" dirty="0"/>
              <a:t>:</a:t>
            </a:r>
          </a:p>
          <a:p>
            <a:r>
              <a:rPr lang="en-US" sz="1700" dirty="0"/>
              <a:t> </a:t>
            </a:r>
            <a:r>
              <a:rPr lang="en-US" sz="1700" dirty="0" smtClean="0"/>
              <a:t>   </a:t>
            </a:r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700" dirty="0" smtClean="0"/>
              <a:t> </a:t>
            </a:r>
            <a:r>
              <a:rPr lang="en-US" sz="1700" dirty="0"/>
              <a:t>:</a:t>
            </a:r>
          </a:p>
          <a:p>
            <a:r>
              <a:rPr lang="en-US" sz="1700" dirty="0"/>
              <a:t> </a:t>
            </a:r>
            <a:r>
              <a:rPr lang="en-US" sz="1700" dirty="0" smtClean="0"/>
              <a:t>       </a:t>
            </a:r>
            <a:r>
              <a:rPr lang="en-US" sz="1700" b="1" dirty="0" smtClean="0"/>
              <a:t>radius </a:t>
            </a:r>
            <a:r>
              <a:rPr lang="en-US" sz="1700" b="1" dirty="0"/>
              <a:t>= </a:t>
            </a:r>
            <a:r>
              <a:rPr lang="en-US" sz="1700" b="1" dirty="0">
                <a:solidFill>
                  <a:srgbClr val="7030A0"/>
                </a:solidFill>
              </a:rPr>
              <a:t>float</a:t>
            </a:r>
            <a:r>
              <a:rPr lang="en-US" sz="1700" b="1" dirty="0"/>
              <a:t>(</a:t>
            </a:r>
            <a:r>
              <a:rPr lang="en-US" sz="1700" b="1" dirty="0">
                <a:solidFill>
                  <a:srgbClr val="7030A0"/>
                </a:solidFill>
              </a:rPr>
              <a:t>input</a:t>
            </a:r>
            <a:r>
              <a:rPr lang="en-US" sz="1700" b="1" dirty="0"/>
              <a:t>(</a:t>
            </a:r>
            <a:r>
              <a:rPr lang="en-US" sz="1700" b="1" dirty="0">
                <a:solidFill>
                  <a:srgbClr val="008000"/>
                </a:solidFill>
              </a:rPr>
              <a:t>"Please input radius of Circle:"</a:t>
            </a:r>
            <a:r>
              <a:rPr lang="en-US" sz="1700" b="1" dirty="0"/>
              <a:t>))</a:t>
            </a:r>
          </a:p>
          <a:p>
            <a:r>
              <a:rPr lang="en-US" sz="1700" dirty="0"/>
              <a:t>        </a:t>
            </a:r>
            <a:r>
              <a:rPr lang="en-US" sz="1700" dirty="0" err="1"/>
              <a:t>mydb</a:t>
            </a:r>
            <a:r>
              <a:rPr lang="en-US" sz="1700" dirty="0"/>
              <a:t> = </a:t>
            </a:r>
            <a:r>
              <a:rPr lang="en-US" sz="1700" dirty="0" err="1"/>
              <a:t>mysql.connector.connect</a:t>
            </a:r>
            <a:r>
              <a:rPr lang="en-US" sz="1700" dirty="0"/>
              <a:t>(</a:t>
            </a:r>
          </a:p>
          <a:p>
            <a:r>
              <a:rPr lang="en-US" sz="1700" dirty="0"/>
              <a:t>            host=</a:t>
            </a:r>
            <a:r>
              <a:rPr lang="en-US" sz="1700" dirty="0">
                <a:solidFill>
                  <a:srgbClr val="008000"/>
                </a:solidFill>
              </a:rPr>
              <a:t>"localhost"</a:t>
            </a:r>
            <a:r>
              <a:rPr lang="en-US" sz="1700" dirty="0"/>
              <a:t>,</a:t>
            </a:r>
          </a:p>
          <a:p>
            <a:r>
              <a:rPr lang="en-US" sz="1700" dirty="0"/>
              <a:t>            user=</a:t>
            </a:r>
            <a:r>
              <a:rPr lang="en-US" sz="1700" dirty="0">
                <a:solidFill>
                  <a:srgbClr val="008000"/>
                </a:solidFill>
              </a:rPr>
              <a:t>"root"</a:t>
            </a:r>
            <a:r>
              <a:rPr lang="en-US" sz="1700" dirty="0"/>
              <a:t>,</a:t>
            </a:r>
          </a:p>
          <a:p>
            <a:r>
              <a:rPr lang="en-US" sz="1700" dirty="0"/>
              <a:t>            database=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  <a:r>
              <a:rPr lang="en-US" sz="1700" dirty="0" err="1">
                <a:solidFill>
                  <a:srgbClr val="008000"/>
                </a:solidFill>
              </a:rPr>
              <a:t>shapes_db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</a:p>
          <a:p>
            <a:r>
              <a:rPr lang="en-US" sz="1700" dirty="0"/>
              <a:t>        )</a:t>
            </a:r>
          </a:p>
          <a:p>
            <a:r>
              <a:rPr lang="en-US" sz="1700" dirty="0"/>
              <a:t>        </a:t>
            </a:r>
            <a:r>
              <a:rPr lang="en-US" sz="1700" dirty="0" err="1"/>
              <a:t>mycursor</a:t>
            </a:r>
            <a:r>
              <a:rPr lang="en-US" sz="1700" dirty="0"/>
              <a:t> = </a:t>
            </a:r>
            <a:r>
              <a:rPr lang="en-US" sz="1700" dirty="0" err="1"/>
              <a:t>mydb.cursor</a:t>
            </a:r>
            <a:r>
              <a:rPr lang="en-US" sz="1700" dirty="0"/>
              <a:t>()</a:t>
            </a:r>
          </a:p>
          <a:p>
            <a:r>
              <a:rPr lang="en-US" sz="1700" b="1" dirty="0"/>
              <a:t>        query = </a:t>
            </a:r>
            <a:r>
              <a:rPr lang="en-US" sz="1700" b="1" dirty="0" err="1">
                <a:solidFill>
                  <a:srgbClr val="008000"/>
                </a:solidFill>
              </a:rPr>
              <a:t>f"INSERT</a:t>
            </a:r>
            <a:r>
              <a:rPr lang="en-US" sz="1700" b="1" dirty="0">
                <a:solidFill>
                  <a:srgbClr val="008000"/>
                </a:solidFill>
              </a:rPr>
              <a:t> INTO circles (name, radius) VALUES ('Circle', {radius})"</a:t>
            </a:r>
          </a:p>
          <a:p>
            <a:r>
              <a:rPr lang="en-US" sz="1700" dirty="0"/>
              <a:t>        </a:t>
            </a:r>
            <a:r>
              <a:rPr lang="en-US" sz="1700" b="1" dirty="0" err="1"/>
              <a:t>mycursor.execute</a:t>
            </a:r>
            <a:r>
              <a:rPr lang="en-US" sz="1700" b="1" dirty="0"/>
              <a:t>(query)</a:t>
            </a:r>
          </a:p>
          <a:p>
            <a:r>
              <a:rPr lang="en-US" sz="1700" b="1" dirty="0"/>
              <a:t>        </a:t>
            </a:r>
            <a:r>
              <a:rPr lang="en-US" sz="1700" b="1" dirty="0" err="1"/>
              <a:t>mydb.commit</a:t>
            </a:r>
            <a:r>
              <a:rPr lang="en-US" sz="1700" b="1" dirty="0"/>
              <a:t>()</a:t>
            </a:r>
          </a:p>
          <a:p>
            <a:r>
              <a:rPr lang="en-US" sz="1700" dirty="0"/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700" dirty="0"/>
              <a:t> </a:t>
            </a:r>
            <a:r>
              <a:rPr lang="en-US" sz="1700" dirty="0" err="1"/>
              <a:t>mysql.connector.Error</a:t>
            </a:r>
            <a:r>
              <a:rPr lang="en-US" sz="1700" dirty="0"/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700" dirty="0"/>
              <a:t> e:</a:t>
            </a:r>
          </a:p>
          <a:p>
            <a:r>
              <a:rPr lang="en-US" sz="1700" dirty="0"/>
              <a:t>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/>
              <a:t> (e)</a:t>
            </a:r>
          </a:p>
          <a:p>
            <a:r>
              <a:rPr lang="en-US" sz="1700" dirty="0"/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700" dirty="0"/>
              <a:t> </a:t>
            </a:r>
            <a:r>
              <a:rPr lang="en-US" sz="1700" dirty="0" err="1">
                <a:solidFill>
                  <a:srgbClr val="7030A0"/>
                </a:solidFill>
              </a:rPr>
              <a:t>ValueError</a:t>
            </a:r>
            <a:r>
              <a:rPr lang="en-US" sz="1700" dirty="0"/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700" dirty="0"/>
              <a:t> e:</a:t>
            </a:r>
          </a:p>
          <a:p>
            <a:r>
              <a:rPr lang="en-US" sz="1700" dirty="0"/>
              <a:t>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/>
              <a:t> (e)</a:t>
            </a:r>
            <a:endParaRPr lang="en-US" sz="1700" dirty="0" smtClean="0"/>
          </a:p>
        </p:txBody>
      </p:sp>
      <p:sp>
        <p:nvSpPr>
          <p:cNvPr id="6" name="Rounded Rectangular Callout 5"/>
          <p:cNvSpPr/>
          <p:nvPr/>
        </p:nvSpPr>
        <p:spPr>
          <a:xfrm>
            <a:off x="5633625" y="2514600"/>
            <a:ext cx="2369107" cy="326325"/>
          </a:xfrm>
          <a:prstGeom prst="wedgeRoundRectCallout">
            <a:avLst>
              <a:gd name="adj1" fmla="val -61375"/>
              <a:gd name="adj2" fmla="val 5729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500" dirty="0" smtClean="0"/>
              <a:t>Obtain radius input by user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6626813" y="4308787"/>
            <a:ext cx="1221787" cy="326325"/>
          </a:xfrm>
          <a:prstGeom prst="wedgeRoundRectCallout">
            <a:avLst>
              <a:gd name="adj1" fmla="val -61375"/>
              <a:gd name="adj2" fmla="val 5729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500" dirty="0" smtClean="0"/>
              <a:t>Insert query</a:t>
            </a:r>
          </a:p>
        </p:txBody>
      </p:sp>
    </p:spTree>
    <p:extLst>
      <p:ext uri="{BB962C8B-B14F-4D97-AF65-F5344CB8AC3E}">
        <p14:creationId xmlns:p14="http://schemas.microsoft.com/office/powerpoint/2010/main" val="746847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Insert Records using .</a:t>
            </a:r>
            <a:r>
              <a:rPr lang="en-US" dirty="0" err="1" smtClean="0"/>
              <a:t>executemany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1339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cursor.executemany</a:t>
            </a:r>
            <a:r>
              <a:rPr lang="en-US" sz="2000" dirty="0" smtClean="0"/>
              <a:t>() method maybe used to write many records at once. It would be more efficient if you have many records to write.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609600" y="2209800"/>
            <a:ext cx="7008668" cy="4495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 smtClean="0">
                <a:solidFill>
                  <a:schemeClr val="tx1"/>
                </a:solidFill>
              </a:rPr>
              <a:t>Program: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 smtClean="0"/>
              <a:t> </a:t>
            </a:r>
            <a:r>
              <a:rPr lang="en-US" dirty="0" err="1" smtClean="0"/>
              <a:t>mysql.connector</a:t>
            </a:r>
            <a:endParaRPr lang="en-US" dirty="0" smtClean="0"/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 smtClean="0"/>
              <a:t> </a:t>
            </a:r>
            <a:r>
              <a:rPr lang="en-US" dirty="0"/>
              <a:t>__name__==</a:t>
            </a:r>
            <a:r>
              <a:rPr lang="en-US" dirty="0">
                <a:solidFill>
                  <a:srgbClr val="008000"/>
                </a:solidFill>
              </a:rPr>
              <a:t>"__main__"</a:t>
            </a:r>
            <a:r>
              <a:rPr lang="en-US" dirty="0"/>
              <a:t>: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dirty="0" smtClean="0"/>
              <a:t> </a:t>
            </a:r>
            <a:r>
              <a:rPr lang="en-US" dirty="0"/>
              <a:t>: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  radius </a:t>
            </a:r>
            <a:r>
              <a:rPr lang="en-US" b="1" dirty="0"/>
              <a:t>= ((</a:t>
            </a:r>
            <a:r>
              <a:rPr lang="en-US" b="1" dirty="0">
                <a:solidFill>
                  <a:srgbClr val="008000"/>
                </a:solidFill>
              </a:rPr>
              <a:t>'circle'</a:t>
            </a:r>
            <a:r>
              <a:rPr lang="en-US" b="1" dirty="0"/>
              <a:t>, 1.0),(</a:t>
            </a:r>
            <a:r>
              <a:rPr lang="en-US" b="1" dirty="0">
                <a:solidFill>
                  <a:srgbClr val="008000"/>
                </a:solidFill>
              </a:rPr>
              <a:t>'circle'</a:t>
            </a:r>
            <a:r>
              <a:rPr lang="en-US" b="1" dirty="0"/>
              <a:t>, 2.0),(</a:t>
            </a:r>
            <a:r>
              <a:rPr lang="en-US" b="1" dirty="0">
                <a:solidFill>
                  <a:srgbClr val="008000"/>
                </a:solidFill>
              </a:rPr>
              <a:t>'circle'</a:t>
            </a:r>
            <a:r>
              <a:rPr lang="en-US" b="1" dirty="0"/>
              <a:t>, 3.0))</a:t>
            </a:r>
          </a:p>
          <a:p>
            <a:r>
              <a:rPr lang="en-US" dirty="0"/>
              <a:t>        </a:t>
            </a:r>
            <a:r>
              <a:rPr lang="en-US" dirty="0" err="1"/>
              <a:t>mydb</a:t>
            </a:r>
            <a:r>
              <a:rPr lang="en-US" dirty="0"/>
              <a:t> = </a:t>
            </a:r>
            <a:r>
              <a:rPr lang="en-US" dirty="0" err="1"/>
              <a:t>mysql.connector.connect</a:t>
            </a:r>
            <a:r>
              <a:rPr lang="en-US" dirty="0"/>
              <a:t>(</a:t>
            </a:r>
          </a:p>
          <a:p>
            <a:r>
              <a:rPr lang="en-US" dirty="0"/>
              <a:t>            host=</a:t>
            </a:r>
            <a:r>
              <a:rPr lang="en-US" dirty="0">
                <a:solidFill>
                  <a:srgbClr val="008000"/>
                </a:solidFill>
              </a:rPr>
              <a:t>"localhost"</a:t>
            </a:r>
            <a:r>
              <a:rPr lang="en-US" dirty="0"/>
              <a:t>,</a:t>
            </a:r>
          </a:p>
          <a:p>
            <a:r>
              <a:rPr lang="en-US" dirty="0"/>
              <a:t>            user=</a:t>
            </a:r>
            <a:r>
              <a:rPr lang="en-US" dirty="0">
                <a:solidFill>
                  <a:srgbClr val="008000"/>
                </a:solidFill>
              </a:rPr>
              <a:t>"root"</a:t>
            </a:r>
            <a:r>
              <a:rPr lang="en-US" dirty="0"/>
              <a:t>,</a:t>
            </a:r>
          </a:p>
          <a:p>
            <a:r>
              <a:rPr lang="en-US" dirty="0"/>
              <a:t>            database=</a:t>
            </a:r>
            <a:r>
              <a:rPr lang="en-US" dirty="0">
                <a:solidFill>
                  <a:srgbClr val="008000"/>
                </a:solidFill>
              </a:rPr>
              <a:t>"</a:t>
            </a:r>
            <a:r>
              <a:rPr lang="en-US" dirty="0" err="1">
                <a:solidFill>
                  <a:srgbClr val="008000"/>
                </a:solidFill>
              </a:rPr>
              <a:t>shapes_db</a:t>
            </a:r>
            <a:r>
              <a:rPr lang="en-US" dirty="0">
                <a:solidFill>
                  <a:srgbClr val="008000"/>
                </a:solidFill>
              </a:rPr>
              <a:t>"</a:t>
            </a:r>
          </a:p>
          <a:p>
            <a:r>
              <a:rPr lang="en-US" dirty="0"/>
              <a:t>        )</a:t>
            </a:r>
          </a:p>
          <a:p>
            <a:r>
              <a:rPr lang="en-US" dirty="0"/>
              <a:t>        </a:t>
            </a:r>
            <a:r>
              <a:rPr lang="en-US" dirty="0" err="1"/>
              <a:t>mycursor</a:t>
            </a:r>
            <a:r>
              <a:rPr lang="en-US" dirty="0"/>
              <a:t> = </a:t>
            </a:r>
            <a:r>
              <a:rPr lang="en-US" dirty="0" err="1"/>
              <a:t>mydb.cursor</a:t>
            </a:r>
            <a:r>
              <a:rPr lang="en-US" dirty="0"/>
              <a:t>()</a:t>
            </a:r>
          </a:p>
          <a:p>
            <a:r>
              <a:rPr lang="en-US" b="1" dirty="0"/>
              <a:t>        query = </a:t>
            </a:r>
            <a:r>
              <a:rPr lang="en-US" b="1" dirty="0">
                <a:solidFill>
                  <a:srgbClr val="008000"/>
                </a:solidFill>
              </a:rPr>
              <a:t>"INSERT INTO circles (</a:t>
            </a:r>
            <a:r>
              <a:rPr lang="en-US" b="1" dirty="0" smtClean="0">
                <a:solidFill>
                  <a:srgbClr val="008000"/>
                </a:solidFill>
              </a:rPr>
              <a:t>name</a:t>
            </a:r>
            <a:r>
              <a:rPr lang="en-US" b="1" dirty="0">
                <a:solidFill>
                  <a:srgbClr val="008000"/>
                </a:solidFill>
              </a:rPr>
              <a:t>, radius) VALUES (%s, %s)"</a:t>
            </a:r>
          </a:p>
          <a:p>
            <a:r>
              <a:rPr lang="en-US" b="1" dirty="0" smtClean="0"/>
              <a:t>        </a:t>
            </a:r>
            <a:r>
              <a:rPr lang="en-US" b="1" dirty="0" err="1" smtClean="0"/>
              <a:t>mycursor.executemany</a:t>
            </a:r>
            <a:r>
              <a:rPr lang="en-US" b="1" dirty="0" smtClean="0"/>
              <a:t>(query, radius)</a:t>
            </a:r>
          </a:p>
          <a:p>
            <a:r>
              <a:rPr lang="en-US" b="1" dirty="0" smtClean="0"/>
              <a:t>        </a:t>
            </a:r>
            <a:r>
              <a:rPr lang="en-US" b="1" dirty="0" err="1" smtClean="0"/>
              <a:t>mydb.commit</a:t>
            </a:r>
            <a:r>
              <a:rPr lang="en-US" b="1" dirty="0" smtClean="0"/>
              <a:t>()</a:t>
            </a:r>
          </a:p>
          <a:p>
            <a:r>
              <a:rPr lang="en-US" dirty="0" smtClean="0"/>
              <a:t>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dirty="0"/>
              <a:t> </a:t>
            </a:r>
            <a:r>
              <a:rPr lang="en-US" dirty="0" err="1"/>
              <a:t>mysql.connector.Error</a:t>
            </a:r>
            <a:r>
              <a:rPr lang="en-US" dirty="0"/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dirty="0"/>
              <a:t> e:</a:t>
            </a:r>
          </a:p>
          <a:p>
            <a:r>
              <a:rPr lang="en-US" dirty="0"/>
              <a:t>    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/>
              <a:t> (e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4646468" y="5867652"/>
            <a:ext cx="3429000" cy="770854"/>
          </a:xfrm>
          <a:prstGeom prst="wedgeRoundRectCallout">
            <a:avLst>
              <a:gd name="adj1" fmla="val -58618"/>
              <a:gd name="adj2" fmla="val -5624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500" dirty="0" smtClean="0"/>
              <a:t>This parameter must be</a:t>
            </a:r>
          </a:p>
          <a:p>
            <a:r>
              <a:rPr lang="en-US" sz="1500" dirty="0" smtClean="0"/>
              <a:t>[(1,2,3),(4,5,6),(7,8,9)] (list of tuple)</a:t>
            </a:r>
          </a:p>
          <a:p>
            <a:r>
              <a:rPr lang="en-US" sz="1500" dirty="0" smtClean="0"/>
              <a:t>or ((</a:t>
            </a:r>
            <a:r>
              <a:rPr lang="en-US" sz="1500" dirty="0"/>
              <a:t>1,2,3),(4,5,6),(7,8,9</a:t>
            </a:r>
            <a:r>
              <a:rPr lang="en-US" sz="1500" dirty="0" smtClean="0"/>
              <a:t>)) (tuple of tuple)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5105400" y="4724400"/>
            <a:ext cx="3884468" cy="326325"/>
          </a:xfrm>
          <a:prstGeom prst="wedgeRoundRectCallout">
            <a:avLst>
              <a:gd name="adj1" fmla="val -22591"/>
              <a:gd name="adj2" fmla="val 12522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500" dirty="0" smtClean="0"/>
              <a:t>This string formatter used in query must be %s</a:t>
            </a:r>
          </a:p>
        </p:txBody>
      </p:sp>
    </p:spTree>
    <p:extLst>
      <p:ext uri="{BB962C8B-B14F-4D97-AF65-F5344CB8AC3E}">
        <p14:creationId xmlns:p14="http://schemas.microsoft.com/office/powerpoint/2010/main" val="2646597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10100"/>
          </a:xfrm>
        </p:spPr>
        <p:txBody>
          <a:bodyPr>
            <a:normAutofit/>
          </a:bodyPr>
          <a:lstStyle/>
          <a:p>
            <a:r>
              <a:rPr lang="en-US" sz="1700" dirty="0" smtClean="0"/>
              <a:t>To retrieve records, a </a:t>
            </a:r>
            <a:r>
              <a:rPr lang="en-US" sz="1700" b="1" dirty="0" smtClean="0"/>
              <a:t>SELECT query </a:t>
            </a:r>
            <a:r>
              <a:rPr lang="en-US" sz="1700" dirty="0" smtClean="0"/>
              <a:t>is sent to </a:t>
            </a:r>
            <a:r>
              <a:rPr lang="en-US" sz="1700" b="1" dirty="0" err="1" smtClean="0"/>
              <a:t>cursor.execute</a:t>
            </a:r>
            <a:r>
              <a:rPr lang="en-US" sz="1700" b="1" dirty="0" smtClean="0"/>
              <a:t>() </a:t>
            </a:r>
            <a:r>
              <a:rPr lang="en-US" sz="1700" dirty="0" smtClean="0"/>
              <a:t>method. Then a </a:t>
            </a:r>
            <a:r>
              <a:rPr lang="en-US" sz="1700" b="1" dirty="0" err="1" smtClean="0"/>
              <a:t>cursor.fetchall</a:t>
            </a:r>
            <a:r>
              <a:rPr lang="en-US" sz="1700" b="1" dirty="0" smtClean="0"/>
              <a:t>() </a:t>
            </a:r>
            <a:r>
              <a:rPr lang="en-US" sz="1700" dirty="0" smtClean="0"/>
              <a:t>method can be used to extract the retrieved table in the form of </a:t>
            </a:r>
            <a:r>
              <a:rPr lang="en-US" sz="1700" b="1" dirty="0" smtClean="0"/>
              <a:t>list of rows </a:t>
            </a:r>
            <a:r>
              <a:rPr lang="en-US" sz="1700" dirty="0" smtClean="0"/>
              <a:t>or records.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592715" y="2019300"/>
            <a:ext cx="3884468" cy="47625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b="1" u="sng" dirty="0" smtClean="0">
                <a:solidFill>
                  <a:schemeClr val="tx1"/>
                </a:solidFill>
              </a:rPr>
              <a:t>Program:</a:t>
            </a:r>
          </a:p>
          <a:p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700" dirty="0" smtClean="0"/>
              <a:t> </a:t>
            </a:r>
            <a:r>
              <a:rPr lang="en-US" sz="1700" dirty="0" err="1" smtClean="0"/>
              <a:t>mysql.connector</a:t>
            </a:r>
            <a:endParaRPr lang="en-US" sz="1700" dirty="0" smtClean="0"/>
          </a:p>
          <a:p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700" dirty="0" smtClean="0"/>
              <a:t> </a:t>
            </a:r>
            <a:r>
              <a:rPr lang="en-US" sz="1700" dirty="0"/>
              <a:t>__name__==</a:t>
            </a:r>
            <a:r>
              <a:rPr lang="en-US" sz="1700" dirty="0">
                <a:solidFill>
                  <a:srgbClr val="008000"/>
                </a:solidFill>
              </a:rPr>
              <a:t>"__main__"</a:t>
            </a:r>
            <a:r>
              <a:rPr lang="en-US" sz="1700" dirty="0"/>
              <a:t>:</a:t>
            </a:r>
          </a:p>
          <a:p>
            <a:r>
              <a:rPr lang="en-US" sz="1700" dirty="0"/>
              <a:t> </a:t>
            </a:r>
            <a:r>
              <a:rPr lang="en-US" sz="1700" dirty="0" smtClean="0"/>
              <a:t>   </a:t>
            </a:r>
            <a:r>
              <a:rPr lang="en-US" sz="1700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700" dirty="0" smtClean="0"/>
              <a:t> </a:t>
            </a:r>
            <a:r>
              <a:rPr lang="en-US" sz="1700" dirty="0"/>
              <a:t>:</a:t>
            </a:r>
          </a:p>
          <a:p>
            <a:r>
              <a:rPr lang="en-US" sz="1700" dirty="0" smtClean="0"/>
              <a:t>            </a:t>
            </a:r>
            <a:r>
              <a:rPr lang="en-US" sz="1700" dirty="0" err="1" smtClean="0"/>
              <a:t>mydb</a:t>
            </a:r>
            <a:r>
              <a:rPr lang="en-US" sz="1700" dirty="0" smtClean="0"/>
              <a:t> </a:t>
            </a:r>
            <a:r>
              <a:rPr lang="en-US" sz="1700" dirty="0"/>
              <a:t>= </a:t>
            </a:r>
            <a:r>
              <a:rPr lang="en-US" sz="1700" dirty="0" err="1"/>
              <a:t>mysql.connector.connect</a:t>
            </a:r>
            <a:r>
              <a:rPr lang="en-US" sz="1700" dirty="0"/>
              <a:t>(</a:t>
            </a:r>
          </a:p>
          <a:p>
            <a:r>
              <a:rPr lang="en-US" sz="1700" dirty="0"/>
              <a:t>            host=</a:t>
            </a:r>
            <a:r>
              <a:rPr lang="en-US" sz="1700" dirty="0">
                <a:solidFill>
                  <a:srgbClr val="008000"/>
                </a:solidFill>
              </a:rPr>
              <a:t>"localhost"</a:t>
            </a:r>
            <a:r>
              <a:rPr lang="en-US" sz="1700" dirty="0"/>
              <a:t>,</a:t>
            </a:r>
          </a:p>
          <a:p>
            <a:r>
              <a:rPr lang="en-US" sz="1700" dirty="0"/>
              <a:t>            user=</a:t>
            </a:r>
            <a:r>
              <a:rPr lang="en-US" sz="1700" dirty="0">
                <a:solidFill>
                  <a:srgbClr val="008000"/>
                </a:solidFill>
              </a:rPr>
              <a:t>"root</a:t>
            </a:r>
            <a:r>
              <a:rPr lang="en-US" sz="1700" dirty="0" smtClean="0">
                <a:solidFill>
                  <a:srgbClr val="008000"/>
                </a:solidFill>
              </a:rPr>
              <a:t>"</a:t>
            </a:r>
            <a:r>
              <a:rPr lang="en-US" sz="1700" dirty="0" smtClean="0"/>
              <a:t>,</a:t>
            </a:r>
          </a:p>
          <a:p>
            <a:r>
              <a:rPr lang="en-US" sz="1700" dirty="0"/>
              <a:t> </a:t>
            </a:r>
            <a:r>
              <a:rPr lang="en-US" sz="1700" dirty="0" smtClean="0"/>
              <a:t>           password = </a:t>
            </a:r>
            <a:r>
              <a:rPr lang="en-US" sz="1700" dirty="0" smtClean="0">
                <a:solidFill>
                  <a:srgbClr val="008000"/>
                </a:solidFill>
              </a:rPr>
              <a:t>""</a:t>
            </a:r>
            <a:r>
              <a:rPr lang="en-US" sz="1700" dirty="0" smtClean="0"/>
              <a:t>,</a:t>
            </a:r>
            <a:endParaRPr lang="en-US" sz="1700" dirty="0"/>
          </a:p>
          <a:p>
            <a:r>
              <a:rPr lang="en-US" sz="1700" dirty="0"/>
              <a:t>            database=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  <a:r>
              <a:rPr lang="en-US" sz="1700" dirty="0" err="1">
                <a:solidFill>
                  <a:srgbClr val="008000"/>
                </a:solidFill>
              </a:rPr>
              <a:t>shapes_db</a:t>
            </a:r>
            <a:r>
              <a:rPr lang="en-US" sz="1700" dirty="0">
                <a:solidFill>
                  <a:srgbClr val="008000"/>
                </a:solidFill>
              </a:rPr>
              <a:t>"</a:t>
            </a:r>
          </a:p>
          <a:p>
            <a:r>
              <a:rPr lang="en-US" sz="1700" dirty="0"/>
              <a:t>        )</a:t>
            </a:r>
          </a:p>
          <a:p>
            <a:r>
              <a:rPr lang="en-US" sz="1700" dirty="0"/>
              <a:t>        </a:t>
            </a:r>
            <a:r>
              <a:rPr lang="en-US" sz="1700" dirty="0" err="1"/>
              <a:t>mycursor</a:t>
            </a:r>
            <a:r>
              <a:rPr lang="en-US" sz="1700" dirty="0"/>
              <a:t> = </a:t>
            </a:r>
            <a:r>
              <a:rPr lang="en-US" sz="1700" dirty="0" err="1"/>
              <a:t>mydb.cursor</a:t>
            </a:r>
            <a:r>
              <a:rPr lang="en-US" sz="1700" dirty="0"/>
              <a:t>()</a:t>
            </a:r>
          </a:p>
          <a:p>
            <a:r>
              <a:rPr lang="en-US" sz="1700" dirty="0"/>
              <a:t> </a:t>
            </a:r>
            <a:r>
              <a:rPr lang="en-US" sz="1700" dirty="0" smtClean="0"/>
              <a:t>       query </a:t>
            </a:r>
            <a:r>
              <a:rPr lang="en-US" sz="1700" dirty="0"/>
              <a:t>= </a:t>
            </a:r>
            <a:r>
              <a:rPr lang="en-US" sz="1700" dirty="0" smtClean="0">
                <a:solidFill>
                  <a:srgbClr val="008000"/>
                </a:solidFill>
              </a:rPr>
              <a:t>"</a:t>
            </a:r>
            <a:r>
              <a:rPr lang="en-US" sz="1700" dirty="0">
                <a:solidFill>
                  <a:srgbClr val="008000"/>
                </a:solidFill>
              </a:rPr>
              <a:t>SELECT * FROM circles"</a:t>
            </a:r>
          </a:p>
          <a:p>
            <a:r>
              <a:rPr lang="en-US" sz="1700" dirty="0"/>
              <a:t>        </a:t>
            </a:r>
            <a:r>
              <a:rPr lang="en-US" sz="1700" dirty="0" err="1"/>
              <a:t>mycursor.execute</a:t>
            </a:r>
            <a:r>
              <a:rPr lang="en-US" sz="1700" dirty="0"/>
              <a:t>(query)</a:t>
            </a:r>
          </a:p>
          <a:p>
            <a:r>
              <a:rPr lang="en-US" sz="1700" dirty="0"/>
              <a:t>        result=</a:t>
            </a:r>
            <a:r>
              <a:rPr lang="en-US" sz="1700" dirty="0" err="1"/>
              <a:t>mycursor.fetchall</a:t>
            </a:r>
            <a:r>
              <a:rPr lang="en-US" sz="1700" dirty="0"/>
              <a:t>()</a:t>
            </a:r>
          </a:p>
          <a:p>
            <a:r>
              <a:rPr lang="en-US" sz="1700" dirty="0"/>
              <a:t>    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700" dirty="0"/>
              <a:t> row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700" dirty="0"/>
              <a:t> result:</a:t>
            </a:r>
          </a:p>
          <a:p>
            <a:r>
              <a:rPr lang="en-US" sz="1700" dirty="0"/>
              <a:t>    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/>
              <a:t> (row</a:t>
            </a:r>
            <a:r>
              <a:rPr lang="en-US" sz="1700" dirty="0" smtClean="0"/>
              <a:t>)</a:t>
            </a:r>
          </a:p>
          <a:p>
            <a:r>
              <a:rPr lang="en-US" sz="1700" dirty="0" smtClean="0"/>
              <a:t>   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700" dirty="0"/>
              <a:t> </a:t>
            </a:r>
            <a:r>
              <a:rPr lang="en-US" sz="1700" dirty="0" err="1"/>
              <a:t>mysql.connector.Error</a:t>
            </a:r>
            <a:r>
              <a:rPr lang="en-US" sz="1700" dirty="0"/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700" dirty="0"/>
              <a:t> e:</a:t>
            </a:r>
          </a:p>
          <a:p>
            <a:r>
              <a:rPr lang="en-US" sz="1700" dirty="0"/>
              <a:t>        </a:t>
            </a:r>
            <a:r>
              <a:rPr lang="en-US" sz="1700" dirty="0">
                <a:solidFill>
                  <a:srgbClr val="7030A0"/>
                </a:solidFill>
              </a:rPr>
              <a:t>print</a:t>
            </a:r>
            <a:r>
              <a:rPr lang="en-US" sz="1700" dirty="0"/>
              <a:t> (e</a:t>
            </a:r>
            <a:r>
              <a:rPr lang="en-US" sz="1700" dirty="0" smtClean="0"/>
              <a:t>)</a:t>
            </a:r>
            <a:endParaRPr lang="en-US" sz="17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2667000" y="5721974"/>
            <a:ext cx="4341668" cy="381000"/>
          </a:xfrm>
          <a:prstGeom prst="wedgeRoundRectCallout">
            <a:avLst>
              <a:gd name="adj1" fmla="val -59214"/>
              <a:gd name="adj2" fmla="val 4845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500" dirty="0" smtClean="0"/>
              <a:t>Looping used to obtain database records row by row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3581400" y="4267200"/>
            <a:ext cx="1449532" cy="326325"/>
          </a:xfrm>
          <a:prstGeom prst="wedgeRoundRectCallout">
            <a:avLst>
              <a:gd name="adj1" fmla="val -39150"/>
              <a:gd name="adj2" fmla="val 11646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/>
              <a:t>SELECT query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3685240" y="5195187"/>
            <a:ext cx="4038600" cy="326325"/>
          </a:xfrm>
          <a:prstGeom prst="wedgeRoundRectCallout">
            <a:avLst>
              <a:gd name="adj1" fmla="val -57481"/>
              <a:gd name="adj2" fmla="val 5540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err="1" smtClean="0"/>
              <a:t>fetchall</a:t>
            </a:r>
            <a:r>
              <a:rPr lang="en-US" sz="1600" dirty="0" smtClean="0"/>
              <a:t> method used to obtain the result (list)</a:t>
            </a:r>
          </a:p>
        </p:txBody>
      </p:sp>
      <p:sp>
        <p:nvSpPr>
          <p:cNvPr id="9" name="TextBox 20"/>
          <p:cNvSpPr txBox="1"/>
          <p:nvPr/>
        </p:nvSpPr>
        <p:spPr>
          <a:xfrm>
            <a:off x="4704051" y="2209800"/>
            <a:ext cx="179329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/>
              <a:t>Sample Output:</a:t>
            </a:r>
          </a:p>
          <a:p>
            <a:pPr marL="0" indent="0">
              <a:buNone/>
            </a:pPr>
            <a:r>
              <a:rPr lang="fr-FR" dirty="0">
                <a:solidFill>
                  <a:srgbClr val="0000FF"/>
                </a:solidFill>
              </a:rPr>
              <a:t>(1, 'Circle', 1.0)</a:t>
            </a:r>
          </a:p>
          <a:p>
            <a:pPr marL="0" indent="0">
              <a:buNone/>
            </a:pPr>
            <a:r>
              <a:rPr lang="fr-FR" dirty="0">
                <a:solidFill>
                  <a:srgbClr val="0000FF"/>
                </a:solidFill>
              </a:rPr>
              <a:t>(2, 'Circle', 2.0)</a:t>
            </a:r>
          </a:p>
          <a:p>
            <a:pPr marL="0" indent="0">
              <a:buNone/>
            </a:pPr>
            <a:r>
              <a:rPr lang="fr-FR" dirty="0">
                <a:solidFill>
                  <a:srgbClr val="0000FF"/>
                </a:solidFill>
              </a:rPr>
              <a:t>(3, 'Circle', 3.0)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6707332" y="2183130"/>
            <a:ext cx="2057400" cy="804575"/>
          </a:xfrm>
          <a:prstGeom prst="wedgeRoundRectCallout">
            <a:avLst>
              <a:gd name="adj1" fmla="val -66928"/>
              <a:gd name="adj2" fmla="val 1702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/>
              <a:t>Output depends on number of records in database</a:t>
            </a:r>
          </a:p>
        </p:txBody>
      </p:sp>
    </p:spTree>
    <p:extLst>
      <p:ext uri="{BB962C8B-B14F-4D97-AF65-F5344CB8AC3E}">
        <p14:creationId xmlns:p14="http://schemas.microsoft.com/office/powerpoint/2010/main" val="3603858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 Database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4102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It is always a good practice to close the database connection before program termination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TextBox 19"/>
          <p:cNvSpPr txBox="1"/>
          <p:nvPr/>
        </p:nvSpPr>
        <p:spPr>
          <a:xfrm>
            <a:off x="609600" y="1981200"/>
            <a:ext cx="3352800" cy="4800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u="sng" dirty="0" smtClean="0">
                <a:solidFill>
                  <a:schemeClr val="tx1"/>
                </a:solidFill>
              </a:rPr>
              <a:t>Program:</a:t>
            </a:r>
          </a:p>
          <a:p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400" dirty="0" smtClean="0"/>
              <a:t> </a:t>
            </a:r>
            <a:r>
              <a:rPr lang="en-US" sz="1400" dirty="0" err="1" smtClean="0"/>
              <a:t>mysql.connector</a:t>
            </a:r>
            <a:endParaRPr lang="en-US" sz="1400" dirty="0" smtClean="0"/>
          </a:p>
          <a:p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400" dirty="0" smtClean="0"/>
              <a:t> </a:t>
            </a:r>
            <a:r>
              <a:rPr lang="en-US" sz="1400" dirty="0"/>
              <a:t>__name</a:t>
            </a:r>
            <a:r>
              <a:rPr lang="en-US" sz="1400" dirty="0" smtClean="0"/>
              <a:t>__ == </a:t>
            </a:r>
            <a:r>
              <a:rPr lang="en-US" sz="1400" dirty="0" smtClean="0">
                <a:solidFill>
                  <a:srgbClr val="008000"/>
                </a:solidFill>
              </a:rPr>
              <a:t>"__</a:t>
            </a:r>
            <a:r>
              <a:rPr lang="en-US" sz="1400" dirty="0">
                <a:solidFill>
                  <a:srgbClr val="008000"/>
                </a:solidFill>
              </a:rPr>
              <a:t>main__"</a:t>
            </a:r>
            <a:r>
              <a:rPr lang="en-US" sz="1400" dirty="0"/>
              <a:t>: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400" dirty="0" smtClean="0"/>
              <a:t> </a:t>
            </a:r>
            <a:r>
              <a:rPr lang="en-US" sz="1400" dirty="0"/>
              <a:t>:</a:t>
            </a:r>
          </a:p>
          <a:p>
            <a:r>
              <a:rPr lang="en-US" sz="1400" dirty="0" smtClean="0"/>
              <a:t>        </a:t>
            </a:r>
            <a:r>
              <a:rPr lang="en-US" sz="1400" dirty="0" err="1" smtClean="0"/>
              <a:t>mydb</a:t>
            </a:r>
            <a:r>
              <a:rPr lang="en-US" sz="1400" dirty="0" smtClean="0"/>
              <a:t> </a:t>
            </a:r>
            <a:r>
              <a:rPr lang="en-US" sz="1400" dirty="0"/>
              <a:t>= </a:t>
            </a:r>
            <a:r>
              <a:rPr lang="en-US" sz="1400" dirty="0" err="1" smtClean="0"/>
              <a:t>mysql.connector.connect</a:t>
            </a:r>
            <a:r>
              <a:rPr lang="en-US" sz="1400" dirty="0" smtClean="0"/>
              <a:t> (</a:t>
            </a:r>
            <a:endParaRPr lang="en-US" sz="1400" dirty="0"/>
          </a:p>
          <a:p>
            <a:r>
              <a:rPr lang="en-US" sz="1400" dirty="0" smtClean="0"/>
              <a:t>            host = </a:t>
            </a:r>
            <a:r>
              <a:rPr lang="en-US" sz="1400" dirty="0" smtClean="0">
                <a:solidFill>
                  <a:srgbClr val="008000"/>
                </a:solidFill>
              </a:rPr>
              <a:t>"</a:t>
            </a:r>
            <a:r>
              <a:rPr lang="en-US" sz="1400" dirty="0">
                <a:solidFill>
                  <a:srgbClr val="008000"/>
                </a:solidFill>
              </a:rPr>
              <a:t>localhost"</a:t>
            </a:r>
            <a:r>
              <a:rPr lang="en-US" sz="1400" dirty="0"/>
              <a:t>,</a:t>
            </a:r>
          </a:p>
          <a:p>
            <a:r>
              <a:rPr lang="en-US" sz="1400" dirty="0"/>
              <a:t>    </a:t>
            </a:r>
            <a:r>
              <a:rPr lang="en-US" sz="1400" dirty="0" smtClean="0"/>
              <a:t>        user = </a:t>
            </a:r>
            <a:r>
              <a:rPr lang="en-US" sz="1400" dirty="0" smtClean="0">
                <a:solidFill>
                  <a:srgbClr val="008000"/>
                </a:solidFill>
              </a:rPr>
              <a:t>"</a:t>
            </a:r>
            <a:r>
              <a:rPr lang="en-US" sz="1400" dirty="0">
                <a:solidFill>
                  <a:srgbClr val="008000"/>
                </a:solidFill>
              </a:rPr>
              <a:t>root</a:t>
            </a:r>
            <a:r>
              <a:rPr lang="en-US" sz="1400" dirty="0" smtClean="0">
                <a:solidFill>
                  <a:srgbClr val="008000"/>
                </a:solidFill>
              </a:rPr>
              <a:t>"</a:t>
            </a:r>
            <a:r>
              <a:rPr lang="en-US" sz="1400" dirty="0" smtClean="0"/>
              <a:t>,</a:t>
            </a:r>
          </a:p>
          <a:p>
            <a:r>
              <a:rPr lang="en-US" sz="1400" dirty="0" smtClean="0"/>
              <a:t>            password </a:t>
            </a:r>
            <a:r>
              <a:rPr lang="en-US" sz="1400" dirty="0"/>
              <a:t>= </a:t>
            </a:r>
            <a:r>
              <a:rPr lang="en-US" sz="1400" dirty="0" smtClean="0">
                <a:solidFill>
                  <a:srgbClr val="008000"/>
                </a:solidFill>
              </a:rPr>
              <a:t>""</a:t>
            </a:r>
            <a:r>
              <a:rPr lang="en-US" sz="1400" dirty="0" smtClean="0"/>
              <a:t>,</a:t>
            </a:r>
            <a:endParaRPr lang="en-US" sz="1400" dirty="0"/>
          </a:p>
          <a:p>
            <a:r>
              <a:rPr lang="en-US" sz="1400" dirty="0" smtClean="0"/>
              <a:t>            database = </a:t>
            </a:r>
            <a:r>
              <a:rPr lang="en-US" sz="1400" dirty="0" smtClean="0">
                <a:solidFill>
                  <a:srgbClr val="008000"/>
                </a:solidFill>
              </a:rPr>
              <a:t>"</a:t>
            </a:r>
            <a:r>
              <a:rPr lang="en-US" sz="1400" dirty="0" err="1">
                <a:solidFill>
                  <a:srgbClr val="008000"/>
                </a:solidFill>
              </a:rPr>
              <a:t>shapes_db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</a:p>
          <a:p>
            <a:r>
              <a:rPr lang="en-US" sz="1400" dirty="0"/>
              <a:t>        )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mycursor</a:t>
            </a:r>
            <a:r>
              <a:rPr lang="en-US" sz="1400" dirty="0"/>
              <a:t> = </a:t>
            </a:r>
            <a:r>
              <a:rPr lang="en-US" sz="1400" dirty="0" err="1"/>
              <a:t>mydb.cursor</a:t>
            </a:r>
            <a:r>
              <a:rPr lang="en-US" sz="1400" dirty="0"/>
              <a:t>()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query </a:t>
            </a:r>
            <a:r>
              <a:rPr lang="en-US" sz="1400" dirty="0"/>
              <a:t>= </a:t>
            </a:r>
            <a:r>
              <a:rPr lang="en-US" sz="1400" dirty="0" smtClean="0">
                <a:solidFill>
                  <a:srgbClr val="008000"/>
                </a:solidFill>
              </a:rPr>
              <a:t>"</a:t>
            </a:r>
            <a:r>
              <a:rPr lang="en-US" sz="1400" dirty="0">
                <a:solidFill>
                  <a:srgbClr val="008000"/>
                </a:solidFill>
              </a:rPr>
              <a:t>SELECT * FROM circles"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mycursor.execute</a:t>
            </a:r>
            <a:r>
              <a:rPr lang="en-US" sz="1400" dirty="0"/>
              <a:t>(query)</a:t>
            </a:r>
          </a:p>
          <a:p>
            <a:r>
              <a:rPr lang="en-US" sz="1400" dirty="0"/>
              <a:t>        </a:t>
            </a:r>
            <a:r>
              <a:rPr lang="en-US" sz="1400" dirty="0" smtClean="0"/>
              <a:t>result = </a:t>
            </a:r>
            <a:r>
              <a:rPr lang="en-US" sz="1400" dirty="0" err="1" smtClean="0"/>
              <a:t>mycursor.fetchall</a:t>
            </a:r>
            <a:r>
              <a:rPr lang="en-US" sz="1400" dirty="0"/>
              <a:t>()</a:t>
            </a:r>
          </a:p>
          <a:p>
            <a:r>
              <a:rPr lang="en-US" sz="1400" dirty="0"/>
              <a:t>  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400" dirty="0"/>
              <a:t> row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400" dirty="0"/>
              <a:t> result:</a:t>
            </a:r>
          </a:p>
          <a:p>
            <a:r>
              <a:rPr lang="en-US" sz="1400" dirty="0"/>
              <a:t>            </a:t>
            </a:r>
            <a:r>
              <a:rPr lang="en-US" sz="1400" dirty="0">
                <a:solidFill>
                  <a:srgbClr val="7030A0"/>
                </a:solidFill>
              </a:rPr>
              <a:t>print</a:t>
            </a:r>
            <a:r>
              <a:rPr lang="en-US" sz="1400" dirty="0"/>
              <a:t> (row</a:t>
            </a:r>
            <a:r>
              <a:rPr lang="en-US" sz="1400" dirty="0" smtClean="0"/>
              <a:t>)</a:t>
            </a:r>
          </a:p>
          <a:p>
            <a:r>
              <a:rPr lang="en-US" sz="1400" dirty="0" smtClean="0"/>
              <a:t>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400" dirty="0"/>
              <a:t> </a:t>
            </a:r>
            <a:r>
              <a:rPr lang="en-US" sz="1400" dirty="0" err="1"/>
              <a:t>mysql.connector.Error</a:t>
            </a:r>
            <a:r>
              <a:rPr lang="en-US" sz="1400" dirty="0"/>
              <a:t>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400" dirty="0"/>
              <a:t> e:</a:t>
            </a:r>
          </a:p>
          <a:p>
            <a:r>
              <a:rPr lang="en-US" sz="1400" dirty="0"/>
              <a:t>        </a:t>
            </a:r>
            <a:r>
              <a:rPr lang="en-US" sz="1400" dirty="0">
                <a:solidFill>
                  <a:srgbClr val="7030A0"/>
                </a:solidFill>
              </a:rPr>
              <a:t>print</a:t>
            </a:r>
            <a:r>
              <a:rPr lang="en-US" sz="1400" dirty="0"/>
              <a:t> (e</a:t>
            </a:r>
            <a:r>
              <a:rPr lang="en-US" sz="1400" dirty="0" smtClean="0"/>
              <a:t>)</a:t>
            </a:r>
          </a:p>
          <a:p>
            <a:r>
              <a:rPr lang="en-US" sz="1400" b="1" dirty="0"/>
              <a:t> </a:t>
            </a:r>
            <a:r>
              <a:rPr lang="en-US" sz="1400" b="1" dirty="0" smtClean="0"/>
              <a:t>   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finally</a:t>
            </a:r>
            <a:r>
              <a:rPr lang="en-US" sz="1400" b="1" dirty="0" smtClean="0"/>
              <a:t> :</a:t>
            </a:r>
            <a:endParaRPr lang="en-US" sz="1400" b="1" dirty="0"/>
          </a:p>
          <a:p>
            <a:r>
              <a:rPr lang="en-US" sz="1400" b="1" dirty="0"/>
              <a:t>       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400" b="1" dirty="0"/>
              <a:t> </a:t>
            </a:r>
            <a:r>
              <a:rPr lang="en-US" sz="1400" b="1" dirty="0" err="1"/>
              <a:t>mydb.is_connected</a:t>
            </a:r>
            <a:r>
              <a:rPr lang="en-US" sz="1400" b="1" dirty="0"/>
              <a:t>():</a:t>
            </a:r>
          </a:p>
          <a:p>
            <a:r>
              <a:rPr lang="en-US" sz="1400" b="1" dirty="0"/>
              <a:t>            </a:t>
            </a:r>
            <a:r>
              <a:rPr lang="en-US" sz="1400" b="1" dirty="0" err="1"/>
              <a:t>mycursor.close</a:t>
            </a:r>
            <a:r>
              <a:rPr lang="en-US" sz="1400" b="1" dirty="0"/>
              <a:t>()</a:t>
            </a:r>
          </a:p>
          <a:p>
            <a:r>
              <a:rPr lang="en-US" sz="1400" b="1" dirty="0"/>
              <a:t>            </a:t>
            </a:r>
            <a:r>
              <a:rPr lang="en-US" sz="1400" b="1" dirty="0" err="1" smtClean="0"/>
              <a:t>mydb.close</a:t>
            </a:r>
            <a:r>
              <a:rPr lang="en-US" sz="1400" b="1" dirty="0"/>
              <a:t>()</a:t>
            </a:r>
            <a:endParaRPr lang="en-US" sz="1400" b="1" dirty="0" smtClean="0"/>
          </a:p>
          <a:p>
            <a:endParaRPr lang="en-US" sz="1400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3429000" y="4724400"/>
            <a:ext cx="4014866" cy="533400"/>
          </a:xfrm>
          <a:prstGeom prst="wedgeRoundRectCallout">
            <a:avLst>
              <a:gd name="adj1" fmla="val -98446"/>
              <a:gd name="adj2" fmla="val 14681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Apart from 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400" dirty="0" smtClean="0"/>
              <a:t> and 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400" dirty="0" smtClean="0"/>
              <a:t> block, there is a 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finally</a:t>
            </a:r>
            <a:r>
              <a:rPr lang="en-US" sz="1400" dirty="0" smtClean="0"/>
              <a:t> block, all the codes in there will always be executed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3417133" y="5331683"/>
            <a:ext cx="4876800" cy="533400"/>
          </a:xfrm>
          <a:prstGeom prst="wedgeRoundRectCallout">
            <a:avLst>
              <a:gd name="adj1" fmla="val -62944"/>
              <a:gd name="adj2" fmla="val 7374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err="1" smtClean="0"/>
              <a:t>is_connected</a:t>
            </a:r>
            <a:r>
              <a:rPr lang="en-US" sz="1400" dirty="0" smtClean="0"/>
              <a:t>() is a method in MySQL database object. It is used to check whether a </a:t>
            </a:r>
            <a:r>
              <a:rPr lang="en-US" sz="1400" dirty="0" err="1" smtClean="0"/>
              <a:t>mysql</a:t>
            </a:r>
            <a:r>
              <a:rPr lang="en-US" sz="1400" dirty="0" smtClean="0"/>
              <a:t> database connection is exist or not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7958" y="2144675"/>
            <a:ext cx="5458523" cy="1176363"/>
          </a:xfrm>
          <a:prstGeom prst="rect">
            <a:avLst/>
          </a:prstGeom>
        </p:spPr>
      </p:pic>
      <p:sp>
        <p:nvSpPr>
          <p:cNvPr id="13" name="Rounded Rectangular Callout 12"/>
          <p:cNvSpPr/>
          <p:nvPr/>
        </p:nvSpPr>
        <p:spPr>
          <a:xfrm>
            <a:off x="4225863" y="3588896"/>
            <a:ext cx="4447565" cy="533400"/>
          </a:xfrm>
          <a:prstGeom prst="wedgeRoundRectCallout">
            <a:avLst>
              <a:gd name="adj1" fmla="val -25643"/>
              <a:gd name="adj2" fmla="val -10812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A connection to database would </a:t>
            </a:r>
            <a:r>
              <a:rPr lang="en-US" sz="1400" b="1" dirty="0" smtClean="0">
                <a:solidFill>
                  <a:srgbClr val="FF0000"/>
                </a:solidFill>
              </a:rPr>
              <a:t>always exist </a:t>
            </a:r>
            <a:r>
              <a:rPr lang="en-US" sz="1400" dirty="0" smtClean="0"/>
              <a:t>and in sleep mode if database connection is </a:t>
            </a:r>
            <a:r>
              <a:rPr lang="en-US" sz="1400" b="1" dirty="0" smtClean="0">
                <a:solidFill>
                  <a:srgbClr val="FF0000"/>
                </a:solidFill>
              </a:rPr>
              <a:t>NOT</a:t>
            </a:r>
            <a:r>
              <a:rPr lang="en-US" sz="1400" dirty="0" smtClean="0"/>
              <a:t> closed after using</a:t>
            </a:r>
          </a:p>
        </p:txBody>
      </p:sp>
    </p:spTree>
    <p:extLst>
      <p:ext uri="{BB962C8B-B14F-4D97-AF65-F5344CB8AC3E}">
        <p14:creationId xmlns:p14="http://schemas.microsoft.com/office/powerpoint/2010/main" val="2597457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with </a:t>
            </a:r>
            <a:r>
              <a:rPr lang="en-US" dirty="0" smtClean="0"/>
              <a:t>…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as </a:t>
            </a:r>
            <a:r>
              <a:rPr lang="en-US" dirty="0" smtClean="0"/>
              <a:t>…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/>
              <a:t>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410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By using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with</a:t>
            </a:r>
            <a:r>
              <a:rPr lang="en-US" sz="2000" dirty="0" smtClean="0"/>
              <a:t>, this tool allows creating a temporary connection once the code returns to previous indentation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TextBox 19"/>
          <p:cNvSpPr txBox="1"/>
          <p:nvPr/>
        </p:nvSpPr>
        <p:spPr>
          <a:xfrm>
            <a:off x="609600" y="2209800"/>
            <a:ext cx="3351437" cy="44405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u="sng" dirty="0" smtClean="0">
                <a:solidFill>
                  <a:schemeClr val="tx1"/>
                </a:solidFill>
              </a:rPr>
              <a:t>Program:</a:t>
            </a:r>
          </a:p>
          <a:p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 smtClean="0"/>
              <a:t> </a:t>
            </a:r>
            <a:r>
              <a:rPr lang="en-US" sz="1500" dirty="0" err="1" smtClean="0"/>
              <a:t>mysql.connector</a:t>
            </a:r>
            <a:endParaRPr lang="en-US" sz="1500" dirty="0" smtClean="0"/>
          </a:p>
          <a:p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500" dirty="0" smtClean="0"/>
              <a:t> </a:t>
            </a:r>
            <a:r>
              <a:rPr lang="en-US" sz="1500" dirty="0"/>
              <a:t>__name</a:t>
            </a:r>
            <a:r>
              <a:rPr lang="en-US" sz="1500" dirty="0" smtClean="0"/>
              <a:t>__ == </a:t>
            </a:r>
            <a:r>
              <a:rPr lang="en-US" sz="1500" dirty="0" smtClean="0">
                <a:solidFill>
                  <a:srgbClr val="008000"/>
                </a:solidFill>
              </a:rPr>
              <a:t>"__</a:t>
            </a:r>
            <a:r>
              <a:rPr lang="en-US" sz="1500" dirty="0">
                <a:solidFill>
                  <a:srgbClr val="008000"/>
                </a:solidFill>
              </a:rPr>
              <a:t>main__"</a:t>
            </a:r>
            <a:r>
              <a:rPr lang="en-US" sz="1500" dirty="0"/>
              <a:t>:</a:t>
            </a:r>
          </a:p>
          <a:p>
            <a:r>
              <a:rPr lang="en-US" sz="1500" dirty="0"/>
              <a:t> </a:t>
            </a:r>
            <a:r>
              <a:rPr lang="en-US" sz="1500" dirty="0" smtClean="0"/>
              <a:t>   </a:t>
            </a: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500" dirty="0" smtClean="0"/>
              <a:t> </a:t>
            </a:r>
            <a:r>
              <a:rPr lang="en-US" sz="1500" dirty="0"/>
              <a:t>:</a:t>
            </a:r>
          </a:p>
          <a:p>
            <a:r>
              <a:rPr lang="en-US" sz="1500" dirty="0"/>
              <a:t> </a:t>
            </a:r>
            <a:r>
              <a:rPr lang="en-US" sz="1500" dirty="0" smtClean="0"/>
              <a:t>       </a:t>
            </a:r>
            <a:r>
              <a:rPr lang="en-US" sz="1500" dirty="0" smtClean="0">
                <a:solidFill>
                  <a:schemeClr val="accent6">
                    <a:lumMod val="75000"/>
                  </a:schemeClr>
                </a:solidFill>
              </a:rPr>
              <a:t>with</a:t>
            </a:r>
            <a:r>
              <a:rPr lang="en-US" sz="1500" dirty="0" smtClean="0"/>
              <a:t> </a:t>
            </a:r>
            <a:r>
              <a:rPr lang="en-US" sz="1500" dirty="0" err="1"/>
              <a:t>mysql.connector.connect</a:t>
            </a:r>
            <a:r>
              <a:rPr lang="en-US" sz="1500" dirty="0"/>
              <a:t> (</a:t>
            </a:r>
          </a:p>
          <a:p>
            <a:r>
              <a:rPr lang="en-US" sz="1500" dirty="0"/>
              <a:t>            host = </a:t>
            </a:r>
            <a:r>
              <a:rPr lang="en-US" sz="1500" dirty="0">
                <a:solidFill>
                  <a:srgbClr val="008000"/>
                </a:solidFill>
              </a:rPr>
              <a:t>"localhost"</a:t>
            </a:r>
            <a:r>
              <a:rPr lang="en-US" sz="1500" dirty="0"/>
              <a:t>,</a:t>
            </a:r>
          </a:p>
          <a:p>
            <a:r>
              <a:rPr lang="en-US" sz="1500" dirty="0"/>
              <a:t>            user = </a:t>
            </a:r>
            <a:r>
              <a:rPr lang="en-US" sz="1500" dirty="0">
                <a:solidFill>
                  <a:srgbClr val="008000"/>
                </a:solidFill>
              </a:rPr>
              <a:t>"root"</a:t>
            </a:r>
            <a:r>
              <a:rPr lang="en-US" sz="1500" dirty="0"/>
              <a:t>,</a:t>
            </a:r>
          </a:p>
          <a:p>
            <a:r>
              <a:rPr lang="en-US" sz="1500" dirty="0"/>
              <a:t>            password=</a:t>
            </a:r>
            <a:r>
              <a:rPr lang="en-US" sz="1500" dirty="0">
                <a:solidFill>
                  <a:srgbClr val="008000"/>
                </a:solidFill>
              </a:rPr>
              <a:t>""</a:t>
            </a:r>
            <a:r>
              <a:rPr lang="en-US" sz="1500" dirty="0"/>
              <a:t>,</a:t>
            </a:r>
          </a:p>
          <a:p>
            <a:r>
              <a:rPr lang="en-US" sz="1500" dirty="0"/>
              <a:t>            database = </a:t>
            </a:r>
            <a:r>
              <a:rPr lang="en-US" sz="1500" dirty="0">
                <a:solidFill>
                  <a:srgbClr val="008000"/>
                </a:solidFill>
              </a:rPr>
              <a:t>"</a:t>
            </a:r>
            <a:r>
              <a:rPr lang="en-US" sz="1500" dirty="0" err="1">
                <a:solidFill>
                  <a:srgbClr val="008000"/>
                </a:solidFill>
              </a:rPr>
              <a:t>shapes_db</a:t>
            </a:r>
            <a:r>
              <a:rPr lang="en-US" sz="1500" dirty="0">
                <a:solidFill>
                  <a:srgbClr val="008000"/>
                </a:solidFill>
              </a:rPr>
              <a:t>"</a:t>
            </a:r>
          </a:p>
          <a:p>
            <a:r>
              <a:rPr lang="en-US" sz="1500" dirty="0"/>
              <a:t>            ) </a:t>
            </a:r>
            <a:r>
              <a:rPr lang="en-US" sz="1500" b="1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500" dirty="0"/>
              <a:t> </a:t>
            </a:r>
            <a:r>
              <a:rPr lang="en-US" sz="1500" dirty="0" err="1"/>
              <a:t>mydb</a:t>
            </a:r>
            <a:r>
              <a:rPr lang="en-US" sz="1500" dirty="0"/>
              <a:t>:</a:t>
            </a:r>
          </a:p>
          <a:p>
            <a:r>
              <a:rPr lang="en-US" sz="1500" dirty="0"/>
              <a:t>    </a:t>
            </a:r>
          </a:p>
          <a:p>
            <a:r>
              <a:rPr lang="en-US" sz="1500" dirty="0"/>
              <a:t>            </a:t>
            </a:r>
            <a:r>
              <a:rPr lang="en-US" sz="1500" dirty="0" err="1"/>
              <a:t>mycursor</a:t>
            </a:r>
            <a:r>
              <a:rPr lang="en-US" sz="1500" dirty="0"/>
              <a:t> = </a:t>
            </a:r>
            <a:r>
              <a:rPr lang="en-US" sz="1500" dirty="0" err="1"/>
              <a:t>mydb.cursor</a:t>
            </a:r>
            <a:r>
              <a:rPr lang="en-US" sz="1500" dirty="0"/>
              <a:t>()</a:t>
            </a:r>
          </a:p>
          <a:p>
            <a:r>
              <a:rPr lang="en-US" sz="1500" dirty="0"/>
              <a:t>            query = </a:t>
            </a:r>
            <a:r>
              <a:rPr lang="en-US" sz="1500" dirty="0">
                <a:solidFill>
                  <a:srgbClr val="008000"/>
                </a:solidFill>
              </a:rPr>
              <a:t>"SELECT * FROM circles"</a:t>
            </a:r>
          </a:p>
          <a:p>
            <a:r>
              <a:rPr lang="en-US" sz="1500" dirty="0"/>
              <a:t>            </a:t>
            </a:r>
            <a:r>
              <a:rPr lang="en-US" sz="1500" dirty="0" err="1"/>
              <a:t>mycursor.execute</a:t>
            </a:r>
            <a:r>
              <a:rPr lang="en-US" sz="1500" dirty="0"/>
              <a:t>(query)</a:t>
            </a:r>
          </a:p>
          <a:p>
            <a:r>
              <a:rPr lang="en-US" sz="1500" dirty="0"/>
              <a:t>            result = </a:t>
            </a:r>
            <a:r>
              <a:rPr lang="en-US" sz="1500" dirty="0" err="1"/>
              <a:t>mycursor.fetchall</a:t>
            </a:r>
            <a:r>
              <a:rPr lang="en-US" sz="1500" dirty="0"/>
              <a:t>()</a:t>
            </a:r>
          </a:p>
          <a:p>
            <a:r>
              <a:rPr lang="en-US" sz="1500" dirty="0"/>
              <a:t>    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500" dirty="0"/>
              <a:t> row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500" dirty="0"/>
              <a:t> result:</a:t>
            </a:r>
          </a:p>
          <a:p>
            <a:r>
              <a:rPr lang="en-US" sz="1500" dirty="0"/>
              <a:t>                </a:t>
            </a:r>
            <a:r>
              <a:rPr lang="en-US" sz="1500" dirty="0">
                <a:solidFill>
                  <a:srgbClr val="7030A0"/>
                </a:solidFill>
              </a:rPr>
              <a:t>print</a:t>
            </a:r>
            <a:r>
              <a:rPr lang="en-US" sz="1500" dirty="0"/>
              <a:t> (row</a:t>
            </a:r>
            <a:r>
              <a:rPr lang="en-US" sz="1500" dirty="0" smtClean="0"/>
              <a:t>)</a:t>
            </a:r>
          </a:p>
          <a:p>
            <a:r>
              <a:rPr lang="en-US" sz="1500" dirty="0" smtClean="0"/>
              <a:t>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500" dirty="0"/>
              <a:t> </a:t>
            </a:r>
            <a:r>
              <a:rPr lang="en-US" sz="1500" dirty="0" err="1"/>
              <a:t>mysql.connector.Error</a:t>
            </a:r>
            <a:r>
              <a:rPr lang="en-US" sz="1500" dirty="0"/>
              <a:t>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500" dirty="0"/>
              <a:t> e:</a:t>
            </a:r>
          </a:p>
          <a:p>
            <a:r>
              <a:rPr lang="en-US" sz="1500" dirty="0"/>
              <a:t>        </a:t>
            </a:r>
            <a:r>
              <a:rPr lang="en-US" sz="1500" dirty="0">
                <a:solidFill>
                  <a:srgbClr val="7030A0"/>
                </a:solidFill>
              </a:rPr>
              <a:t>print</a:t>
            </a:r>
            <a:r>
              <a:rPr lang="en-US" sz="1500" dirty="0"/>
              <a:t> (e</a:t>
            </a:r>
            <a:r>
              <a:rPr lang="en-US" sz="1500" dirty="0" smtClean="0"/>
              <a:t>)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4162237" y="4830754"/>
            <a:ext cx="4014866" cy="533400"/>
          </a:xfrm>
          <a:prstGeom prst="wedgeRoundRectCallout">
            <a:avLst>
              <a:gd name="adj1" fmla="val -98446"/>
              <a:gd name="adj2" fmla="val 19481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err="1" smtClean="0"/>
              <a:t>mydb.commit</a:t>
            </a:r>
            <a:r>
              <a:rPr lang="en-US" sz="1400" dirty="0" smtClean="0"/>
              <a:t>() will automatically be called when Python leaves the outer </a:t>
            </a: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with</a:t>
            </a:r>
            <a:r>
              <a:rPr lang="en-US" sz="1400" dirty="0" smtClean="0"/>
              <a:t> statement if necessary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4572000" y="5749127"/>
            <a:ext cx="3608151" cy="533400"/>
          </a:xfrm>
          <a:prstGeom prst="wedgeRoundRectCallout">
            <a:avLst>
              <a:gd name="adj1" fmla="val -114981"/>
              <a:gd name="adj2" fmla="val 3260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Both </a:t>
            </a:r>
            <a:r>
              <a:rPr lang="en-US" sz="1400" dirty="0" err="1" smtClean="0"/>
              <a:t>mycursor.close</a:t>
            </a:r>
            <a:r>
              <a:rPr lang="en-US" sz="1400" dirty="0" smtClean="0"/>
              <a:t>() or </a:t>
            </a:r>
            <a:r>
              <a:rPr lang="en-US" sz="1400" dirty="0" err="1" smtClean="0"/>
              <a:t>mydb.close</a:t>
            </a:r>
            <a:r>
              <a:rPr lang="en-US" sz="1400" dirty="0" smtClean="0"/>
              <a:t>() will be called upon leaving the 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with</a:t>
            </a:r>
            <a:r>
              <a:rPr lang="en-US" sz="1400" dirty="0" smtClean="0"/>
              <a:t> statement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4168334" y="2618814"/>
            <a:ext cx="4308537" cy="1038785"/>
          </a:xfrm>
          <a:prstGeom prst="wedgeRoundRectCallout">
            <a:avLst>
              <a:gd name="adj1" fmla="val -64976"/>
              <a:gd name="adj2" fmla="val 1410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Both </a:t>
            </a:r>
            <a:r>
              <a:rPr lang="en-US" sz="1400" i="1" dirty="0" err="1" smtClean="0"/>
              <a:t>mydb</a:t>
            </a:r>
            <a:r>
              <a:rPr lang="en-US" sz="1400" dirty="0" smtClean="0"/>
              <a:t> </a:t>
            </a:r>
            <a:r>
              <a:rPr lang="en-US" sz="1400" b="1" dirty="0" smtClean="0"/>
              <a:t>connection</a:t>
            </a:r>
            <a:r>
              <a:rPr lang="en-US" sz="1400" dirty="0" smtClean="0"/>
              <a:t> and </a:t>
            </a:r>
            <a:r>
              <a:rPr lang="en-US" sz="1400" i="1" dirty="0" err="1" smtClean="0"/>
              <a:t>mycursor</a:t>
            </a:r>
            <a:r>
              <a:rPr lang="en-US" sz="1400" dirty="0" smtClean="0"/>
              <a:t> </a:t>
            </a:r>
            <a:r>
              <a:rPr lang="en-US" sz="1400" b="1" dirty="0" smtClean="0"/>
              <a:t>cursor</a:t>
            </a:r>
            <a:r>
              <a:rPr lang="en-US" sz="1400" dirty="0" smtClean="0"/>
              <a:t> are context managers, nowadays </a:t>
            </a:r>
            <a:r>
              <a:rPr lang="en-US" sz="1600" b="1" dirty="0" smtClean="0"/>
              <a:t>it would be more convenient (and preferable to write by using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with</a:t>
            </a:r>
            <a:r>
              <a:rPr lang="en-US" sz="1600" b="1" dirty="0" smtClean="0"/>
              <a:t> …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600" b="1" dirty="0" smtClean="0"/>
              <a:t> … statements</a:t>
            </a:r>
            <a:endParaRPr lang="en-U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508920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Application in Shape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0577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It is a good practice to group all database operations into a single class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609600" y="1874520"/>
            <a:ext cx="3505200" cy="48310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u="sng" dirty="0" smtClean="0">
                <a:solidFill>
                  <a:schemeClr val="tx1"/>
                </a:solidFill>
              </a:rPr>
              <a:t>Program (</a:t>
            </a:r>
            <a:r>
              <a:rPr lang="en-US" sz="1200" b="1" u="sng" dirty="0" err="1" smtClean="0">
                <a:solidFill>
                  <a:schemeClr val="tx1"/>
                </a:solidFill>
              </a:rPr>
              <a:t>ConnectDB</a:t>
            </a:r>
            <a:r>
              <a:rPr lang="en-US" sz="1200" b="1" u="sng" dirty="0" smtClean="0">
                <a:solidFill>
                  <a:schemeClr val="tx1"/>
                </a:solidFill>
              </a:rPr>
              <a:t> class):</a:t>
            </a:r>
          </a:p>
          <a:p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mysql.connector</a:t>
            </a:r>
            <a:endParaRPr lang="en-US" sz="1200" dirty="0" smtClean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ConnectDB</a:t>
            </a:r>
            <a:r>
              <a:rPr lang="en-US" sz="1200" dirty="0">
                <a:solidFill>
                  <a:schemeClr val="tx1"/>
                </a:solidFill>
              </a:rPr>
              <a:t>:</a:t>
            </a:r>
          </a:p>
          <a:p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smtClean="0">
                <a:solidFill>
                  <a:schemeClr val="tx1"/>
                </a:solidFill>
              </a:rPr>
              <a:t>   </a:t>
            </a:r>
            <a:r>
              <a:rPr lang="en-US" sz="12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execute_query</a:t>
            </a:r>
            <a:r>
              <a:rPr lang="en-US" sz="1200" dirty="0">
                <a:solidFill>
                  <a:schemeClr val="tx1"/>
                </a:solidFill>
              </a:rPr>
              <a:t>(query):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with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mysql.connector.connect</a:t>
            </a:r>
            <a:r>
              <a:rPr lang="en-US" sz="1200" dirty="0">
                <a:solidFill>
                  <a:schemeClr val="tx1"/>
                </a:solidFill>
              </a:rPr>
              <a:t>(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    host=</a:t>
            </a:r>
            <a:r>
              <a:rPr lang="en-US" sz="1200" dirty="0">
                <a:solidFill>
                  <a:srgbClr val="008000"/>
                </a:solidFill>
              </a:rPr>
              <a:t>"localhost"</a:t>
            </a:r>
            <a:r>
              <a:rPr lang="en-US" sz="1200" dirty="0">
                <a:solidFill>
                  <a:schemeClr val="tx1"/>
                </a:solidFill>
              </a:rPr>
              <a:t>,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    user=</a:t>
            </a:r>
            <a:r>
              <a:rPr lang="en-US" sz="1200" dirty="0">
                <a:solidFill>
                  <a:srgbClr val="008000"/>
                </a:solidFill>
              </a:rPr>
              <a:t>"root"</a:t>
            </a:r>
            <a:r>
              <a:rPr lang="en-US" sz="1200" dirty="0">
                <a:solidFill>
                  <a:schemeClr val="tx1"/>
                </a:solidFill>
              </a:rPr>
              <a:t>,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    password=</a:t>
            </a:r>
            <a:r>
              <a:rPr lang="en-US" sz="1200" dirty="0">
                <a:solidFill>
                  <a:srgbClr val="008000"/>
                </a:solidFill>
              </a:rPr>
              <a:t>""</a:t>
            </a:r>
            <a:r>
              <a:rPr lang="en-US" sz="1200" dirty="0">
                <a:solidFill>
                  <a:schemeClr val="tx1"/>
                </a:solidFill>
              </a:rPr>
              <a:t>,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    database=</a:t>
            </a:r>
            <a:r>
              <a:rPr lang="en-US" sz="1200" dirty="0">
                <a:solidFill>
                  <a:srgbClr val="008000"/>
                </a:solidFill>
              </a:rPr>
              <a:t>"</a:t>
            </a:r>
            <a:r>
              <a:rPr lang="en-US" sz="1200" dirty="0" err="1">
                <a:solidFill>
                  <a:srgbClr val="008000"/>
                </a:solidFill>
              </a:rPr>
              <a:t>shapes_db</a:t>
            </a:r>
            <a:r>
              <a:rPr lang="en-US" sz="1200" dirty="0">
                <a:solidFill>
                  <a:srgbClr val="008000"/>
                </a:solidFill>
              </a:rPr>
              <a:t>"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)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mydb</a:t>
            </a:r>
            <a:r>
              <a:rPr lang="en-US" sz="1200" dirty="0">
                <a:solidFill>
                  <a:schemeClr val="tx1"/>
                </a:solidFill>
              </a:rPr>
              <a:t>: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    </a:t>
            </a:r>
            <a:r>
              <a:rPr lang="en-US" sz="1200" dirty="0" err="1">
                <a:solidFill>
                  <a:schemeClr val="tx1"/>
                </a:solidFill>
              </a:rPr>
              <a:t>mycursor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 err="1">
                <a:solidFill>
                  <a:schemeClr val="tx1"/>
                </a:solidFill>
              </a:rPr>
              <a:t>mydb.cursor</a:t>
            </a:r>
            <a:r>
              <a:rPr lang="en-US" sz="1200" dirty="0">
                <a:solidFill>
                  <a:schemeClr val="tx1"/>
                </a:solidFill>
              </a:rPr>
              <a:t>()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    </a:t>
            </a:r>
            <a:r>
              <a:rPr lang="en-US" sz="1200" dirty="0" err="1">
                <a:solidFill>
                  <a:schemeClr val="tx1"/>
                </a:solidFill>
              </a:rPr>
              <a:t>mycursor.execute</a:t>
            </a:r>
            <a:r>
              <a:rPr lang="en-US" sz="1200" dirty="0">
                <a:solidFill>
                  <a:schemeClr val="tx1"/>
                </a:solidFill>
              </a:rPr>
              <a:t>(query)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    result = </a:t>
            </a:r>
            <a:r>
              <a:rPr lang="en-US" sz="1200" dirty="0" err="1">
                <a:solidFill>
                  <a:schemeClr val="tx1"/>
                </a:solidFill>
              </a:rPr>
              <a:t>mycursor.fetchall</a:t>
            </a:r>
            <a:r>
              <a:rPr lang="en-US" sz="1200" dirty="0">
                <a:solidFill>
                  <a:schemeClr val="tx1"/>
                </a:solidFill>
              </a:rPr>
              <a:t>()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    </a:t>
            </a:r>
            <a:r>
              <a:rPr lang="en-US" sz="1200" dirty="0" err="1">
                <a:solidFill>
                  <a:schemeClr val="tx1"/>
                </a:solidFill>
              </a:rPr>
              <a:t>mydb.commit</a:t>
            </a:r>
            <a:r>
              <a:rPr lang="en-US" sz="1200" dirty="0">
                <a:solidFill>
                  <a:schemeClr val="tx1"/>
                </a:solidFill>
              </a:rPr>
              <a:t>()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   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200" dirty="0">
                <a:solidFill>
                  <a:schemeClr val="tx1"/>
                </a:solidFill>
              </a:rPr>
              <a:t> result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   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create_table</a:t>
            </a:r>
            <a:r>
              <a:rPr lang="en-US" sz="1200" dirty="0">
                <a:solidFill>
                  <a:schemeClr val="tx1"/>
                </a:solidFill>
              </a:rPr>
              <a:t>():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query = </a:t>
            </a:r>
            <a:r>
              <a:rPr lang="en-US" sz="1200" dirty="0">
                <a:solidFill>
                  <a:srgbClr val="008000"/>
                </a:solidFill>
              </a:rPr>
              <a:t>"""</a:t>
            </a:r>
          </a:p>
          <a:p>
            <a:r>
              <a:rPr lang="en-US" sz="1200" dirty="0">
                <a:solidFill>
                  <a:srgbClr val="008000"/>
                </a:solidFill>
              </a:rPr>
              <a:t>            CREATE TABLE IF NOT EXISTS circles (</a:t>
            </a:r>
          </a:p>
          <a:p>
            <a:r>
              <a:rPr lang="en-US" sz="1200" dirty="0">
                <a:solidFill>
                  <a:srgbClr val="008000"/>
                </a:solidFill>
              </a:rPr>
              <a:t>                id </a:t>
            </a:r>
            <a:r>
              <a:rPr lang="en-US" sz="1200" dirty="0" err="1">
                <a:solidFill>
                  <a:srgbClr val="008000"/>
                </a:solidFill>
              </a:rPr>
              <a:t>int</a:t>
            </a:r>
            <a:r>
              <a:rPr lang="en-US" sz="1200" dirty="0">
                <a:solidFill>
                  <a:srgbClr val="008000"/>
                </a:solidFill>
              </a:rPr>
              <a:t> NOT NULL AUTO_INCREMENT,</a:t>
            </a:r>
          </a:p>
          <a:p>
            <a:r>
              <a:rPr lang="en-US" sz="1200" dirty="0">
                <a:solidFill>
                  <a:srgbClr val="008000"/>
                </a:solidFill>
              </a:rPr>
              <a:t>                name VARCHAR(100),</a:t>
            </a:r>
          </a:p>
          <a:p>
            <a:r>
              <a:rPr lang="en-US" sz="1200" dirty="0">
                <a:solidFill>
                  <a:srgbClr val="008000"/>
                </a:solidFill>
              </a:rPr>
              <a:t>                radius DOUBLE,</a:t>
            </a:r>
          </a:p>
          <a:p>
            <a:r>
              <a:rPr lang="en-US" sz="1200" dirty="0">
                <a:solidFill>
                  <a:srgbClr val="008000"/>
                </a:solidFill>
              </a:rPr>
              <a:t>                PRIMARY KEY (id)</a:t>
            </a:r>
          </a:p>
          <a:p>
            <a:r>
              <a:rPr lang="en-US" sz="1200" dirty="0">
                <a:solidFill>
                  <a:srgbClr val="008000"/>
                </a:solidFill>
              </a:rPr>
              <a:t>            )"""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 err="1">
                <a:solidFill>
                  <a:schemeClr val="tx1"/>
                </a:solidFill>
              </a:rPr>
              <a:t>ConnectDB.execute_query</a:t>
            </a:r>
            <a:r>
              <a:rPr lang="en-US" sz="1200" dirty="0">
                <a:solidFill>
                  <a:schemeClr val="tx1"/>
                </a:solidFill>
              </a:rPr>
              <a:t>(query)</a:t>
            </a:r>
          </a:p>
        </p:txBody>
      </p:sp>
      <p:sp>
        <p:nvSpPr>
          <p:cNvPr id="6" name="TextBox 19"/>
          <p:cNvSpPr txBox="1"/>
          <p:nvPr/>
        </p:nvSpPr>
        <p:spPr>
          <a:xfrm>
            <a:off x="4267200" y="4114800"/>
            <a:ext cx="4494068" cy="25946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u="sng" dirty="0" smtClean="0">
                <a:solidFill>
                  <a:schemeClr val="tx1"/>
                </a:solidFill>
              </a:rPr>
              <a:t>Program (</a:t>
            </a:r>
            <a:r>
              <a:rPr lang="en-US" sz="1200" b="1" u="sng" dirty="0" err="1" smtClean="0">
                <a:solidFill>
                  <a:schemeClr val="tx1"/>
                </a:solidFill>
              </a:rPr>
              <a:t>ConnectDB</a:t>
            </a:r>
            <a:r>
              <a:rPr lang="en-US" sz="1200" b="1" u="sng" dirty="0" smtClean="0">
                <a:solidFill>
                  <a:schemeClr val="tx1"/>
                </a:solidFill>
              </a:rPr>
              <a:t> class continue):</a:t>
            </a:r>
          </a:p>
          <a:p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smtClean="0">
                <a:solidFill>
                  <a:schemeClr val="tx1"/>
                </a:solidFill>
              </a:rPr>
              <a:t>   </a:t>
            </a:r>
            <a:r>
              <a:rPr lang="en-US" sz="12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create_circle</a:t>
            </a:r>
            <a:r>
              <a:rPr lang="en-US" sz="1200" dirty="0">
                <a:solidFill>
                  <a:schemeClr val="tx1"/>
                </a:solidFill>
              </a:rPr>
              <a:t>(circle):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query = (</a:t>
            </a:r>
            <a:r>
              <a:rPr lang="en-US" sz="1200" dirty="0" err="1">
                <a:solidFill>
                  <a:srgbClr val="008000"/>
                </a:solidFill>
              </a:rPr>
              <a:t>f"INSERT</a:t>
            </a:r>
            <a:r>
              <a:rPr lang="en-US" sz="1200" dirty="0">
                <a:solidFill>
                  <a:srgbClr val="008000"/>
                </a:solidFill>
              </a:rPr>
              <a:t> INTO circles (name, radius) "</a:t>
            </a:r>
          </a:p>
          <a:p>
            <a:r>
              <a:rPr lang="en-US" sz="1200" dirty="0">
                <a:solidFill>
                  <a:srgbClr val="008000"/>
                </a:solidFill>
              </a:rPr>
              <a:t>                 </a:t>
            </a:r>
            <a:r>
              <a:rPr lang="en-US" sz="1200" dirty="0" err="1">
                <a:solidFill>
                  <a:srgbClr val="008000"/>
                </a:solidFill>
              </a:rPr>
              <a:t>f"VALUES</a:t>
            </a:r>
            <a:r>
              <a:rPr lang="en-US" sz="1200" dirty="0">
                <a:solidFill>
                  <a:srgbClr val="008000"/>
                </a:solidFill>
              </a:rPr>
              <a:t> ('{</a:t>
            </a:r>
            <a:r>
              <a:rPr lang="en-US" sz="1200" dirty="0" err="1">
                <a:solidFill>
                  <a:srgbClr val="008000"/>
                </a:solidFill>
              </a:rPr>
              <a:t>circle.get_name</a:t>
            </a:r>
            <a:r>
              <a:rPr lang="en-US" sz="1200" dirty="0">
                <a:solidFill>
                  <a:srgbClr val="008000"/>
                </a:solidFill>
              </a:rPr>
              <a:t>()}', {</a:t>
            </a:r>
            <a:r>
              <a:rPr lang="en-US" sz="1200" dirty="0" err="1">
                <a:solidFill>
                  <a:srgbClr val="008000"/>
                </a:solidFill>
              </a:rPr>
              <a:t>circle.get_radius</a:t>
            </a:r>
            <a:r>
              <a:rPr lang="en-US" sz="1200" dirty="0">
                <a:solidFill>
                  <a:srgbClr val="008000"/>
                </a:solidFill>
              </a:rPr>
              <a:t>()})"</a:t>
            </a:r>
            <a:r>
              <a:rPr lang="en-US" sz="1200" dirty="0">
                <a:solidFill>
                  <a:schemeClr val="tx1"/>
                </a:solidFill>
              </a:rPr>
              <a:t>)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 err="1">
                <a:solidFill>
                  <a:schemeClr val="tx1"/>
                </a:solidFill>
              </a:rPr>
              <a:t>ConnectDB.execute_query</a:t>
            </a:r>
            <a:r>
              <a:rPr lang="en-US" sz="1200" dirty="0">
                <a:solidFill>
                  <a:schemeClr val="tx1"/>
                </a:solidFill>
              </a:rPr>
              <a:t>(query)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read_shapes</a:t>
            </a:r>
            <a:r>
              <a:rPr lang="en-US" sz="1200" dirty="0">
                <a:solidFill>
                  <a:schemeClr val="tx1"/>
                </a:solidFill>
              </a:rPr>
              <a:t>():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query = </a:t>
            </a:r>
            <a:r>
              <a:rPr lang="en-US" sz="1200" dirty="0" err="1">
                <a:solidFill>
                  <a:srgbClr val="008000"/>
                </a:solidFill>
              </a:rPr>
              <a:t>f"SELECT</a:t>
            </a:r>
            <a:r>
              <a:rPr lang="en-US" sz="1200" dirty="0">
                <a:solidFill>
                  <a:srgbClr val="008000"/>
                </a:solidFill>
              </a:rPr>
              <a:t> * FROM circles"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result = </a:t>
            </a:r>
            <a:r>
              <a:rPr lang="en-US" sz="1200" dirty="0" err="1">
                <a:solidFill>
                  <a:schemeClr val="tx1"/>
                </a:solidFill>
              </a:rPr>
              <a:t>ConnectDB.execute_query</a:t>
            </a:r>
            <a:r>
              <a:rPr lang="en-US" sz="1200" dirty="0">
                <a:solidFill>
                  <a:schemeClr val="tx1"/>
                </a:solidFill>
              </a:rPr>
              <a:t>(query)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 err="1">
                <a:solidFill>
                  <a:schemeClr val="tx1"/>
                </a:solidFill>
              </a:rPr>
              <a:t>list_shapes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7030A0"/>
                </a:solidFill>
              </a:rPr>
              <a:t>list</a:t>
            </a:r>
            <a:r>
              <a:rPr lang="en-US" sz="1200" dirty="0">
                <a:solidFill>
                  <a:schemeClr val="tx1"/>
                </a:solidFill>
              </a:rPr>
              <a:t>()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200" dirty="0">
                <a:solidFill>
                  <a:schemeClr val="tx1"/>
                </a:solidFill>
              </a:rPr>
              <a:t> row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200" dirty="0">
                <a:solidFill>
                  <a:schemeClr val="tx1"/>
                </a:solidFill>
              </a:rPr>
              <a:t> result: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    </a:t>
            </a:r>
            <a:r>
              <a:rPr lang="en-US" sz="1200" dirty="0" err="1">
                <a:solidFill>
                  <a:schemeClr val="tx1"/>
                </a:solidFill>
              </a:rPr>
              <a:t>list_shapes.append</a:t>
            </a:r>
            <a:r>
              <a:rPr lang="en-US" sz="1200" dirty="0">
                <a:solidFill>
                  <a:schemeClr val="tx1"/>
                </a:solidFill>
              </a:rPr>
              <a:t>(Circle(row[2], </a:t>
            </a:r>
            <a:r>
              <a:rPr lang="en-US" sz="1200" dirty="0">
                <a:solidFill>
                  <a:srgbClr val="008000"/>
                </a:solidFill>
              </a:rPr>
              <a:t>"Circle"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1200" dirty="0">
                <a:solidFill>
                  <a:schemeClr val="tx1"/>
                </a:solidFill>
              </a:rPr>
              <a:t>))</a:t>
            </a:r>
          </a:p>
          <a:p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list_shapes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048000" y="1912045"/>
            <a:ext cx="2438400" cy="533400"/>
          </a:xfrm>
          <a:prstGeom prst="wedgeRoundRectCallout">
            <a:avLst>
              <a:gd name="adj1" fmla="val -100021"/>
              <a:gd name="adj2" fmla="val 4369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All operations related to database are grouped inside this class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7026506" y="5145791"/>
            <a:ext cx="1965094" cy="407670"/>
          </a:xfrm>
          <a:prstGeom prst="wedgeRoundRectCallout">
            <a:avLst>
              <a:gd name="adj1" fmla="val -23411"/>
              <a:gd name="adj2" fmla="val 18221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Circle objects created from database are marked True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2438400" y="4527702"/>
            <a:ext cx="1924483" cy="614905"/>
          </a:xfrm>
          <a:prstGeom prst="wedgeRoundRectCallout">
            <a:avLst>
              <a:gd name="adj1" fmla="val -66121"/>
              <a:gd name="adj2" fmla="val -6372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commit method is used to handle insert and update query statements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948940" y="3591937"/>
            <a:ext cx="4077566" cy="450472"/>
          </a:xfrm>
          <a:prstGeom prst="wedgeRoundRectCallout">
            <a:avLst>
              <a:gd name="adj1" fmla="val -53507"/>
              <a:gd name="adj2" fmla="val 8651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err="1" smtClean="0"/>
              <a:t>fetchall</a:t>
            </a:r>
            <a:r>
              <a:rPr lang="en-US" sz="1200" dirty="0" smtClean="0"/>
              <a:t> method is used to handle select query statements. Result set is always returned to the caller function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3304958" y="2550894"/>
            <a:ext cx="1924483" cy="614905"/>
          </a:xfrm>
          <a:prstGeom prst="wedgeRoundRectCallout">
            <a:avLst>
              <a:gd name="adj1" fmla="val -86393"/>
              <a:gd name="adj2" fmla="val -4786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All operations related to query execution are handled by this method</a:t>
            </a:r>
          </a:p>
        </p:txBody>
      </p:sp>
    </p:spTree>
    <p:extLst>
      <p:ext uri="{BB962C8B-B14F-4D97-AF65-F5344CB8AC3E}">
        <p14:creationId xmlns:p14="http://schemas.microsoft.com/office/powerpoint/2010/main" val="2672841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Application in Shape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133900"/>
          </a:xfrm>
        </p:spPr>
        <p:txBody>
          <a:bodyPr>
            <a:normAutofit/>
          </a:bodyPr>
          <a:lstStyle/>
          <a:p>
            <a:r>
              <a:rPr lang="en-US" sz="1900" dirty="0" smtClean="0"/>
              <a:t>Supplier class and Client Program interact with static methods in </a:t>
            </a:r>
            <a:r>
              <a:rPr lang="en-US" sz="1900" dirty="0" err="1" smtClean="0"/>
              <a:t>ConnectDB</a:t>
            </a:r>
            <a:r>
              <a:rPr lang="en-US" sz="1900" dirty="0" smtClean="0"/>
              <a:t> class</a:t>
            </a:r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600" y="1760928"/>
            <a:ext cx="6934200" cy="502087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b="1" u="sng" dirty="0" smtClean="0">
                <a:solidFill>
                  <a:schemeClr val="tx1"/>
                </a:solidFill>
              </a:rPr>
              <a:t>Program (Shape and Circle class):</a:t>
            </a:r>
          </a:p>
          <a:p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abc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300" dirty="0">
                <a:solidFill>
                  <a:schemeClr val="tx1"/>
                </a:solidFill>
              </a:rPr>
              <a:t> ABC, </a:t>
            </a:r>
            <a:r>
              <a:rPr lang="en-US" sz="1300" dirty="0" err="1">
                <a:solidFill>
                  <a:schemeClr val="tx1"/>
                </a:solidFill>
              </a:rPr>
              <a:t>abstractmethod</a:t>
            </a:r>
            <a:endParaRPr lang="en-US" sz="1300" dirty="0">
              <a:solidFill>
                <a:schemeClr val="tx1"/>
              </a:solidFill>
            </a:endParaRPr>
          </a:p>
          <a:p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300" dirty="0">
                <a:solidFill>
                  <a:schemeClr val="tx1"/>
                </a:solidFill>
              </a:rPr>
              <a:t> math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300" dirty="0">
                <a:solidFill>
                  <a:schemeClr val="tx1"/>
                </a:solidFill>
              </a:rPr>
              <a:t> pi</a:t>
            </a:r>
          </a:p>
          <a:p>
            <a:r>
              <a:rPr lang="en-US" sz="1300" dirty="0" smtClean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 smtClean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Shape</a:t>
            </a:r>
            <a:r>
              <a:rPr lang="en-US" sz="1300" dirty="0">
                <a:solidFill>
                  <a:schemeClr val="tx1"/>
                </a:solidFill>
              </a:rPr>
              <a:t>(ABC):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 err="1">
                <a:solidFill>
                  <a:srgbClr val="0000FF"/>
                </a:solidFill>
              </a:rPr>
              <a:t>init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>
                <a:solidFill>
                  <a:schemeClr val="tx1"/>
                </a:solidFill>
              </a:rPr>
              <a:t>(self, name=</a:t>
            </a:r>
            <a:r>
              <a:rPr lang="en-US" sz="1300" dirty="0">
                <a:solidFill>
                  <a:srgbClr val="008000"/>
                </a:solidFill>
              </a:rPr>
              <a:t>"Shape"</a:t>
            </a:r>
            <a:r>
              <a:rPr lang="en-US" sz="1300" dirty="0">
                <a:solidFill>
                  <a:schemeClr val="tx1"/>
                </a:solidFill>
              </a:rPr>
              <a:t>):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self.__name</a:t>
            </a:r>
            <a:r>
              <a:rPr lang="en-US" sz="1300" dirty="0">
                <a:solidFill>
                  <a:schemeClr val="tx1"/>
                </a:solidFill>
              </a:rPr>
              <a:t> = name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get_name</a:t>
            </a:r>
            <a:r>
              <a:rPr lang="en-US" sz="13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self.__name</a:t>
            </a:r>
            <a:endParaRPr lang="en-US" sz="1300" dirty="0">
              <a:solidFill>
                <a:schemeClr val="tx1"/>
              </a:solidFill>
            </a:endParaRPr>
          </a:p>
          <a:p>
            <a:r>
              <a:rPr lang="en-US" sz="1300" dirty="0">
                <a:solidFill>
                  <a:schemeClr val="tx1"/>
                </a:solidFill>
              </a:rPr>
              <a:t>    @</a:t>
            </a:r>
            <a:r>
              <a:rPr lang="en-US" sz="1300" dirty="0" err="1">
                <a:solidFill>
                  <a:schemeClr val="tx1"/>
                </a:solidFill>
              </a:rPr>
              <a:t>abstractmethod</a:t>
            </a:r>
            <a:endParaRPr lang="en-US" sz="1300" dirty="0">
              <a:solidFill>
                <a:schemeClr val="tx1"/>
              </a:solidFill>
            </a:endParaRPr>
          </a:p>
          <a:p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find_area</a:t>
            </a:r>
            <a:r>
              <a:rPr lang="en-US" sz="13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 smtClean="0">
                <a:solidFill>
                  <a:srgbClr val="7030A0"/>
                </a:solidFill>
              </a:rPr>
              <a:t>NotImplemented</a:t>
            </a:r>
            <a:endParaRPr lang="en-US" sz="1300" dirty="0" smtClean="0">
              <a:solidFill>
                <a:srgbClr val="7030A0"/>
              </a:solidFill>
            </a:endParaRPr>
          </a:p>
          <a:p>
            <a:r>
              <a:rPr lang="en-US" sz="1300" dirty="0" smtClean="0">
                <a:solidFill>
                  <a:schemeClr val="tx1"/>
                </a:solidFill>
              </a:rPr>
              <a:t>    </a:t>
            </a:r>
            <a:r>
              <a:rPr lang="en-US" sz="13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 smtClean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 err="1">
                <a:solidFill>
                  <a:srgbClr val="0000FF"/>
                </a:solidFill>
              </a:rPr>
              <a:t>str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8000"/>
                </a:solidFill>
              </a:rPr>
              <a:t>f"name</a:t>
            </a:r>
            <a:r>
              <a:rPr lang="en-US" sz="1300" dirty="0">
                <a:solidFill>
                  <a:srgbClr val="008000"/>
                </a:solidFill>
              </a:rPr>
              <a:t>={</a:t>
            </a:r>
            <a:r>
              <a:rPr lang="en-US" sz="1300" dirty="0" err="1">
                <a:solidFill>
                  <a:srgbClr val="008000"/>
                </a:solidFill>
              </a:rPr>
              <a:t>self.__name</a:t>
            </a:r>
            <a:r>
              <a:rPr lang="en-US" sz="1300" dirty="0">
                <a:solidFill>
                  <a:srgbClr val="008000"/>
                </a:solidFill>
              </a:rPr>
              <a:t>}"</a:t>
            </a:r>
          </a:p>
          <a:p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Circle</a:t>
            </a:r>
            <a:r>
              <a:rPr lang="en-US" sz="1300" dirty="0">
                <a:solidFill>
                  <a:schemeClr val="tx1"/>
                </a:solidFill>
              </a:rPr>
              <a:t>(Shape):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 err="1">
                <a:solidFill>
                  <a:srgbClr val="0000FF"/>
                </a:solidFill>
              </a:rPr>
              <a:t>init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>
                <a:solidFill>
                  <a:schemeClr val="tx1"/>
                </a:solidFill>
              </a:rPr>
              <a:t>(self, radius, name=</a:t>
            </a:r>
            <a:r>
              <a:rPr lang="en-US" sz="1300" dirty="0">
                <a:solidFill>
                  <a:srgbClr val="008000"/>
                </a:solidFill>
              </a:rPr>
              <a:t>"Circle"</a:t>
            </a:r>
            <a:r>
              <a:rPr lang="en-US" sz="1300" dirty="0">
                <a:solidFill>
                  <a:schemeClr val="tx1"/>
                </a:solidFill>
              </a:rPr>
              <a:t>, </a:t>
            </a:r>
            <a:r>
              <a:rPr lang="en-US" sz="1300" dirty="0" err="1" smtClean="0">
                <a:solidFill>
                  <a:schemeClr val="tx1"/>
                </a:solidFill>
              </a:rPr>
              <a:t>create_from_db</a:t>
            </a:r>
            <a:r>
              <a:rPr lang="en-US" sz="1300" dirty="0" smtClean="0">
                <a:solidFill>
                  <a:schemeClr val="tx1"/>
                </a:solidFill>
              </a:rPr>
              <a:t>=</a:t>
            </a:r>
            <a:r>
              <a:rPr lang="en-US" sz="1300" dirty="0" smtClean="0">
                <a:solidFill>
                  <a:schemeClr val="accent6">
                    <a:lumMod val="75000"/>
                  </a:schemeClr>
                </a:solidFill>
              </a:rPr>
              <a:t>False</a:t>
            </a:r>
            <a:r>
              <a:rPr lang="en-US" sz="1300" dirty="0">
                <a:solidFill>
                  <a:schemeClr val="tx1"/>
                </a:solidFill>
              </a:rPr>
              <a:t>):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rgbClr val="7030A0"/>
                </a:solidFill>
              </a:rPr>
              <a:t>super</a:t>
            </a:r>
            <a:r>
              <a:rPr lang="en-US" sz="1300" dirty="0">
                <a:solidFill>
                  <a:schemeClr val="tx1"/>
                </a:solidFill>
              </a:rPr>
              <a:t>().__</a:t>
            </a:r>
            <a:r>
              <a:rPr lang="en-US" sz="1300" dirty="0" err="1">
                <a:solidFill>
                  <a:schemeClr val="tx1"/>
                </a:solidFill>
              </a:rPr>
              <a:t>init</a:t>
            </a:r>
            <a:r>
              <a:rPr lang="en-US" sz="1300" dirty="0">
                <a:solidFill>
                  <a:schemeClr val="tx1"/>
                </a:solidFill>
              </a:rPr>
              <a:t>__(name)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self.__radius</a:t>
            </a:r>
            <a:r>
              <a:rPr lang="en-US" sz="1300" dirty="0">
                <a:solidFill>
                  <a:schemeClr val="tx1"/>
                </a:solidFill>
              </a:rPr>
              <a:t> = radius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create_from_db</a:t>
            </a:r>
            <a:r>
              <a:rPr lang="en-US" sz="1300" dirty="0">
                <a:solidFill>
                  <a:schemeClr val="tx1"/>
                </a:solidFill>
              </a:rPr>
              <a:t> ==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False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 err="1">
                <a:solidFill>
                  <a:schemeClr val="tx1"/>
                </a:solidFill>
              </a:rPr>
              <a:t>ConnectDB.create_circle</a:t>
            </a:r>
            <a:r>
              <a:rPr lang="en-US" sz="1300" dirty="0">
                <a:solidFill>
                  <a:schemeClr val="tx1"/>
                </a:solidFill>
              </a:rPr>
              <a:t>(self)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get_radius</a:t>
            </a:r>
            <a:r>
              <a:rPr lang="en-US" sz="13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self.__radius</a:t>
            </a:r>
            <a:endParaRPr lang="en-US" sz="1300" dirty="0">
              <a:solidFill>
                <a:schemeClr val="tx1"/>
              </a:solidFill>
            </a:endParaRPr>
          </a:p>
          <a:p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find_area</a:t>
            </a:r>
            <a:r>
              <a:rPr lang="en-US" sz="13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self.__radius</a:t>
            </a:r>
            <a:r>
              <a:rPr lang="en-US" sz="1300" dirty="0">
                <a:solidFill>
                  <a:schemeClr val="tx1"/>
                </a:solidFill>
              </a:rPr>
              <a:t> ** 2 * </a:t>
            </a:r>
            <a:r>
              <a:rPr lang="en-US" sz="1300" dirty="0" smtClean="0">
                <a:solidFill>
                  <a:schemeClr val="tx1"/>
                </a:solidFill>
              </a:rPr>
              <a:t>pi</a:t>
            </a:r>
          </a:p>
          <a:p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smtClean="0">
                <a:solidFill>
                  <a:schemeClr val="tx1"/>
                </a:solidFill>
              </a:rPr>
              <a:t>   </a:t>
            </a:r>
            <a:r>
              <a:rPr lang="en-US" sz="1300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 smtClean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 err="1">
                <a:solidFill>
                  <a:srgbClr val="0000FF"/>
                </a:solidFill>
              </a:rPr>
              <a:t>str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>
                <a:solidFill>
                  <a:schemeClr val="tx1"/>
                </a:solidFill>
              </a:rPr>
              <a:t>(self):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smtClean="0">
                <a:solidFill>
                  <a:srgbClr val="7030A0"/>
                </a:solidFill>
              </a:rPr>
              <a:t>super</a:t>
            </a:r>
            <a:r>
              <a:rPr lang="en-US" sz="1300" dirty="0">
                <a:solidFill>
                  <a:schemeClr val="tx1"/>
                </a:solidFill>
              </a:rPr>
              <a:t>().__</a:t>
            </a:r>
            <a:r>
              <a:rPr lang="en-US" sz="1300" dirty="0" err="1">
                <a:solidFill>
                  <a:schemeClr val="tx1"/>
                </a:solidFill>
              </a:rPr>
              <a:t>str</a:t>
            </a:r>
            <a:r>
              <a:rPr lang="en-US" sz="1300" dirty="0">
                <a:solidFill>
                  <a:schemeClr val="tx1"/>
                </a:solidFill>
              </a:rPr>
              <a:t>__() + </a:t>
            </a:r>
            <a:r>
              <a:rPr lang="en-US" sz="1300" dirty="0">
                <a:solidFill>
                  <a:srgbClr val="008000"/>
                </a:solidFill>
              </a:rPr>
              <a:t>f" radius={self.__radius:.</a:t>
            </a:r>
            <a:r>
              <a:rPr lang="en-US" sz="1300" dirty="0" smtClean="0">
                <a:solidFill>
                  <a:srgbClr val="008000"/>
                </a:solidFill>
              </a:rPr>
              <a:t>1f} area={</a:t>
            </a:r>
            <a:r>
              <a:rPr lang="en-US" sz="1300" dirty="0" err="1" smtClean="0">
                <a:solidFill>
                  <a:srgbClr val="008000"/>
                </a:solidFill>
              </a:rPr>
              <a:t>self.find_area</a:t>
            </a:r>
            <a:r>
              <a:rPr lang="en-US" sz="1300" dirty="0">
                <a:solidFill>
                  <a:srgbClr val="008000"/>
                </a:solidFill>
              </a:rPr>
              <a:t>():.2f</a:t>
            </a:r>
            <a:r>
              <a:rPr lang="en-US" sz="1300" dirty="0" smtClean="0">
                <a:solidFill>
                  <a:srgbClr val="008000"/>
                </a:solidFill>
              </a:rPr>
              <a:t>}"</a:t>
            </a:r>
            <a:endParaRPr lang="en-US" sz="1300" dirty="0">
              <a:solidFill>
                <a:srgbClr val="008000"/>
              </a:solidFill>
            </a:endParaRPr>
          </a:p>
        </p:txBody>
      </p:sp>
      <p:sp>
        <p:nvSpPr>
          <p:cNvPr id="6" name="TextBox 19"/>
          <p:cNvSpPr txBox="1"/>
          <p:nvPr/>
        </p:nvSpPr>
        <p:spPr>
          <a:xfrm>
            <a:off x="4812257" y="1667799"/>
            <a:ext cx="4217443" cy="31197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b="1" u="sng" dirty="0" smtClean="0">
                <a:solidFill>
                  <a:schemeClr val="tx1"/>
                </a:solidFill>
              </a:rPr>
              <a:t>Client Program:</a:t>
            </a:r>
          </a:p>
          <a:p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__name__==</a:t>
            </a:r>
            <a:r>
              <a:rPr lang="en-US" sz="1300" dirty="0">
                <a:solidFill>
                  <a:srgbClr val="008000"/>
                </a:solidFill>
              </a:rPr>
              <a:t>"__main__"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sz="1300" dirty="0">
                <a:solidFill>
                  <a:schemeClr val="tx1"/>
                </a:solidFill>
              </a:rPr>
              <a:t> 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ConnectDB.create_table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while True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"Shapes in database:"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 err="1">
                <a:solidFill>
                  <a:schemeClr val="tx1"/>
                </a:solidFill>
              </a:rPr>
              <a:t>list_shapes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chemeClr val="tx1"/>
                </a:solidFill>
              </a:rPr>
              <a:t>ConnectDB.read_shapes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300" dirty="0">
                <a:solidFill>
                  <a:schemeClr val="tx1"/>
                </a:solidFill>
              </a:rPr>
              <a:t> circle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list_shapes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    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smtClean="0">
                <a:solidFill>
                  <a:schemeClr val="tx1"/>
                </a:solidFill>
              </a:rPr>
              <a:t>(circle)</a:t>
            </a:r>
            <a:endParaRPr lang="en-US" sz="1300" dirty="0">
              <a:solidFill>
                <a:schemeClr val="tx1"/>
              </a:solidFill>
            </a:endParaRPr>
          </a:p>
          <a:p>
            <a:r>
              <a:rPr lang="en-US" sz="1300" dirty="0" smtClean="0">
                <a:solidFill>
                  <a:schemeClr val="tx1"/>
                </a:solidFill>
              </a:rPr>
              <a:t>            </a:t>
            </a:r>
            <a:r>
              <a:rPr lang="en-US" sz="1300" dirty="0">
                <a:solidFill>
                  <a:schemeClr val="tx1"/>
                </a:solidFill>
              </a:rPr>
              <a:t>radius = </a:t>
            </a:r>
            <a:r>
              <a:rPr lang="en-US" sz="1300" dirty="0">
                <a:solidFill>
                  <a:srgbClr val="7030A0"/>
                </a:solidFill>
              </a:rPr>
              <a:t>float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7030A0"/>
                </a:solidFill>
              </a:rPr>
              <a:t>input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"Please input radius of Circle:"</a:t>
            </a:r>
            <a:r>
              <a:rPr lang="en-US" sz="1300" dirty="0">
                <a:solidFill>
                  <a:schemeClr val="tx1"/>
                </a:solidFill>
              </a:rPr>
              <a:t>))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    Circle(radius)</a:t>
            </a:r>
          </a:p>
          <a:p>
            <a:r>
              <a:rPr lang="en-US" sz="1300" dirty="0" smtClean="0">
                <a:solidFill>
                  <a:schemeClr val="tx1"/>
                </a:solidFill>
              </a:rPr>
              <a:t>    </a:t>
            </a:r>
            <a:r>
              <a:rPr lang="en-US" sz="1300" dirty="0" smtClean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300" dirty="0" smtClean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mysql.connector.Error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300" dirty="0">
                <a:solidFill>
                  <a:schemeClr val="tx1"/>
                </a:solidFill>
              </a:rPr>
              <a:t> e: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>
                <a:solidFill>
                  <a:schemeClr val="tx1"/>
                </a:solidFill>
              </a:rPr>
              <a:t> (e)</a:t>
            </a:r>
          </a:p>
          <a:p>
            <a:r>
              <a:rPr lang="en-US" sz="1300" dirty="0" smtClean="0">
                <a:solidFill>
                  <a:schemeClr val="tx1"/>
                </a:solidFill>
              </a:rPr>
              <a:t>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7030A0"/>
                </a:solidFill>
              </a:rPr>
              <a:t>ValueError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1300" dirty="0">
                <a:solidFill>
                  <a:schemeClr val="tx1"/>
                </a:solidFill>
              </a:rPr>
              <a:t> e:</a:t>
            </a:r>
          </a:p>
          <a:p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rgbClr val="7030A0"/>
                </a:solidFill>
              </a:rPr>
              <a:t>print</a:t>
            </a:r>
            <a:r>
              <a:rPr lang="en-US" sz="1300" dirty="0">
                <a:solidFill>
                  <a:schemeClr val="tx1"/>
                </a:solidFill>
              </a:rPr>
              <a:t> (e)</a:t>
            </a:r>
          </a:p>
        </p:txBody>
      </p:sp>
      <p:sp>
        <p:nvSpPr>
          <p:cNvPr id="7" name="TextBox 20"/>
          <p:cNvSpPr txBox="1"/>
          <p:nvPr/>
        </p:nvSpPr>
        <p:spPr>
          <a:xfrm>
            <a:off x="5375637" y="4720190"/>
            <a:ext cx="3541495" cy="18158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 smtClean="0"/>
              <a:t>Sample Output: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Shapes </a:t>
            </a:r>
            <a:r>
              <a:rPr lang="en-US" sz="1400" dirty="0">
                <a:solidFill>
                  <a:srgbClr val="0000FF"/>
                </a:solidFill>
              </a:rPr>
              <a:t>in database: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name=Circle radius=1.0 area=3.14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name=Circle radius=2.0 </a:t>
            </a:r>
            <a:r>
              <a:rPr lang="en-US" sz="1400" dirty="0" smtClean="0">
                <a:solidFill>
                  <a:srgbClr val="0000FF"/>
                </a:solidFill>
              </a:rPr>
              <a:t>area=12.57</a:t>
            </a:r>
          </a:p>
          <a:p>
            <a:r>
              <a:rPr lang="en-US" sz="1400" dirty="0">
                <a:solidFill>
                  <a:srgbClr val="0000FF"/>
                </a:solidFill>
              </a:rPr>
              <a:t>Please input radius of </a:t>
            </a:r>
            <a:r>
              <a:rPr lang="en-US" sz="1400" dirty="0" smtClean="0">
                <a:solidFill>
                  <a:srgbClr val="0000FF"/>
                </a:solidFill>
              </a:rPr>
              <a:t>Circle:</a:t>
            </a:r>
            <a:r>
              <a:rPr lang="en-US" sz="1400" dirty="0" smtClean="0">
                <a:solidFill>
                  <a:schemeClr val="tx1"/>
                </a:solidFill>
              </a:rPr>
              <a:t>3</a:t>
            </a: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name=Circle radius=1.0 area=3.14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name=Circle radius=2.0 area=12.57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name=Circle </a:t>
            </a:r>
            <a:r>
              <a:rPr lang="en-US" sz="1400" dirty="0">
                <a:solidFill>
                  <a:srgbClr val="0000FF"/>
                </a:solidFill>
              </a:rPr>
              <a:t>radius=3.0 </a:t>
            </a:r>
            <a:r>
              <a:rPr lang="en-US" sz="1400" dirty="0" smtClean="0">
                <a:solidFill>
                  <a:srgbClr val="0000FF"/>
                </a:solidFill>
              </a:rPr>
              <a:t>area=28.27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763668" y="3374289"/>
            <a:ext cx="2305050" cy="407670"/>
          </a:xfrm>
          <a:prstGeom prst="wedgeRoundRectCallout">
            <a:avLst>
              <a:gd name="adj1" fmla="val 63176"/>
              <a:gd name="adj2" fmla="val 4005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Circle objects created from user's input are marked False by default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8055069" y="5556222"/>
            <a:ext cx="1012731" cy="280450"/>
          </a:xfrm>
          <a:prstGeom prst="wedgeRoundRectCallout">
            <a:avLst>
              <a:gd name="adj1" fmla="val -86776"/>
              <a:gd name="adj2" fmla="val -79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1200" dirty="0" smtClean="0"/>
              <a:t>User's input</a:t>
            </a:r>
            <a:endParaRPr lang="en-US" sz="1200" dirty="0" smtClean="0"/>
          </a:p>
        </p:txBody>
      </p:sp>
      <p:sp>
        <p:nvSpPr>
          <p:cNvPr id="10" name="Rounded Rectangular Callout 9"/>
          <p:cNvSpPr/>
          <p:nvPr/>
        </p:nvSpPr>
        <p:spPr>
          <a:xfrm>
            <a:off x="2582693" y="5696447"/>
            <a:ext cx="2667001" cy="432850"/>
          </a:xfrm>
          <a:prstGeom prst="wedgeRoundRectCallout">
            <a:avLst>
              <a:gd name="adj1" fmla="val -40454"/>
              <a:gd name="adj2" fmla="val -9331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1200" dirty="0" smtClean="0"/>
              <a:t>This statement will not be executed by circle objects created from database</a:t>
            </a: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507519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Store objects in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Normally, it is quite troublesome to use object-oriented paradigm in relational database, especially when the program interacts different kind of objects stored in database</a:t>
            </a:r>
          </a:p>
          <a:p>
            <a:r>
              <a:rPr lang="en-US" dirty="0"/>
              <a:t>Object-relational </a:t>
            </a:r>
            <a:r>
              <a:rPr lang="en-US" dirty="0" smtClean="0"/>
              <a:t>mapping (ORM) is a technique that allows </a:t>
            </a:r>
            <a:r>
              <a:rPr lang="en-US" dirty="0"/>
              <a:t>query and </a:t>
            </a:r>
            <a:r>
              <a:rPr lang="en-US" b="1" dirty="0"/>
              <a:t>manipulate data from a database directly using an object-oriented </a:t>
            </a:r>
            <a:r>
              <a:rPr lang="en-US" b="1" dirty="0" smtClean="0"/>
              <a:t>language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 </a:t>
            </a:r>
            <a:r>
              <a:rPr lang="en-US" dirty="0"/>
              <a:t>ORM library encapsulates the code needed to manipulate data, which eliminates the need to use even a tiny bit of </a:t>
            </a:r>
            <a:r>
              <a:rPr lang="en-US" dirty="0" smtClean="0"/>
              <a:t>SQL. E.g</a:t>
            </a:r>
            <a:r>
              <a:rPr lang="en-US" dirty="0"/>
              <a:t>. </a:t>
            </a:r>
            <a:r>
              <a:rPr lang="en-US" dirty="0" err="1"/>
              <a:t>SQLAlchemy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267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References:</a:t>
            </a:r>
          </a:p>
          <a:p>
            <a:pPr lvl="1"/>
            <a:r>
              <a:rPr lang="en-US" altLang="zh-TW" dirty="0" smtClean="0"/>
              <a:t>Python MySQL</a:t>
            </a:r>
          </a:p>
          <a:p>
            <a:pPr lvl="2"/>
            <a:r>
              <a:rPr lang="en-US" altLang="zh-TW" dirty="0" smtClean="0">
                <a:hlinkClick r:id="rId2"/>
              </a:rPr>
              <a:t>https</a:t>
            </a:r>
            <a:r>
              <a:rPr lang="en-US" altLang="zh-TW" dirty="0">
                <a:hlinkClick r:id="rId2"/>
              </a:rPr>
              <a:t>://</a:t>
            </a:r>
            <a:r>
              <a:rPr lang="en-US" altLang="zh-TW" dirty="0" smtClean="0">
                <a:hlinkClick r:id="rId2"/>
              </a:rPr>
              <a:t>www.w3schools.com/python/python_mysql_getstarted.asp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Python and MySQL Database: A Practical Introduction</a:t>
            </a:r>
          </a:p>
          <a:p>
            <a:pPr lvl="2"/>
            <a:r>
              <a:rPr lang="en-US" altLang="zh-TW" dirty="0">
                <a:hlinkClick r:id="rId3"/>
              </a:rPr>
              <a:t>https://realpython.com/python-mysql/#</a:t>
            </a:r>
            <a:r>
              <a:rPr lang="en-US" altLang="zh-TW" dirty="0" smtClean="0">
                <a:hlinkClick r:id="rId3"/>
              </a:rPr>
              <a:t>defining-the-database-schema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43828</TotalTime>
  <Words>2302</Words>
  <Application>Microsoft Office PowerPoint</Application>
  <PresentationFormat>On-screen Show (4:3)</PresentationFormat>
  <Paragraphs>404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新細明體</vt:lpstr>
      <vt:lpstr>Arial</vt:lpstr>
      <vt:lpstr>Calibri</vt:lpstr>
      <vt:lpstr>Times New Roman</vt:lpstr>
      <vt:lpstr>Kelvin's Design</vt:lpstr>
      <vt:lpstr>Database Connection</vt:lpstr>
      <vt:lpstr>Lesson Intended Learning Outcomes</vt:lpstr>
      <vt:lpstr>Install MySQL Driver</vt:lpstr>
      <vt:lpstr>Starting a database server in lab environment</vt:lpstr>
      <vt:lpstr>Test MySQL Connector</vt:lpstr>
      <vt:lpstr>Create Connection</vt:lpstr>
      <vt:lpstr>Create a New Database</vt:lpstr>
      <vt:lpstr>Show Database</vt:lpstr>
      <vt:lpstr>Connect to an Existing Database</vt:lpstr>
      <vt:lpstr>Create Table</vt:lpstr>
      <vt:lpstr>Insert Records using .execute()</vt:lpstr>
      <vt:lpstr>Insert Records using .executemany()</vt:lpstr>
      <vt:lpstr>Read Records</vt:lpstr>
      <vt:lpstr>Close Database Connection</vt:lpstr>
      <vt:lpstr>with … as … statements</vt:lpstr>
      <vt:lpstr>Database Application in Shape</vt:lpstr>
      <vt:lpstr>Database Application in Shape</vt:lpstr>
      <vt:lpstr>Store objects in database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363</cp:revision>
  <dcterms:created xsi:type="dcterms:W3CDTF">2007-08-16T02:12:36Z</dcterms:created>
  <dcterms:modified xsi:type="dcterms:W3CDTF">2021-12-15T02:52:32Z</dcterms:modified>
</cp:coreProperties>
</file>