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4"/>
  </p:sldMasterIdLst>
  <p:notesMasterIdLst>
    <p:notesMasterId r:id="rId90"/>
  </p:notesMasterIdLst>
  <p:sldIdLst>
    <p:sldId id="932" r:id="rId5"/>
    <p:sldId id="843" r:id="rId6"/>
    <p:sldId id="990" r:id="rId7"/>
    <p:sldId id="989" r:id="rId8"/>
    <p:sldId id="991" r:id="rId9"/>
    <p:sldId id="701" r:id="rId10"/>
    <p:sldId id="841" r:id="rId11"/>
    <p:sldId id="886" r:id="rId12"/>
    <p:sldId id="992" r:id="rId13"/>
    <p:sldId id="993" r:id="rId14"/>
    <p:sldId id="887" r:id="rId15"/>
    <p:sldId id="890" r:id="rId16"/>
    <p:sldId id="257" r:id="rId17"/>
    <p:sldId id="258" r:id="rId18"/>
    <p:sldId id="259" r:id="rId19"/>
    <p:sldId id="892" r:id="rId20"/>
    <p:sldId id="262" r:id="rId21"/>
    <p:sldId id="263" r:id="rId22"/>
    <p:sldId id="264" r:id="rId23"/>
    <p:sldId id="265" r:id="rId24"/>
    <p:sldId id="994" r:id="rId25"/>
    <p:sldId id="913" r:id="rId26"/>
    <p:sldId id="898" r:id="rId27"/>
    <p:sldId id="908" r:id="rId28"/>
    <p:sldId id="895" r:id="rId29"/>
    <p:sldId id="269" r:id="rId30"/>
    <p:sldId id="271" r:id="rId31"/>
    <p:sldId id="272" r:id="rId32"/>
    <p:sldId id="273" r:id="rId33"/>
    <p:sldId id="274" r:id="rId34"/>
    <p:sldId id="275" r:id="rId35"/>
    <p:sldId id="277" r:id="rId36"/>
    <p:sldId id="279" r:id="rId37"/>
    <p:sldId id="281" r:id="rId38"/>
    <p:sldId id="917" r:id="rId39"/>
    <p:sldId id="909" r:id="rId40"/>
    <p:sldId id="897" r:id="rId41"/>
    <p:sldId id="282" r:id="rId42"/>
    <p:sldId id="283" r:id="rId43"/>
    <p:sldId id="284" r:id="rId44"/>
    <p:sldId id="288" r:id="rId45"/>
    <p:sldId id="910" r:id="rId46"/>
    <p:sldId id="899" r:id="rId47"/>
    <p:sldId id="901" r:id="rId48"/>
    <p:sldId id="902" r:id="rId49"/>
    <p:sldId id="903" r:id="rId50"/>
    <p:sldId id="918" r:id="rId51"/>
    <p:sldId id="911" r:id="rId52"/>
    <p:sldId id="904" r:id="rId53"/>
    <p:sldId id="995" r:id="rId54"/>
    <p:sldId id="905" r:id="rId55"/>
    <p:sldId id="906" r:id="rId56"/>
    <p:sldId id="907" r:id="rId57"/>
    <p:sldId id="912" r:id="rId58"/>
    <p:sldId id="996" r:id="rId59"/>
    <p:sldId id="921" r:id="rId60"/>
    <p:sldId id="885" r:id="rId61"/>
    <p:sldId id="922" r:id="rId62"/>
    <p:sldId id="923" r:id="rId63"/>
    <p:sldId id="924" r:id="rId64"/>
    <p:sldId id="925" r:id="rId65"/>
    <p:sldId id="926" r:id="rId66"/>
    <p:sldId id="261" r:id="rId67"/>
    <p:sldId id="927" r:id="rId68"/>
    <p:sldId id="997" r:id="rId69"/>
    <p:sldId id="929" r:id="rId70"/>
    <p:sldId id="930" r:id="rId71"/>
    <p:sldId id="888" r:id="rId72"/>
    <p:sldId id="931" r:id="rId73"/>
    <p:sldId id="889" r:id="rId74"/>
    <p:sldId id="998" r:id="rId75"/>
    <p:sldId id="999" r:id="rId76"/>
    <p:sldId id="1000" r:id="rId77"/>
    <p:sldId id="1001" r:id="rId78"/>
    <p:sldId id="893" r:id="rId79"/>
    <p:sldId id="1002" r:id="rId80"/>
    <p:sldId id="1003" r:id="rId81"/>
    <p:sldId id="896" r:id="rId82"/>
    <p:sldId id="1004" r:id="rId83"/>
    <p:sldId id="1005" r:id="rId84"/>
    <p:sldId id="1006" r:id="rId85"/>
    <p:sldId id="1007" r:id="rId86"/>
    <p:sldId id="1008" r:id="rId87"/>
    <p:sldId id="791" r:id="rId88"/>
    <p:sldId id="639" r:id="rId89"/>
  </p:sldIdLst>
  <p:sldSz cx="6858000" cy="5143500"/>
  <p:notesSz cx="6858000" cy="9144000"/>
  <p:embeddedFontLst>
    <p:embeddedFont>
      <p:font typeface="Consolas" panose="020B0609020204030204" pitchFamily="49" charset="0"/>
      <p:regular r:id="rId91"/>
      <p:bold r:id="rId92"/>
      <p:italic r:id="rId93"/>
      <p:boldItalic r:id="rId94"/>
    </p:embeddedFont>
    <p:embeddedFont>
      <p:font typeface="Courier" panose="02070309020205020404" pitchFamily="49" charset="0"/>
      <p:regular r:id="rId95"/>
      <p:bold r:id="rId96"/>
      <p:italic r:id="rId97"/>
      <p:boldItalic r:id="rId98"/>
    </p:embeddedFont>
    <p:embeddedFont>
      <p:font typeface="Lato" panose="020F0502020204030203" pitchFamily="34" charset="0"/>
      <p:regular r:id="rId99"/>
      <p:bold r:id="rId100"/>
      <p:italic r:id="rId101"/>
      <p:boldItalic r:id="rId102"/>
    </p:embeddedFont>
    <p:embeddedFont>
      <p:font typeface="Merriweather" pitchFamily="2" charset="77"/>
      <p:regular r:id="rId103"/>
      <p:bold r:id="rId104"/>
      <p:italic r:id="rId105"/>
      <p:boldItalic r:id="rId106"/>
    </p:embeddedFont>
    <p:embeddedFont>
      <p:font typeface="Raleway" pitchFamily="2" charset="77"/>
      <p:regular r:id="rId107"/>
      <p:bold r:id="rId108"/>
      <p:italic r:id="rId109"/>
      <p:boldItalic r:id="rId1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Untitled Section" id="{51009B61-44EC-0746-A53C-8E0D3D013EE1}">
          <p14:sldIdLst>
            <p14:sldId id="932"/>
            <p14:sldId id="843"/>
            <p14:sldId id="990"/>
            <p14:sldId id="989"/>
            <p14:sldId id="991"/>
            <p14:sldId id="701"/>
            <p14:sldId id="841"/>
            <p14:sldId id="886"/>
            <p14:sldId id="992"/>
            <p14:sldId id="993"/>
            <p14:sldId id="887"/>
            <p14:sldId id="890"/>
            <p14:sldId id="257"/>
            <p14:sldId id="258"/>
            <p14:sldId id="259"/>
            <p14:sldId id="892"/>
            <p14:sldId id="262"/>
            <p14:sldId id="263"/>
            <p14:sldId id="264"/>
            <p14:sldId id="265"/>
            <p14:sldId id="994"/>
            <p14:sldId id="913"/>
            <p14:sldId id="898"/>
            <p14:sldId id="908"/>
            <p14:sldId id="895"/>
            <p14:sldId id="269"/>
            <p14:sldId id="271"/>
            <p14:sldId id="272"/>
            <p14:sldId id="273"/>
            <p14:sldId id="274"/>
            <p14:sldId id="275"/>
            <p14:sldId id="277"/>
            <p14:sldId id="279"/>
            <p14:sldId id="281"/>
            <p14:sldId id="917"/>
            <p14:sldId id="909"/>
            <p14:sldId id="897"/>
            <p14:sldId id="282"/>
            <p14:sldId id="283"/>
            <p14:sldId id="284"/>
            <p14:sldId id="288"/>
            <p14:sldId id="910"/>
            <p14:sldId id="899"/>
            <p14:sldId id="901"/>
            <p14:sldId id="902"/>
            <p14:sldId id="903"/>
            <p14:sldId id="918"/>
            <p14:sldId id="911"/>
            <p14:sldId id="904"/>
            <p14:sldId id="995"/>
            <p14:sldId id="905"/>
            <p14:sldId id="906"/>
            <p14:sldId id="907"/>
            <p14:sldId id="912"/>
            <p14:sldId id="996"/>
            <p14:sldId id="921"/>
            <p14:sldId id="885"/>
            <p14:sldId id="922"/>
            <p14:sldId id="923"/>
            <p14:sldId id="924"/>
            <p14:sldId id="925"/>
            <p14:sldId id="926"/>
            <p14:sldId id="261"/>
            <p14:sldId id="927"/>
            <p14:sldId id="997"/>
            <p14:sldId id="929"/>
            <p14:sldId id="930"/>
            <p14:sldId id="888"/>
            <p14:sldId id="931"/>
            <p14:sldId id="889"/>
            <p14:sldId id="998"/>
            <p14:sldId id="999"/>
            <p14:sldId id="1000"/>
            <p14:sldId id="1001"/>
            <p14:sldId id="893"/>
            <p14:sldId id="1002"/>
            <p14:sldId id="1003"/>
            <p14:sldId id="896"/>
            <p14:sldId id="1004"/>
            <p14:sldId id="1005"/>
            <p14:sldId id="1006"/>
            <p14:sldId id="1007"/>
            <p14:sldId id="1008"/>
            <p14:sldId id="791"/>
            <p14:sldId id="63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0052"/>
    <a:srgbClr val="2185C6"/>
    <a:srgbClr val="FF9715"/>
    <a:srgbClr val="1F85C6"/>
    <a:srgbClr val="2B85C5"/>
    <a:srgbClr val="FE61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69BC36-F191-274C-8541-C076186F32BC}" v="8" dt="2023-03-22T10:24:58.718"/>
  </p1510:revLst>
</p1510:revInfo>
</file>

<file path=ppt/tableStyles.xml><?xml version="1.0" encoding="utf-8"?>
<a:tblStyleLst xmlns:a="http://schemas.openxmlformats.org/drawingml/2006/main" def="{C98665B7-6574-423E-A4B5-A6C020D860FF}">
  <a:tblStyle styleId="{C98665B7-6574-423E-A4B5-A6C020D860F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A8698C-63BC-4B6A-AE92-7E62379B44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52"/>
    <p:restoredTop sz="94694"/>
  </p:normalViewPr>
  <p:slideViewPr>
    <p:cSldViewPr snapToGrid="0" snapToObjects="1">
      <p:cViewPr varScale="1">
        <p:scale>
          <a:sx n="161" d="100"/>
          <a:sy n="161" d="100"/>
        </p:scale>
        <p:origin x="42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viewProps" Target="viewProps.xml"/><Relationship Id="rId16" Type="http://schemas.openxmlformats.org/officeDocument/2006/relationships/slide" Target="slides/slide12.xml"/><Relationship Id="rId107" Type="http://schemas.openxmlformats.org/officeDocument/2006/relationships/font" Target="fonts/font17.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12.fntdata"/><Relationship Id="rId5" Type="http://schemas.openxmlformats.org/officeDocument/2006/relationships/slide" Target="slides/slide1.xml"/><Relationship Id="rId90" Type="http://schemas.openxmlformats.org/officeDocument/2006/relationships/notesMaster" Target="notesMasters/notesMaster1.xml"/><Relationship Id="rId95" Type="http://schemas.openxmlformats.org/officeDocument/2006/relationships/font" Target="fonts/font5.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13.fntdata"/><Relationship Id="rId108" Type="http://schemas.openxmlformats.org/officeDocument/2006/relationships/font" Target="fonts/font18.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16.fntdata"/><Relationship Id="rId114"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19.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7.fntdata"/><Relationship Id="rId104" Type="http://schemas.openxmlformats.org/officeDocument/2006/relationships/font" Target="fonts/font14.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2.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font" Target="fonts/font20.fntdata"/><Relationship Id="rId115"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0.fntdata"/><Relationship Id="rId105" Type="http://schemas.openxmlformats.org/officeDocument/2006/relationships/font" Target="fonts/font1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3.fntdata"/><Relationship Id="rId98" Type="http://schemas.openxmlformats.org/officeDocument/2006/relationships/font" Target="fonts/font8.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NG Chi Kit Ken" userId="233f042c-09e9-4a0c-9043-d675a582571a" providerId="ADAL" clId="{C169BC36-F191-274C-8541-C076186F32BC}"/>
    <pc:docChg chg="undo custSel delSld modSld modSection">
      <pc:chgData name="FONG Chi Kit Ken" userId="233f042c-09e9-4a0c-9043-d675a582571a" providerId="ADAL" clId="{C169BC36-F191-274C-8541-C076186F32BC}" dt="2023-03-22T10:41:50.690" v="193" actId="20577"/>
      <pc:docMkLst>
        <pc:docMk/>
      </pc:docMkLst>
      <pc:sldChg chg="modSp mod">
        <pc:chgData name="FONG Chi Kit Ken" userId="233f042c-09e9-4a0c-9043-d675a582571a" providerId="ADAL" clId="{C169BC36-F191-274C-8541-C076186F32BC}" dt="2023-03-22T10:41:50.690" v="193" actId="20577"/>
        <pc:sldMkLst>
          <pc:docMk/>
          <pc:sldMk cId="688140512" sldId="639"/>
        </pc:sldMkLst>
        <pc:spChg chg="mod">
          <ac:chgData name="FONG Chi Kit Ken" userId="233f042c-09e9-4a0c-9043-d675a582571a" providerId="ADAL" clId="{C169BC36-F191-274C-8541-C076186F32BC}" dt="2023-03-22T10:40:09.292" v="140" actId="108"/>
          <ac:spMkLst>
            <pc:docMk/>
            <pc:sldMk cId="688140512" sldId="639"/>
            <ac:spMk id="3" creationId="{163B21EE-08E0-CD41-8A48-46707A2B7E96}"/>
          </ac:spMkLst>
        </pc:spChg>
        <pc:spChg chg="mod">
          <ac:chgData name="FONG Chi Kit Ken" userId="233f042c-09e9-4a0c-9043-d675a582571a" providerId="ADAL" clId="{C169BC36-F191-274C-8541-C076186F32BC}" dt="2023-03-22T10:41:50.690" v="193" actId="20577"/>
          <ac:spMkLst>
            <pc:docMk/>
            <pc:sldMk cId="688140512" sldId="639"/>
            <ac:spMk id="5" creationId="{1DF2898F-5BC4-47EB-BE94-E69D9A4E1075}"/>
          </ac:spMkLst>
        </pc:spChg>
      </pc:sldChg>
      <pc:sldChg chg="del">
        <pc:chgData name="FONG Chi Kit Ken" userId="233f042c-09e9-4a0c-9043-d675a582571a" providerId="ADAL" clId="{C169BC36-F191-274C-8541-C076186F32BC}" dt="2023-03-22T10:34:08.033" v="18" actId="2696"/>
        <pc:sldMkLst>
          <pc:docMk/>
          <pc:sldMk cId="2346890074" sldId="704"/>
        </pc:sldMkLst>
      </pc:sldChg>
      <pc:sldChg chg="modSp mod">
        <pc:chgData name="FONG Chi Kit Ken" userId="233f042c-09e9-4a0c-9043-d675a582571a" providerId="ADAL" clId="{C169BC36-F191-274C-8541-C076186F32BC}" dt="2023-03-22T10:16:25.563" v="7" actId="20577"/>
        <pc:sldMkLst>
          <pc:docMk/>
          <pc:sldMk cId="2969913676" sldId="885"/>
        </pc:sldMkLst>
        <pc:spChg chg="mod">
          <ac:chgData name="FONG Chi Kit Ken" userId="233f042c-09e9-4a0c-9043-d675a582571a" providerId="ADAL" clId="{C169BC36-F191-274C-8541-C076186F32BC}" dt="2023-03-22T10:16:25.563" v="7" actId="20577"/>
          <ac:spMkLst>
            <pc:docMk/>
            <pc:sldMk cId="2969913676" sldId="885"/>
            <ac:spMk id="7" creationId="{C89715C1-F454-4FEF-BAE6-3288EFEEC278}"/>
          </ac:spMkLst>
        </pc:spChg>
      </pc:sldChg>
      <pc:sldChg chg="modSp mod">
        <pc:chgData name="FONG Chi Kit Ken" userId="233f042c-09e9-4a0c-9043-d675a582571a" providerId="ADAL" clId="{C169BC36-F191-274C-8541-C076186F32BC}" dt="2023-03-22T09:03:16.999" v="6" actId="20577"/>
        <pc:sldMkLst>
          <pc:docMk/>
          <pc:sldMk cId="2064762937" sldId="991"/>
        </pc:sldMkLst>
        <pc:spChg chg="mod">
          <ac:chgData name="FONG Chi Kit Ken" userId="233f042c-09e9-4a0c-9043-d675a582571a" providerId="ADAL" clId="{C169BC36-F191-274C-8541-C076186F32BC}" dt="2023-03-22T09:03:16.999" v="6" actId="20577"/>
          <ac:spMkLst>
            <pc:docMk/>
            <pc:sldMk cId="2064762937" sldId="991"/>
            <ac:spMk id="3" creationId="{903680F7-043F-4AF9-8538-C28BDCAA816F}"/>
          </ac:spMkLst>
        </pc:spChg>
        <pc:picChg chg="mod">
          <ac:chgData name="FONG Chi Kit Ken" userId="233f042c-09e9-4a0c-9043-d675a582571a" providerId="ADAL" clId="{C169BC36-F191-274C-8541-C076186F32BC}" dt="2023-03-22T09:00:56.034" v="1" actId="1076"/>
          <ac:picMkLst>
            <pc:docMk/>
            <pc:sldMk cId="2064762937" sldId="991"/>
            <ac:picMk id="11" creationId="{EB2B0C49-A5E5-4395-BF64-7040CCDBC1D8}"/>
          </ac:picMkLst>
        </pc:picChg>
      </pc:sldChg>
      <pc:sldChg chg="modSp mod">
        <pc:chgData name="FONG Chi Kit Ken" userId="233f042c-09e9-4a0c-9043-d675a582571a" providerId="ADAL" clId="{C169BC36-F191-274C-8541-C076186F32BC}" dt="2023-03-22T10:24:41.363" v="9" actId="1076"/>
        <pc:sldMkLst>
          <pc:docMk/>
          <pc:sldMk cId="838059651" sldId="998"/>
        </pc:sldMkLst>
        <pc:spChg chg="mod">
          <ac:chgData name="FONG Chi Kit Ken" userId="233f042c-09e9-4a0c-9043-d675a582571a" providerId="ADAL" clId="{C169BC36-F191-274C-8541-C076186F32BC}" dt="2023-03-22T10:24:41.363" v="9" actId="1076"/>
          <ac:spMkLst>
            <pc:docMk/>
            <pc:sldMk cId="838059651" sldId="998"/>
            <ac:spMk id="5" creationId="{67FA5968-F894-41A7-9624-9D19DFF433F9}"/>
          </ac:spMkLst>
        </pc:spChg>
      </pc:sldChg>
      <pc:sldChg chg="modSp">
        <pc:chgData name="FONG Chi Kit Ken" userId="233f042c-09e9-4a0c-9043-d675a582571a" providerId="ADAL" clId="{C169BC36-F191-274C-8541-C076186F32BC}" dt="2023-03-22T10:24:58.718" v="17" actId="20577"/>
        <pc:sldMkLst>
          <pc:docMk/>
          <pc:sldMk cId="0" sldId="999"/>
        </pc:sldMkLst>
        <pc:spChg chg="mod">
          <ac:chgData name="FONG Chi Kit Ken" userId="233f042c-09e9-4a0c-9043-d675a582571a" providerId="ADAL" clId="{C169BC36-F191-274C-8541-C076186F32BC}" dt="2023-03-22T10:24:58.718" v="17" actId="20577"/>
          <ac:spMkLst>
            <pc:docMk/>
            <pc:sldMk cId="0" sldId="999"/>
            <ac:spMk id="25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0"/>
              </a:spcBef>
              <a:spcAft>
                <a:spcPts val="772"/>
              </a:spcAft>
            </a:pPr>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1</a:t>
            </a:fld>
            <a:endParaRPr lang="en-US" altLang="zh-CN" dirty="0"/>
          </a:p>
        </p:txBody>
      </p:sp>
    </p:spTree>
    <p:extLst>
      <p:ext uri="{BB962C8B-B14F-4D97-AF65-F5344CB8AC3E}">
        <p14:creationId xmlns:p14="http://schemas.microsoft.com/office/powerpoint/2010/main" val="3976884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2</a:t>
            </a:fld>
            <a:endParaRPr lang="en-US" altLang="zh-CN" dirty="0"/>
          </a:p>
        </p:txBody>
      </p:sp>
    </p:spTree>
    <p:extLst>
      <p:ext uri="{BB962C8B-B14F-4D97-AF65-F5344CB8AC3E}">
        <p14:creationId xmlns:p14="http://schemas.microsoft.com/office/powerpoint/2010/main" val="534283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550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8</a:t>
            </a:fld>
            <a:endParaRPr lang="en-US" altLang="zh-CN" dirty="0"/>
          </a:p>
        </p:txBody>
      </p:sp>
    </p:spTree>
    <p:extLst>
      <p:ext uri="{BB962C8B-B14F-4D97-AF65-F5344CB8AC3E}">
        <p14:creationId xmlns:p14="http://schemas.microsoft.com/office/powerpoint/2010/main" val="11434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dirty="0"/>
          </a:p>
        </p:txBody>
      </p:sp>
      <p:sp>
        <p:nvSpPr>
          <p:cNvPr id="187" name="Shape 1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0885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10" name="Shape 2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0156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17" name="Shape 2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0866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24" name="Shape 2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3532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56" name="Shape 2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2725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63" name="Shape 2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1936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71" name="Shape 2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0494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dirty="0"/>
          </a:p>
        </p:txBody>
      </p:sp>
      <p:sp>
        <p:nvSpPr>
          <p:cNvPr id="293" name="Shape 2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4870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21</a:t>
            </a:fld>
            <a:endParaRPr lang="en-US" altLang="zh-CN" dirty="0"/>
          </a:p>
        </p:txBody>
      </p:sp>
    </p:spTree>
    <p:extLst>
      <p:ext uri="{BB962C8B-B14F-4D97-AF65-F5344CB8AC3E}">
        <p14:creationId xmlns:p14="http://schemas.microsoft.com/office/powerpoint/2010/main" val="3622649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22</a:t>
            </a:fld>
            <a:endParaRPr lang="en-US" altLang="zh-CN" dirty="0"/>
          </a:p>
        </p:txBody>
      </p:sp>
    </p:spTree>
    <p:extLst>
      <p:ext uri="{BB962C8B-B14F-4D97-AF65-F5344CB8AC3E}">
        <p14:creationId xmlns:p14="http://schemas.microsoft.com/office/powerpoint/2010/main" val="1242128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29" name="Shape 3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698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66" name="Shape 3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1643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Shape 37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dirty="0"/>
          </a:p>
        </p:txBody>
      </p:sp>
      <p:sp>
        <p:nvSpPr>
          <p:cNvPr id="376" name="Shape 3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858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Shape 38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83" name="Shape 3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766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Shape 39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91" name="Shape 3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9788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01" name="Shape 4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0242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19" name="Shape 4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7012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Shape 43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32" name="Shape 4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0504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Shape 44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47" name="Shape 4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0867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35</a:t>
            </a:fld>
            <a:endParaRPr lang="en-US" altLang="zh-CN" dirty="0"/>
          </a:p>
        </p:txBody>
      </p:sp>
    </p:spTree>
    <p:extLst>
      <p:ext uri="{BB962C8B-B14F-4D97-AF65-F5344CB8AC3E}">
        <p14:creationId xmlns:p14="http://schemas.microsoft.com/office/powerpoint/2010/main" val="916327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Shape 45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54" name="Shape 4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51373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Shape 46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61" name="Shape 4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1503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70" name="Shape 4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4971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5" name="Shape 4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dirty="0"/>
          </a:p>
        </p:txBody>
      </p:sp>
    </p:spTree>
    <p:extLst>
      <p:ext uri="{BB962C8B-B14F-4D97-AF65-F5344CB8AC3E}">
        <p14:creationId xmlns:p14="http://schemas.microsoft.com/office/powerpoint/2010/main" val="1191879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46</a:t>
            </a:fld>
            <a:endParaRPr lang="en-US" altLang="zh-CN" dirty="0"/>
          </a:p>
        </p:txBody>
      </p:sp>
    </p:spTree>
    <p:extLst>
      <p:ext uri="{BB962C8B-B14F-4D97-AF65-F5344CB8AC3E}">
        <p14:creationId xmlns:p14="http://schemas.microsoft.com/office/powerpoint/2010/main" val="2286950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52</a:t>
            </a:fld>
            <a:endParaRPr lang="en-US" altLang="zh-CN" dirty="0"/>
          </a:p>
        </p:txBody>
      </p:sp>
    </p:spTree>
    <p:extLst>
      <p:ext uri="{BB962C8B-B14F-4D97-AF65-F5344CB8AC3E}">
        <p14:creationId xmlns:p14="http://schemas.microsoft.com/office/powerpoint/2010/main" val="1927201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Shape 46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61" name="Shape 4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15086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58</a:t>
            </a:fld>
            <a:endParaRPr lang="en-US" altLang="zh-CN" dirty="0"/>
          </a:p>
        </p:txBody>
      </p:sp>
    </p:spTree>
    <p:extLst>
      <p:ext uri="{BB962C8B-B14F-4D97-AF65-F5344CB8AC3E}">
        <p14:creationId xmlns:p14="http://schemas.microsoft.com/office/powerpoint/2010/main" val="41749257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dirty="0"/>
          </a:p>
        </p:txBody>
      </p:sp>
      <p:sp>
        <p:nvSpPr>
          <p:cNvPr id="172" name="Shape 1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35338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sz="1100" b="0" i="0" u="none" strike="noStrike" cap="none"/>
          </a:p>
        </p:txBody>
      </p:sp>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721797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sz="1100" b="0" i="0" u="none" strike="noStrike" cap="none"/>
          </a:p>
        </p:txBody>
      </p:sp>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5360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sz="1100" b="0" i="0" u="none" strike="noStrike" cap="none"/>
          </a:p>
        </p:txBody>
      </p:sp>
      <p:sp>
        <p:nvSpPr>
          <p:cNvPr id="195" name="Shape 1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946942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sz="1100" b="0" i="0" u="none" strike="noStrike" cap="none"/>
          </a:p>
        </p:txBody>
      </p:sp>
      <p:sp>
        <p:nvSpPr>
          <p:cNvPr id="201" name="Shape 2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826784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sz="1100" b="0" i="0" u="none" strike="noStrike" cap="none"/>
          </a:p>
        </p:txBody>
      </p:sp>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85961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sz="1100" b="0" i="0" u="none" strike="noStrike" cap="none"/>
          </a:p>
        </p:txBody>
      </p:sp>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8686947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dirty="0"/>
          </a:p>
        </p:txBody>
      </p:sp>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587301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70</a:t>
            </a:fld>
            <a:endParaRPr lang="en-US" altLang="zh-CN" dirty="0"/>
          </a:p>
        </p:txBody>
      </p:sp>
    </p:spTree>
    <p:extLst>
      <p:ext uri="{BB962C8B-B14F-4D97-AF65-F5344CB8AC3E}">
        <p14:creationId xmlns:p14="http://schemas.microsoft.com/office/powerpoint/2010/main" val="22337758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71</a:t>
            </a:fld>
            <a:endParaRPr lang="en-US" altLang="zh-CN" dirty="0"/>
          </a:p>
        </p:txBody>
      </p:sp>
    </p:spTree>
    <p:extLst>
      <p:ext uri="{BB962C8B-B14F-4D97-AF65-F5344CB8AC3E}">
        <p14:creationId xmlns:p14="http://schemas.microsoft.com/office/powerpoint/2010/main" val="25247865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sz="1100" b="0" i="0" u="none" strike="noStrike" cap="none"/>
          </a:p>
        </p:txBody>
      </p:sp>
      <p:sp>
        <p:nvSpPr>
          <p:cNvPr id="249" name="Shape 2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9246137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SzPct val="25000"/>
              <a:buFont typeface="Arial"/>
              <a:buNone/>
            </a:pPr>
            <a:endParaRPr dirty="0"/>
          </a:p>
        </p:txBody>
      </p:sp>
      <p:sp>
        <p:nvSpPr>
          <p:cNvPr id="255" name="Shape 2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910383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76</a:t>
            </a:fld>
            <a:endParaRPr lang="en-US" altLang="zh-CN" dirty="0"/>
          </a:p>
        </p:txBody>
      </p:sp>
    </p:spTree>
    <p:extLst>
      <p:ext uri="{BB962C8B-B14F-4D97-AF65-F5344CB8AC3E}">
        <p14:creationId xmlns:p14="http://schemas.microsoft.com/office/powerpoint/2010/main" val="10231527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77</a:t>
            </a:fld>
            <a:endParaRPr lang="en-US" altLang="zh-CN" dirty="0"/>
          </a:p>
        </p:txBody>
      </p:sp>
    </p:spTree>
    <p:extLst>
      <p:ext uri="{BB962C8B-B14F-4D97-AF65-F5344CB8AC3E}">
        <p14:creationId xmlns:p14="http://schemas.microsoft.com/office/powerpoint/2010/main" val="10478895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78</a:t>
            </a:fld>
            <a:endParaRPr lang="en-US" altLang="zh-CN" dirty="0"/>
          </a:p>
        </p:txBody>
      </p:sp>
    </p:spTree>
    <p:extLst>
      <p:ext uri="{BB962C8B-B14F-4D97-AF65-F5344CB8AC3E}">
        <p14:creationId xmlns:p14="http://schemas.microsoft.com/office/powerpoint/2010/main" val="22418049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399E-450B-46AD-806D-203C5185D03F}" type="slidenum">
              <a:rPr lang="zh-CN" altLang="en-US" smtClean="0"/>
              <a:pPr/>
              <a:t>82</a:t>
            </a:fld>
            <a:endParaRPr lang="en-US" altLang="zh-CN" dirty="0"/>
          </a:p>
        </p:txBody>
      </p:sp>
    </p:spTree>
    <p:extLst>
      <p:ext uri="{BB962C8B-B14F-4D97-AF65-F5344CB8AC3E}">
        <p14:creationId xmlns:p14="http://schemas.microsoft.com/office/powerpoint/2010/main" val="6542790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3912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83919" y="2762725"/>
            <a:ext cx="5052375"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3300">
                <a:solidFill>
                  <a:schemeClr val="dk2"/>
                </a:solidFill>
              </a:defRPr>
            </a:lvl1pPr>
            <a:lvl2pPr lvl="1">
              <a:spcBef>
                <a:spcPts val="0"/>
              </a:spcBef>
              <a:spcAft>
                <a:spcPts val="0"/>
              </a:spcAft>
              <a:buClr>
                <a:schemeClr val="dk2"/>
              </a:buClr>
              <a:buSzPts val="4400"/>
              <a:buNone/>
              <a:defRPr sz="3300">
                <a:solidFill>
                  <a:schemeClr val="dk2"/>
                </a:solidFill>
              </a:defRPr>
            </a:lvl2pPr>
            <a:lvl3pPr lvl="2">
              <a:spcBef>
                <a:spcPts val="0"/>
              </a:spcBef>
              <a:spcAft>
                <a:spcPts val="0"/>
              </a:spcAft>
              <a:buClr>
                <a:schemeClr val="dk2"/>
              </a:buClr>
              <a:buSzPts val="4400"/>
              <a:buNone/>
              <a:defRPr sz="3300">
                <a:solidFill>
                  <a:schemeClr val="dk2"/>
                </a:solidFill>
              </a:defRPr>
            </a:lvl3pPr>
            <a:lvl4pPr lvl="3">
              <a:spcBef>
                <a:spcPts val="0"/>
              </a:spcBef>
              <a:spcAft>
                <a:spcPts val="0"/>
              </a:spcAft>
              <a:buClr>
                <a:schemeClr val="dk2"/>
              </a:buClr>
              <a:buSzPts val="4400"/>
              <a:buNone/>
              <a:defRPr sz="3300">
                <a:solidFill>
                  <a:schemeClr val="dk2"/>
                </a:solidFill>
              </a:defRPr>
            </a:lvl4pPr>
            <a:lvl5pPr lvl="4">
              <a:spcBef>
                <a:spcPts val="0"/>
              </a:spcBef>
              <a:spcAft>
                <a:spcPts val="0"/>
              </a:spcAft>
              <a:buClr>
                <a:schemeClr val="dk2"/>
              </a:buClr>
              <a:buSzPts val="4400"/>
              <a:buNone/>
              <a:defRPr sz="3300">
                <a:solidFill>
                  <a:schemeClr val="dk2"/>
                </a:solidFill>
              </a:defRPr>
            </a:lvl5pPr>
            <a:lvl6pPr lvl="5">
              <a:spcBef>
                <a:spcPts val="0"/>
              </a:spcBef>
              <a:spcAft>
                <a:spcPts val="0"/>
              </a:spcAft>
              <a:buClr>
                <a:schemeClr val="dk2"/>
              </a:buClr>
              <a:buSzPts val="4400"/>
              <a:buNone/>
              <a:defRPr sz="3300">
                <a:solidFill>
                  <a:schemeClr val="dk2"/>
                </a:solidFill>
              </a:defRPr>
            </a:lvl6pPr>
            <a:lvl7pPr lvl="6">
              <a:spcBef>
                <a:spcPts val="0"/>
              </a:spcBef>
              <a:spcAft>
                <a:spcPts val="0"/>
              </a:spcAft>
              <a:buClr>
                <a:schemeClr val="dk2"/>
              </a:buClr>
              <a:buSzPts val="4400"/>
              <a:buNone/>
              <a:defRPr sz="3300">
                <a:solidFill>
                  <a:schemeClr val="dk2"/>
                </a:solidFill>
              </a:defRPr>
            </a:lvl7pPr>
            <a:lvl8pPr lvl="7">
              <a:spcBef>
                <a:spcPts val="0"/>
              </a:spcBef>
              <a:spcAft>
                <a:spcPts val="0"/>
              </a:spcAft>
              <a:buClr>
                <a:schemeClr val="dk2"/>
              </a:buClr>
              <a:buSzPts val="4400"/>
              <a:buNone/>
              <a:defRPr sz="3300">
                <a:solidFill>
                  <a:schemeClr val="dk2"/>
                </a:solidFill>
              </a:defRPr>
            </a:lvl8pPr>
            <a:lvl9pPr lvl="8">
              <a:spcBef>
                <a:spcPts val="0"/>
              </a:spcBef>
              <a:spcAft>
                <a:spcPts val="0"/>
              </a:spcAft>
              <a:buClr>
                <a:schemeClr val="dk2"/>
              </a:buClr>
              <a:buSzPts val="4400"/>
              <a:buNone/>
              <a:defRPr sz="3300">
                <a:solidFill>
                  <a:schemeClr val="dk2"/>
                </a:solidFill>
              </a:defRPr>
            </a:lvl9pPr>
          </a:lstStyle>
          <a:p>
            <a:endParaRPr/>
          </a:p>
        </p:txBody>
      </p:sp>
      <p:sp>
        <p:nvSpPr>
          <p:cNvPr id="11" name="Google Shape;11;p2"/>
          <p:cNvSpPr/>
          <p:nvPr/>
        </p:nvSpPr>
        <p:spPr>
          <a:xfrm>
            <a:off x="4453685" y="2533163"/>
            <a:ext cx="541350" cy="77100"/>
          </a:xfrm>
          <a:prstGeom prst="rect">
            <a:avLst/>
          </a:prstGeom>
          <a:solidFill>
            <a:schemeClr val="accent4"/>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12" name="Google Shape;12;p2"/>
          <p:cNvSpPr/>
          <p:nvPr/>
        </p:nvSpPr>
        <p:spPr>
          <a:xfrm>
            <a:off x="4994896" y="2533163"/>
            <a:ext cx="541350" cy="77100"/>
          </a:xfrm>
          <a:prstGeom prst="rect">
            <a:avLst/>
          </a:prstGeom>
          <a:solidFill>
            <a:schemeClr val="accent3"/>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13" name="Google Shape;13;p2"/>
          <p:cNvSpPr/>
          <p:nvPr/>
        </p:nvSpPr>
        <p:spPr>
          <a:xfrm>
            <a:off x="-1" y="2533163"/>
            <a:ext cx="541350" cy="77100"/>
          </a:xfrm>
          <a:prstGeom prst="rect">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14" name="Google Shape;14;p2"/>
          <p:cNvSpPr/>
          <p:nvPr/>
        </p:nvSpPr>
        <p:spPr>
          <a:xfrm>
            <a:off x="541069" y="2533163"/>
            <a:ext cx="3912525" cy="77100"/>
          </a:xfrm>
          <a:prstGeom prst="rect">
            <a:avLst/>
          </a:prstGeom>
          <a:solidFill>
            <a:schemeClr val="accent1"/>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userDrawn="1">
  <p:cSld name="TITLE_1">
    <p:spTree>
      <p:nvGrpSpPr>
        <p:cNvPr id="1" name="Shape 15"/>
        <p:cNvGrpSpPr/>
        <p:nvPr/>
      </p:nvGrpSpPr>
      <p:grpSpPr>
        <a:xfrm>
          <a:off x="0" y="0"/>
          <a:ext cx="0" cy="0"/>
          <a:chOff x="0" y="0"/>
          <a:chExt cx="0" cy="0"/>
        </a:xfrm>
      </p:grpSpPr>
      <p:sp>
        <p:nvSpPr>
          <p:cNvPr id="16" name="Google Shape;16;p3"/>
          <p:cNvSpPr/>
          <p:nvPr/>
        </p:nvSpPr>
        <p:spPr>
          <a:xfrm>
            <a:off x="0" y="0"/>
            <a:ext cx="6858000" cy="3993000"/>
          </a:xfrm>
          <a:prstGeom prst="rect">
            <a:avLst/>
          </a:prstGeom>
          <a:solidFill>
            <a:schemeClr val="accent1"/>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17" name="Google Shape;17;p3"/>
          <p:cNvSpPr txBox="1">
            <a:spLocks noGrp="1"/>
          </p:cNvSpPr>
          <p:nvPr>
            <p:ph type="ctrTitle"/>
          </p:nvPr>
        </p:nvSpPr>
        <p:spPr>
          <a:xfrm>
            <a:off x="514350" y="2457278"/>
            <a:ext cx="5829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3600">
                <a:solidFill>
                  <a:schemeClr val="lt1"/>
                </a:solidFill>
              </a:defRPr>
            </a:lvl1pPr>
            <a:lvl2pPr lvl="1" algn="ctr" rtl="0">
              <a:spcBef>
                <a:spcPts val="0"/>
              </a:spcBef>
              <a:spcAft>
                <a:spcPts val="0"/>
              </a:spcAft>
              <a:buClr>
                <a:schemeClr val="lt1"/>
              </a:buClr>
              <a:buSzPts val="4800"/>
              <a:buNone/>
              <a:defRPr sz="3600">
                <a:solidFill>
                  <a:schemeClr val="lt1"/>
                </a:solidFill>
              </a:defRPr>
            </a:lvl2pPr>
            <a:lvl3pPr lvl="2" algn="ctr" rtl="0">
              <a:spcBef>
                <a:spcPts val="0"/>
              </a:spcBef>
              <a:spcAft>
                <a:spcPts val="0"/>
              </a:spcAft>
              <a:buClr>
                <a:schemeClr val="lt1"/>
              </a:buClr>
              <a:buSzPts val="4800"/>
              <a:buNone/>
              <a:defRPr sz="3600">
                <a:solidFill>
                  <a:schemeClr val="lt1"/>
                </a:solidFill>
              </a:defRPr>
            </a:lvl3pPr>
            <a:lvl4pPr lvl="3" algn="ctr" rtl="0">
              <a:spcBef>
                <a:spcPts val="0"/>
              </a:spcBef>
              <a:spcAft>
                <a:spcPts val="0"/>
              </a:spcAft>
              <a:buClr>
                <a:schemeClr val="lt1"/>
              </a:buClr>
              <a:buSzPts val="4800"/>
              <a:buNone/>
              <a:defRPr sz="3600">
                <a:solidFill>
                  <a:schemeClr val="lt1"/>
                </a:solidFill>
              </a:defRPr>
            </a:lvl4pPr>
            <a:lvl5pPr lvl="4" algn="ctr" rtl="0">
              <a:spcBef>
                <a:spcPts val="0"/>
              </a:spcBef>
              <a:spcAft>
                <a:spcPts val="0"/>
              </a:spcAft>
              <a:buClr>
                <a:schemeClr val="lt1"/>
              </a:buClr>
              <a:buSzPts val="4800"/>
              <a:buNone/>
              <a:defRPr sz="3600">
                <a:solidFill>
                  <a:schemeClr val="lt1"/>
                </a:solidFill>
              </a:defRPr>
            </a:lvl5pPr>
            <a:lvl6pPr lvl="5" algn="ctr" rtl="0">
              <a:spcBef>
                <a:spcPts val="0"/>
              </a:spcBef>
              <a:spcAft>
                <a:spcPts val="0"/>
              </a:spcAft>
              <a:buClr>
                <a:schemeClr val="lt1"/>
              </a:buClr>
              <a:buSzPts val="4800"/>
              <a:buNone/>
              <a:defRPr sz="3600">
                <a:solidFill>
                  <a:schemeClr val="lt1"/>
                </a:solidFill>
              </a:defRPr>
            </a:lvl6pPr>
            <a:lvl7pPr lvl="6" algn="ctr" rtl="0">
              <a:spcBef>
                <a:spcPts val="0"/>
              </a:spcBef>
              <a:spcAft>
                <a:spcPts val="0"/>
              </a:spcAft>
              <a:buClr>
                <a:schemeClr val="lt1"/>
              </a:buClr>
              <a:buSzPts val="4800"/>
              <a:buNone/>
              <a:defRPr sz="3600">
                <a:solidFill>
                  <a:schemeClr val="lt1"/>
                </a:solidFill>
              </a:defRPr>
            </a:lvl7pPr>
            <a:lvl8pPr lvl="7" algn="ctr" rtl="0">
              <a:spcBef>
                <a:spcPts val="0"/>
              </a:spcBef>
              <a:spcAft>
                <a:spcPts val="0"/>
              </a:spcAft>
              <a:buClr>
                <a:schemeClr val="lt1"/>
              </a:buClr>
              <a:buSzPts val="4800"/>
              <a:buNone/>
              <a:defRPr sz="3600">
                <a:solidFill>
                  <a:schemeClr val="lt1"/>
                </a:solidFill>
              </a:defRPr>
            </a:lvl8pPr>
            <a:lvl9pPr lvl="8" algn="ctr" rtl="0">
              <a:spcBef>
                <a:spcPts val="0"/>
              </a:spcBef>
              <a:spcAft>
                <a:spcPts val="0"/>
              </a:spcAft>
              <a:buClr>
                <a:schemeClr val="lt1"/>
              </a:buClr>
              <a:buSzPts val="4800"/>
              <a:buNone/>
              <a:defRPr sz="3600">
                <a:solidFill>
                  <a:schemeClr val="lt1"/>
                </a:solidFill>
              </a:defRPr>
            </a:lvl9pPr>
          </a:lstStyle>
          <a:p>
            <a:endParaRPr/>
          </a:p>
        </p:txBody>
      </p:sp>
      <p:sp>
        <p:nvSpPr>
          <p:cNvPr id="19" name="Google Shape;19;p3"/>
          <p:cNvSpPr/>
          <p:nvPr/>
        </p:nvSpPr>
        <p:spPr>
          <a:xfrm>
            <a:off x="2285778" y="3992850"/>
            <a:ext cx="2285775" cy="77100"/>
          </a:xfrm>
          <a:prstGeom prst="rect">
            <a:avLst/>
          </a:prstGeom>
          <a:solidFill>
            <a:schemeClr val="accent4"/>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20" name="Google Shape;20;p3"/>
          <p:cNvSpPr/>
          <p:nvPr/>
        </p:nvSpPr>
        <p:spPr>
          <a:xfrm>
            <a:off x="4572203" y="3992850"/>
            <a:ext cx="2285775" cy="77100"/>
          </a:xfrm>
          <a:prstGeom prst="rect">
            <a:avLst/>
          </a:prstGeom>
          <a:solidFill>
            <a:schemeClr val="accent3"/>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21" name="Google Shape;21;p3"/>
          <p:cNvSpPr/>
          <p:nvPr/>
        </p:nvSpPr>
        <p:spPr>
          <a:xfrm>
            <a:off x="1" y="3992850"/>
            <a:ext cx="2285775" cy="77100"/>
          </a:xfrm>
          <a:prstGeom prst="rect">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22" name="Google Shape;22;p3"/>
          <p:cNvSpPr txBox="1">
            <a:spLocks noGrp="1"/>
          </p:cNvSpPr>
          <p:nvPr>
            <p:ph type="sldNum" idx="12"/>
          </p:nvPr>
        </p:nvSpPr>
        <p:spPr>
          <a:xfrm>
            <a:off x="-94" y="4830281"/>
            <a:ext cx="6858000" cy="3135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670275" y="358388"/>
            <a:ext cx="5690156"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hasCustomPrompt="1"/>
          </p:nvPr>
        </p:nvSpPr>
        <p:spPr>
          <a:xfrm>
            <a:off x="670275" y="1373588"/>
            <a:ext cx="5690156" cy="3552300"/>
          </a:xfrm>
          <a:prstGeom prst="rect">
            <a:avLst/>
          </a:prstGeom>
        </p:spPr>
        <p:txBody>
          <a:bodyPr spcFirstLastPara="1" wrap="square" lIns="91425" tIns="91425" rIns="91425" bIns="91425" anchor="t" anchorCtr="0">
            <a:noAutofit/>
          </a:bodyPr>
          <a:lstStyle>
            <a:lvl1pPr marL="342900" lvl="0" indent="-257175">
              <a:lnSpc>
                <a:spcPct val="120000"/>
              </a:lnSpc>
              <a:spcBef>
                <a:spcPts val="450"/>
              </a:spcBef>
              <a:spcAft>
                <a:spcPts val="0"/>
              </a:spcAft>
              <a:buClr>
                <a:schemeClr val="accent6"/>
              </a:buClr>
              <a:buSzPts val="1800"/>
              <a:buChar char="▷"/>
              <a:defRPr sz="1400">
                <a:solidFill>
                  <a:schemeClr val="dk1"/>
                </a:solidFill>
              </a:defRPr>
            </a:lvl1pPr>
            <a:lvl2pPr marL="685800" lvl="1" indent="-285750">
              <a:lnSpc>
                <a:spcPct val="120000"/>
              </a:lnSpc>
              <a:spcBef>
                <a:spcPts val="0"/>
              </a:spcBef>
              <a:spcAft>
                <a:spcPts val="0"/>
              </a:spcAft>
              <a:buClr>
                <a:schemeClr val="dk1"/>
              </a:buClr>
              <a:buSzPct val="150000"/>
              <a:buChar char="○"/>
              <a:defRPr sz="1400">
                <a:solidFill>
                  <a:schemeClr val="dk1"/>
                </a:solidFill>
              </a:defRPr>
            </a:lvl2pPr>
            <a:lvl3pPr marL="1028700" lvl="2" indent="-285750">
              <a:lnSpc>
                <a:spcPct val="120000"/>
              </a:lnSpc>
              <a:spcBef>
                <a:spcPts val="0"/>
              </a:spcBef>
              <a:spcAft>
                <a:spcPts val="0"/>
              </a:spcAft>
              <a:buClr>
                <a:schemeClr val="dk1"/>
              </a:buClr>
              <a:buSzPct val="150000"/>
              <a:buChar char="■"/>
              <a:defRPr sz="1400">
                <a:solidFill>
                  <a:schemeClr val="dk1"/>
                </a:solidFill>
              </a:defRPr>
            </a:lvl3pPr>
            <a:lvl4pPr marL="1371600" lvl="3" indent="-285750">
              <a:lnSpc>
                <a:spcPct val="120000"/>
              </a:lnSpc>
              <a:spcBef>
                <a:spcPts val="0"/>
              </a:spcBef>
              <a:spcAft>
                <a:spcPts val="0"/>
              </a:spcAft>
              <a:buClr>
                <a:schemeClr val="dk1"/>
              </a:buClr>
              <a:buSzPct val="150000"/>
              <a:buChar char="●"/>
              <a:defRPr sz="1400">
                <a:solidFill>
                  <a:schemeClr val="dk1"/>
                </a:solidFill>
              </a:defRPr>
            </a:lvl4pPr>
            <a:lvl5pPr marL="1714500" lvl="4" indent="-285750">
              <a:lnSpc>
                <a:spcPct val="120000"/>
              </a:lnSpc>
              <a:spcBef>
                <a:spcPts val="0"/>
              </a:spcBef>
              <a:spcAft>
                <a:spcPts val="0"/>
              </a:spcAft>
              <a:buClr>
                <a:schemeClr val="dk1"/>
              </a:buClr>
              <a:buSzPct val="150000"/>
              <a:buChar char="○"/>
              <a:defRPr sz="1400">
                <a:solidFill>
                  <a:schemeClr val="dk1"/>
                </a:solidFill>
              </a:defRPr>
            </a:lvl5pPr>
            <a:lvl6pPr marL="2057400" lvl="5" indent="-285750">
              <a:spcBef>
                <a:spcPts val="0"/>
              </a:spcBef>
              <a:spcAft>
                <a:spcPts val="0"/>
              </a:spcAft>
              <a:buClr>
                <a:schemeClr val="dk1"/>
              </a:buClr>
              <a:buSzPts val="2400"/>
              <a:buChar char="■"/>
              <a:defRPr>
                <a:solidFill>
                  <a:schemeClr val="dk1"/>
                </a:solidFill>
              </a:defRPr>
            </a:lvl6pPr>
            <a:lvl7pPr marL="2400300" lvl="6" indent="-285750">
              <a:spcBef>
                <a:spcPts val="0"/>
              </a:spcBef>
              <a:spcAft>
                <a:spcPts val="0"/>
              </a:spcAft>
              <a:buClr>
                <a:schemeClr val="dk1"/>
              </a:buClr>
              <a:buSzPts val="2400"/>
              <a:buChar char="●"/>
              <a:defRPr>
                <a:solidFill>
                  <a:schemeClr val="dk1"/>
                </a:solidFill>
              </a:defRPr>
            </a:lvl7pPr>
            <a:lvl8pPr marL="2743200" lvl="7" indent="-285750">
              <a:spcBef>
                <a:spcPts val="0"/>
              </a:spcBef>
              <a:spcAft>
                <a:spcPts val="0"/>
              </a:spcAft>
              <a:buClr>
                <a:schemeClr val="dk1"/>
              </a:buClr>
              <a:buSzPts val="2400"/>
              <a:buChar char="○"/>
              <a:defRPr>
                <a:solidFill>
                  <a:schemeClr val="dk1"/>
                </a:solidFill>
              </a:defRPr>
            </a:lvl8pPr>
            <a:lvl9pPr marL="3086100" lvl="8" indent="-285750">
              <a:spcBef>
                <a:spcPts val="0"/>
              </a:spcBef>
              <a:spcAft>
                <a:spcPts val="0"/>
              </a:spcAft>
              <a:buClr>
                <a:schemeClr val="dk1"/>
              </a:buClr>
              <a:buSzPts val="2400"/>
              <a:buChar char="■"/>
              <a:defRPr>
                <a:solidFill>
                  <a:schemeClr val="dk1"/>
                </a:solidFill>
              </a:defRPr>
            </a:lvl9pPr>
          </a:lstStyle>
          <a:p>
            <a:r>
              <a:rPr lang="en-US"/>
              <a:t>Text1</a:t>
            </a:r>
          </a:p>
          <a:p>
            <a:pPr lvl="1"/>
            <a:r>
              <a:rPr lang="en-US"/>
              <a:t>Text1</a:t>
            </a:r>
          </a:p>
          <a:p>
            <a:pPr lvl="2"/>
            <a:r>
              <a:rPr lang="en-US"/>
              <a:t>Text1</a:t>
            </a:r>
          </a:p>
          <a:p>
            <a:pPr lvl="3"/>
            <a:r>
              <a:rPr lang="en-US"/>
              <a:t>Text1</a:t>
            </a:r>
          </a:p>
          <a:p>
            <a:pPr lvl="4"/>
            <a:r>
              <a:rPr lang="en-US"/>
              <a:t>Text1</a:t>
            </a:r>
            <a:endParaRPr/>
          </a:p>
        </p:txBody>
      </p:sp>
      <p:sp>
        <p:nvSpPr>
          <p:cNvPr id="34" name="Google Shape;34;p5"/>
          <p:cNvSpPr/>
          <p:nvPr/>
        </p:nvSpPr>
        <p:spPr>
          <a:xfrm>
            <a:off x="5517275" y="5066325"/>
            <a:ext cx="670275" cy="77100"/>
          </a:xfrm>
          <a:prstGeom prst="rect">
            <a:avLst/>
          </a:prstGeom>
          <a:solidFill>
            <a:schemeClr val="accent4"/>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5" name="Google Shape;35;p5"/>
          <p:cNvSpPr/>
          <p:nvPr/>
        </p:nvSpPr>
        <p:spPr>
          <a:xfrm>
            <a:off x="6187734" y="5066325"/>
            <a:ext cx="670275" cy="77100"/>
          </a:xfrm>
          <a:prstGeom prst="rect">
            <a:avLst/>
          </a:prstGeom>
          <a:solidFill>
            <a:schemeClr val="accent3"/>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6" name="Google Shape;36;p5"/>
          <p:cNvSpPr/>
          <p:nvPr/>
        </p:nvSpPr>
        <p:spPr>
          <a:xfrm>
            <a:off x="0" y="5066325"/>
            <a:ext cx="670275" cy="77100"/>
          </a:xfrm>
          <a:prstGeom prst="rect">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5"/>
          <p:cNvSpPr/>
          <p:nvPr/>
        </p:nvSpPr>
        <p:spPr>
          <a:xfrm>
            <a:off x="670283" y="5066325"/>
            <a:ext cx="4846950" cy="77100"/>
          </a:xfrm>
          <a:prstGeom prst="rect">
            <a:avLst/>
          </a:prstGeom>
          <a:solidFill>
            <a:schemeClr val="accent1"/>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8" name="Google Shape;38;p5"/>
          <p:cNvSpPr txBox="1">
            <a:spLocks noGrp="1"/>
          </p:cNvSpPr>
          <p:nvPr>
            <p:ph type="sldNum" idx="12"/>
          </p:nvPr>
        </p:nvSpPr>
        <p:spPr>
          <a:xfrm>
            <a:off x="6360431" y="4696933"/>
            <a:ext cx="411525"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8"/>
        <p:cNvGrpSpPr/>
        <p:nvPr/>
      </p:nvGrpSpPr>
      <p:grpSpPr>
        <a:xfrm>
          <a:off x="0" y="0"/>
          <a:ext cx="0" cy="0"/>
          <a:chOff x="0" y="0"/>
          <a:chExt cx="0" cy="0"/>
        </a:xfrm>
      </p:grpSpPr>
      <p:sp>
        <p:nvSpPr>
          <p:cNvPr id="49" name="Google Shape;49;p7"/>
          <p:cNvSpPr/>
          <p:nvPr/>
        </p:nvSpPr>
        <p:spPr>
          <a:xfrm>
            <a:off x="5517275" y="5066325"/>
            <a:ext cx="670275" cy="77100"/>
          </a:xfrm>
          <a:prstGeom prst="rect">
            <a:avLst/>
          </a:prstGeom>
          <a:solidFill>
            <a:schemeClr val="accent4"/>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50" name="Google Shape;50;p7"/>
          <p:cNvSpPr/>
          <p:nvPr/>
        </p:nvSpPr>
        <p:spPr>
          <a:xfrm>
            <a:off x="6187734" y="5066325"/>
            <a:ext cx="670275" cy="77100"/>
          </a:xfrm>
          <a:prstGeom prst="rect">
            <a:avLst/>
          </a:prstGeom>
          <a:solidFill>
            <a:schemeClr val="accent3"/>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51" name="Google Shape;51;p7"/>
          <p:cNvSpPr/>
          <p:nvPr/>
        </p:nvSpPr>
        <p:spPr>
          <a:xfrm>
            <a:off x="0" y="5066325"/>
            <a:ext cx="670275" cy="77100"/>
          </a:xfrm>
          <a:prstGeom prst="rect">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52" name="Google Shape;52;p7"/>
          <p:cNvSpPr/>
          <p:nvPr/>
        </p:nvSpPr>
        <p:spPr>
          <a:xfrm>
            <a:off x="670283" y="5066325"/>
            <a:ext cx="4846950" cy="77100"/>
          </a:xfrm>
          <a:prstGeom prst="rect">
            <a:avLst/>
          </a:prstGeom>
          <a:solidFill>
            <a:schemeClr val="accent1"/>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53" name="Google Shape;53;p7"/>
          <p:cNvSpPr txBox="1">
            <a:spLocks noGrp="1"/>
          </p:cNvSpPr>
          <p:nvPr>
            <p:ph type="title"/>
          </p:nvPr>
        </p:nvSpPr>
        <p:spPr>
          <a:xfrm>
            <a:off x="670275" y="358388"/>
            <a:ext cx="484695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670275" y="1200150"/>
            <a:ext cx="1778400" cy="3725700"/>
          </a:xfrm>
          <a:prstGeom prst="rect">
            <a:avLst/>
          </a:prstGeom>
        </p:spPr>
        <p:txBody>
          <a:bodyPr spcFirstLastPara="1" wrap="square" lIns="91425" tIns="91425" rIns="91425" bIns="91425" anchor="t" anchorCtr="0">
            <a:noAutofit/>
          </a:bodyPr>
          <a:lstStyle>
            <a:lvl1pPr marL="342900" lvl="0" indent="-238125" rtl="0">
              <a:spcBef>
                <a:spcPts val="450"/>
              </a:spcBef>
              <a:spcAft>
                <a:spcPts val="0"/>
              </a:spcAft>
              <a:buSzPts val="1400"/>
              <a:buChar char="▷"/>
              <a:defRPr sz="1050"/>
            </a:lvl1pPr>
            <a:lvl2pPr marL="685800" lvl="1" indent="-238125" rtl="0">
              <a:spcBef>
                <a:spcPts val="0"/>
              </a:spcBef>
              <a:spcAft>
                <a:spcPts val="0"/>
              </a:spcAft>
              <a:buSzPts val="1400"/>
              <a:buChar char="○"/>
              <a:defRPr sz="1050"/>
            </a:lvl2pPr>
            <a:lvl3pPr marL="1028700" lvl="2" indent="-238125" rtl="0">
              <a:spcBef>
                <a:spcPts val="0"/>
              </a:spcBef>
              <a:spcAft>
                <a:spcPts val="0"/>
              </a:spcAft>
              <a:buSzPts val="1400"/>
              <a:buChar char="■"/>
              <a:defRPr sz="1050"/>
            </a:lvl3pPr>
            <a:lvl4pPr marL="1371600" lvl="3" indent="-238125" rtl="0">
              <a:spcBef>
                <a:spcPts val="0"/>
              </a:spcBef>
              <a:spcAft>
                <a:spcPts val="0"/>
              </a:spcAft>
              <a:buSzPts val="1400"/>
              <a:buChar char="●"/>
              <a:defRPr sz="1050"/>
            </a:lvl4pPr>
            <a:lvl5pPr marL="1714500" lvl="4" indent="-238125" rtl="0">
              <a:spcBef>
                <a:spcPts val="0"/>
              </a:spcBef>
              <a:spcAft>
                <a:spcPts val="0"/>
              </a:spcAft>
              <a:buSzPts val="1400"/>
              <a:buChar char="○"/>
              <a:defRPr sz="1050"/>
            </a:lvl5pPr>
            <a:lvl6pPr marL="2057400" lvl="5" indent="-238125" rtl="0">
              <a:spcBef>
                <a:spcPts val="0"/>
              </a:spcBef>
              <a:spcAft>
                <a:spcPts val="0"/>
              </a:spcAft>
              <a:buSzPts val="1400"/>
              <a:buChar char="■"/>
              <a:defRPr sz="1050"/>
            </a:lvl6pPr>
            <a:lvl7pPr marL="2400300" lvl="6" indent="-238125" rtl="0">
              <a:spcBef>
                <a:spcPts val="0"/>
              </a:spcBef>
              <a:spcAft>
                <a:spcPts val="0"/>
              </a:spcAft>
              <a:buSzPts val="1400"/>
              <a:buChar char="●"/>
              <a:defRPr sz="1050"/>
            </a:lvl7pPr>
            <a:lvl8pPr marL="2743200" lvl="7" indent="-238125" rtl="0">
              <a:spcBef>
                <a:spcPts val="0"/>
              </a:spcBef>
              <a:spcAft>
                <a:spcPts val="0"/>
              </a:spcAft>
              <a:buSzPts val="1400"/>
              <a:buChar char="○"/>
              <a:defRPr sz="1050"/>
            </a:lvl8pPr>
            <a:lvl9pPr marL="3086100" lvl="8" indent="-238125" rtl="0">
              <a:spcBef>
                <a:spcPts val="0"/>
              </a:spcBef>
              <a:spcAft>
                <a:spcPts val="0"/>
              </a:spcAft>
              <a:buSzPts val="1400"/>
              <a:buChar char="■"/>
              <a:defRPr sz="1050"/>
            </a:lvl9pPr>
          </a:lstStyle>
          <a:p>
            <a:endParaRPr/>
          </a:p>
        </p:txBody>
      </p:sp>
      <p:sp>
        <p:nvSpPr>
          <p:cNvPr id="55" name="Google Shape;55;p7"/>
          <p:cNvSpPr txBox="1">
            <a:spLocks noGrp="1"/>
          </p:cNvSpPr>
          <p:nvPr>
            <p:ph type="body" idx="2"/>
          </p:nvPr>
        </p:nvSpPr>
        <p:spPr>
          <a:xfrm>
            <a:off x="2539803" y="1200150"/>
            <a:ext cx="1778400" cy="3725700"/>
          </a:xfrm>
          <a:prstGeom prst="rect">
            <a:avLst/>
          </a:prstGeom>
        </p:spPr>
        <p:txBody>
          <a:bodyPr spcFirstLastPara="1" wrap="square" lIns="91425" tIns="91425" rIns="91425" bIns="91425" anchor="t" anchorCtr="0">
            <a:noAutofit/>
          </a:bodyPr>
          <a:lstStyle>
            <a:lvl1pPr marL="342900" lvl="0" indent="-238125" rtl="0">
              <a:spcBef>
                <a:spcPts val="450"/>
              </a:spcBef>
              <a:spcAft>
                <a:spcPts val="0"/>
              </a:spcAft>
              <a:buSzPts val="1400"/>
              <a:buChar char="▷"/>
              <a:defRPr sz="1050"/>
            </a:lvl1pPr>
            <a:lvl2pPr marL="685800" lvl="1" indent="-238125" rtl="0">
              <a:spcBef>
                <a:spcPts val="0"/>
              </a:spcBef>
              <a:spcAft>
                <a:spcPts val="0"/>
              </a:spcAft>
              <a:buSzPts val="1400"/>
              <a:buChar char="○"/>
              <a:defRPr sz="1050"/>
            </a:lvl2pPr>
            <a:lvl3pPr marL="1028700" lvl="2" indent="-238125" rtl="0">
              <a:spcBef>
                <a:spcPts val="0"/>
              </a:spcBef>
              <a:spcAft>
                <a:spcPts val="0"/>
              </a:spcAft>
              <a:buSzPts val="1400"/>
              <a:buChar char="■"/>
              <a:defRPr sz="1050"/>
            </a:lvl3pPr>
            <a:lvl4pPr marL="1371600" lvl="3" indent="-238125" rtl="0">
              <a:spcBef>
                <a:spcPts val="0"/>
              </a:spcBef>
              <a:spcAft>
                <a:spcPts val="0"/>
              </a:spcAft>
              <a:buSzPts val="1400"/>
              <a:buChar char="●"/>
              <a:defRPr sz="1050"/>
            </a:lvl4pPr>
            <a:lvl5pPr marL="1714500" lvl="4" indent="-238125" rtl="0">
              <a:spcBef>
                <a:spcPts val="0"/>
              </a:spcBef>
              <a:spcAft>
                <a:spcPts val="0"/>
              </a:spcAft>
              <a:buSzPts val="1400"/>
              <a:buChar char="○"/>
              <a:defRPr sz="1050"/>
            </a:lvl5pPr>
            <a:lvl6pPr marL="2057400" lvl="5" indent="-238125" rtl="0">
              <a:spcBef>
                <a:spcPts val="0"/>
              </a:spcBef>
              <a:spcAft>
                <a:spcPts val="0"/>
              </a:spcAft>
              <a:buSzPts val="1400"/>
              <a:buChar char="■"/>
              <a:defRPr sz="1050"/>
            </a:lvl6pPr>
            <a:lvl7pPr marL="2400300" lvl="6" indent="-238125" rtl="0">
              <a:spcBef>
                <a:spcPts val="0"/>
              </a:spcBef>
              <a:spcAft>
                <a:spcPts val="0"/>
              </a:spcAft>
              <a:buSzPts val="1400"/>
              <a:buChar char="●"/>
              <a:defRPr sz="1050"/>
            </a:lvl7pPr>
            <a:lvl8pPr marL="2743200" lvl="7" indent="-238125" rtl="0">
              <a:spcBef>
                <a:spcPts val="0"/>
              </a:spcBef>
              <a:spcAft>
                <a:spcPts val="0"/>
              </a:spcAft>
              <a:buSzPts val="1400"/>
              <a:buChar char="○"/>
              <a:defRPr sz="1050"/>
            </a:lvl8pPr>
            <a:lvl9pPr marL="3086100" lvl="8" indent="-238125" rtl="0">
              <a:spcBef>
                <a:spcPts val="0"/>
              </a:spcBef>
              <a:spcAft>
                <a:spcPts val="0"/>
              </a:spcAft>
              <a:buSzPts val="1400"/>
              <a:buChar char="■"/>
              <a:defRPr sz="1050"/>
            </a:lvl9pPr>
          </a:lstStyle>
          <a:p>
            <a:endParaRPr/>
          </a:p>
        </p:txBody>
      </p:sp>
      <p:sp>
        <p:nvSpPr>
          <p:cNvPr id="56" name="Google Shape;56;p7"/>
          <p:cNvSpPr txBox="1">
            <a:spLocks noGrp="1"/>
          </p:cNvSpPr>
          <p:nvPr>
            <p:ph type="body" idx="3"/>
          </p:nvPr>
        </p:nvSpPr>
        <p:spPr>
          <a:xfrm>
            <a:off x="4409330" y="1200150"/>
            <a:ext cx="1778400" cy="3725700"/>
          </a:xfrm>
          <a:prstGeom prst="rect">
            <a:avLst/>
          </a:prstGeom>
        </p:spPr>
        <p:txBody>
          <a:bodyPr spcFirstLastPara="1" wrap="square" lIns="91425" tIns="91425" rIns="91425" bIns="91425" anchor="t" anchorCtr="0">
            <a:noAutofit/>
          </a:bodyPr>
          <a:lstStyle>
            <a:lvl1pPr marL="342900" lvl="0" indent="-238125" rtl="0">
              <a:spcBef>
                <a:spcPts val="450"/>
              </a:spcBef>
              <a:spcAft>
                <a:spcPts val="0"/>
              </a:spcAft>
              <a:buSzPts val="1400"/>
              <a:buChar char="▷"/>
              <a:defRPr sz="1050"/>
            </a:lvl1pPr>
            <a:lvl2pPr marL="685800" lvl="1" indent="-238125" rtl="0">
              <a:spcBef>
                <a:spcPts val="0"/>
              </a:spcBef>
              <a:spcAft>
                <a:spcPts val="0"/>
              </a:spcAft>
              <a:buSzPts val="1400"/>
              <a:buChar char="○"/>
              <a:defRPr sz="1050"/>
            </a:lvl2pPr>
            <a:lvl3pPr marL="1028700" lvl="2" indent="-238125" rtl="0">
              <a:spcBef>
                <a:spcPts val="0"/>
              </a:spcBef>
              <a:spcAft>
                <a:spcPts val="0"/>
              </a:spcAft>
              <a:buSzPts val="1400"/>
              <a:buChar char="■"/>
              <a:defRPr sz="1050"/>
            </a:lvl3pPr>
            <a:lvl4pPr marL="1371600" lvl="3" indent="-238125" rtl="0">
              <a:spcBef>
                <a:spcPts val="0"/>
              </a:spcBef>
              <a:spcAft>
                <a:spcPts val="0"/>
              </a:spcAft>
              <a:buSzPts val="1400"/>
              <a:buChar char="●"/>
              <a:defRPr sz="1050"/>
            </a:lvl4pPr>
            <a:lvl5pPr marL="1714500" lvl="4" indent="-238125" rtl="0">
              <a:spcBef>
                <a:spcPts val="0"/>
              </a:spcBef>
              <a:spcAft>
                <a:spcPts val="0"/>
              </a:spcAft>
              <a:buSzPts val="1400"/>
              <a:buChar char="○"/>
              <a:defRPr sz="1050"/>
            </a:lvl5pPr>
            <a:lvl6pPr marL="2057400" lvl="5" indent="-238125" rtl="0">
              <a:spcBef>
                <a:spcPts val="0"/>
              </a:spcBef>
              <a:spcAft>
                <a:spcPts val="0"/>
              </a:spcAft>
              <a:buSzPts val="1400"/>
              <a:buChar char="■"/>
              <a:defRPr sz="1050"/>
            </a:lvl6pPr>
            <a:lvl7pPr marL="2400300" lvl="6" indent="-238125" rtl="0">
              <a:spcBef>
                <a:spcPts val="0"/>
              </a:spcBef>
              <a:spcAft>
                <a:spcPts val="0"/>
              </a:spcAft>
              <a:buSzPts val="1400"/>
              <a:buChar char="●"/>
              <a:defRPr sz="1050"/>
            </a:lvl7pPr>
            <a:lvl8pPr marL="2743200" lvl="7" indent="-238125" rtl="0">
              <a:spcBef>
                <a:spcPts val="0"/>
              </a:spcBef>
              <a:spcAft>
                <a:spcPts val="0"/>
              </a:spcAft>
              <a:buSzPts val="1400"/>
              <a:buChar char="○"/>
              <a:defRPr sz="1050"/>
            </a:lvl8pPr>
            <a:lvl9pPr marL="3086100" lvl="8" indent="-238125" rtl="0">
              <a:spcBef>
                <a:spcPts val="0"/>
              </a:spcBef>
              <a:spcAft>
                <a:spcPts val="0"/>
              </a:spcAft>
              <a:buSzPts val="1400"/>
              <a:buChar char="■"/>
              <a:defRPr sz="1050"/>
            </a:lvl9pPr>
          </a:lstStyle>
          <a:p>
            <a:endParaRPr/>
          </a:p>
        </p:txBody>
      </p:sp>
      <p:sp>
        <p:nvSpPr>
          <p:cNvPr id="57" name="Google Shape;57;p7"/>
          <p:cNvSpPr txBox="1">
            <a:spLocks noGrp="1"/>
          </p:cNvSpPr>
          <p:nvPr>
            <p:ph type="sldNum" idx="12"/>
          </p:nvPr>
        </p:nvSpPr>
        <p:spPr>
          <a:xfrm>
            <a:off x="6360431" y="4696933"/>
            <a:ext cx="411525"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sp>
        <p:nvSpPr>
          <p:cNvPr id="66" name="Google Shape;66;p9"/>
          <p:cNvSpPr/>
          <p:nvPr/>
        </p:nvSpPr>
        <p:spPr>
          <a:xfrm>
            <a:off x="5517275" y="5066325"/>
            <a:ext cx="670275" cy="77100"/>
          </a:xfrm>
          <a:prstGeom prst="rect">
            <a:avLst/>
          </a:prstGeom>
          <a:solidFill>
            <a:schemeClr val="accent4"/>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67" name="Google Shape;67;p9"/>
          <p:cNvSpPr/>
          <p:nvPr/>
        </p:nvSpPr>
        <p:spPr>
          <a:xfrm>
            <a:off x="6187734" y="5066325"/>
            <a:ext cx="670275" cy="77100"/>
          </a:xfrm>
          <a:prstGeom prst="rect">
            <a:avLst/>
          </a:prstGeom>
          <a:solidFill>
            <a:schemeClr val="accent3"/>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68" name="Google Shape;68;p9"/>
          <p:cNvSpPr/>
          <p:nvPr/>
        </p:nvSpPr>
        <p:spPr>
          <a:xfrm>
            <a:off x="0" y="5066325"/>
            <a:ext cx="670275" cy="77100"/>
          </a:xfrm>
          <a:prstGeom prst="rect">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69" name="Google Shape;69;p9"/>
          <p:cNvSpPr/>
          <p:nvPr/>
        </p:nvSpPr>
        <p:spPr>
          <a:xfrm>
            <a:off x="670283" y="5066325"/>
            <a:ext cx="4846950" cy="77100"/>
          </a:xfrm>
          <a:prstGeom prst="rect">
            <a:avLst/>
          </a:prstGeom>
          <a:solidFill>
            <a:schemeClr val="accent1"/>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70" name="Google Shape;70;p9"/>
          <p:cNvSpPr txBox="1">
            <a:spLocks noGrp="1"/>
          </p:cNvSpPr>
          <p:nvPr>
            <p:ph type="body" idx="1"/>
          </p:nvPr>
        </p:nvSpPr>
        <p:spPr>
          <a:xfrm>
            <a:off x="670275" y="4649963"/>
            <a:ext cx="4846950" cy="350700"/>
          </a:xfrm>
          <a:prstGeom prst="rect">
            <a:avLst/>
          </a:prstGeom>
        </p:spPr>
        <p:txBody>
          <a:bodyPr spcFirstLastPara="1" wrap="square" lIns="91425" tIns="91425" rIns="91425" bIns="91425" anchor="b" anchorCtr="0">
            <a:noAutofit/>
          </a:bodyPr>
          <a:lstStyle>
            <a:lvl1pPr marL="342900" lvl="0" indent="-171450">
              <a:spcBef>
                <a:spcPts val="270"/>
              </a:spcBef>
              <a:spcAft>
                <a:spcPts val="0"/>
              </a:spcAft>
              <a:buClr>
                <a:schemeClr val="dk2"/>
              </a:buClr>
              <a:buSzPts val="1400"/>
              <a:buNone/>
              <a:defRPr sz="1050">
                <a:solidFill>
                  <a:schemeClr val="dk2"/>
                </a:solidFill>
              </a:defRPr>
            </a:lvl1pPr>
          </a:lstStyle>
          <a:p>
            <a:endParaRPr/>
          </a:p>
        </p:txBody>
      </p:sp>
      <p:sp>
        <p:nvSpPr>
          <p:cNvPr id="71" name="Google Shape;71;p9"/>
          <p:cNvSpPr txBox="1">
            <a:spLocks noGrp="1"/>
          </p:cNvSpPr>
          <p:nvPr>
            <p:ph type="sldNum" idx="12"/>
          </p:nvPr>
        </p:nvSpPr>
        <p:spPr>
          <a:xfrm>
            <a:off x="6360431" y="4696933"/>
            <a:ext cx="411525"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0"/>
          <p:cNvSpPr/>
          <p:nvPr/>
        </p:nvSpPr>
        <p:spPr>
          <a:xfrm>
            <a:off x="5517275" y="5066325"/>
            <a:ext cx="670275" cy="77100"/>
          </a:xfrm>
          <a:prstGeom prst="rect">
            <a:avLst/>
          </a:prstGeom>
          <a:solidFill>
            <a:schemeClr val="accent4"/>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74" name="Google Shape;74;p10"/>
          <p:cNvSpPr/>
          <p:nvPr/>
        </p:nvSpPr>
        <p:spPr>
          <a:xfrm>
            <a:off x="6187734" y="5066325"/>
            <a:ext cx="670275" cy="77100"/>
          </a:xfrm>
          <a:prstGeom prst="rect">
            <a:avLst/>
          </a:prstGeom>
          <a:solidFill>
            <a:schemeClr val="accent3"/>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75" name="Google Shape;75;p10"/>
          <p:cNvSpPr/>
          <p:nvPr/>
        </p:nvSpPr>
        <p:spPr>
          <a:xfrm>
            <a:off x="0" y="5066325"/>
            <a:ext cx="670275" cy="77100"/>
          </a:xfrm>
          <a:prstGeom prst="rect">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76" name="Google Shape;76;p10"/>
          <p:cNvSpPr/>
          <p:nvPr/>
        </p:nvSpPr>
        <p:spPr>
          <a:xfrm>
            <a:off x="670283" y="5066325"/>
            <a:ext cx="4846950" cy="77100"/>
          </a:xfrm>
          <a:prstGeom prst="rect">
            <a:avLst/>
          </a:prstGeom>
          <a:solidFill>
            <a:schemeClr val="accent1"/>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77" name="Google Shape;77;p10"/>
          <p:cNvSpPr txBox="1">
            <a:spLocks noGrp="1"/>
          </p:cNvSpPr>
          <p:nvPr>
            <p:ph type="sldNum" idx="12"/>
          </p:nvPr>
        </p:nvSpPr>
        <p:spPr>
          <a:xfrm>
            <a:off x="6360431" y="4696933"/>
            <a:ext cx="411525"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AF149D3-4F5B-7947-A10E-9333CCA4289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26314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30327" y="976021"/>
            <a:ext cx="5407296" cy="2139553"/>
          </a:xfrm>
        </p:spPr>
        <p:txBody>
          <a:bodyPr anchor="b">
            <a:normAutofit/>
          </a:bodyPr>
          <a:lstStyle>
            <a:lvl1pPr algn="r">
              <a:defRPr sz="4500" cap="all" baseline="0">
                <a:solidFill>
                  <a:schemeClr val="tx2"/>
                </a:solidFill>
              </a:defRPr>
            </a:lvl1pPr>
          </a:lstStyle>
          <a:p>
            <a:r>
              <a:rPr lang="en-GB"/>
              <a:t>Click to edit Master title style</a:t>
            </a:r>
            <a:endParaRPr lang="en-US"/>
          </a:p>
        </p:txBody>
      </p:sp>
      <p:sp>
        <p:nvSpPr>
          <p:cNvPr id="3" name="Text Placeholder 2"/>
          <p:cNvSpPr>
            <a:spLocks noGrp="1"/>
          </p:cNvSpPr>
          <p:nvPr>
            <p:ph type="body" idx="1"/>
          </p:nvPr>
        </p:nvSpPr>
        <p:spPr>
          <a:xfrm>
            <a:off x="430327" y="3162246"/>
            <a:ext cx="5407296" cy="857493"/>
          </a:xfrm>
        </p:spPr>
        <p:txBody>
          <a:bodyPr/>
          <a:lstStyle>
            <a:lvl1pPr marL="0" indent="0" algn="r">
              <a:lnSpc>
                <a:spcPct val="112000"/>
              </a:lnSpc>
              <a:spcBef>
                <a:spcPts val="0"/>
              </a:spcBef>
              <a:spcAft>
                <a:spcPts val="0"/>
              </a:spcAft>
              <a:buNone/>
              <a:defRPr sz="1350">
                <a:solidFill>
                  <a:schemeClr val="tx2"/>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415636" y="4840039"/>
            <a:ext cx="912605" cy="303461"/>
          </a:xfrm>
        </p:spPr>
        <p:txBody>
          <a:bodyPr/>
          <a:lstStyle>
            <a:lvl1pPr>
              <a:defRPr>
                <a:solidFill>
                  <a:schemeClr val="tx2"/>
                </a:solidFill>
              </a:defRPr>
            </a:lvl1pPr>
          </a:lstStyle>
          <a:p>
            <a:fld id="{B4D49F96-6BD7-2D4A-B272-6BD89D5D84BA}" type="datetime1">
              <a:rPr lang="en-HK" smtClean="0"/>
              <a:t>30/10/2023</a:t>
            </a:fld>
            <a:endParaRPr lang="en-US"/>
          </a:p>
        </p:txBody>
      </p:sp>
      <p:sp>
        <p:nvSpPr>
          <p:cNvPr id="5" name="Footer Placeholder 4"/>
          <p:cNvSpPr>
            <a:spLocks noGrp="1"/>
          </p:cNvSpPr>
          <p:nvPr>
            <p:ph type="ftr" sz="quarter" idx="11"/>
          </p:nvPr>
        </p:nvSpPr>
        <p:spPr>
          <a:xfrm>
            <a:off x="1453676" y="4840039"/>
            <a:ext cx="3950650" cy="303461"/>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5529760" y="4840039"/>
            <a:ext cx="897914" cy="303461"/>
          </a:xfrm>
        </p:spPr>
        <p:txBody>
          <a:bodyPr/>
          <a:lstStyle>
            <a:lvl1pPr>
              <a:defRPr>
                <a:solidFill>
                  <a:schemeClr val="tx2"/>
                </a:solidFill>
              </a:defRPr>
            </a:lvl1pPr>
          </a:lstStyle>
          <a:p>
            <a:fld id="{14AC5727-E382-544D-85FA-11DFA317CC18}" type="slidenum">
              <a:rPr lang="en-US" smtClean="0"/>
              <a:t>‹#›</a:t>
            </a:fld>
            <a:endParaRPr lang="en-US"/>
          </a:p>
        </p:txBody>
      </p:sp>
      <p:sp>
        <p:nvSpPr>
          <p:cNvPr id="7" name="Freeform 6"/>
          <p:cNvSpPr/>
          <p:nvPr/>
        </p:nvSpPr>
        <p:spPr bwMode="auto">
          <a:xfrm>
            <a:off x="4585479" y="1264239"/>
            <a:ext cx="1842195" cy="3306366"/>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4585479" y="1264239"/>
            <a:ext cx="1842195" cy="3306366"/>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0142395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71525" y="514350"/>
            <a:ext cx="5400675" cy="1114425"/>
          </a:xfrm>
        </p:spPr>
        <p:txBody>
          <a:bodyPr/>
          <a:lstStyle>
            <a:lvl1pPr>
              <a:defRPr>
                <a:solidFill>
                  <a:schemeClr val="tx2"/>
                </a:solidFill>
              </a:defRPr>
            </a:lvl1pPr>
          </a:lstStyle>
          <a:p>
            <a:r>
              <a:rPr lang="en-GB"/>
              <a:t>Click to edit Master title style</a:t>
            </a:r>
            <a:endParaRPr lang="en-US"/>
          </a:p>
        </p:txBody>
      </p:sp>
      <p:sp>
        <p:nvSpPr>
          <p:cNvPr id="3" name="Text Placeholder 2"/>
          <p:cNvSpPr>
            <a:spLocks noGrp="1"/>
          </p:cNvSpPr>
          <p:nvPr>
            <p:ph type="body" idx="1"/>
          </p:nvPr>
        </p:nvSpPr>
        <p:spPr>
          <a:xfrm>
            <a:off x="771525" y="1755173"/>
            <a:ext cx="2501880" cy="617934"/>
          </a:xfrm>
        </p:spPr>
        <p:txBody>
          <a:bodyPr anchor="b">
            <a:noAutofit/>
          </a:bodyPr>
          <a:lstStyle>
            <a:lvl1pPr marL="0" indent="0">
              <a:lnSpc>
                <a:spcPct val="84000"/>
              </a:lnSpc>
              <a:spcBef>
                <a:spcPts val="0"/>
              </a:spcBef>
              <a:spcAft>
                <a:spcPts val="0"/>
              </a:spcAft>
              <a:buNone/>
              <a:defRPr sz="1800" b="0" baseline="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771526" y="2478906"/>
            <a:ext cx="2501879" cy="1921645"/>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670320" y="1762316"/>
            <a:ext cx="2501880" cy="617934"/>
          </a:xfrm>
        </p:spPr>
        <p:txBody>
          <a:bodyPr anchor="b">
            <a:noAutofit/>
          </a:bodyPr>
          <a:lstStyle>
            <a:lvl1pPr marL="0" indent="0">
              <a:lnSpc>
                <a:spcPct val="84000"/>
              </a:lnSpc>
              <a:spcBef>
                <a:spcPts val="0"/>
              </a:spcBef>
              <a:spcAft>
                <a:spcPts val="0"/>
              </a:spcAft>
              <a:buNone/>
              <a:defRPr sz="1800" b="0" baseline="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3670320" y="2478906"/>
            <a:ext cx="2501880" cy="1921645"/>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F2CF9B8-8A8E-824D-A14C-1F2CF870754B}" type="datetime1">
              <a:rPr lang="en-HK" smtClean="0"/>
              <a:t>30/10/2023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AC5727-E382-544D-85FA-11DFA317CC18}" type="slidenum">
              <a:rPr lang="en-US" smtClean="0"/>
              <a:t>‹#›</a:t>
            </a:fld>
            <a:endParaRPr lang="en-US"/>
          </a:p>
        </p:txBody>
      </p:sp>
    </p:spTree>
    <p:extLst>
      <p:ext uri="{BB962C8B-B14F-4D97-AF65-F5344CB8AC3E}">
        <p14:creationId xmlns:p14="http://schemas.microsoft.com/office/powerpoint/2010/main" val="3814198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a:p>
        </p:txBody>
      </p:sp>
      <p:sp>
        <p:nvSpPr>
          <p:cNvPr id="3" name="Content Placeholder 2"/>
          <p:cNvSpPr>
            <a:spLocks noGrp="1"/>
          </p:cNvSpPr>
          <p:nvPr>
            <p:ph sz="half" idx="1"/>
          </p:nvPr>
        </p:nvSpPr>
        <p:spPr>
          <a:xfrm>
            <a:off x="771525" y="1714500"/>
            <a:ext cx="2501880" cy="268605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670539" y="1714500"/>
            <a:ext cx="2501880" cy="268605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A95A5DA-4A25-744C-BD79-539A45CD504A}" type="datetime1">
              <a:rPr lang="en-HK" smtClean="0"/>
              <a:t>30/10/2023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AC5727-E382-544D-85FA-11DFA317CC18}" type="slidenum">
              <a:rPr lang="en-US" smtClean="0"/>
              <a:t>‹#›</a:t>
            </a:fld>
            <a:endParaRPr lang="en-US"/>
          </a:p>
        </p:txBody>
      </p:sp>
    </p:spTree>
    <p:extLst>
      <p:ext uri="{BB962C8B-B14F-4D97-AF65-F5344CB8AC3E}">
        <p14:creationId xmlns:p14="http://schemas.microsoft.com/office/powerpoint/2010/main" val="75452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87561" y="452005"/>
            <a:ext cx="5877563" cy="976689"/>
          </a:xfrm>
          <a:prstGeom prst="rect">
            <a:avLst/>
          </a:prstGeom>
          <a:noFill/>
          <a:ln>
            <a:noFill/>
          </a:ln>
        </p:spPr>
        <p:txBody>
          <a:bodyPr lIns="91425" tIns="91425" rIns="91425" bIns="91425" anchor="ctr"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464655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87561" y="452005"/>
            <a:ext cx="5877563" cy="976689"/>
          </a:xfrm>
          <a:prstGeom prst="rect">
            <a:avLst/>
          </a:prstGeom>
          <a:noFill/>
          <a:ln>
            <a:noFill/>
          </a:ln>
        </p:spPr>
        <p:txBody>
          <a:bodyPr lIns="91425" tIns="91425" rIns="91425" bIns="91425" anchor="ctr"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915465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394904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679421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491204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828679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228586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42540703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795721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261519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035789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2031253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22908397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4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554865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5029595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22877197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7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885963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8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6167499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20396771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0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514720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1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2695768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2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4638136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3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7529917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4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9160390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5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438754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6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4202797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7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5197421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8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1952244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9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4810790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0_TItle">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87561" y="468967"/>
            <a:ext cx="5877563" cy="959728"/>
          </a:xfrm>
          <a:prstGeom prst="rect">
            <a:avLst/>
          </a:prstGeom>
          <a:noFill/>
          <a:ln>
            <a:noFill/>
          </a:ln>
        </p:spPr>
        <p:txBody>
          <a:bodyPr lIns="91425" tIns="91425" rIns="91425" bIns="91425" anchor="ctr"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31624636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1_TItle">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87561" y="468967"/>
            <a:ext cx="5877563" cy="959728"/>
          </a:xfrm>
          <a:prstGeom prst="rect">
            <a:avLst/>
          </a:prstGeom>
          <a:noFill/>
          <a:ln>
            <a:noFill/>
          </a:ln>
        </p:spPr>
        <p:txBody>
          <a:bodyPr lIns="91425" tIns="91425" rIns="91425" bIns="91425" anchor="ctr"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2725669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2_TItle">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87561" y="468967"/>
            <a:ext cx="5877563" cy="959728"/>
          </a:xfrm>
          <a:prstGeom prst="rect">
            <a:avLst/>
          </a:prstGeom>
          <a:noFill/>
          <a:ln>
            <a:noFill/>
          </a:ln>
        </p:spPr>
        <p:txBody>
          <a:bodyPr lIns="91425" tIns="91425" rIns="91425" bIns="91425" anchor="ctr"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12007657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3_TItle">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87561" y="468967"/>
            <a:ext cx="5877563" cy="959728"/>
          </a:xfrm>
          <a:prstGeom prst="rect">
            <a:avLst/>
          </a:prstGeom>
          <a:noFill/>
          <a:ln>
            <a:noFill/>
          </a:ln>
        </p:spPr>
        <p:txBody>
          <a:bodyPr lIns="91425" tIns="91425" rIns="91425" bIns="91425" anchor="ctr"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a:p>
        </p:txBody>
      </p:sp>
    </p:spTree>
    <p:extLst>
      <p:ext uri="{BB962C8B-B14F-4D97-AF65-F5344CB8AC3E}">
        <p14:creationId xmlns:p14="http://schemas.microsoft.com/office/powerpoint/2010/main" val="27098753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059F20D-0402-9542-AF79-D23D3F0C73BD}" type="datetime1">
              <a:rPr lang="en-HK" smtClean="0"/>
              <a:t>30/10/2023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AC5727-E382-544D-85FA-11DFA317CC18}" type="slidenum">
              <a:rPr lang="en-US" smtClean="0"/>
              <a:t>‹#›</a:t>
            </a:fld>
            <a:endParaRPr lang="en-US"/>
          </a:p>
        </p:txBody>
      </p:sp>
    </p:spTree>
    <p:extLst>
      <p:ext uri="{BB962C8B-B14F-4D97-AF65-F5344CB8AC3E}">
        <p14:creationId xmlns:p14="http://schemas.microsoft.com/office/powerpoint/2010/main" val="4409282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7259" y="1341340"/>
            <a:ext cx="4703192" cy="1573670"/>
          </a:xfrm>
        </p:spPr>
        <p:txBody>
          <a:bodyPr anchor="b">
            <a:noAutofit/>
          </a:bodyPr>
          <a:lstStyle>
            <a:lvl1pPr algn="ctr">
              <a:defRPr sz="45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1507448" y="2967210"/>
            <a:ext cx="3842816" cy="814678"/>
          </a:xfrm>
        </p:spPr>
        <p:txBody>
          <a:bodyPr>
            <a:normAutofit/>
          </a:bodyPr>
          <a:lstStyle>
            <a:lvl1pPr marL="0" indent="0" algn="ctr">
              <a:lnSpc>
                <a:spcPct val="112000"/>
              </a:lnSpc>
              <a:spcBef>
                <a:spcPts val="0"/>
              </a:spcBef>
              <a:spcAft>
                <a:spcPts val="0"/>
              </a:spcAft>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GB"/>
              <a:t>Click to edit Master subtitle style</a:t>
            </a:r>
            <a:endParaRPr lang="en-US" dirty="0"/>
          </a:p>
        </p:txBody>
      </p:sp>
      <p:sp>
        <p:nvSpPr>
          <p:cNvPr id="4" name="Date Placeholder 3"/>
          <p:cNvSpPr>
            <a:spLocks noGrp="1"/>
          </p:cNvSpPr>
          <p:nvPr>
            <p:ph type="dt" sz="half" idx="10"/>
          </p:nvPr>
        </p:nvSpPr>
        <p:spPr>
          <a:xfrm>
            <a:off x="423483" y="4840039"/>
            <a:ext cx="904469" cy="303461"/>
          </a:xfrm>
        </p:spPr>
        <p:txBody>
          <a:bodyPr/>
          <a:lstStyle>
            <a:lvl1pPr>
              <a:defRPr baseline="0">
                <a:solidFill>
                  <a:schemeClr val="tx2"/>
                </a:solidFill>
              </a:defRPr>
            </a:lvl1pPr>
          </a:lstStyle>
          <a:p>
            <a:fld id="{3E65D1C5-436F-914E-83E3-2345B7B66825}" type="datetime1">
              <a:rPr lang="en-HK" smtClean="0"/>
              <a:t>30/10/2023</a:t>
            </a:fld>
            <a:endParaRPr lang="en-US"/>
          </a:p>
        </p:txBody>
      </p:sp>
      <p:sp>
        <p:nvSpPr>
          <p:cNvPr id="5" name="Footer Placeholder 4"/>
          <p:cNvSpPr>
            <a:spLocks noGrp="1"/>
          </p:cNvSpPr>
          <p:nvPr>
            <p:ph type="ftr" sz="quarter" idx="11"/>
          </p:nvPr>
        </p:nvSpPr>
        <p:spPr>
          <a:xfrm>
            <a:off x="1453531" y="4840039"/>
            <a:ext cx="3950650" cy="303461"/>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5529760" y="4840039"/>
            <a:ext cx="897914" cy="303461"/>
          </a:xfrm>
        </p:spPr>
        <p:txBody>
          <a:bodyPr/>
          <a:lstStyle>
            <a:lvl1pPr>
              <a:defRPr baseline="0">
                <a:solidFill>
                  <a:schemeClr val="tx2"/>
                </a:solidFill>
              </a:defRPr>
            </a:lvl1pPr>
          </a:lstStyle>
          <a:p>
            <a:fld id="{14AC5727-E382-544D-85FA-11DFA317CC18}" type="slidenum">
              <a:rPr lang="en-US" smtClean="0"/>
              <a:t>‹#›</a:t>
            </a:fld>
            <a:endParaRPr lang="en-US"/>
          </a:p>
        </p:txBody>
      </p:sp>
      <p:grpSp>
        <p:nvGrpSpPr>
          <p:cNvPr id="8" name="Group 7"/>
          <p:cNvGrpSpPr/>
          <p:nvPr/>
        </p:nvGrpSpPr>
        <p:grpSpPr>
          <a:xfrm>
            <a:off x="423483" y="558352"/>
            <a:ext cx="6004192" cy="4012253"/>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7549458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4_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87561" y="459797"/>
            <a:ext cx="5877563" cy="968897"/>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192881" lvl="5" algn="ctr" rtl="0">
              <a:spcBef>
                <a:spcPts val="0"/>
              </a:spcBef>
              <a:spcAft>
                <a:spcPts val="0"/>
              </a:spcAft>
              <a:defRPr/>
            </a:lvl6pPr>
            <a:lvl7pPr marL="385763" lvl="6" algn="ctr" rtl="0">
              <a:spcBef>
                <a:spcPts val="0"/>
              </a:spcBef>
              <a:spcAft>
                <a:spcPts val="0"/>
              </a:spcAft>
              <a:defRPr/>
            </a:lvl7pPr>
            <a:lvl8pPr marL="578644" lvl="7" algn="ctr" rtl="0">
              <a:spcBef>
                <a:spcPts val="0"/>
              </a:spcBef>
              <a:spcAft>
                <a:spcPts val="0"/>
              </a:spcAft>
              <a:defRPr/>
            </a:lvl8pPr>
            <a:lvl9pPr marL="771525" lvl="8" algn="ctr" rtl="0">
              <a:spcBef>
                <a:spcPts val="0"/>
              </a:spcBef>
              <a:spcAft>
                <a:spcPts val="0"/>
              </a:spcAft>
              <a:defRPr/>
            </a:lvl9pPr>
          </a:lstStyle>
          <a:p>
            <a:endParaRPr dirty="0"/>
          </a:p>
        </p:txBody>
      </p:sp>
    </p:spTree>
    <p:extLst>
      <p:ext uri="{BB962C8B-B14F-4D97-AF65-F5344CB8AC3E}">
        <p14:creationId xmlns:p14="http://schemas.microsoft.com/office/powerpoint/2010/main" val="17898630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70275" y="358388"/>
            <a:ext cx="484695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670275" y="1373588"/>
            <a:ext cx="4846950" cy="3552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6360431" y="4696933"/>
            <a:ext cx="411525" cy="313500"/>
          </a:xfrm>
          <a:prstGeom prst="rect">
            <a:avLst/>
          </a:prstGeom>
          <a:noFill/>
          <a:ln>
            <a:noFill/>
          </a:ln>
        </p:spPr>
        <p:txBody>
          <a:bodyPr spcFirstLastPara="1" wrap="square" lIns="91425" tIns="91425" rIns="91425" bIns="91425" anchor="t" anchorCtr="0">
            <a:noAutofit/>
          </a:bodyPr>
          <a:lstStyle>
            <a:lvl1pPr lvl="0" algn="r">
              <a:buNone/>
              <a:defRPr sz="975">
                <a:solidFill>
                  <a:schemeClr val="accent6"/>
                </a:solidFill>
                <a:latin typeface="Lato"/>
                <a:ea typeface="Lato"/>
                <a:cs typeface="Lato"/>
                <a:sym typeface="Lato"/>
              </a:defRPr>
            </a:lvl1pPr>
            <a:lvl2pPr lvl="1" algn="r">
              <a:buNone/>
              <a:defRPr sz="975">
                <a:solidFill>
                  <a:schemeClr val="accent6"/>
                </a:solidFill>
                <a:latin typeface="Lato"/>
                <a:ea typeface="Lato"/>
                <a:cs typeface="Lato"/>
                <a:sym typeface="Lato"/>
              </a:defRPr>
            </a:lvl2pPr>
            <a:lvl3pPr lvl="2" algn="r">
              <a:buNone/>
              <a:defRPr sz="975">
                <a:solidFill>
                  <a:schemeClr val="accent6"/>
                </a:solidFill>
                <a:latin typeface="Lato"/>
                <a:ea typeface="Lato"/>
                <a:cs typeface="Lato"/>
                <a:sym typeface="Lato"/>
              </a:defRPr>
            </a:lvl3pPr>
            <a:lvl4pPr lvl="3" algn="r">
              <a:buNone/>
              <a:defRPr sz="975">
                <a:solidFill>
                  <a:schemeClr val="accent6"/>
                </a:solidFill>
                <a:latin typeface="Lato"/>
                <a:ea typeface="Lato"/>
                <a:cs typeface="Lato"/>
                <a:sym typeface="Lato"/>
              </a:defRPr>
            </a:lvl4pPr>
            <a:lvl5pPr lvl="4" algn="r">
              <a:buNone/>
              <a:defRPr sz="975">
                <a:solidFill>
                  <a:schemeClr val="accent6"/>
                </a:solidFill>
                <a:latin typeface="Lato"/>
                <a:ea typeface="Lato"/>
                <a:cs typeface="Lato"/>
                <a:sym typeface="Lato"/>
              </a:defRPr>
            </a:lvl5pPr>
            <a:lvl6pPr lvl="5" algn="r">
              <a:buNone/>
              <a:defRPr sz="975">
                <a:solidFill>
                  <a:schemeClr val="accent6"/>
                </a:solidFill>
                <a:latin typeface="Lato"/>
                <a:ea typeface="Lato"/>
                <a:cs typeface="Lato"/>
                <a:sym typeface="Lato"/>
              </a:defRPr>
            </a:lvl6pPr>
            <a:lvl7pPr lvl="6" algn="r">
              <a:buNone/>
              <a:defRPr sz="975">
                <a:solidFill>
                  <a:schemeClr val="accent6"/>
                </a:solidFill>
                <a:latin typeface="Lato"/>
                <a:ea typeface="Lato"/>
                <a:cs typeface="Lato"/>
                <a:sym typeface="Lato"/>
              </a:defRPr>
            </a:lvl7pPr>
            <a:lvl8pPr lvl="7" algn="r">
              <a:buNone/>
              <a:defRPr sz="975">
                <a:solidFill>
                  <a:schemeClr val="accent6"/>
                </a:solidFill>
                <a:latin typeface="Lato"/>
                <a:ea typeface="Lato"/>
                <a:cs typeface="Lato"/>
                <a:sym typeface="Lato"/>
              </a:defRPr>
            </a:lvl8pPr>
            <a:lvl9pPr lvl="8" algn="r">
              <a:buNone/>
              <a:defRPr sz="975">
                <a:solidFill>
                  <a:schemeClr val="accent6"/>
                </a:solidFill>
                <a:latin typeface="Lato"/>
                <a:ea typeface="Lato"/>
                <a:cs typeface="Lato"/>
                <a:sym typeface="Lato"/>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5" r:id="rId5"/>
    <p:sldLayoutId id="2147483656" r:id="rId6"/>
    <p:sldLayoutId id="2147483659" r:id="rId7"/>
    <p:sldLayoutId id="2147483660" r:id="rId8"/>
    <p:sldLayoutId id="2147483661" r:id="rId9"/>
    <p:sldLayoutId id="2147483662" r:id="rId10"/>
    <p:sldLayoutId id="2147483665" r:id="rId11"/>
    <p:sldLayoutId id="2147483666"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 id="2147483679" r:id="rId24"/>
    <p:sldLayoutId id="2147483680" r:id="rId25"/>
    <p:sldLayoutId id="2147483681" r:id="rId26"/>
    <p:sldLayoutId id="2147483682" r:id="rId27"/>
    <p:sldLayoutId id="2147483683" r:id="rId28"/>
    <p:sldLayoutId id="2147483684" r:id="rId29"/>
    <p:sldLayoutId id="2147483685" r:id="rId30"/>
    <p:sldLayoutId id="2147483686" r:id="rId31"/>
    <p:sldLayoutId id="2147483687" r:id="rId32"/>
    <p:sldLayoutId id="2147483688" r:id="rId33"/>
    <p:sldLayoutId id="2147483689" r:id="rId34"/>
    <p:sldLayoutId id="2147483690" r:id="rId35"/>
    <p:sldLayoutId id="2147483691" r:id="rId36"/>
    <p:sldLayoutId id="2147483692" r:id="rId37"/>
    <p:sldLayoutId id="2147483693" r:id="rId38"/>
    <p:sldLayoutId id="2147483694" r:id="rId39"/>
    <p:sldLayoutId id="2147483695" r:id="rId40"/>
    <p:sldLayoutId id="2147483696" r:id="rId41"/>
    <p:sldLayoutId id="2147483697" r:id="rId42"/>
    <p:sldLayoutId id="2147483698" r:id="rId43"/>
    <p:sldLayoutId id="2147483699" r:id="rId44"/>
    <p:sldLayoutId id="2147483700" r:id="rId45"/>
    <p:sldLayoutId id="2147483701" r:id="rId4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hyperlink" Target="http://wiki.python.org/moin/HowTo/Sorting"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hyperlink" Target="https://realpython.com/list-comprehension-python/"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875D-FB54-44C6-8E7D-F51A06C2280A}"/>
              </a:ext>
            </a:extLst>
          </p:cNvPr>
          <p:cNvSpPr>
            <a:spLocks noGrp="1"/>
          </p:cNvSpPr>
          <p:nvPr>
            <p:ph type="title"/>
          </p:nvPr>
        </p:nvSpPr>
        <p:spPr/>
        <p:txBody>
          <a:bodyPr anchor="ctr"/>
          <a:lstStyle/>
          <a:p>
            <a:r>
              <a:rPr lang="en-US" dirty="0"/>
              <a:t>Review of Week 7: String</a:t>
            </a:r>
          </a:p>
        </p:txBody>
      </p:sp>
      <p:sp>
        <p:nvSpPr>
          <p:cNvPr id="3" name="Content Placeholder 2">
            <a:extLst>
              <a:ext uri="{FF2B5EF4-FFF2-40B4-BE49-F238E27FC236}">
                <a16:creationId xmlns:a16="http://schemas.microsoft.com/office/drawing/2014/main" id="{49038724-FAC5-4A6D-9D61-780192D11994}"/>
              </a:ext>
            </a:extLst>
          </p:cNvPr>
          <p:cNvSpPr>
            <a:spLocks noGrp="1"/>
          </p:cNvSpPr>
          <p:nvPr>
            <p:ph type="body" idx="1"/>
          </p:nvPr>
        </p:nvSpPr>
        <p:spPr>
          <a:xfrm>
            <a:off x="670275" y="1373588"/>
            <a:ext cx="2758725" cy="3552300"/>
          </a:xfrm>
        </p:spPr>
        <p:txBody>
          <a:bodyPr>
            <a:normAutofit/>
          </a:bodyPr>
          <a:lstStyle/>
          <a:p>
            <a:r>
              <a:rPr lang="en-US" sz="1200" dirty="0">
                <a:solidFill>
                  <a:srgbClr val="2185C6"/>
                </a:solidFill>
              </a:rPr>
              <a:t>String</a:t>
            </a:r>
            <a:r>
              <a:rPr lang="en-US" sz="1200" dirty="0"/>
              <a:t> type : a </a:t>
            </a:r>
            <a:r>
              <a:rPr lang="en-US" sz="1200" dirty="0">
                <a:solidFill>
                  <a:srgbClr val="2185C6"/>
                </a:solidFill>
              </a:rPr>
              <a:t>sequence</a:t>
            </a:r>
            <a:r>
              <a:rPr lang="en-US" sz="1200" dirty="0"/>
              <a:t> of </a:t>
            </a:r>
            <a:r>
              <a:rPr lang="en-US" sz="1200" dirty="0">
                <a:solidFill>
                  <a:srgbClr val="2185C6"/>
                </a:solidFill>
              </a:rPr>
              <a:t>characters</a:t>
            </a:r>
          </a:p>
          <a:p>
            <a:r>
              <a:rPr lang="en-US" sz="1200" dirty="0"/>
              <a:t>Read/Convert</a:t>
            </a:r>
          </a:p>
          <a:p>
            <a:r>
              <a:rPr lang="en-US" sz="1200" dirty="0">
                <a:solidFill>
                  <a:srgbClr val="2185C6"/>
                </a:solidFill>
              </a:rPr>
              <a:t>Indexing</a:t>
            </a:r>
            <a:r>
              <a:rPr lang="en-US" sz="1200" dirty="0"/>
              <a:t> strings []: </a:t>
            </a:r>
            <a:r>
              <a:rPr lang="en-US" sz="1200" dirty="0">
                <a:solidFill>
                  <a:srgbClr val="2185C6"/>
                </a:solidFill>
              </a:rPr>
              <a:t>forward</a:t>
            </a:r>
            <a:r>
              <a:rPr lang="en-US" sz="1200" dirty="0"/>
              <a:t> and </a:t>
            </a:r>
            <a:r>
              <a:rPr lang="en-US" sz="1200" dirty="0">
                <a:solidFill>
                  <a:srgbClr val="2185C6"/>
                </a:solidFill>
              </a:rPr>
              <a:t>backward</a:t>
            </a:r>
          </a:p>
          <a:p>
            <a:r>
              <a:rPr lang="en-US" sz="1200" dirty="0">
                <a:solidFill>
                  <a:srgbClr val="2185C6"/>
                </a:solidFill>
              </a:rPr>
              <a:t>Looping through strings </a:t>
            </a:r>
            <a:br>
              <a:rPr lang="en-US" sz="1200" dirty="0"/>
            </a:br>
            <a:r>
              <a:rPr lang="en-US" sz="1200" dirty="0"/>
              <a:t>with </a:t>
            </a:r>
            <a:r>
              <a:rPr lang="en-US" sz="1200" dirty="0">
                <a:solidFill>
                  <a:srgbClr val="2185C6"/>
                </a:solidFill>
              </a:rPr>
              <a:t>for</a:t>
            </a:r>
            <a:r>
              <a:rPr lang="en-US" sz="1200" dirty="0"/>
              <a:t> and </a:t>
            </a:r>
            <a:r>
              <a:rPr lang="en-US" sz="1200" dirty="0">
                <a:solidFill>
                  <a:srgbClr val="2185C6"/>
                </a:solidFill>
              </a:rPr>
              <a:t>while</a:t>
            </a:r>
            <a:r>
              <a:rPr lang="en-US" sz="1200" dirty="0"/>
              <a:t>, and </a:t>
            </a:r>
            <a:r>
              <a:rPr lang="en-US" sz="1200" dirty="0" err="1">
                <a:solidFill>
                  <a:srgbClr val="2185C6"/>
                </a:solidFill>
              </a:rPr>
              <a:t>len</a:t>
            </a:r>
            <a:r>
              <a:rPr lang="en-US" sz="1200" dirty="0"/>
              <a:t>()</a:t>
            </a:r>
          </a:p>
          <a:p>
            <a:r>
              <a:rPr lang="en-US" sz="1200" dirty="0"/>
              <a:t>Slicing strings [</a:t>
            </a:r>
            <a:r>
              <a:rPr lang="en-US" sz="1200" dirty="0">
                <a:solidFill>
                  <a:srgbClr val="2185C6"/>
                </a:solidFill>
              </a:rPr>
              <a:t>2:4</a:t>
            </a:r>
            <a:r>
              <a:rPr lang="en-US" sz="1200" dirty="0"/>
              <a:t>]</a:t>
            </a:r>
          </a:p>
          <a:p>
            <a:r>
              <a:rPr lang="en-US" sz="1200" dirty="0">
                <a:solidFill>
                  <a:srgbClr val="2185C6"/>
                </a:solidFill>
              </a:rPr>
              <a:t>Concatenating</a:t>
            </a:r>
            <a:r>
              <a:rPr lang="en-US" sz="1200" dirty="0"/>
              <a:t> strings with</a:t>
            </a:r>
            <a:r>
              <a:rPr lang="en-US" sz="1200" dirty="0">
                <a:solidFill>
                  <a:srgbClr val="2185C6"/>
                </a:solidFill>
              </a:rPr>
              <a:t> </a:t>
            </a:r>
            <a:r>
              <a:rPr lang="en-US" sz="1200" dirty="0"/>
              <a:t> </a:t>
            </a:r>
            <a:r>
              <a:rPr lang="en-US" sz="1200" dirty="0">
                <a:solidFill>
                  <a:srgbClr val="2185C6"/>
                </a:solidFill>
              </a:rPr>
              <a:t>+</a:t>
            </a:r>
          </a:p>
          <a:p>
            <a:r>
              <a:rPr lang="en-US" sz="1200" dirty="0">
                <a:solidFill>
                  <a:srgbClr val="2185C6"/>
                </a:solidFill>
              </a:rPr>
              <a:t>Repeating</a:t>
            </a:r>
            <a:r>
              <a:rPr lang="en-US" sz="1200" dirty="0"/>
              <a:t> a string with </a:t>
            </a:r>
            <a:r>
              <a:rPr lang="en-US" sz="1200" dirty="0">
                <a:solidFill>
                  <a:srgbClr val="2185C6"/>
                </a:solidFill>
              </a:rPr>
              <a:t>*</a:t>
            </a:r>
          </a:p>
          <a:p>
            <a:r>
              <a:rPr lang="en-US" sz="1200" dirty="0"/>
              <a:t>String </a:t>
            </a:r>
            <a:r>
              <a:rPr lang="en-US" sz="1200" dirty="0">
                <a:solidFill>
                  <a:srgbClr val="2185C6"/>
                </a:solidFill>
              </a:rPr>
              <a:t>comparison</a:t>
            </a:r>
          </a:p>
          <a:p>
            <a:r>
              <a:rPr lang="en-US" sz="1200" dirty="0"/>
              <a:t>String is </a:t>
            </a:r>
            <a:r>
              <a:rPr lang="en-US" sz="1200" dirty="0">
                <a:solidFill>
                  <a:srgbClr val="2185C6"/>
                </a:solidFill>
              </a:rPr>
              <a:t>immutable</a:t>
            </a:r>
            <a:r>
              <a:rPr lang="en-US" sz="1200" dirty="0"/>
              <a:t> </a:t>
            </a:r>
          </a:p>
          <a:p>
            <a:endParaRPr lang="en-US" sz="1200" dirty="0"/>
          </a:p>
        </p:txBody>
      </p:sp>
      <p:sp>
        <p:nvSpPr>
          <p:cNvPr id="4" name="Slide Number Placeholder 3">
            <a:extLst>
              <a:ext uri="{FF2B5EF4-FFF2-40B4-BE49-F238E27FC236}">
                <a16:creationId xmlns:a16="http://schemas.microsoft.com/office/drawing/2014/main" id="{D364732E-B407-48B7-B224-3581433F5B58}"/>
              </a:ext>
            </a:extLst>
          </p:cNvPr>
          <p:cNvSpPr>
            <a:spLocks noGrp="1"/>
          </p:cNvSpPr>
          <p:nvPr>
            <p:ph type="sldNum" idx="12"/>
          </p:nvPr>
        </p:nvSpPr>
        <p:spPr/>
        <p:txBody>
          <a:bodyPr/>
          <a:lstStyle/>
          <a:p>
            <a:fld id="{2E91ACDB-7BED-4E3C-B84C-8B2FE4A4870D}" type="slidenum">
              <a:rPr lang="en-US" altLang="zh-CN" smtClean="0"/>
              <a:pPr/>
              <a:t>1</a:t>
            </a:fld>
            <a:endParaRPr lang="en-US" altLang="zh-CN" dirty="0"/>
          </a:p>
        </p:txBody>
      </p:sp>
      <p:sp>
        <p:nvSpPr>
          <p:cNvPr id="8" name="Content Placeholder 7">
            <a:extLst>
              <a:ext uri="{FF2B5EF4-FFF2-40B4-BE49-F238E27FC236}">
                <a16:creationId xmlns:a16="http://schemas.microsoft.com/office/drawing/2014/main" id="{54556DFA-AF21-4DB6-A0FE-4E47DA1DD8F2}"/>
              </a:ext>
            </a:extLst>
          </p:cNvPr>
          <p:cNvSpPr>
            <a:spLocks noGrp="1"/>
          </p:cNvSpPr>
          <p:nvPr>
            <p:ph sz="half" idx="4294967295"/>
          </p:nvPr>
        </p:nvSpPr>
        <p:spPr>
          <a:xfrm>
            <a:off x="3429000" y="1373588"/>
            <a:ext cx="3429000" cy="3552300"/>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200" dirty="0">
                <a:solidFill>
                  <a:srgbClr val="2185C6"/>
                </a:solidFill>
              </a:rPr>
              <a:t>String</a:t>
            </a:r>
            <a:r>
              <a:rPr lang="en-US" sz="1200" dirty="0"/>
              <a:t> </a:t>
            </a:r>
            <a:r>
              <a:rPr lang="en-US" sz="1200" dirty="0">
                <a:solidFill>
                  <a:srgbClr val="2185C6"/>
                </a:solidFill>
              </a:rPr>
              <a:t>module</a:t>
            </a:r>
            <a:r>
              <a:rPr lang="en-US" sz="1200" dirty="0"/>
              <a:t> in standard library</a:t>
            </a:r>
          </a:p>
          <a:p>
            <a:pPr marL="342900" indent="-257175">
              <a:lnSpc>
                <a:spcPct val="120000"/>
              </a:lnSpc>
              <a:spcBef>
                <a:spcPts val="450"/>
              </a:spcBef>
              <a:buSzPts val="1800"/>
            </a:pPr>
            <a:r>
              <a:rPr lang="en-US" sz="1200" dirty="0">
                <a:solidFill>
                  <a:srgbClr val="2185C6"/>
                </a:solidFill>
              </a:rPr>
              <a:t>Searching</a:t>
            </a:r>
            <a:r>
              <a:rPr lang="en-US" sz="1200" dirty="0"/>
              <a:t> in strings: </a:t>
            </a:r>
            <a:r>
              <a:rPr lang="en-US" sz="1200" dirty="0">
                <a:solidFill>
                  <a:srgbClr val="2185C6"/>
                </a:solidFill>
              </a:rPr>
              <a:t>find</a:t>
            </a:r>
            <a:r>
              <a:rPr lang="en-US" sz="1200" dirty="0"/>
              <a:t>()</a:t>
            </a:r>
          </a:p>
          <a:p>
            <a:pPr marL="342900" indent="-257175">
              <a:lnSpc>
                <a:spcPct val="120000"/>
              </a:lnSpc>
              <a:spcBef>
                <a:spcPts val="450"/>
              </a:spcBef>
              <a:buSzPts val="1800"/>
            </a:pPr>
            <a:r>
              <a:rPr lang="en-US" sz="1200" dirty="0">
                <a:solidFill>
                  <a:srgbClr val="2185C6"/>
                </a:solidFill>
              </a:rPr>
              <a:t>Replacing</a:t>
            </a:r>
            <a:r>
              <a:rPr lang="en-US" sz="1200" dirty="0"/>
              <a:t> text: </a:t>
            </a:r>
            <a:r>
              <a:rPr lang="en-US" sz="1200" dirty="0">
                <a:solidFill>
                  <a:srgbClr val="2185C6"/>
                </a:solidFill>
              </a:rPr>
              <a:t>replace</a:t>
            </a:r>
            <a:r>
              <a:rPr lang="en-US" sz="1200" dirty="0"/>
              <a:t>()</a:t>
            </a:r>
          </a:p>
          <a:p>
            <a:pPr marL="342900" indent="-257175">
              <a:lnSpc>
                <a:spcPct val="120000"/>
              </a:lnSpc>
              <a:spcBef>
                <a:spcPts val="450"/>
              </a:spcBef>
              <a:buSzPts val="1800"/>
            </a:pPr>
            <a:r>
              <a:rPr lang="en-US" sz="1200" dirty="0">
                <a:solidFill>
                  <a:srgbClr val="2185C6"/>
                </a:solidFill>
              </a:rPr>
              <a:t>Stripping</a:t>
            </a:r>
            <a:r>
              <a:rPr lang="en-US" sz="1200" dirty="0"/>
              <a:t> white space: </a:t>
            </a:r>
            <a:r>
              <a:rPr lang="en-US" sz="1200" dirty="0">
                <a:solidFill>
                  <a:srgbClr val="2185C6"/>
                </a:solidFill>
              </a:rPr>
              <a:t>strip</a:t>
            </a:r>
            <a:r>
              <a:rPr lang="en-US" sz="1200" dirty="0"/>
              <a:t>(), </a:t>
            </a:r>
            <a:r>
              <a:rPr lang="en-US" sz="1200" dirty="0" err="1">
                <a:solidFill>
                  <a:srgbClr val="2185C6"/>
                </a:solidFill>
              </a:rPr>
              <a:t>lstrip</a:t>
            </a:r>
            <a:r>
              <a:rPr lang="en-US" sz="1200" dirty="0"/>
              <a:t>(), </a:t>
            </a:r>
            <a:r>
              <a:rPr lang="en-US" sz="1200" dirty="0" err="1">
                <a:solidFill>
                  <a:srgbClr val="2185C6"/>
                </a:solidFill>
              </a:rPr>
              <a:t>rstrip</a:t>
            </a:r>
            <a:r>
              <a:rPr lang="en-US" sz="1200" dirty="0"/>
              <a:t>()</a:t>
            </a:r>
          </a:p>
          <a:p>
            <a:pPr marL="342900" indent="-257175">
              <a:lnSpc>
                <a:spcPct val="120000"/>
              </a:lnSpc>
              <a:spcBef>
                <a:spcPts val="450"/>
              </a:spcBef>
              <a:buSzPts val="1800"/>
            </a:pPr>
            <a:r>
              <a:rPr lang="en-US" sz="1200" dirty="0"/>
              <a:t>String </a:t>
            </a:r>
            <a:r>
              <a:rPr lang="en-US" sz="1200" dirty="0">
                <a:solidFill>
                  <a:srgbClr val="2185C6"/>
                </a:solidFill>
              </a:rPr>
              <a:t>prefix</a:t>
            </a:r>
            <a:r>
              <a:rPr lang="en-US" sz="1200" dirty="0"/>
              <a:t> and </a:t>
            </a:r>
            <a:r>
              <a:rPr lang="en-US" sz="1200" dirty="0">
                <a:solidFill>
                  <a:srgbClr val="2185C6"/>
                </a:solidFill>
              </a:rPr>
              <a:t>suffix</a:t>
            </a:r>
            <a:r>
              <a:rPr lang="en-US" sz="1200" dirty="0"/>
              <a:t>: </a:t>
            </a:r>
            <a:r>
              <a:rPr lang="en-US" sz="1200" dirty="0" err="1">
                <a:solidFill>
                  <a:srgbClr val="2185C6"/>
                </a:solidFill>
              </a:rPr>
              <a:t>startswith</a:t>
            </a:r>
            <a:r>
              <a:rPr lang="en-US" sz="1200" dirty="0"/>
              <a:t>(), </a:t>
            </a:r>
            <a:r>
              <a:rPr lang="en-US" sz="1200" dirty="0" err="1">
                <a:solidFill>
                  <a:srgbClr val="2185C6"/>
                </a:solidFill>
              </a:rPr>
              <a:t>endswith</a:t>
            </a:r>
            <a:r>
              <a:rPr lang="en-US" sz="1200" dirty="0"/>
              <a:t>()</a:t>
            </a:r>
          </a:p>
          <a:p>
            <a:pPr marL="342900" indent="-257175">
              <a:lnSpc>
                <a:spcPct val="120000"/>
              </a:lnSpc>
              <a:spcBef>
                <a:spcPts val="450"/>
              </a:spcBef>
              <a:buSzPts val="1800"/>
            </a:pPr>
            <a:r>
              <a:rPr lang="en-US" sz="1200" dirty="0">
                <a:solidFill>
                  <a:srgbClr val="2185C6"/>
                </a:solidFill>
              </a:rPr>
              <a:t>Parsing</a:t>
            </a:r>
            <a:r>
              <a:rPr lang="en-US" sz="1200" dirty="0"/>
              <a:t> and </a:t>
            </a:r>
            <a:r>
              <a:rPr lang="en-US" sz="1200" dirty="0">
                <a:solidFill>
                  <a:srgbClr val="2185C6"/>
                </a:solidFill>
              </a:rPr>
              <a:t>Extracting</a:t>
            </a:r>
          </a:p>
          <a:p>
            <a:pPr marL="342900" indent="-257175">
              <a:lnSpc>
                <a:spcPct val="120000"/>
              </a:lnSpc>
              <a:spcBef>
                <a:spcPts val="450"/>
              </a:spcBef>
              <a:buSzPts val="1800"/>
            </a:pPr>
            <a:r>
              <a:rPr lang="en-US" sz="1200" dirty="0">
                <a:solidFill>
                  <a:srgbClr val="2185C6"/>
                </a:solidFill>
              </a:rPr>
              <a:t>String Format: %</a:t>
            </a:r>
          </a:p>
          <a:p>
            <a:pPr marL="342900" indent="-257175">
              <a:lnSpc>
                <a:spcPct val="120000"/>
              </a:lnSpc>
              <a:spcBef>
                <a:spcPts val="450"/>
              </a:spcBef>
              <a:buSzPts val="1800"/>
            </a:pPr>
            <a:r>
              <a:rPr lang="en-US" sz="1200" dirty="0">
                <a:solidFill>
                  <a:srgbClr val="2185C6"/>
                </a:solidFill>
              </a:rPr>
              <a:t>Debugging</a:t>
            </a:r>
            <a:r>
              <a:rPr lang="en-US" sz="1200" dirty="0"/>
              <a:t> for “</a:t>
            </a:r>
            <a:r>
              <a:rPr lang="en-US" sz="1200" dirty="0">
                <a:solidFill>
                  <a:srgbClr val="F20052"/>
                </a:solidFill>
              </a:rPr>
              <a:t>index out of range</a:t>
            </a:r>
            <a:r>
              <a:rPr lang="en-US" sz="1200" dirty="0"/>
              <a:t>”</a:t>
            </a:r>
          </a:p>
          <a:p>
            <a:pPr marL="342900" indent="-257175">
              <a:lnSpc>
                <a:spcPct val="120000"/>
              </a:lnSpc>
              <a:spcBef>
                <a:spcPts val="450"/>
              </a:spcBef>
              <a:buSzPts val="1800"/>
            </a:pPr>
            <a:endParaRPr lang="en-US" sz="1200" dirty="0"/>
          </a:p>
        </p:txBody>
      </p:sp>
    </p:spTree>
    <p:extLst>
      <p:ext uri="{BB962C8B-B14F-4D97-AF65-F5344CB8AC3E}">
        <p14:creationId xmlns:p14="http://schemas.microsoft.com/office/powerpoint/2010/main" val="2341937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8833D5-10B3-4B87-9567-571D79E1C993}"/>
              </a:ext>
            </a:extLst>
          </p:cNvPr>
          <p:cNvSpPr>
            <a:spLocks noGrp="1"/>
          </p:cNvSpPr>
          <p:nvPr>
            <p:ph type="title"/>
          </p:nvPr>
        </p:nvSpPr>
        <p:spPr/>
        <p:txBody>
          <a:bodyPr anchor="ctr"/>
          <a:lstStyle/>
          <a:p>
            <a:r>
              <a:rPr lang="en-US" dirty="0"/>
              <a:t>Review of Week 7: Files</a:t>
            </a:r>
          </a:p>
        </p:txBody>
      </p:sp>
      <p:sp>
        <p:nvSpPr>
          <p:cNvPr id="6" name="Content Placeholder 5">
            <a:extLst>
              <a:ext uri="{FF2B5EF4-FFF2-40B4-BE49-F238E27FC236}">
                <a16:creationId xmlns:a16="http://schemas.microsoft.com/office/drawing/2014/main" id="{2C8CE993-A7B2-4410-BBFF-A1D4C57930C8}"/>
              </a:ext>
            </a:extLst>
          </p:cNvPr>
          <p:cNvSpPr>
            <a:spLocks noGrp="1"/>
          </p:cNvSpPr>
          <p:nvPr>
            <p:ph type="body" idx="1"/>
          </p:nvPr>
        </p:nvSpPr>
        <p:spPr>
          <a:xfrm>
            <a:off x="670275" y="1373588"/>
            <a:ext cx="2758725" cy="3552300"/>
          </a:xfrm>
        </p:spPr>
        <p:txBody>
          <a:bodyPr>
            <a:noAutofit/>
          </a:bodyPr>
          <a:lstStyle/>
          <a:p>
            <a:r>
              <a:rPr lang="en-US" sz="1200" dirty="0"/>
              <a:t>Secondary storage, e.g., hard disk</a:t>
            </a:r>
          </a:p>
          <a:p>
            <a:r>
              <a:rPr lang="en-US" sz="1200" dirty="0"/>
              <a:t>A </a:t>
            </a:r>
            <a:r>
              <a:rPr lang="en-US" sz="1200" dirty="0">
                <a:solidFill>
                  <a:srgbClr val="2185C6"/>
                </a:solidFill>
              </a:rPr>
              <a:t>file</a:t>
            </a:r>
            <a:r>
              <a:rPr lang="en-US" sz="1200" dirty="0"/>
              <a:t> can be treated as is a </a:t>
            </a:r>
            <a:r>
              <a:rPr lang="en-US" sz="1200" dirty="0">
                <a:solidFill>
                  <a:srgbClr val="2185C6"/>
                </a:solidFill>
              </a:rPr>
              <a:t>sequence of lines</a:t>
            </a:r>
          </a:p>
          <a:p>
            <a:r>
              <a:rPr lang="en-US" sz="1200" dirty="0">
                <a:solidFill>
                  <a:srgbClr val="2185C6"/>
                </a:solidFill>
              </a:rPr>
              <a:t>Opening</a:t>
            </a:r>
            <a:r>
              <a:rPr lang="en-US" sz="1200" dirty="0"/>
              <a:t> a file - </a:t>
            </a:r>
            <a:r>
              <a:rPr lang="en-US" sz="1200" dirty="0">
                <a:solidFill>
                  <a:srgbClr val="2185C6"/>
                </a:solidFill>
              </a:rPr>
              <a:t>file handle</a:t>
            </a:r>
          </a:p>
          <a:p>
            <a:pPr lvl="1"/>
            <a:r>
              <a:rPr lang="en-US" sz="1200" dirty="0" err="1">
                <a:solidFill>
                  <a:srgbClr val="2185C6"/>
                </a:solidFill>
              </a:rPr>
              <a:t>file_handle</a:t>
            </a:r>
            <a:r>
              <a:rPr lang="en-US" sz="1200" dirty="0">
                <a:solidFill>
                  <a:srgbClr val="2185C6"/>
                </a:solidFill>
              </a:rPr>
              <a:t>=open(</a:t>
            </a:r>
            <a:r>
              <a:rPr lang="en-US" sz="1200" dirty="0" err="1">
                <a:solidFill>
                  <a:srgbClr val="2185C6"/>
                </a:solidFill>
              </a:rPr>
              <a:t>file_name,’r</a:t>
            </a:r>
            <a:r>
              <a:rPr lang="en-US" sz="1200" dirty="0">
                <a:solidFill>
                  <a:srgbClr val="2185C6"/>
                </a:solidFill>
              </a:rPr>
              <a:t>’)</a:t>
            </a:r>
          </a:p>
          <a:p>
            <a:r>
              <a:rPr lang="en-US" sz="1200" dirty="0">
                <a:solidFill>
                  <a:srgbClr val="2185C6"/>
                </a:solidFill>
              </a:rPr>
              <a:t>Closing</a:t>
            </a:r>
            <a:r>
              <a:rPr lang="en-US" sz="1200" dirty="0"/>
              <a:t> a file</a:t>
            </a:r>
          </a:p>
          <a:p>
            <a:pPr lvl="1"/>
            <a:r>
              <a:rPr lang="en-US" sz="1200" dirty="0" err="1">
                <a:solidFill>
                  <a:srgbClr val="2185C6"/>
                </a:solidFill>
              </a:rPr>
              <a:t>File_handle.close</a:t>
            </a:r>
            <a:r>
              <a:rPr lang="en-US" sz="1200" dirty="0"/>
              <a:t>()</a:t>
            </a:r>
          </a:p>
          <a:p>
            <a:r>
              <a:rPr lang="en-US" sz="1200" dirty="0"/>
              <a:t>File structure - </a:t>
            </a:r>
            <a:r>
              <a:rPr lang="en-US" sz="1200" dirty="0">
                <a:solidFill>
                  <a:srgbClr val="2185C6"/>
                </a:solidFill>
              </a:rPr>
              <a:t>newline character</a:t>
            </a:r>
          </a:p>
          <a:p>
            <a:pPr lvl="1"/>
            <a:r>
              <a:rPr lang="en-US" sz="1200" dirty="0">
                <a:solidFill>
                  <a:srgbClr val="2185C6"/>
                </a:solidFill>
              </a:rPr>
              <a:t>\n</a:t>
            </a:r>
          </a:p>
          <a:p>
            <a:pPr lvl="1"/>
            <a:r>
              <a:rPr lang="en-US" sz="1200" dirty="0">
                <a:solidFill>
                  <a:srgbClr val="2185C6"/>
                </a:solidFill>
              </a:rPr>
              <a:t>included when reading from a file </a:t>
            </a:r>
            <a:r>
              <a:rPr lang="en-US" sz="1200" dirty="0"/>
              <a:t>(but </a:t>
            </a:r>
            <a:r>
              <a:rPr lang="en-US" sz="1200" dirty="0">
                <a:solidFill>
                  <a:srgbClr val="F20052"/>
                </a:solidFill>
              </a:rPr>
              <a:t>not included from “input</a:t>
            </a:r>
            <a:r>
              <a:rPr lang="en-US" sz="1200" dirty="0"/>
              <a:t>”)</a:t>
            </a:r>
          </a:p>
          <a:p>
            <a:pPr lvl="1"/>
            <a:endParaRPr lang="en-US" sz="1200" dirty="0"/>
          </a:p>
          <a:p>
            <a:endParaRPr lang="en-US" sz="1200" dirty="0"/>
          </a:p>
        </p:txBody>
      </p:sp>
      <p:sp>
        <p:nvSpPr>
          <p:cNvPr id="4" name="Slide Number Placeholder 3">
            <a:extLst>
              <a:ext uri="{FF2B5EF4-FFF2-40B4-BE49-F238E27FC236}">
                <a16:creationId xmlns:a16="http://schemas.microsoft.com/office/drawing/2014/main" id="{FCF8EB25-83C9-4A5D-883B-26402FB3BE66}"/>
              </a:ext>
            </a:extLst>
          </p:cNvPr>
          <p:cNvSpPr>
            <a:spLocks noGrp="1"/>
          </p:cNvSpPr>
          <p:nvPr>
            <p:ph type="sldNum" idx="12"/>
          </p:nvPr>
        </p:nvSpPr>
        <p:spPr/>
        <p:txBody>
          <a:bodyPr/>
          <a:lstStyle/>
          <a:p>
            <a:fld id="{2E91ACDB-7BED-4E3C-B84C-8B2FE4A4870D}" type="slidenum">
              <a:rPr lang="en-US" altLang="zh-CN" smtClean="0"/>
              <a:pPr/>
              <a:t>2</a:t>
            </a:fld>
            <a:endParaRPr lang="en-US" altLang="zh-CN" dirty="0"/>
          </a:p>
        </p:txBody>
      </p:sp>
      <p:sp>
        <p:nvSpPr>
          <p:cNvPr id="7" name="Content Placeholder 6">
            <a:extLst>
              <a:ext uri="{FF2B5EF4-FFF2-40B4-BE49-F238E27FC236}">
                <a16:creationId xmlns:a16="http://schemas.microsoft.com/office/drawing/2014/main" id="{E2E8383E-95C5-40E7-A3A3-6AEF495170AB}"/>
              </a:ext>
            </a:extLst>
          </p:cNvPr>
          <p:cNvSpPr>
            <a:spLocks noGrp="1"/>
          </p:cNvSpPr>
          <p:nvPr>
            <p:ph sz="half" idx="4294967295"/>
          </p:nvPr>
        </p:nvSpPr>
        <p:spPr>
          <a:xfrm>
            <a:off x="3429001" y="1373588"/>
            <a:ext cx="3429000" cy="3026962"/>
          </a:xfrm>
          <a:noFill/>
          <a:ln>
            <a:noFill/>
          </a:ln>
        </p:spPr>
        <p:txBody>
          <a:bodyPr spcFirstLastPara="1" wrap="square" lIns="91425" tIns="91425" rIns="91425" bIns="91425" anchor="t" anchorCtr="0">
            <a:noAutofit/>
          </a:bodyPr>
          <a:lstStyle/>
          <a:p>
            <a:pPr marL="342900" indent="-257175">
              <a:lnSpc>
                <a:spcPct val="120000"/>
              </a:lnSpc>
              <a:spcBef>
                <a:spcPts val="450"/>
              </a:spcBef>
              <a:buSzPts val="1800"/>
            </a:pPr>
            <a:r>
              <a:rPr lang="en-US" sz="1200" dirty="0">
                <a:solidFill>
                  <a:srgbClr val="2185C6"/>
                </a:solidFill>
              </a:rPr>
              <a:t>Reading a file line by line </a:t>
            </a:r>
            <a:r>
              <a:rPr lang="en-US" sz="1200" dirty="0"/>
              <a:t>with a </a:t>
            </a:r>
            <a:br>
              <a:rPr lang="en-US" sz="1200" dirty="0"/>
            </a:br>
            <a:r>
              <a:rPr lang="en-US" sz="1200" dirty="0">
                <a:solidFill>
                  <a:srgbClr val="2185C6"/>
                </a:solidFill>
              </a:rPr>
              <a:t>for</a:t>
            </a:r>
            <a:r>
              <a:rPr lang="en-US" sz="1200" dirty="0"/>
              <a:t> loop</a:t>
            </a:r>
          </a:p>
          <a:p>
            <a:pPr marL="685800" lvl="1" indent="-285750">
              <a:lnSpc>
                <a:spcPct val="120000"/>
              </a:lnSpc>
              <a:buSzPct val="150000"/>
            </a:pPr>
            <a:r>
              <a:rPr lang="en-US" sz="1200" dirty="0"/>
              <a:t>for line in </a:t>
            </a:r>
            <a:r>
              <a:rPr lang="en-US" sz="1200" dirty="0" err="1"/>
              <a:t>file_handle</a:t>
            </a:r>
            <a:r>
              <a:rPr lang="en-US" sz="1200" dirty="0"/>
              <a:t>:</a:t>
            </a:r>
          </a:p>
          <a:p>
            <a:pPr marL="342900" indent="-257175">
              <a:lnSpc>
                <a:spcPct val="120000"/>
              </a:lnSpc>
              <a:spcBef>
                <a:spcPts val="450"/>
              </a:spcBef>
              <a:buSzPts val="1800"/>
            </a:pPr>
            <a:r>
              <a:rPr lang="en-US" sz="1200" dirty="0">
                <a:solidFill>
                  <a:srgbClr val="2185C6"/>
                </a:solidFill>
              </a:rPr>
              <a:t>Read the whole file</a:t>
            </a:r>
            <a:r>
              <a:rPr lang="en-US" sz="1200" dirty="0"/>
              <a:t>: </a:t>
            </a:r>
            <a:r>
              <a:rPr lang="en-US" sz="1200" dirty="0">
                <a:solidFill>
                  <a:srgbClr val="2185C6"/>
                </a:solidFill>
              </a:rPr>
              <a:t>read</a:t>
            </a:r>
            <a:r>
              <a:rPr lang="en-US" sz="1200" dirty="0"/>
              <a:t>()</a:t>
            </a:r>
          </a:p>
          <a:p>
            <a:pPr marL="342900" indent="-257175">
              <a:lnSpc>
                <a:spcPct val="120000"/>
              </a:lnSpc>
              <a:spcBef>
                <a:spcPts val="450"/>
              </a:spcBef>
              <a:buSzPts val="1800"/>
            </a:pPr>
            <a:r>
              <a:rPr lang="en-US" sz="1200" dirty="0">
                <a:solidFill>
                  <a:srgbClr val="2185C6"/>
                </a:solidFill>
              </a:rPr>
              <a:t>Searching</a:t>
            </a:r>
            <a:r>
              <a:rPr lang="en-US" sz="1200" dirty="0"/>
              <a:t> for </a:t>
            </a:r>
            <a:r>
              <a:rPr lang="en-US" sz="1200" dirty="0">
                <a:solidFill>
                  <a:srgbClr val="2185C6"/>
                </a:solidFill>
              </a:rPr>
              <a:t>lines</a:t>
            </a:r>
          </a:p>
          <a:p>
            <a:pPr marL="685800" lvl="1" indent="-285750">
              <a:lnSpc>
                <a:spcPct val="120000"/>
              </a:lnSpc>
              <a:buSzPct val="150000"/>
            </a:pPr>
            <a:r>
              <a:rPr lang="en-US" sz="1200" dirty="0"/>
              <a:t>Use </a:t>
            </a:r>
            <a:r>
              <a:rPr lang="en-US" sz="1200" dirty="0">
                <a:solidFill>
                  <a:srgbClr val="2185C6"/>
                </a:solidFill>
              </a:rPr>
              <a:t>in</a:t>
            </a:r>
            <a:r>
              <a:rPr lang="en-US" sz="1200" dirty="0"/>
              <a:t>, </a:t>
            </a:r>
            <a:r>
              <a:rPr lang="en-US" sz="1200" dirty="0">
                <a:solidFill>
                  <a:srgbClr val="2185C6"/>
                </a:solidFill>
              </a:rPr>
              <a:t>find</a:t>
            </a:r>
            <a:r>
              <a:rPr lang="en-US" sz="1200" dirty="0"/>
              <a:t>, </a:t>
            </a:r>
            <a:r>
              <a:rPr lang="en-US" sz="1200" dirty="0" err="1">
                <a:solidFill>
                  <a:srgbClr val="2185C6"/>
                </a:solidFill>
              </a:rPr>
              <a:t>startswith</a:t>
            </a:r>
            <a:r>
              <a:rPr lang="en-US" sz="1200" dirty="0"/>
              <a:t>, etc.</a:t>
            </a:r>
          </a:p>
          <a:p>
            <a:pPr marL="342900" indent="-257175">
              <a:lnSpc>
                <a:spcPct val="120000"/>
              </a:lnSpc>
              <a:spcBef>
                <a:spcPts val="450"/>
              </a:spcBef>
              <a:buSzPts val="1800"/>
            </a:pPr>
            <a:r>
              <a:rPr lang="en-US" sz="1200" dirty="0"/>
              <a:t>Reading file names</a:t>
            </a:r>
          </a:p>
          <a:p>
            <a:pPr marL="342900" indent="-257175">
              <a:lnSpc>
                <a:spcPct val="120000"/>
              </a:lnSpc>
              <a:spcBef>
                <a:spcPts val="450"/>
              </a:spcBef>
              <a:buSzPts val="1800"/>
            </a:pPr>
            <a:r>
              <a:rPr lang="en-US" sz="1200" dirty="0">
                <a:solidFill>
                  <a:srgbClr val="2185C6"/>
                </a:solidFill>
              </a:rPr>
              <a:t>Dealing with bad files</a:t>
            </a:r>
          </a:p>
          <a:p>
            <a:pPr marL="685800" lvl="1" indent="-285750">
              <a:lnSpc>
                <a:spcPct val="120000"/>
              </a:lnSpc>
              <a:buSzPct val="150000"/>
            </a:pPr>
            <a:r>
              <a:rPr lang="en-US" sz="1200" dirty="0">
                <a:solidFill>
                  <a:srgbClr val="2185C6"/>
                </a:solidFill>
              </a:rPr>
              <a:t>try</a:t>
            </a:r>
            <a:r>
              <a:rPr lang="en-US" sz="1200" dirty="0"/>
              <a:t> and </a:t>
            </a:r>
            <a:r>
              <a:rPr lang="en-US" sz="1200" dirty="0">
                <a:solidFill>
                  <a:srgbClr val="2185C6"/>
                </a:solidFill>
              </a:rPr>
              <a:t>except</a:t>
            </a:r>
          </a:p>
          <a:p>
            <a:pPr marL="342900" indent="-257175">
              <a:lnSpc>
                <a:spcPct val="120000"/>
              </a:lnSpc>
              <a:spcBef>
                <a:spcPts val="450"/>
              </a:spcBef>
              <a:buSzPts val="1800"/>
            </a:pPr>
            <a:r>
              <a:rPr lang="en-US" sz="1200" dirty="0">
                <a:solidFill>
                  <a:srgbClr val="2185C6"/>
                </a:solidFill>
              </a:rPr>
              <a:t>Writing files</a:t>
            </a:r>
          </a:p>
          <a:p>
            <a:pPr marL="685800" lvl="1" indent="-285750">
              <a:lnSpc>
                <a:spcPct val="120000"/>
              </a:lnSpc>
              <a:buSzPct val="150000"/>
            </a:pPr>
            <a:r>
              <a:rPr lang="en-US" sz="1200" dirty="0" err="1">
                <a:solidFill>
                  <a:srgbClr val="2185C6"/>
                </a:solidFill>
              </a:rPr>
              <a:t>file_handle</a:t>
            </a:r>
            <a:r>
              <a:rPr lang="en-US" sz="1200" dirty="0">
                <a:solidFill>
                  <a:srgbClr val="2185C6"/>
                </a:solidFill>
              </a:rPr>
              <a:t>=open(</a:t>
            </a:r>
            <a:r>
              <a:rPr lang="en-US" sz="1200" dirty="0" err="1">
                <a:solidFill>
                  <a:srgbClr val="2185C6"/>
                </a:solidFill>
              </a:rPr>
              <a:t>file_name,’w</a:t>
            </a:r>
            <a:r>
              <a:rPr lang="en-US" sz="1200" dirty="0">
                <a:solidFill>
                  <a:srgbClr val="2185C6"/>
                </a:solidFill>
              </a:rPr>
              <a:t>’)</a:t>
            </a:r>
          </a:p>
          <a:p>
            <a:pPr marL="685800" lvl="1" indent="-285750">
              <a:lnSpc>
                <a:spcPct val="120000"/>
              </a:lnSpc>
              <a:buSzPct val="150000"/>
            </a:pPr>
            <a:r>
              <a:rPr lang="en-US" sz="1200" dirty="0" err="1">
                <a:solidFill>
                  <a:srgbClr val="2185C6"/>
                </a:solidFill>
              </a:rPr>
              <a:t>file_handle.write</a:t>
            </a:r>
            <a:r>
              <a:rPr lang="en-US" sz="1200" dirty="0"/>
              <a:t>()</a:t>
            </a:r>
          </a:p>
          <a:p>
            <a:pPr marL="342900" indent="-257175">
              <a:lnSpc>
                <a:spcPct val="120000"/>
              </a:lnSpc>
              <a:spcBef>
                <a:spcPts val="450"/>
              </a:spcBef>
              <a:buSzPts val="1800"/>
            </a:pPr>
            <a:r>
              <a:rPr lang="en-US" sz="1200" dirty="0"/>
              <a:t>Debugging white spaces: </a:t>
            </a:r>
            <a:r>
              <a:rPr lang="en-US" sz="1200" dirty="0" err="1">
                <a:solidFill>
                  <a:srgbClr val="2185C6"/>
                </a:solidFill>
              </a:rPr>
              <a:t>repr</a:t>
            </a:r>
            <a:r>
              <a:rPr lang="en-US" sz="1200" dirty="0"/>
              <a:t>()</a:t>
            </a:r>
          </a:p>
          <a:p>
            <a:pPr marL="685800" lvl="1" indent="-285750">
              <a:lnSpc>
                <a:spcPct val="120000"/>
              </a:lnSpc>
              <a:buSzPct val="150000"/>
            </a:pPr>
            <a:endParaRPr lang="en-US" sz="1200" dirty="0"/>
          </a:p>
          <a:p>
            <a:pPr marL="685800" lvl="1" indent="-285750">
              <a:lnSpc>
                <a:spcPct val="120000"/>
              </a:lnSpc>
              <a:buSzPct val="150000"/>
            </a:pPr>
            <a:endParaRPr lang="en-US" sz="1200" dirty="0"/>
          </a:p>
          <a:p>
            <a:pPr marL="342900" indent="-257175">
              <a:lnSpc>
                <a:spcPct val="120000"/>
              </a:lnSpc>
              <a:spcBef>
                <a:spcPts val="450"/>
              </a:spcBef>
              <a:buSzPts val="1800"/>
            </a:pPr>
            <a:endParaRPr lang="en-US" sz="1200" dirty="0"/>
          </a:p>
        </p:txBody>
      </p:sp>
    </p:spTree>
    <p:extLst>
      <p:ext uri="{BB962C8B-B14F-4D97-AF65-F5344CB8AC3E}">
        <p14:creationId xmlns:p14="http://schemas.microsoft.com/office/powerpoint/2010/main" val="215122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8D62A49-0334-4A9A-9BB8-B6EEDB1052E3}"/>
              </a:ext>
            </a:extLst>
          </p:cNvPr>
          <p:cNvSpPr>
            <a:spLocks noGrp="1"/>
          </p:cNvSpPr>
          <p:nvPr>
            <p:ph type="title"/>
          </p:nvPr>
        </p:nvSpPr>
        <p:spPr/>
        <p:txBody>
          <a:bodyPr anchor="ctr"/>
          <a:lstStyle/>
          <a:p>
            <a:r>
              <a:rPr lang="en-US" dirty="0"/>
              <a:t>Review of Week 8: Lists</a:t>
            </a:r>
          </a:p>
        </p:txBody>
      </p:sp>
      <p:sp>
        <p:nvSpPr>
          <p:cNvPr id="6" name="Content Placeholder 5">
            <a:extLst>
              <a:ext uri="{FF2B5EF4-FFF2-40B4-BE49-F238E27FC236}">
                <a16:creationId xmlns:a16="http://schemas.microsoft.com/office/drawing/2014/main" id="{E158BA4E-0F85-4077-8DD2-48E71BB38002}"/>
              </a:ext>
            </a:extLst>
          </p:cNvPr>
          <p:cNvSpPr>
            <a:spLocks noGrp="1"/>
          </p:cNvSpPr>
          <p:nvPr>
            <p:ph type="body" idx="1"/>
          </p:nvPr>
        </p:nvSpPr>
        <p:spPr>
          <a:xfrm>
            <a:off x="670275" y="1373588"/>
            <a:ext cx="2758725" cy="3552300"/>
          </a:xfrm>
        </p:spPr>
        <p:txBody>
          <a:bodyPr>
            <a:normAutofit fontScale="77500" lnSpcReduction="20000"/>
          </a:bodyPr>
          <a:lstStyle/>
          <a:p>
            <a:r>
              <a:rPr lang="en-US" dirty="0">
                <a:solidFill>
                  <a:srgbClr val="2185C6"/>
                </a:solidFill>
              </a:rPr>
              <a:t>Programming</a:t>
            </a:r>
            <a:r>
              <a:rPr lang="en-US" dirty="0"/>
              <a:t> = </a:t>
            </a:r>
            <a:r>
              <a:rPr lang="en-US" dirty="0">
                <a:solidFill>
                  <a:srgbClr val="2185C6"/>
                </a:solidFill>
              </a:rPr>
              <a:t>Algorithm</a:t>
            </a:r>
            <a:r>
              <a:rPr lang="en-US" dirty="0"/>
              <a:t> + </a:t>
            </a:r>
            <a:r>
              <a:rPr lang="en-US" dirty="0">
                <a:solidFill>
                  <a:srgbClr val="2185C6"/>
                </a:solidFill>
              </a:rPr>
              <a:t>Data</a:t>
            </a:r>
            <a:r>
              <a:rPr lang="en-US" dirty="0"/>
              <a:t> </a:t>
            </a:r>
            <a:r>
              <a:rPr lang="en-US" dirty="0">
                <a:solidFill>
                  <a:srgbClr val="2185C6"/>
                </a:solidFill>
              </a:rPr>
              <a:t>Structure</a:t>
            </a:r>
          </a:p>
          <a:p>
            <a:r>
              <a:rPr lang="en-US" dirty="0">
                <a:solidFill>
                  <a:srgbClr val="2185C6"/>
                </a:solidFill>
              </a:rPr>
              <a:t>List</a:t>
            </a:r>
            <a:r>
              <a:rPr lang="en-US" dirty="0"/>
              <a:t> is a </a:t>
            </a:r>
            <a:r>
              <a:rPr lang="en-US" dirty="0">
                <a:solidFill>
                  <a:srgbClr val="2185C6"/>
                </a:solidFill>
              </a:rPr>
              <a:t>sequence of any values</a:t>
            </a:r>
          </a:p>
          <a:p>
            <a:r>
              <a:rPr lang="en-US" dirty="0">
                <a:solidFill>
                  <a:srgbClr val="2185C6"/>
                </a:solidFill>
              </a:rPr>
              <a:t>Access</a:t>
            </a:r>
            <a:r>
              <a:rPr lang="en-US" dirty="0"/>
              <a:t> </a:t>
            </a:r>
            <a:r>
              <a:rPr lang="en-US" dirty="0">
                <a:solidFill>
                  <a:srgbClr val="2185C6"/>
                </a:solidFill>
              </a:rPr>
              <a:t>element</a:t>
            </a:r>
            <a:r>
              <a:rPr lang="en-US" dirty="0"/>
              <a:t> of list using </a:t>
            </a:r>
            <a:r>
              <a:rPr lang="en-US" dirty="0">
                <a:solidFill>
                  <a:srgbClr val="2185C6"/>
                </a:solidFill>
              </a:rPr>
              <a:t>[index]</a:t>
            </a:r>
          </a:p>
          <a:p>
            <a:r>
              <a:rPr lang="en-US" dirty="0">
                <a:solidFill>
                  <a:srgbClr val="2185C6"/>
                </a:solidFill>
              </a:rPr>
              <a:t>List</a:t>
            </a:r>
            <a:r>
              <a:rPr lang="en-US" dirty="0"/>
              <a:t> is </a:t>
            </a:r>
            <a:r>
              <a:rPr lang="en-US" dirty="0">
                <a:solidFill>
                  <a:srgbClr val="2185C6"/>
                </a:solidFill>
              </a:rPr>
              <a:t>mutable</a:t>
            </a:r>
            <a:r>
              <a:rPr lang="en-US" dirty="0"/>
              <a:t>, unlike string</a:t>
            </a:r>
          </a:p>
          <a:p>
            <a:r>
              <a:rPr lang="en-US" dirty="0"/>
              <a:t>Two ways to traverse a list using in, </a:t>
            </a:r>
            <a:r>
              <a:rPr lang="en-US" dirty="0" err="1">
                <a:solidFill>
                  <a:srgbClr val="2185C6"/>
                </a:solidFill>
              </a:rPr>
              <a:t>len</a:t>
            </a:r>
            <a:r>
              <a:rPr lang="en-US" dirty="0">
                <a:solidFill>
                  <a:srgbClr val="2185C6"/>
                </a:solidFill>
              </a:rPr>
              <a:t>(), range()</a:t>
            </a:r>
          </a:p>
          <a:p>
            <a:r>
              <a:rPr lang="en-US" dirty="0"/>
              <a:t>Simplifying a for loop using </a:t>
            </a:r>
            <a:r>
              <a:rPr lang="en-US" dirty="0">
                <a:solidFill>
                  <a:srgbClr val="2185C6"/>
                </a:solidFill>
              </a:rPr>
              <a:t>range()</a:t>
            </a:r>
          </a:p>
          <a:p>
            <a:r>
              <a:rPr lang="en-US" dirty="0">
                <a:solidFill>
                  <a:srgbClr val="2185C6"/>
                </a:solidFill>
              </a:rPr>
              <a:t>List</a:t>
            </a:r>
            <a:r>
              <a:rPr lang="en-US" dirty="0"/>
              <a:t> Operations: </a:t>
            </a:r>
            <a:r>
              <a:rPr lang="en-US" dirty="0">
                <a:solidFill>
                  <a:srgbClr val="2185C6"/>
                </a:solidFill>
              </a:rPr>
              <a:t>+, * , in, not in</a:t>
            </a:r>
          </a:p>
          <a:p>
            <a:r>
              <a:rPr lang="en-US" dirty="0">
                <a:solidFill>
                  <a:srgbClr val="2185C6"/>
                </a:solidFill>
              </a:rPr>
              <a:t>Slice</a:t>
            </a:r>
            <a:r>
              <a:rPr lang="en-US" dirty="0"/>
              <a:t> of a list: </a:t>
            </a:r>
            <a:r>
              <a:rPr lang="en-US" dirty="0">
                <a:solidFill>
                  <a:srgbClr val="2185C6"/>
                </a:solidFill>
              </a:rPr>
              <a:t>[</a:t>
            </a:r>
            <a:r>
              <a:rPr lang="en-US" dirty="0" err="1">
                <a:solidFill>
                  <a:srgbClr val="2185C6"/>
                </a:solidFill>
              </a:rPr>
              <a:t>start:end</a:t>
            </a:r>
            <a:r>
              <a:rPr lang="en-US" dirty="0">
                <a:solidFill>
                  <a:srgbClr val="2185C6"/>
                </a:solidFill>
              </a:rPr>
              <a:t>], [start:], [:end]</a:t>
            </a:r>
          </a:p>
          <a:p>
            <a:r>
              <a:rPr lang="en-US" dirty="0">
                <a:solidFill>
                  <a:srgbClr val="2185C6"/>
                </a:solidFill>
              </a:rPr>
              <a:t>Methods</a:t>
            </a:r>
            <a:r>
              <a:rPr lang="en-US" dirty="0"/>
              <a:t> for List</a:t>
            </a:r>
          </a:p>
          <a:p>
            <a:pPr lvl="1"/>
            <a:r>
              <a:rPr lang="en-US" dirty="0">
                <a:solidFill>
                  <a:srgbClr val="2185C6"/>
                </a:solidFill>
              </a:rPr>
              <a:t>list(), append(), extend(), pop(), del</a:t>
            </a:r>
          </a:p>
          <a:p>
            <a:r>
              <a:rPr lang="en-US" dirty="0">
                <a:solidFill>
                  <a:srgbClr val="2185C6"/>
                </a:solidFill>
              </a:rPr>
              <a:t>Built-In functions </a:t>
            </a:r>
            <a:r>
              <a:rPr lang="en-US" dirty="0"/>
              <a:t>for list</a:t>
            </a:r>
          </a:p>
          <a:p>
            <a:pPr lvl="1"/>
            <a:r>
              <a:rPr lang="en-US" dirty="0">
                <a:solidFill>
                  <a:srgbClr val="2185C6"/>
                </a:solidFill>
              </a:rPr>
              <a:t>max, min, sum, </a:t>
            </a:r>
            <a:r>
              <a:rPr lang="en-US" dirty="0" err="1">
                <a:solidFill>
                  <a:srgbClr val="2185C6"/>
                </a:solidFill>
              </a:rPr>
              <a:t>len</a:t>
            </a:r>
            <a:endParaRPr lang="en-US" dirty="0">
              <a:solidFill>
                <a:srgbClr val="2185C6"/>
              </a:solidFill>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48D3ABB-85F7-42F0-9A1E-6E0953FB4545}"/>
              </a:ext>
            </a:extLst>
          </p:cNvPr>
          <p:cNvSpPr>
            <a:spLocks noGrp="1"/>
          </p:cNvSpPr>
          <p:nvPr>
            <p:ph type="sldNum" idx="12"/>
          </p:nvPr>
        </p:nvSpPr>
        <p:spPr/>
        <p:txBody>
          <a:bodyPr/>
          <a:lstStyle/>
          <a:p>
            <a:fld id="{2E91ACDB-7BED-4E3C-B84C-8B2FE4A4870D}" type="slidenum">
              <a:rPr lang="en-US" altLang="zh-CN" smtClean="0"/>
              <a:pPr/>
              <a:t>3</a:t>
            </a:fld>
            <a:endParaRPr lang="en-US" altLang="zh-CN" dirty="0"/>
          </a:p>
        </p:txBody>
      </p:sp>
      <p:sp>
        <p:nvSpPr>
          <p:cNvPr id="7" name="Content Placeholder 6">
            <a:extLst>
              <a:ext uri="{FF2B5EF4-FFF2-40B4-BE49-F238E27FC236}">
                <a16:creationId xmlns:a16="http://schemas.microsoft.com/office/drawing/2014/main" id="{DC5256EE-EED9-457F-B4C0-11C95D0C55DE}"/>
              </a:ext>
            </a:extLst>
          </p:cNvPr>
          <p:cNvSpPr>
            <a:spLocks noGrp="1"/>
          </p:cNvSpPr>
          <p:nvPr>
            <p:ph sz="half" idx="4294967295"/>
          </p:nvPr>
        </p:nvSpPr>
        <p:spPr>
          <a:xfrm>
            <a:off x="3429000" y="1373588"/>
            <a:ext cx="3429000" cy="3769912"/>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100" dirty="0"/>
              <a:t>List and string:</a:t>
            </a:r>
          </a:p>
          <a:p>
            <a:pPr marL="685800" lvl="1" indent="-285750">
              <a:lnSpc>
                <a:spcPct val="120000"/>
              </a:lnSpc>
              <a:buSzPct val="150000"/>
            </a:pPr>
            <a:r>
              <a:rPr lang="en-US" sz="1100" dirty="0"/>
              <a:t>Similarity: sequence; </a:t>
            </a:r>
            <a:r>
              <a:rPr lang="en-US" sz="1100" dirty="0">
                <a:solidFill>
                  <a:srgbClr val="2185C6"/>
                </a:solidFill>
              </a:rPr>
              <a:t>Difference: mutable and immutable</a:t>
            </a:r>
          </a:p>
          <a:p>
            <a:pPr marL="685800" lvl="1" indent="-285750">
              <a:lnSpc>
                <a:spcPct val="120000"/>
              </a:lnSpc>
              <a:buSzPct val="150000"/>
            </a:pPr>
            <a:r>
              <a:rPr lang="en-US" sz="1100" dirty="0">
                <a:solidFill>
                  <a:srgbClr val="2185C6"/>
                </a:solidFill>
              </a:rPr>
              <a:t>String </a:t>
            </a:r>
            <a:r>
              <a:rPr lang="en-US" sz="1100" dirty="0">
                <a:solidFill>
                  <a:srgbClr val="2185C6"/>
                </a:solidFill>
                <a:sym typeface="Wingdings" panose="05000000000000000000" pitchFamily="2" charset="2"/>
              </a:rPr>
              <a:t> List: split(); </a:t>
            </a:r>
            <a:r>
              <a:rPr lang="en-US" sz="1100" dirty="0">
                <a:sym typeface="Wingdings" panose="05000000000000000000" pitchFamily="2" charset="2"/>
              </a:rPr>
              <a:t>Double Split Pattern</a:t>
            </a:r>
          </a:p>
          <a:p>
            <a:pPr marL="685800" lvl="1" indent="-285750">
              <a:lnSpc>
                <a:spcPct val="120000"/>
              </a:lnSpc>
              <a:buSzPct val="150000"/>
            </a:pPr>
            <a:r>
              <a:rPr lang="en-US" sz="1100" dirty="0">
                <a:solidFill>
                  <a:srgbClr val="2185C6"/>
                </a:solidFill>
                <a:sym typeface="Wingdings" panose="05000000000000000000" pitchFamily="2" charset="2"/>
              </a:rPr>
              <a:t>List  String: join()</a:t>
            </a:r>
          </a:p>
          <a:p>
            <a:pPr marL="342900" indent="-257175">
              <a:lnSpc>
                <a:spcPct val="120000"/>
              </a:lnSpc>
              <a:spcBef>
                <a:spcPts val="450"/>
              </a:spcBef>
              <a:buSzPts val="1800"/>
            </a:pPr>
            <a:r>
              <a:rPr lang="en-US" sz="1100" dirty="0">
                <a:sym typeface="Wingdings" panose="05000000000000000000" pitchFamily="2" charset="2"/>
              </a:rPr>
              <a:t>Objects, values, references, aliasing </a:t>
            </a:r>
          </a:p>
          <a:p>
            <a:pPr marL="342900" indent="-257175">
              <a:lnSpc>
                <a:spcPct val="120000"/>
              </a:lnSpc>
              <a:spcBef>
                <a:spcPts val="450"/>
              </a:spcBef>
              <a:buSzPts val="1800"/>
            </a:pPr>
            <a:r>
              <a:rPr lang="en-US" sz="1100" dirty="0">
                <a:solidFill>
                  <a:srgbClr val="2185C6"/>
                </a:solidFill>
                <a:sym typeface="Wingdings" panose="05000000000000000000" pitchFamily="2" charset="2"/>
              </a:rPr>
              <a:t>Passing list as reference to a function</a:t>
            </a:r>
          </a:p>
          <a:p>
            <a:pPr marL="342900" indent="-257175">
              <a:lnSpc>
                <a:spcPct val="120000"/>
              </a:lnSpc>
              <a:spcBef>
                <a:spcPts val="450"/>
              </a:spcBef>
              <a:buSzPts val="1800"/>
            </a:pPr>
            <a:r>
              <a:rPr lang="en-US" sz="1100" dirty="0">
                <a:sym typeface="Wingdings" panose="05000000000000000000" pitchFamily="2" charset="2"/>
              </a:rPr>
              <a:t>Debugging for lists:</a:t>
            </a:r>
          </a:p>
          <a:p>
            <a:pPr marL="1028700" lvl="2" indent="-285750">
              <a:lnSpc>
                <a:spcPct val="120000"/>
              </a:lnSpc>
              <a:buSzPct val="150000"/>
            </a:pPr>
            <a:r>
              <a:rPr lang="en-US" sz="1100" dirty="0">
                <a:solidFill>
                  <a:srgbClr val="2185C6"/>
                </a:solidFill>
              </a:rPr>
              <a:t>distinguish between modification and creation of an object</a:t>
            </a:r>
          </a:p>
          <a:p>
            <a:pPr marL="1028700" lvl="2" indent="-285750">
              <a:lnSpc>
                <a:spcPct val="120000"/>
              </a:lnSpc>
              <a:buSzPct val="150000"/>
            </a:pPr>
            <a:r>
              <a:rPr lang="en-US" sz="1100" dirty="0">
                <a:solidFill>
                  <a:srgbClr val="2185C6"/>
                </a:solidFill>
                <a:sym typeface="Wingdings" panose="05000000000000000000" pitchFamily="2" charset="2"/>
              </a:rPr>
              <a:t>check usage of methods and functions</a:t>
            </a:r>
          </a:p>
          <a:p>
            <a:pPr marL="1028700" lvl="2" indent="-285750">
              <a:lnSpc>
                <a:spcPct val="120000"/>
              </a:lnSpc>
              <a:buSzPct val="150000"/>
            </a:pPr>
            <a:r>
              <a:rPr lang="en-US" sz="1100" dirty="0">
                <a:solidFill>
                  <a:srgbClr val="2185C6"/>
                </a:solidFill>
                <a:sym typeface="Wingdings" panose="05000000000000000000" pitchFamily="2" charset="2"/>
              </a:rPr>
              <a:t>make copies</a:t>
            </a:r>
          </a:p>
          <a:p>
            <a:pPr marL="1028700" lvl="2" indent="-285750">
              <a:lnSpc>
                <a:spcPct val="120000"/>
              </a:lnSpc>
              <a:buSzPct val="150000"/>
            </a:pPr>
            <a:r>
              <a:rPr lang="en-US" sz="1100" dirty="0">
                <a:sym typeface="Wingdings" panose="05000000000000000000" pitchFamily="2" charset="2"/>
              </a:rPr>
              <a:t>check input file</a:t>
            </a:r>
          </a:p>
          <a:p>
            <a:pPr marL="685800" lvl="1" indent="-285750">
              <a:lnSpc>
                <a:spcPct val="120000"/>
              </a:lnSpc>
              <a:buSzPct val="150000"/>
            </a:pPr>
            <a:endParaRPr lang="en-US" sz="1100" dirty="0"/>
          </a:p>
          <a:p>
            <a:pPr marL="342900" indent="-257175">
              <a:lnSpc>
                <a:spcPct val="120000"/>
              </a:lnSpc>
              <a:spcBef>
                <a:spcPts val="450"/>
              </a:spcBef>
              <a:buSzPts val="1800"/>
            </a:pPr>
            <a:endParaRPr lang="en-US" sz="1100" dirty="0"/>
          </a:p>
        </p:txBody>
      </p:sp>
    </p:spTree>
    <p:extLst>
      <p:ext uri="{BB962C8B-B14F-4D97-AF65-F5344CB8AC3E}">
        <p14:creationId xmlns:p14="http://schemas.microsoft.com/office/powerpoint/2010/main" val="4085938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483919" y="2762725"/>
            <a:ext cx="5807699" cy="1159800"/>
          </a:xfrm>
          <a:prstGeom prst="rect">
            <a:avLst/>
          </a:prstGeom>
        </p:spPr>
        <p:txBody>
          <a:bodyPr spcFirstLastPara="1" wrap="square" lIns="68569" tIns="68569" rIns="68569" bIns="68569" anchor="t" anchorCtr="0">
            <a:noAutofit/>
          </a:bodyPr>
          <a:lstStyle/>
          <a:p>
            <a:r>
              <a:rPr lang="en" dirty="0"/>
              <a:t>CDS1001 – </a:t>
            </a:r>
            <a:r>
              <a:rPr lang="en-US" altLang="zh-CN" sz="3600" dirty="0"/>
              <a:t>Dictionaries and Tuples</a:t>
            </a:r>
            <a:endParaRPr dirty="0"/>
          </a:p>
        </p:txBody>
      </p:sp>
      <p:sp>
        <p:nvSpPr>
          <p:cNvPr id="2" name="TextBox 1">
            <a:extLst>
              <a:ext uri="{FF2B5EF4-FFF2-40B4-BE49-F238E27FC236}">
                <a16:creationId xmlns:a16="http://schemas.microsoft.com/office/drawing/2014/main" id="{9E04EDB3-B869-CEAE-ECEA-A438AC9E491E}"/>
              </a:ext>
            </a:extLst>
          </p:cNvPr>
          <p:cNvSpPr txBox="1">
            <a:spLocks noChangeArrowheads="1"/>
          </p:cNvSpPr>
          <p:nvPr/>
        </p:nvSpPr>
        <p:spPr bwMode="auto">
          <a:xfrm>
            <a:off x="3173008" y="4539430"/>
            <a:ext cx="3506088" cy="40011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zh-CN" sz="2000">
                <a:solidFill>
                  <a:srgbClr val="FF0000"/>
                </a:solidFill>
                <a:latin typeface="Lato" panose="020F0502020204030203" pitchFamily="34" charset="0"/>
                <a:ea typeface="Lato" panose="020F0502020204030203" pitchFamily="34" charset="0"/>
                <a:cs typeface="Lato" panose="020F0502020204030203" pitchFamily="34" charset="0"/>
              </a:rPr>
              <a:t>The session will be recorded!</a:t>
            </a:r>
            <a:endParaRPr lang="zh-CN" altLang="en-US" sz="2000">
              <a:solidFill>
                <a:srgbClr val="FF0000"/>
              </a:solidFill>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558385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2AB2-B172-437C-B6C3-964D0641C2E4}"/>
              </a:ext>
            </a:extLst>
          </p:cNvPr>
          <p:cNvSpPr>
            <a:spLocks noGrp="1"/>
          </p:cNvSpPr>
          <p:nvPr>
            <p:ph type="title"/>
          </p:nvPr>
        </p:nvSpPr>
        <p:spPr/>
        <p:txBody>
          <a:bodyPr anchor="ctr"/>
          <a:lstStyle/>
          <a:p>
            <a:r>
              <a:rPr lang="en-US" dirty="0"/>
              <a:t>Discussion</a:t>
            </a:r>
          </a:p>
        </p:txBody>
      </p:sp>
      <p:sp>
        <p:nvSpPr>
          <p:cNvPr id="3" name="Content Placeholder 2">
            <a:extLst>
              <a:ext uri="{FF2B5EF4-FFF2-40B4-BE49-F238E27FC236}">
                <a16:creationId xmlns:a16="http://schemas.microsoft.com/office/drawing/2014/main" id="{903680F7-043F-4AF9-8538-C28BDCAA816F}"/>
              </a:ext>
            </a:extLst>
          </p:cNvPr>
          <p:cNvSpPr>
            <a:spLocks noGrp="1"/>
          </p:cNvSpPr>
          <p:nvPr>
            <p:ph type="body" idx="1"/>
          </p:nvPr>
        </p:nvSpPr>
        <p:spPr>
          <a:xfrm>
            <a:off x="670275" y="1373588"/>
            <a:ext cx="3261645" cy="3552300"/>
          </a:xfrm>
        </p:spPr>
        <p:txBody>
          <a:bodyPr/>
          <a:lstStyle/>
          <a:p>
            <a:r>
              <a:rPr lang="en-US" dirty="0"/>
              <a:t>Are the functions defined below </a:t>
            </a:r>
            <a:r>
              <a:rPr lang="en-US" dirty="0">
                <a:solidFill>
                  <a:srgbClr val="2185C6"/>
                </a:solidFill>
              </a:rPr>
              <a:t>correct to remove the third elements of a string or a list?</a:t>
            </a:r>
          </a:p>
        </p:txBody>
      </p:sp>
      <p:sp>
        <p:nvSpPr>
          <p:cNvPr id="5" name="Slide Number Placeholder 4">
            <a:extLst>
              <a:ext uri="{FF2B5EF4-FFF2-40B4-BE49-F238E27FC236}">
                <a16:creationId xmlns:a16="http://schemas.microsoft.com/office/drawing/2014/main" id="{22DF7C38-A861-46C5-9DDB-57306F32D302}"/>
              </a:ext>
            </a:extLst>
          </p:cNvPr>
          <p:cNvSpPr>
            <a:spLocks noGrp="1"/>
          </p:cNvSpPr>
          <p:nvPr>
            <p:ph type="sldNum" idx="12"/>
          </p:nvPr>
        </p:nvSpPr>
        <p:spPr/>
        <p:txBody>
          <a:bodyPr/>
          <a:lstStyle/>
          <a:p>
            <a:fld id="{07FA3494-9353-42BA-B4F7-D8D8DAD0F940}" type="slidenum">
              <a:rPr lang="en-US" altLang="zh-CN" smtClean="0"/>
              <a:pPr/>
              <a:t>5</a:t>
            </a:fld>
            <a:endParaRPr lang="en-US" altLang="zh-CN" dirty="0"/>
          </a:p>
        </p:txBody>
      </p:sp>
      <p:sp>
        <p:nvSpPr>
          <p:cNvPr id="4" name="Content Placeholder 3">
            <a:extLst>
              <a:ext uri="{FF2B5EF4-FFF2-40B4-BE49-F238E27FC236}">
                <a16:creationId xmlns:a16="http://schemas.microsoft.com/office/drawing/2014/main" id="{28A89471-ACC2-46C2-A424-B2032BA6D92B}"/>
              </a:ext>
            </a:extLst>
          </p:cNvPr>
          <p:cNvSpPr>
            <a:spLocks noGrp="1"/>
          </p:cNvSpPr>
          <p:nvPr>
            <p:ph sz="half" idx="4294967295"/>
          </p:nvPr>
        </p:nvSpPr>
        <p:spPr>
          <a:xfrm>
            <a:off x="3895225" y="1373588"/>
            <a:ext cx="2563763" cy="2686050"/>
          </a:xfrm>
          <a:noFill/>
          <a:ln>
            <a:noFill/>
          </a:ln>
        </p:spPr>
        <p:txBody>
          <a:bodyPr spcFirstLastPara="1" wrap="square" lIns="91425" tIns="91425" rIns="91425" bIns="91425" anchor="t" anchorCtr="0">
            <a:noAutofit/>
          </a:bodyPr>
          <a:lstStyle/>
          <a:p>
            <a:pPr marL="342900" indent="-257175">
              <a:lnSpc>
                <a:spcPct val="120000"/>
              </a:lnSpc>
              <a:spcBef>
                <a:spcPts val="450"/>
              </a:spcBef>
              <a:buSzPts val="1800"/>
            </a:pPr>
            <a:r>
              <a:rPr lang="en-US" sz="1400" dirty="0"/>
              <a:t>Will the </a:t>
            </a:r>
            <a:r>
              <a:rPr lang="en-US" sz="1400" dirty="0">
                <a:solidFill>
                  <a:srgbClr val="2185C6"/>
                </a:solidFill>
              </a:rPr>
              <a:t>value of l outside the functions be changed</a:t>
            </a:r>
            <a:r>
              <a:rPr lang="en-US" sz="1400" dirty="0"/>
              <a:t>?</a:t>
            </a:r>
          </a:p>
        </p:txBody>
      </p:sp>
      <p:pic>
        <p:nvPicPr>
          <p:cNvPr id="9" name="Picture 8">
            <a:extLst>
              <a:ext uri="{FF2B5EF4-FFF2-40B4-BE49-F238E27FC236}">
                <a16:creationId xmlns:a16="http://schemas.microsoft.com/office/drawing/2014/main" id="{4F8599B3-DD31-41A6-A88E-2B038A534F45}"/>
              </a:ext>
            </a:extLst>
          </p:cNvPr>
          <p:cNvPicPr>
            <a:picLocks noChangeAspect="1"/>
          </p:cNvPicPr>
          <p:nvPr/>
        </p:nvPicPr>
        <p:blipFill>
          <a:blip r:embed="rId2"/>
          <a:stretch>
            <a:fillRect/>
          </a:stretch>
        </p:blipFill>
        <p:spPr>
          <a:xfrm>
            <a:off x="4049864" y="2696781"/>
            <a:ext cx="1903712" cy="1635889"/>
          </a:xfrm>
          <a:prstGeom prst="rect">
            <a:avLst/>
          </a:prstGeom>
        </p:spPr>
      </p:pic>
      <p:pic>
        <p:nvPicPr>
          <p:cNvPr id="11" name="Picture 10">
            <a:extLst>
              <a:ext uri="{FF2B5EF4-FFF2-40B4-BE49-F238E27FC236}">
                <a16:creationId xmlns:a16="http://schemas.microsoft.com/office/drawing/2014/main" id="{EB2B0C49-A5E5-4395-BF64-7040CCDBC1D8}"/>
              </a:ext>
            </a:extLst>
          </p:cNvPr>
          <p:cNvPicPr>
            <a:picLocks noChangeAspect="1"/>
          </p:cNvPicPr>
          <p:nvPr/>
        </p:nvPicPr>
        <p:blipFill>
          <a:blip r:embed="rId3"/>
          <a:stretch>
            <a:fillRect/>
          </a:stretch>
        </p:blipFill>
        <p:spPr>
          <a:xfrm>
            <a:off x="717784" y="2696601"/>
            <a:ext cx="3059497" cy="1838411"/>
          </a:xfrm>
          <a:prstGeom prst="rect">
            <a:avLst/>
          </a:prstGeom>
        </p:spPr>
      </p:pic>
    </p:spTree>
    <p:extLst>
      <p:ext uri="{BB962C8B-B14F-4D97-AF65-F5344CB8AC3E}">
        <p14:creationId xmlns:p14="http://schemas.microsoft.com/office/powerpoint/2010/main" val="206476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882155-6FD9-4868-BCA5-02C8C26E1C36}"/>
              </a:ext>
            </a:extLst>
          </p:cNvPr>
          <p:cNvSpPr>
            <a:spLocks noGrp="1"/>
          </p:cNvSpPr>
          <p:nvPr>
            <p:ph type="ctrTitle"/>
          </p:nvPr>
        </p:nvSpPr>
        <p:spPr>
          <a:xfrm>
            <a:off x="514350" y="2939416"/>
            <a:ext cx="6185708" cy="1159800"/>
          </a:xfrm>
        </p:spPr>
        <p:txBody>
          <a:bodyPr spcFirstLastPara="1" vert="horz" wrap="square" lIns="68580" tIns="34290" rIns="68580" bIns="34290" rtlCol="0" anchor="t" anchorCtr="0">
            <a:noAutofit/>
          </a:bodyPr>
          <a:lstStyle/>
          <a:p>
            <a:pPr algn="l" defTabSz="685800"/>
            <a:r>
              <a:rPr lang="en-US" sz="3200" dirty="0"/>
              <a:t>Case study: finding Some carriers’ shipping rate from a file</a:t>
            </a:r>
          </a:p>
        </p:txBody>
      </p:sp>
      <p:sp>
        <p:nvSpPr>
          <p:cNvPr id="5" name="Slide Number Placeholder 4">
            <a:extLst>
              <a:ext uri="{FF2B5EF4-FFF2-40B4-BE49-F238E27FC236}">
                <a16:creationId xmlns:a16="http://schemas.microsoft.com/office/drawing/2014/main" id="{256339E6-8439-436C-B067-8FAD9C06C5BA}"/>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07FA3494-9353-42BA-B4F7-D8D8DAD0F940}" type="slidenum">
              <a:rPr lang="en-US" altLang="zh-CN" sz="900" kern="1200" dirty="0">
                <a:latin typeface="+mn-lt"/>
                <a:ea typeface="+mn-ea"/>
                <a:cs typeface="+mn-cs"/>
              </a:rPr>
              <a:pPr>
                <a:spcAft>
                  <a:spcPts val="450"/>
                </a:spcAft>
              </a:pPr>
              <a:t>6</a:t>
            </a:fld>
            <a:endParaRPr lang="en-US" altLang="zh-CN" sz="900" kern="1200" dirty="0">
              <a:latin typeface="+mn-lt"/>
              <a:ea typeface="+mn-ea"/>
              <a:cs typeface="+mn-cs"/>
            </a:endParaRPr>
          </a:p>
        </p:txBody>
      </p:sp>
    </p:spTree>
    <p:extLst>
      <p:ext uri="{BB962C8B-B14F-4D97-AF65-F5344CB8AC3E}">
        <p14:creationId xmlns:p14="http://schemas.microsoft.com/office/powerpoint/2010/main" val="4241653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705A-461F-4CB4-AF5F-FC3171C83237}"/>
              </a:ext>
            </a:extLst>
          </p:cNvPr>
          <p:cNvSpPr>
            <a:spLocks noGrp="1"/>
          </p:cNvSpPr>
          <p:nvPr>
            <p:ph type="title"/>
          </p:nvPr>
        </p:nvSpPr>
        <p:spPr>
          <a:xfrm>
            <a:off x="670274" y="358388"/>
            <a:ext cx="6187725" cy="857400"/>
          </a:xfrm>
        </p:spPr>
        <p:txBody>
          <a:bodyPr>
            <a:normAutofit fontScale="90000"/>
          </a:bodyPr>
          <a:lstStyle/>
          <a:p>
            <a:r>
              <a:rPr lang="en-US" dirty="0"/>
              <a:t>Lowest Shipping Rates for Multiple lanes: Problem Description</a:t>
            </a:r>
          </a:p>
        </p:txBody>
      </p:sp>
      <p:sp>
        <p:nvSpPr>
          <p:cNvPr id="3" name="Content Placeholder 2">
            <a:extLst>
              <a:ext uri="{FF2B5EF4-FFF2-40B4-BE49-F238E27FC236}">
                <a16:creationId xmlns:a16="http://schemas.microsoft.com/office/drawing/2014/main" id="{C4A4F3F9-9147-4AB8-AACB-69ED245F6CAC}"/>
              </a:ext>
            </a:extLst>
          </p:cNvPr>
          <p:cNvSpPr>
            <a:spLocks noGrp="1"/>
          </p:cNvSpPr>
          <p:nvPr>
            <p:ph type="body" idx="1"/>
          </p:nvPr>
        </p:nvSpPr>
        <p:spPr>
          <a:xfrm>
            <a:off x="670275" y="1373588"/>
            <a:ext cx="2930723" cy="3552300"/>
          </a:xfrm>
        </p:spPr>
        <p:txBody>
          <a:bodyPr>
            <a:normAutofit fontScale="92500" lnSpcReduction="10000"/>
          </a:bodyPr>
          <a:lstStyle/>
          <a:p>
            <a:r>
              <a:rPr lang="en-US" dirty="0"/>
              <a:t>FE receives shipping rates from multiple carriers for multiple lanes, and store the rates in a text file (rates.txt)</a:t>
            </a:r>
          </a:p>
          <a:p>
            <a:pPr lvl="1"/>
            <a:r>
              <a:rPr lang="en-US" dirty="0">
                <a:solidFill>
                  <a:srgbClr val="2185C6"/>
                </a:solidFill>
              </a:rPr>
              <a:t>Lane’s ID consists of ‘L’ followed by six digits</a:t>
            </a:r>
            <a:r>
              <a:rPr lang="en-US" dirty="0"/>
              <a:t>: L123456</a:t>
            </a:r>
          </a:p>
          <a:p>
            <a:pPr lvl="1"/>
            <a:r>
              <a:rPr lang="en-US" dirty="0">
                <a:solidFill>
                  <a:srgbClr val="2185C6"/>
                </a:solidFill>
              </a:rPr>
              <a:t>Carrier’s ID consists of letters</a:t>
            </a:r>
            <a:r>
              <a:rPr lang="en-US" dirty="0"/>
              <a:t>: MMM, OOCL</a:t>
            </a:r>
          </a:p>
          <a:p>
            <a:pPr lvl="1"/>
            <a:r>
              <a:rPr lang="en-US" dirty="0"/>
              <a:t>Shipping rate is a float number</a:t>
            </a:r>
          </a:p>
          <a:p>
            <a:pPr lvl="1"/>
            <a:r>
              <a:rPr lang="en-US" dirty="0">
                <a:solidFill>
                  <a:srgbClr val="2185C6"/>
                </a:solidFill>
              </a:rPr>
              <a:t>Separated by space</a:t>
            </a:r>
          </a:p>
          <a:p>
            <a:r>
              <a:rPr lang="en-US" dirty="0"/>
              <a:t>FE wants to know </a:t>
            </a:r>
            <a:r>
              <a:rPr lang="en-US" dirty="0">
                <a:solidFill>
                  <a:srgbClr val="2185C6"/>
                </a:solidFill>
              </a:rPr>
              <a:t>the lowest shipping rate for each lane</a:t>
            </a:r>
          </a:p>
        </p:txBody>
      </p:sp>
      <p:sp>
        <p:nvSpPr>
          <p:cNvPr id="5" name="Slide Number Placeholder 4">
            <a:extLst>
              <a:ext uri="{FF2B5EF4-FFF2-40B4-BE49-F238E27FC236}">
                <a16:creationId xmlns:a16="http://schemas.microsoft.com/office/drawing/2014/main" id="{1701F80B-D9E4-4194-976D-F6A6D777AF18}"/>
              </a:ext>
            </a:extLst>
          </p:cNvPr>
          <p:cNvSpPr>
            <a:spLocks noGrp="1"/>
          </p:cNvSpPr>
          <p:nvPr>
            <p:ph type="sldNum" idx="12"/>
          </p:nvPr>
        </p:nvSpPr>
        <p:spPr/>
        <p:txBody>
          <a:bodyPr/>
          <a:lstStyle/>
          <a:p>
            <a:fld id="{07FA3494-9353-42BA-B4F7-D8D8DAD0F940}" type="slidenum">
              <a:rPr lang="en-US" altLang="zh-CN" smtClean="0"/>
              <a:pPr/>
              <a:t>7</a:t>
            </a:fld>
            <a:endParaRPr lang="en-US" altLang="zh-CN" dirty="0"/>
          </a:p>
        </p:txBody>
      </p:sp>
      <p:sp>
        <p:nvSpPr>
          <p:cNvPr id="4" name="Content Placeholder 3">
            <a:extLst>
              <a:ext uri="{FF2B5EF4-FFF2-40B4-BE49-F238E27FC236}">
                <a16:creationId xmlns:a16="http://schemas.microsoft.com/office/drawing/2014/main" id="{DBDB68FE-7DDF-4F16-8729-D8488CEE4763}"/>
              </a:ext>
            </a:extLst>
          </p:cNvPr>
          <p:cNvSpPr>
            <a:spLocks noGrp="1"/>
          </p:cNvSpPr>
          <p:nvPr>
            <p:ph sz="half" idx="4294967295"/>
          </p:nvPr>
        </p:nvSpPr>
        <p:spPr>
          <a:xfrm>
            <a:off x="3468942" y="1431867"/>
            <a:ext cx="2501900" cy="2686050"/>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200" dirty="0"/>
              <a:t>rates-mlanes.txt</a:t>
            </a:r>
          </a:p>
          <a:p>
            <a:pPr marL="342900" indent="-257175">
              <a:lnSpc>
                <a:spcPct val="120000"/>
              </a:lnSpc>
              <a:spcBef>
                <a:spcPts val="450"/>
              </a:spcBef>
              <a:buSzPts val="1800"/>
            </a:pPr>
            <a:endParaRPr lang="en-US" sz="1400" dirty="0"/>
          </a:p>
          <a:p>
            <a:pPr marL="342900" indent="-257175">
              <a:lnSpc>
                <a:spcPct val="120000"/>
              </a:lnSpc>
              <a:spcBef>
                <a:spcPts val="450"/>
              </a:spcBef>
              <a:buSzPts val="1800"/>
            </a:pPr>
            <a:endParaRPr lang="en-US" sz="1400" dirty="0"/>
          </a:p>
          <a:p>
            <a:pPr marL="342900" indent="-257175">
              <a:lnSpc>
                <a:spcPct val="120000"/>
              </a:lnSpc>
              <a:spcBef>
                <a:spcPts val="450"/>
              </a:spcBef>
              <a:buSzPts val="1800"/>
            </a:pPr>
            <a:endParaRPr lang="en-US" sz="1400" dirty="0"/>
          </a:p>
          <a:p>
            <a:pPr marL="342900" indent="-257175">
              <a:lnSpc>
                <a:spcPct val="120000"/>
              </a:lnSpc>
              <a:spcBef>
                <a:spcPts val="450"/>
              </a:spcBef>
              <a:buSzPts val="1800"/>
            </a:pPr>
            <a:endParaRPr lang="en-US" sz="1400" dirty="0"/>
          </a:p>
          <a:p>
            <a:pPr marL="342900" indent="-257175">
              <a:lnSpc>
                <a:spcPct val="120000"/>
              </a:lnSpc>
              <a:spcBef>
                <a:spcPts val="450"/>
              </a:spcBef>
              <a:buSzPts val="1800"/>
            </a:pPr>
            <a:r>
              <a:rPr lang="en-US" sz="1200" dirty="0"/>
              <a:t>Output</a:t>
            </a:r>
          </a:p>
          <a:p>
            <a:pPr marL="342900" indent="-257175">
              <a:lnSpc>
                <a:spcPct val="120000"/>
              </a:lnSpc>
              <a:spcBef>
                <a:spcPts val="450"/>
              </a:spcBef>
              <a:buSzPts val="1800"/>
            </a:pPr>
            <a:endParaRPr lang="en-US" sz="1400" dirty="0"/>
          </a:p>
          <a:p>
            <a:pPr marL="342900" indent="-257175">
              <a:lnSpc>
                <a:spcPct val="120000"/>
              </a:lnSpc>
              <a:spcBef>
                <a:spcPts val="450"/>
              </a:spcBef>
              <a:buSzPts val="1800"/>
            </a:pPr>
            <a:endParaRPr lang="en-US" sz="1400" dirty="0"/>
          </a:p>
          <a:p>
            <a:pPr marL="342900" indent="-257175">
              <a:lnSpc>
                <a:spcPct val="120000"/>
              </a:lnSpc>
              <a:spcBef>
                <a:spcPts val="450"/>
              </a:spcBef>
              <a:buSzPts val="1800"/>
            </a:pPr>
            <a:endParaRPr lang="en-US" sz="1400" dirty="0"/>
          </a:p>
          <a:p>
            <a:pPr marL="342900" indent="-257175">
              <a:lnSpc>
                <a:spcPct val="120000"/>
              </a:lnSpc>
              <a:spcBef>
                <a:spcPts val="450"/>
              </a:spcBef>
              <a:buSzPts val="1800"/>
            </a:pPr>
            <a:endParaRPr lang="en-US" sz="1400" dirty="0"/>
          </a:p>
        </p:txBody>
      </p:sp>
      <p:pic>
        <p:nvPicPr>
          <p:cNvPr id="7" name="Picture 6">
            <a:extLst>
              <a:ext uri="{FF2B5EF4-FFF2-40B4-BE49-F238E27FC236}">
                <a16:creationId xmlns:a16="http://schemas.microsoft.com/office/drawing/2014/main" id="{7F3E751E-537F-4B8E-BD3B-3873A666893A}"/>
              </a:ext>
            </a:extLst>
          </p:cNvPr>
          <p:cNvPicPr>
            <a:picLocks noChangeAspect="1"/>
          </p:cNvPicPr>
          <p:nvPr/>
        </p:nvPicPr>
        <p:blipFill>
          <a:blip r:embed="rId2"/>
          <a:stretch>
            <a:fillRect/>
          </a:stretch>
        </p:blipFill>
        <p:spPr>
          <a:xfrm>
            <a:off x="3918825" y="1880828"/>
            <a:ext cx="1473812" cy="1009059"/>
          </a:xfrm>
          <a:prstGeom prst="rect">
            <a:avLst/>
          </a:prstGeom>
        </p:spPr>
      </p:pic>
      <p:pic>
        <p:nvPicPr>
          <p:cNvPr id="10" name="Picture 9">
            <a:extLst>
              <a:ext uri="{FF2B5EF4-FFF2-40B4-BE49-F238E27FC236}">
                <a16:creationId xmlns:a16="http://schemas.microsoft.com/office/drawing/2014/main" id="{F9EDE585-2C61-42D2-AB74-701995A652D2}"/>
              </a:ext>
            </a:extLst>
          </p:cNvPr>
          <p:cNvPicPr>
            <a:picLocks noChangeAspect="1"/>
          </p:cNvPicPr>
          <p:nvPr/>
        </p:nvPicPr>
        <p:blipFill>
          <a:blip r:embed="rId3"/>
          <a:stretch>
            <a:fillRect/>
          </a:stretch>
        </p:blipFill>
        <p:spPr>
          <a:xfrm>
            <a:off x="3918825" y="3411016"/>
            <a:ext cx="2930723" cy="460772"/>
          </a:xfrm>
          <a:prstGeom prst="rect">
            <a:avLst/>
          </a:prstGeom>
        </p:spPr>
      </p:pic>
    </p:spTree>
    <p:extLst>
      <p:ext uri="{BB962C8B-B14F-4D97-AF65-F5344CB8AC3E}">
        <p14:creationId xmlns:p14="http://schemas.microsoft.com/office/powerpoint/2010/main" val="251113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9DA18-BF8D-4CC3-8A68-D7CB25120532}"/>
              </a:ext>
            </a:extLst>
          </p:cNvPr>
          <p:cNvSpPr>
            <a:spLocks noGrp="1"/>
          </p:cNvSpPr>
          <p:nvPr>
            <p:ph type="title"/>
          </p:nvPr>
        </p:nvSpPr>
        <p:spPr/>
        <p:txBody>
          <a:bodyPr/>
          <a:lstStyle/>
          <a:p>
            <a:r>
              <a:rPr lang="en-US" dirty="0"/>
              <a:t>Lowest Shipping Rates for Multiple lanes: Analysis</a:t>
            </a:r>
          </a:p>
        </p:txBody>
      </p:sp>
      <p:sp>
        <p:nvSpPr>
          <p:cNvPr id="3" name="Content Placeholder 2">
            <a:extLst>
              <a:ext uri="{FF2B5EF4-FFF2-40B4-BE49-F238E27FC236}">
                <a16:creationId xmlns:a16="http://schemas.microsoft.com/office/drawing/2014/main" id="{3E5C7659-94E4-4D2E-9537-FC70FA2DBF80}"/>
              </a:ext>
            </a:extLst>
          </p:cNvPr>
          <p:cNvSpPr>
            <a:spLocks noGrp="1"/>
          </p:cNvSpPr>
          <p:nvPr>
            <p:ph type="body" idx="1"/>
          </p:nvPr>
        </p:nvSpPr>
        <p:spPr>
          <a:xfrm>
            <a:off x="670275" y="1373588"/>
            <a:ext cx="2758725" cy="3552300"/>
          </a:xfrm>
        </p:spPr>
        <p:txBody>
          <a:bodyPr>
            <a:normAutofit/>
          </a:bodyPr>
          <a:lstStyle/>
          <a:p>
            <a:pPr marL="0" indent="0">
              <a:buNone/>
            </a:pPr>
            <a:r>
              <a:rPr lang="en-US" b="1" u="sng" dirty="0"/>
              <a:t>Algorithm</a:t>
            </a:r>
          </a:p>
          <a:p>
            <a:r>
              <a:rPr lang="en-US" dirty="0"/>
              <a:t>For each line of the file:</a:t>
            </a:r>
          </a:p>
          <a:p>
            <a:pPr lvl="1"/>
            <a:r>
              <a:rPr lang="en-US" sz="1100" dirty="0">
                <a:solidFill>
                  <a:srgbClr val="2185C6"/>
                </a:solidFill>
              </a:rPr>
              <a:t>Parse</a:t>
            </a:r>
            <a:r>
              <a:rPr lang="en-US" sz="1100" dirty="0"/>
              <a:t>: </a:t>
            </a:r>
            <a:r>
              <a:rPr lang="en-US" sz="1100" dirty="0">
                <a:solidFill>
                  <a:srgbClr val="F20052"/>
                </a:solidFill>
              </a:rPr>
              <a:t>split the line to obtain </a:t>
            </a:r>
            <a:r>
              <a:rPr lang="en-US" sz="1100" dirty="0" err="1">
                <a:solidFill>
                  <a:srgbClr val="F20052"/>
                </a:solidFill>
              </a:rPr>
              <a:t>lane_id</a:t>
            </a:r>
            <a:r>
              <a:rPr lang="en-US" sz="1100" dirty="0">
                <a:solidFill>
                  <a:srgbClr val="F20052"/>
                </a:solidFill>
              </a:rPr>
              <a:t>, </a:t>
            </a:r>
            <a:r>
              <a:rPr lang="en-US" sz="1100" dirty="0" err="1">
                <a:solidFill>
                  <a:srgbClr val="F20052"/>
                </a:solidFill>
              </a:rPr>
              <a:t>carrier_id</a:t>
            </a:r>
            <a:r>
              <a:rPr lang="en-US" sz="1100" dirty="0">
                <a:solidFill>
                  <a:srgbClr val="F20052"/>
                </a:solidFill>
              </a:rPr>
              <a:t>, and rate</a:t>
            </a:r>
          </a:p>
          <a:p>
            <a:pPr lvl="1"/>
            <a:r>
              <a:rPr lang="en-US" sz="1100" dirty="0">
                <a:solidFill>
                  <a:srgbClr val="2185C6"/>
                </a:solidFill>
              </a:rPr>
              <a:t>Update</a:t>
            </a:r>
            <a:r>
              <a:rPr lang="en-US" sz="1100" dirty="0"/>
              <a:t>: if </a:t>
            </a:r>
            <a:r>
              <a:rPr lang="en-US" sz="1100" dirty="0">
                <a:solidFill>
                  <a:srgbClr val="F20052"/>
                </a:solidFill>
              </a:rPr>
              <a:t>rate</a:t>
            </a:r>
            <a:r>
              <a:rPr lang="en-US" sz="1100" dirty="0"/>
              <a:t> is </a:t>
            </a:r>
            <a:r>
              <a:rPr lang="en-US" sz="1100" dirty="0">
                <a:solidFill>
                  <a:srgbClr val="F20052"/>
                </a:solidFill>
              </a:rPr>
              <a:t>lower than </a:t>
            </a:r>
            <a:r>
              <a:rPr lang="en-US" sz="1100" dirty="0"/>
              <a:t>the </a:t>
            </a:r>
            <a:r>
              <a:rPr lang="en-US" sz="1100" dirty="0">
                <a:solidFill>
                  <a:srgbClr val="F20052"/>
                </a:solidFill>
              </a:rPr>
              <a:t>current lowest shipping rate</a:t>
            </a:r>
            <a:r>
              <a:rPr lang="en-US" sz="1100" dirty="0"/>
              <a:t> of </a:t>
            </a:r>
            <a:r>
              <a:rPr lang="en-US" sz="1100" dirty="0" err="1"/>
              <a:t>lane_id</a:t>
            </a:r>
            <a:r>
              <a:rPr lang="en-US" sz="1100" dirty="0"/>
              <a:t>, then </a:t>
            </a:r>
            <a:r>
              <a:rPr lang="en-US" sz="1100" dirty="0">
                <a:solidFill>
                  <a:srgbClr val="F20052"/>
                </a:solidFill>
              </a:rPr>
              <a:t>update the current lowest shipping</a:t>
            </a:r>
            <a:r>
              <a:rPr lang="en-US" sz="1100" dirty="0"/>
              <a:t> of </a:t>
            </a:r>
            <a:r>
              <a:rPr lang="en-US" sz="1100" dirty="0" err="1"/>
              <a:t>lane_id</a:t>
            </a:r>
            <a:endParaRPr lang="en-US" sz="1100" dirty="0"/>
          </a:p>
          <a:p>
            <a:endParaRPr lang="en-US" dirty="0"/>
          </a:p>
        </p:txBody>
      </p:sp>
      <p:sp>
        <p:nvSpPr>
          <p:cNvPr id="5" name="Slide Number Placeholder 4">
            <a:extLst>
              <a:ext uri="{FF2B5EF4-FFF2-40B4-BE49-F238E27FC236}">
                <a16:creationId xmlns:a16="http://schemas.microsoft.com/office/drawing/2014/main" id="{7B445708-43BD-4589-A06E-007A342E6D2C}"/>
              </a:ext>
            </a:extLst>
          </p:cNvPr>
          <p:cNvSpPr>
            <a:spLocks noGrp="1"/>
          </p:cNvSpPr>
          <p:nvPr>
            <p:ph type="sldNum" idx="12"/>
          </p:nvPr>
        </p:nvSpPr>
        <p:spPr/>
        <p:txBody>
          <a:bodyPr/>
          <a:lstStyle/>
          <a:p>
            <a:fld id="{07FA3494-9353-42BA-B4F7-D8D8DAD0F940}" type="slidenum">
              <a:rPr lang="en-US" altLang="zh-CN" smtClean="0"/>
              <a:pPr/>
              <a:t>8</a:t>
            </a:fld>
            <a:endParaRPr lang="en-US" altLang="zh-CN" dirty="0"/>
          </a:p>
        </p:txBody>
      </p:sp>
      <p:sp>
        <p:nvSpPr>
          <p:cNvPr id="4" name="Content Placeholder 3">
            <a:extLst>
              <a:ext uri="{FF2B5EF4-FFF2-40B4-BE49-F238E27FC236}">
                <a16:creationId xmlns:a16="http://schemas.microsoft.com/office/drawing/2014/main" id="{A8823CB8-7ED4-4A47-9E11-8C8DEEE530AA}"/>
              </a:ext>
            </a:extLst>
          </p:cNvPr>
          <p:cNvSpPr>
            <a:spLocks noGrp="1"/>
          </p:cNvSpPr>
          <p:nvPr>
            <p:ph sz="half" idx="4294967295"/>
          </p:nvPr>
        </p:nvSpPr>
        <p:spPr>
          <a:xfrm>
            <a:off x="3429000" y="1373588"/>
            <a:ext cx="3429000" cy="3411524"/>
          </a:xfrm>
        </p:spPr>
        <p:txBody>
          <a:bodyPr>
            <a:noAutofit/>
          </a:bodyPr>
          <a:lstStyle/>
          <a:p>
            <a:pPr marL="0" indent="0">
              <a:buNone/>
            </a:pPr>
            <a:r>
              <a:rPr lang="en-US" sz="1400" b="1" u="sng" dirty="0"/>
              <a:t>Data Structure</a:t>
            </a:r>
          </a:p>
          <a:p>
            <a:pPr>
              <a:lnSpc>
                <a:spcPct val="120000"/>
              </a:lnSpc>
              <a:buSzPct val="129000"/>
            </a:pPr>
            <a:r>
              <a:rPr lang="en-US" sz="1400" dirty="0">
                <a:solidFill>
                  <a:srgbClr val="2185C6"/>
                </a:solidFill>
              </a:rPr>
              <a:t>How to keep the current lowest shipping rate for each </a:t>
            </a:r>
            <a:r>
              <a:rPr lang="en-US" sz="1400" dirty="0" err="1">
                <a:solidFill>
                  <a:srgbClr val="2185C6"/>
                </a:solidFill>
              </a:rPr>
              <a:t>lane_id</a:t>
            </a:r>
            <a:r>
              <a:rPr lang="en-US" sz="1400" dirty="0"/>
              <a:t>?</a:t>
            </a:r>
          </a:p>
          <a:p>
            <a:pPr marL="685800" lvl="1" indent="-285750">
              <a:lnSpc>
                <a:spcPct val="120000"/>
              </a:lnSpc>
              <a:buSzPct val="150000"/>
            </a:pPr>
            <a:r>
              <a:rPr lang="en-US" sz="1100" dirty="0"/>
              <a:t>If </a:t>
            </a:r>
            <a:r>
              <a:rPr lang="en-US" sz="1100" dirty="0">
                <a:solidFill>
                  <a:srgbClr val="2185C6"/>
                </a:solidFill>
              </a:rPr>
              <a:t>the </a:t>
            </a:r>
            <a:r>
              <a:rPr lang="en-US" sz="1100" dirty="0" err="1">
                <a:solidFill>
                  <a:srgbClr val="2185C6"/>
                </a:solidFill>
              </a:rPr>
              <a:t>lane_id</a:t>
            </a:r>
            <a:r>
              <a:rPr lang="en-US" sz="1100" dirty="0">
                <a:solidFill>
                  <a:srgbClr val="2185C6"/>
                </a:solidFill>
              </a:rPr>
              <a:t> is an integer</a:t>
            </a:r>
            <a:r>
              <a:rPr lang="en-US" sz="1100" dirty="0"/>
              <a:t>, we can use a </a:t>
            </a:r>
            <a:r>
              <a:rPr lang="en-US" sz="1100" dirty="0">
                <a:solidFill>
                  <a:srgbClr val="2185C6"/>
                </a:solidFill>
              </a:rPr>
              <a:t>list</a:t>
            </a:r>
            <a:r>
              <a:rPr lang="en-US" sz="1100" dirty="0"/>
              <a:t>, as the </a:t>
            </a:r>
            <a:r>
              <a:rPr lang="en-US" sz="1100" dirty="0">
                <a:solidFill>
                  <a:srgbClr val="2185C6"/>
                </a:solidFill>
              </a:rPr>
              <a:t>index</a:t>
            </a:r>
            <a:r>
              <a:rPr lang="en-US" sz="1100" dirty="0"/>
              <a:t> of the list is an </a:t>
            </a:r>
            <a:r>
              <a:rPr lang="en-US" sz="1100" dirty="0">
                <a:solidFill>
                  <a:srgbClr val="2185C6"/>
                </a:solidFill>
              </a:rPr>
              <a:t>integer</a:t>
            </a:r>
          </a:p>
          <a:p>
            <a:pPr marL="397764" lvl="1" indent="0">
              <a:buNone/>
            </a:pPr>
            <a:endParaRPr lang="en-US" sz="1400" dirty="0"/>
          </a:p>
          <a:p>
            <a:pPr marL="397764" lvl="1" indent="0">
              <a:buNone/>
            </a:pPr>
            <a:endParaRPr lang="en-US" sz="1400" dirty="0"/>
          </a:p>
          <a:p>
            <a:pPr marL="685800" lvl="1" indent="-285750">
              <a:lnSpc>
                <a:spcPct val="120000"/>
              </a:lnSpc>
              <a:buSzPct val="150000"/>
            </a:pPr>
            <a:r>
              <a:rPr lang="en-US" sz="1100" dirty="0"/>
              <a:t>However, </a:t>
            </a:r>
            <a:r>
              <a:rPr lang="en-US" sz="1100" dirty="0" err="1">
                <a:solidFill>
                  <a:srgbClr val="2185C6"/>
                </a:solidFill>
              </a:rPr>
              <a:t>lane_id</a:t>
            </a:r>
            <a:r>
              <a:rPr lang="en-US" sz="1100" dirty="0">
                <a:solidFill>
                  <a:srgbClr val="2185C6"/>
                </a:solidFill>
              </a:rPr>
              <a:t> is a string</a:t>
            </a:r>
            <a:r>
              <a:rPr lang="en-US" sz="1100" dirty="0"/>
              <a:t>. We shall use a “</a:t>
            </a:r>
            <a:r>
              <a:rPr lang="en-US" sz="1100" dirty="0">
                <a:solidFill>
                  <a:srgbClr val="2185C6"/>
                </a:solidFill>
              </a:rPr>
              <a:t>list</a:t>
            </a:r>
            <a:r>
              <a:rPr lang="en-US" sz="1100" dirty="0"/>
              <a:t>” </a:t>
            </a:r>
            <a:r>
              <a:rPr lang="en-US" sz="1100" dirty="0">
                <a:solidFill>
                  <a:srgbClr val="2185C6"/>
                </a:solidFill>
              </a:rPr>
              <a:t>with an index </a:t>
            </a:r>
            <a:r>
              <a:rPr lang="en-US" sz="1100" dirty="0"/>
              <a:t>being a string – This is a </a:t>
            </a:r>
            <a:r>
              <a:rPr lang="en-US" sz="1100" dirty="0">
                <a:solidFill>
                  <a:srgbClr val="2185C6"/>
                </a:solidFill>
              </a:rPr>
              <a:t>dictionary</a:t>
            </a:r>
            <a:r>
              <a:rPr lang="en-US" sz="1100" dirty="0"/>
              <a:t> in python</a:t>
            </a:r>
          </a:p>
        </p:txBody>
      </p:sp>
      <p:sp>
        <p:nvSpPr>
          <p:cNvPr id="6" name="TextBox 5">
            <a:extLst>
              <a:ext uri="{FF2B5EF4-FFF2-40B4-BE49-F238E27FC236}">
                <a16:creationId xmlns:a16="http://schemas.microsoft.com/office/drawing/2014/main" id="{5EE680F4-FE4D-4118-AFB3-EB755C790C8F}"/>
              </a:ext>
            </a:extLst>
          </p:cNvPr>
          <p:cNvSpPr txBox="1"/>
          <p:nvPr/>
        </p:nvSpPr>
        <p:spPr>
          <a:xfrm>
            <a:off x="4124155" y="2739110"/>
            <a:ext cx="2459328" cy="253916"/>
          </a:xfrm>
          <a:prstGeom prst="rect">
            <a:avLst/>
          </a:prstGeom>
          <a:noFill/>
        </p:spPr>
        <p:txBody>
          <a:bodyPr wrap="none" rtlCol="0">
            <a:spAutoFit/>
          </a:bodyPr>
          <a:lstStyle>
            <a:defPPr marR="0" lvl="0" algn="l" rtl="0">
              <a:lnSpc>
                <a:spcPct val="100000"/>
              </a:lnSpc>
              <a:spcBef>
                <a:spcPts val="0"/>
              </a:spcBef>
              <a:spcAft>
                <a:spcPts val="0"/>
              </a:spcAft>
            </a:defPPr>
            <a:lvl1pPr>
              <a:defRPr sz="1050">
                <a:solidFill>
                  <a:schemeClr val="accent6">
                    <a:lumMod val="75000"/>
                  </a:schemeClr>
                </a:solidFill>
              </a:defRPr>
            </a:lvl1pPr>
          </a:lstStyle>
          <a:p>
            <a:r>
              <a:rPr lang="en-US" dirty="0">
                <a:latin typeface="Lato" panose="020F0502020204030203" pitchFamily="34" charset="0"/>
                <a:ea typeface="Lato" panose="020F0502020204030203" pitchFamily="34" charset="0"/>
                <a:cs typeface="Lato" panose="020F0502020204030203" pitchFamily="34" charset="0"/>
              </a:rPr>
              <a:t>E.g. </a:t>
            </a:r>
            <a:r>
              <a:rPr lang="en-US" dirty="0" err="1">
                <a:latin typeface="Lato" panose="020F0502020204030203" pitchFamily="34" charset="0"/>
                <a:ea typeface="Lato" panose="020F0502020204030203" pitchFamily="34" charset="0"/>
                <a:cs typeface="Lato" panose="020F0502020204030203" pitchFamily="34" charset="0"/>
              </a:rPr>
              <a:t>lowest_rate</a:t>
            </a:r>
            <a:r>
              <a:rPr lang="en-US" dirty="0">
                <a:latin typeface="Lato" panose="020F0502020204030203" pitchFamily="34" charset="0"/>
                <a:ea typeface="Lato" panose="020F0502020204030203" pitchFamily="34" charset="0"/>
                <a:cs typeface="Lato" panose="020F0502020204030203" pitchFamily="34" charset="0"/>
              </a:rPr>
              <a:t>[0], </a:t>
            </a:r>
            <a:r>
              <a:rPr lang="en-US" dirty="0" err="1">
                <a:latin typeface="Lato" panose="020F0502020204030203" pitchFamily="34" charset="0"/>
                <a:ea typeface="Lato" panose="020F0502020204030203" pitchFamily="34" charset="0"/>
                <a:cs typeface="Lato" panose="020F0502020204030203" pitchFamily="34" charset="0"/>
              </a:rPr>
              <a:t>lowest_rate</a:t>
            </a:r>
            <a:r>
              <a:rPr lang="en-US" dirty="0">
                <a:latin typeface="Lato" panose="020F0502020204030203" pitchFamily="34" charset="0"/>
                <a:ea typeface="Lato" panose="020F0502020204030203" pitchFamily="34" charset="0"/>
                <a:cs typeface="Lato" panose="020F0502020204030203" pitchFamily="34" charset="0"/>
              </a:rPr>
              <a:t>[1],  …</a:t>
            </a:r>
          </a:p>
        </p:txBody>
      </p:sp>
      <p:sp>
        <p:nvSpPr>
          <p:cNvPr id="7" name="TextBox 6">
            <a:extLst>
              <a:ext uri="{FF2B5EF4-FFF2-40B4-BE49-F238E27FC236}">
                <a16:creationId xmlns:a16="http://schemas.microsoft.com/office/drawing/2014/main" id="{EBFC692F-23FE-4C48-AFC3-E4B803C7B2B5}"/>
              </a:ext>
            </a:extLst>
          </p:cNvPr>
          <p:cNvSpPr txBox="1"/>
          <p:nvPr/>
        </p:nvSpPr>
        <p:spPr>
          <a:xfrm>
            <a:off x="3342384" y="3889081"/>
            <a:ext cx="3515706" cy="253916"/>
          </a:xfrm>
          <a:prstGeom prst="rect">
            <a:avLst/>
          </a:prstGeom>
          <a:noFill/>
        </p:spPr>
        <p:txBody>
          <a:bodyPr wrap="none" rtlCol="0">
            <a:spAutoFit/>
          </a:bodyPr>
          <a:lstStyle/>
          <a:p>
            <a:r>
              <a:rPr lang="en-US" sz="1050" dirty="0">
                <a:solidFill>
                  <a:schemeClr val="accent6">
                    <a:lumMod val="75000"/>
                  </a:schemeClr>
                </a:solidFill>
                <a:latin typeface="Lato" panose="020F0502020204030203" pitchFamily="34" charset="0"/>
                <a:ea typeface="Lato" panose="020F0502020204030203" pitchFamily="34" charset="0"/>
                <a:cs typeface="Lato" panose="020F0502020204030203" pitchFamily="34" charset="0"/>
              </a:rPr>
              <a:t>E.g. </a:t>
            </a:r>
            <a:r>
              <a:rPr lang="en-US" sz="1050" dirty="0" err="1">
                <a:solidFill>
                  <a:schemeClr val="accent6">
                    <a:lumMod val="75000"/>
                  </a:schemeClr>
                </a:solidFill>
                <a:latin typeface="Lato" panose="020F0502020204030203" pitchFamily="34" charset="0"/>
                <a:ea typeface="Lato" panose="020F0502020204030203" pitchFamily="34" charset="0"/>
                <a:cs typeface="Lato" panose="020F0502020204030203" pitchFamily="34" charset="0"/>
              </a:rPr>
              <a:t>lowest_rate</a:t>
            </a:r>
            <a:r>
              <a:rPr lang="en-US" sz="1050" dirty="0">
                <a:solidFill>
                  <a:schemeClr val="accent6">
                    <a:lumMod val="75000"/>
                  </a:schemeClr>
                </a:solidFill>
                <a:latin typeface="Lato" panose="020F0502020204030203" pitchFamily="34" charset="0"/>
                <a:ea typeface="Lato" panose="020F0502020204030203" pitchFamily="34" charset="0"/>
                <a:cs typeface="Lato" panose="020F0502020204030203" pitchFamily="34" charset="0"/>
              </a:rPr>
              <a:t>[‘L000000’], </a:t>
            </a:r>
            <a:r>
              <a:rPr lang="en-US" sz="1050" dirty="0" err="1">
                <a:solidFill>
                  <a:schemeClr val="accent6">
                    <a:lumMod val="75000"/>
                  </a:schemeClr>
                </a:solidFill>
                <a:latin typeface="Lato" panose="020F0502020204030203" pitchFamily="34" charset="0"/>
                <a:ea typeface="Lato" panose="020F0502020204030203" pitchFamily="34" charset="0"/>
                <a:cs typeface="Lato" panose="020F0502020204030203" pitchFamily="34" charset="0"/>
              </a:rPr>
              <a:t>lowest_rate</a:t>
            </a:r>
            <a:r>
              <a:rPr lang="en-US" sz="1050" dirty="0">
                <a:solidFill>
                  <a:schemeClr val="accent6">
                    <a:lumMod val="75000"/>
                  </a:schemeClr>
                </a:solidFill>
                <a:latin typeface="Lato" panose="020F0502020204030203" pitchFamily="34" charset="0"/>
                <a:ea typeface="Lato" panose="020F0502020204030203" pitchFamily="34" charset="0"/>
                <a:cs typeface="Lato" panose="020F0502020204030203" pitchFamily="34" charset="0"/>
              </a:rPr>
              <a:t>[‘‘L000001’],  …</a:t>
            </a:r>
          </a:p>
        </p:txBody>
      </p:sp>
      <p:pic>
        <p:nvPicPr>
          <p:cNvPr id="8" name="Picture 7">
            <a:extLst>
              <a:ext uri="{FF2B5EF4-FFF2-40B4-BE49-F238E27FC236}">
                <a16:creationId xmlns:a16="http://schemas.microsoft.com/office/drawing/2014/main" id="{C3D5BF33-EA23-4600-A1EB-F5C325CE976D}"/>
              </a:ext>
            </a:extLst>
          </p:cNvPr>
          <p:cNvPicPr>
            <a:picLocks noChangeAspect="1"/>
          </p:cNvPicPr>
          <p:nvPr/>
        </p:nvPicPr>
        <p:blipFill>
          <a:blip r:embed="rId3"/>
          <a:stretch>
            <a:fillRect/>
          </a:stretch>
        </p:blipFill>
        <p:spPr>
          <a:xfrm>
            <a:off x="1443910" y="3648655"/>
            <a:ext cx="1452873" cy="994723"/>
          </a:xfrm>
          <a:prstGeom prst="rect">
            <a:avLst/>
          </a:prstGeom>
        </p:spPr>
      </p:pic>
    </p:spTree>
    <p:extLst>
      <p:ext uri="{BB962C8B-B14F-4D97-AF65-F5344CB8AC3E}">
        <p14:creationId xmlns:p14="http://schemas.microsoft.com/office/powerpoint/2010/main" val="197530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B94F710-7237-466F-8C3A-F74DBBE47438}"/>
              </a:ext>
            </a:extLst>
          </p:cNvPr>
          <p:cNvPicPr>
            <a:picLocks noChangeAspect="1"/>
          </p:cNvPicPr>
          <p:nvPr/>
        </p:nvPicPr>
        <p:blipFill>
          <a:blip r:embed="rId2"/>
          <a:stretch>
            <a:fillRect/>
          </a:stretch>
        </p:blipFill>
        <p:spPr>
          <a:xfrm>
            <a:off x="834752" y="1598108"/>
            <a:ext cx="3536650" cy="2202368"/>
          </a:xfrm>
          <a:prstGeom prst="rect">
            <a:avLst/>
          </a:prstGeom>
        </p:spPr>
      </p:pic>
      <p:sp>
        <p:nvSpPr>
          <p:cNvPr id="2" name="Title 1">
            <a:extLst>
              <a:ext uri="{FF2B5EF4-FFF2-40B4-BE49-F238E27FC236}">
                <a16:creationId xmlns:a16="http://schemas.microsoft.com/office/drawing/2014/main" id="{6708A287-1EB9-4E24-8E16-0291D5F5A92C}"/>
              </a:ext>
            </a:extLst>
          </p:cNvPr>
          <p:cNvSpPr>
            <a:spLocks noGrp="1"/>
          </p:cNvSpPr>
          <p:nvPr>
            <p:ph type="title"/>
          </p:nvPr>
        </p:nvSpPr>
        <p:spPr/>
        <p:txBody>
          <a:bodyPr/>
          <a:lstStyle/>
          <a:p>
            <a:r>
              <a:rPr lang="en-US" dirty="0"/>
              <a:t>Lowest Shipping Rates for Multiple lanes: Code</a:t>
            </a:r>
          </a:p>
        </p:txBody>
      </p:sp>
      <p:sp>
        <p:nvSpPr>
          <p:cNvPr id="3" name="Content Placeholder 2">
            <a:extLst>
              <a:ext uri="{FF2B5EF4-FFF2-40B4-BE49-F238E27FC236}">
                <a16:creationId xmlns:a16="http://schemas.microsoft.com/office/drawing/2014/main" id="{109BDC50-D982-48AB-B6D8-1BD62A00BF3F}"/>
              </a:ext>
            </a:extLst>
          </p:cNvPr>
          <p:cNvSpPr>
            <a:spLocks noGrp="1"/>
          </p:cNvSpPr>
          <p:nvPr>
            <p:ph type="body" idx="1"/>
          </p:nvPr>
        </p:nvSpPr>
        <p:spPr>
          <a:xfrm>
            <a:off x="2918136" y="1458133"/>
            <a:ext cx="3696886" cy="1167456"/>
          </a:xfrm>
        </p:spPr>
        <p:txBody>
          <a:bodyPr>
            <a:normAutofit lnSpcReduction="10000"/>
          </a:bodyPr>
          <a:lstStyle/>
          <a:p>
            <a:pPr>
              <a:buSzPct val="129000"/>
            </a:pPr>
            <a:r>
              <a:rPr lang="en-US" sz="1100" dirty="0" err="1">
                <a:solidFill>
                  <a:srgbClr val="2185C6"/>
                </a:solidFill>
              </a:rPr>
              <a:t>lowest_rates</a:t>
            </a:r>
            <a:r>
              <a:rPr lang="en-US" sz="1100" dirty="0">
                <a:solidFill>
                  <a:srgbClr val="2185C6"/>
                </a:solidFill>
              </a:rPr>
              <a:t> is a dictionary variable</a:t>
            </a:r>
          </a:p>
          <a:p>
            <a:pPr>
              <a:buSzPct val="129000"/>
            </a:pPr>
            <a:r>
              <a:rPr lang="en-US" sz="1100" dirty="0" err="1">
                <a:solidFill>
                  <a:srgbClr val="2185C6"/>
                </a:solidFill>
              </a:rPr>
              <a:t>lane_id</a:t>
            </a:r>
            <a:r>
              <a:rPr lang="en-US" sz="1100" dirty="0">
                <a:solidFill>
                  <a:srgbClr val="2185C6"/>
                </a:solidFill>
              </a:rPr>
              <a:t> is a string</a:t>
            </a:r>
            <a:r>
              <a:rPr lang="en-US" sz="1100" dirty="0"/>
              <a:t>, used as an </a:t>
            </a:r>
            <a:r>
              <a:rPr lang="en-US" sz="1100" dirty="0">
                <a:solidFill>
                  <a:srgbClr val="2185C6"/>
                </a:solidFill>
              </a:rPr>
              <a:t>index</a:t>
            </a:r>
            <a:r>
              <a:rPr lang="en-US" sz="1100" dirty="0"/>
              <a:t> of </a:t>
            </a:r>
            <a:r>
              <a:rPr lang="en-US" sz="1100" dirty="0" err="1">
                <a:solidFill>
                  <a:srgbClr val="2185C6"/>
                </a:solidFill>
              </a:rPr>
              <a:t>lowest_rates</a:t>
            </a:r>
            <a:endParaRPr lang="en-US" sz="1100" dirty="0">
              <a:solidFill>
                <a:srgbClr val="2185C6"/>
              </a:solidFill>
            </a:endParaRPr>
          </a:p>
          <a:p>
            <a:pPr>
              <a:buSzPct val="129000"/>
            </a:pPr>
            <a:r>
              <a:rPr lang="en-US" sz="1100" dirty="0"/>
              <a:t>{‘L000001’:900.5, ‘L000002’:400.0, ‘L000003’:600.0} is a dictionary value</a:t>
            </a:r>
          </a:p>
        </p:txBody>
      </p:sp>
      <p:sp>
        <p:nvSpPr>
          <p:cNvPr id="5" name="Slide Number Placeholder 4">
            <a:extLst>
              <a:ext uri="{FF2B5EF4-FFF2-40B4-BE49-F238E27FC236}">
                <a16:creationId xmlns:a16="http://schemas.microsoft.com/office/drawing/2014/main" id="{94BA67B9-FED1-4D91-81E6-843FA97A0E1C}"/>
              </a:ext>
            </a:extLst>
          </p:cNvPr>
          <p:cNvSpPr>
            <a:spLocks noGrp="1"/>
          </p:cNvSpPr>
          <p:nvPr>
            <p:ph type="sldNum" idx="12"/>
          </p:nvPr>
        </p:nvSpPr>
        <p:spPr/>
        <p:txBody>
          <a:bodyPr/>
          <a:lstStyle/>
          <a:p>
            <a:fld id="{07FA3494-9353-42BA-B4F7-D8D8DAD0F940}" type="slidenum">
              <a:rPr lang="en-US" altLang="zh-CN"/>
              <a:pPr/>
              <a:t>9</a:t>
            </a:fld>
            <a:endParaRPr lang="en-US" altLang="zh-CN" dirty="0"/>
          </a:p>
        </p:txBody>
      </p:sp>
      <p:pic>
        <p:nvPicPr>
          <p:cNvPr id="21" name="Picture 20">
            <a:extLst>
              <a:ext uri="{FF2B5EF4-FFF2-40B4-BE49-F238E27FC236}">
                <a16:creationId xmlns:a16="http://schemas.microsoft.com/office/drawing/2014/main" id="{1A8B3808-3F7D-4F3A-A8B2-32E28789D32D}"/>
              </a:ext>
            </a:extLst>
          </p:cNvPr>
          <p:cNvPicPr>
            <a:picLocks noChangeAspect="1"/>
          </p:cNvPicPr>
          <p:nvPr/>
        </p:nvPicPr>
        <p:blipFill>
          <a:blip r:embed="rId3"/>
          <a:stretch>
            <a:fillRect/>
          </a:stretch>
        </p:blipFill>
        <p:spPr>
          <a:xfrm>
            <a:off x="4428803" y="3774384"/>
            <a:ext cx="2300474" cy="345179"/>
          </a:xfrm>
          <a:prstGeom prst="rect">
            <a:avLst/>
          </a:prstGeom>
        </p:spPr>
      </p:pic>
      <p:pic>
        <p:nvPicPr>
          <p:cNvPr id="22" name="Picture 21">
            <a:extLst>
              <a:ext uri="{FF2B5EF4-FFF2-40B4-BE49-F238E27FC236}">
                <a16:creationId xmlns:a16="http://schemas.microsoft.com/office/drawing/2014/main" id="{225B0848-0FD7-4BE8-A2CD-5F2CC37F7391}"/>
              </a:ext>
            </a:extLst>
          </p:cNvPr>
          <p:cNvPicPr>
            <a:picLocks noChangeAspect="1"/>
          </p:cNvPicPr>
          <p:nvPr/>
        </p:nvPicPr>
        <p:blipFill>
          <a:blip r:embed="rId4"/>
          <a:stretch>
            <a:fillRect/>
          </a:stretch>
        </p:blipFill>
        <p:spPr>
          <a:xfrm>
            <a:off x="4434628" y="2695457"/>
            <a:ext cx="1473812" cy="1009059"/>
          </a:xfrm>
          <a:prstGeom prst="rect">
            <a:avLst/>
          </a:prstGeom>
        </p:spPr>
      </p:pic>
      <p:pic>
        <p:nvPicPr>
          <p:cNvPr id="13" name="Picture 12">
            <a:extLst>
              <a:ext uri="{FF2B5EF4-FFF2-40B4-BE49-F238E27FC236}">
                <a16:creationId xmlns:a16="http://schemas.microsoft.com/office/drawing/2014/main" id="{57C31AAB-C141-4C7C-AB8E-AEF35690E93F}"/>
              </a:ext>
            </a:extLst>
          </p:cNvPr>
          <p:cNvPicPr>
            <a:picLocks noChangeAspect="1"/>
          </p:cNvPicPr>
          <p:nvPr/>
        </p:nvPicPr>
        <p:blipFill>
          <a:blip r:embed="rId5"/>
          <a:stretch>
            <a:fillRect/>
          </a:stretch>
        </p:blipFill>
        <p:spPr>
          <a:xfrm>
            <a:off x="834752" y="4250153"/>
            <a:ext cx="4104085" cy="332185"/>
          </a:xfrm>
          <a:prstGeom prst="rect">
            <a:avLst/>
          </a:prstGeom>
        </p:spPr>
      </p:pic>
    </p:spTree>
    <p:extLst>
      <p:ext uri="{BB962C8B-B14F-4D97-AF65-F5344CB8AC3E}">
        <p14:creationId xmlns:p14="http://schemas.microsoft.com/office/powerpoint/2010/main" val="312124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p:txBody>
          <a:bodyPr/>
          <a:lstStyle/>
          <a:p>
            <a:r>
              <a:rPr lang="en-US" dirty="0">
                <a:sym typeface="Cabin"/>
              </a:rPr>
              <a:t>Programming = Algorithm + Data Structure</a:t>
            </a:r>
          </a:p>
        </p:txBody>
      </p:sp>
      <p:sp>
        <p:nvSpPr>
          <p:cNvPr id="190" name="Shape 190"/>
          <p:cNvSpPr txBox="1">
            <a:spLocks noGrp="1"/>
          </p:cNvSpPr>
          <p:nvPr>
            <p:ph type="body" idx="1"/>
          </p:nvPr>
        </p:nvSpPr>
        <p:spPr>
          <a:xfrm>
            <a:off x="670275" y="1373588"/>
            <a:ext cx="2901761" cy="3552300"/>
          </a:xfrm>
        </p:spPr>
        <p:txBody>
          <a:bodyPr>
            <a:normAutofit/>
          </a:bodyPr>
          <a:lstStyle/>
          <a:p>
            <a:r>
              <a:rPr lang="en-US" sz="1050" dirty="0">
                <a:sym typeface="Cabin"/>
              </a:rPr>
              <a:t>Algorithm</a:t>
            </a:r>
          </a:p>
          <a:p>
            <a:pPr marL="397764" lvl="1" indent="0">
              <a:buNone/>
            </a:pPr>
            <a:r>
              <a:rPr lang="en-US" sz="1050" dirty="0">
                <a:sym typeface="Cabin"/>
              </a:rPr>
              <a:t>A set of rules or steps used to solve a problem</a:t>
            </a:r>
          </a:p>
          <a:p>
            <a:r>
              <a:rPr lang="en-US" sz="1050" dirty="0">
                <a:sym typeface="Cabin"/>
              </a:rPr>
              <a:t>Data Structure</a:t>
            </a:r>
          </a:p>
          <a:p>
            <a:pPr marL="397764" lvl="1" indent="0">
              <a:buNone/>
            </a:pPr>
            <a:r>
              <a:rPr lang="en-US" sz="1050" dirty="0">
                <a:sym typeface="Cabin"/>
              </a:rPr>
              <a:t>A particular way of organizing data in a computer</a:t>
            </a:r>
          </a:p>
        </p:txBody>
      </p:sp>
      <p:sp>
        <p:nvSpPr>
          <p:cNvPr id="11" name="Content Placeholder 2">
            <a:extLst>
              <a:ext uri="{FF2B5EF4-FFF2-40B4-BE49-F238E27FC236}">
                <a16:creationId xmlns:a16="http://schemas.microsoft.com/office/drawing/2014/main" id="{94E3A1C9-2974-44FE-8986-4AE025C15419}"/>
              </a:ext>
            </a:extLst>
          </p:cNvPr>
          <p:cNvSpPr txBox="1">
            <a:spLocks/>
          </p:cNvSpPr>
          <p:nvPr/>
        </p:nvSpPr>
        <p:spPr bwMode="auto">
          <a:xfrm>
            <a:off x="3671842" y="1628775"/>
            <a:ext cx="2805585" cy="16201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350" u="sng" dirty="0"/>
              <a:t>Algorithm</a:t>
            </a:r>
          </a:p>
          <a:p>
            <a:pPr marL="234900"/>
            <a:r>
              <a:rPr lang="en-US" sz="1350" dirty="0"/>
              <a:t>For each line of the file:</a:t>
            </a:r>
          </a:p>
          <a:p>
            <a:pPr lvl="1"/>
            <a:r>
              <a:rPr lang="en-US" sz="1050" dirty="0">
                <a:solidFill>
                  <a:srgbClr val="2185C6"/>
                </a:solidFill>
              </a:rPr>
              <a:t>Parse</a:t>
            </a:r>
            <a:r>
              <a:rPr lang="en-US" sz="1050" dirty="0"/>
              <a:t>: </a:t>
            </a:r>
            <a:r>
              <a:rPr lang="en-US" sz="1050" dirty="0">
                <a:solidFill>
                  <a:srgbClr val="F20052"/>
                </a:solidFill>
              </a:rPr>
              <a:t>split the line </a:t>
            </a:r>
            <a:r>
              <a:rPr lang="en-US" sz="1050" dirty="0"/>
              <a:t>to obtain </a:t>
            </a:r>
            <a:r>
              <a:rPr lang="en-US" sz="1050" dirty="0" err="1"/>
              <a:t>lane_id</a:t>
            </a:r>
            <a:r>
              <a:rPr lang="en-US" sz="1050" dirty="0"/>
              <a:t>, </a:t>
            </a:r>
            <a:r>
              <a:rPr lang="en-US" sz="1050" dirty="0" err="1"/>
              <a:t>carrier_id</a:t>
            </a:r>
            <a:r>
              <a:rPr lang="en-US" sz="1050" dirty="0"/>
              <a:t>, and rate</a:t>
            </a:r>
          </a:p>
          <a:p>
            <a:pPr lvl="1"/>
            <a:r>
              <a:rPr lang="en-US" sz="1050" dirty="0">
                <a:solidFill>
                  <a:srgbClr val="2185C6"/>
                </a:solidFill>
              </a:rPr>
              <a:t>Update</a:t>
            </a:r>
            <a:r>
              <a:rPr lang="en-US" sz="1050" dirty="0"/>
              <a:t>: if </a:t>
            </a:r>
            <a:r>
              <a:rPr lang="en-US" sz="1050" dirty="0">
                <a:solidFill>
                  <a:srgbClr val="F20052"/>
                </a:solidFill>
              </a:rPr>
              <a:t>rate is lower than the current lowest shipping rate of </a:t>
            </a:r>
            <a:r>
              <a:rPr lang="en-US" sz="1050" dirty="0" err="1">
                <a:solidFill>
                  <a:srgbClr val="F20052"/>
                </a:solidFill>
              </a:rPr>
              <a:t>lane_id</a:t>
            </a:r>
            <a:r>
              <a:rPr lang="en-US" sz="1050" dirty="0"/>
              <a:t>, then </a:t>
            </a:r>
            <a:r>
              <a:rPr lang="en-US" sz="1050" dirty="0">
                <a:solidFill>
                  <a:srgbClr val="F20052"/>
                </a:solidFill>
              </a:rPr>
              <a:t>update</a:t>
            </a:r>
            <a:r>
              <a:rPr lang="en-US" sz="1050" dirty="0"/>
              <a:t> the </a:t>
            </a:r>
            <a:r>
              <a:rPr lang="en-US" sz="1050" dirty="0">
                <a:solidFill>
                  <a:srgbClr val="F20052"/>
                </a:solidFill>
              </a:rPr>
              <a:t>current lowest shipping </a:t>
            </a:r>
            <a:r>
              <a:rPr lang="en-US" sz="1050" dirty="0"/>
              <a:t>of </a:t>
            </a:r>
            <a:r>
              <a:rPr lang="en-US" sz="1050" dirty="0" err="1"/>
              <a:t>lane_id</a:t>
            </a:r>
            <a:endParaRPr lang="en-US" sz="1050" dirty="0"/>
          </a:p>
          <a:p>
            <a:pPr lvl="1"/>
            <a:endParaRPr lang="en-US" sz="1125" dirty="0"/>
          </a:p>
        </p:txBody>
      </p:sp>
      <p:grpSp>
        <p:nvGrpSpPr>
          <p:cNvPr id="5" name="Group 4">
            <a:extLst>
              <a:ext uri="{FF2B5EF4-FFF2-40B4-BE49-F238E27FC236}">
                <a16:creationId xmlns:a16="http://schemas.microsoft.com/office/drawing/2014/main" id="{464D4691-F41F-40C9-8504-083786FA4248}"/>
              </a:ext>
            </a:extLst>
          </p:cNvPr>
          <p:cNvGrpSpPr/>
          <p:nvPr/>
        </p:nvGrpSpPr>
        <p:grpSpPr>
          <a:xfrm>
            <a:off x="715012" y="3046433"/>
            <a:ext cx="2356433" cy="1701189"/>
            <a:chOff x="695400" y="3717032"/>
            <a:chExt cx="4189213" cy="3024336"/>
          </a:xfrm>
        </p:grpSpPr>
        <p:grpSp>
          <p:nvGrpSpPr>
            <p:cNvPr id="4" name="Group 3">
              <a:extLst>
                <a:ext uri="{FF2B5EF4-FFF2-40B4-BE49-F238E27FC236}">
                  <a16:creationId xmlns:a16="http://schemas.microsoft.com/office/drawing/2014/main" id="{A407EDDA-3C9E-4D13-9455-EE7C0F3DDFD4}"/>
                </a:ext>
              </a:extLst>
            </p:cNvPr>
            <p:cNvGrpSpPr/>
            <p:nvPr/>
          </p:nvGrpSpPr>
          <p:grpSpPr>
            <a:xfrm>
              <a:off x="800495" y="3966600"/>
              <a:ext cx="3927353" cy="2574879"/>
              <a:chOff x="800495" y="3966600"/>
              <a:chExt cx="3927353" cy="2574879"/>
            </a:xfrm>
          </p:grpSpPr>
          <p:sp>
            <p:nvSpPr>
              <p:cNvPr id="3" name="Flowchart: Document 2">
                <a:extLst>
                  <a:ext uri="{FF2B5EF4-FFF2-40B4-BE49-F238E27FC236}">
                    <a16:creationId xmlns:a16="http://schemas.microsoft.com/office/drawing/2014/main" id="{AEADAB97-E2B1-42DC-959C-2E9937706E61}"/>
                  </a:ext>
                </a:extLst>
              </p:cNvPr>
              <p:cNvSpPr/>
              <p:nvPr/>
            </p:nvSpPr>
            <p:spPr>
              <a:xfrm>
                <a:off x="2855640" y="5893407"/>
                <a:ext cx="1440160" cy="648072"/>
              </a:xfrm>
              <a:prstGeom prst="flowChart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825" dirty="0" err="1"/>
                  <a:t>carrier_id</a:t>
                </a:r>
                <a:r>
                  <a:rPr lang="en-US" sz="825" dirty="0"/>
                  <a:t>: </a:t>
                </a:r>
                <a:r>
                  <a:rPr lang="en-US" sz="1050" dirty="0"/>
                  <a:t>string</a:t>
                </a:r>
                <a:endParaRPr lang="en-US" sz="825" dirty="0"/>
              </a:p>
            </p:txBody>
          </p:sp>
          <p:sp>
            <p:nvSpPr>
              <p:cNvPr id="7" name="Flowchart: Document 6">
                <a:extLst>
                  <a:ext uri="{FF2B5EF4-FFF2-40B4-BE49-F238E27FC236}">
                    <a16:creationId xmlns:a16="http://schemas.microsoft.com/office/drawing/2014/main" id="{C810F736-8686-4780-98B4-94BF860FEEF5}"/>
                  </a:ext>
                </a:extLst>
              </p:cNvPr>
              <p:cNvSpPr/>
              <p:nvPr/>
            </p:nvSpPr>
            <p:spPr>
              <a:xfrm>
                <a:off x="800495" y="4998590"/>
                <a:ext cx="1440160" cy="757410"/>
              </a:xfrm>
              <a:prstGeom prst="flowChart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825" dirty="0" err="1"/>
                  <a:t>lane_id</a:t>
                </a:r>
                <a:r>
                  <a:rPr lang="en-US" sz="825" dirty="0"/>
                  <a:t>: </a:t>
                </a:r>
                <a:r>
                  <a:rPr lang="en-US" sz="1050" dirty="0"/>
                  <a:t>string</a:t>
                </a:r>
                <a:endParaRPr lang="en-US" sz="825" dirty="0"/>
              </a:p>
            </p:txBody>
          </p:sp>
          <p:sp>
            <p:nvSpPr>
              <p:cNvPr id="8" name="Flowchart: Document 7">
                <a:extLst>
                  <a:ext uri="{FF2B5EF4-FFF2-40B4-BE49-F238E27FC236}">
                    <a16:creationId xmlns:a16="http://schemas.microsoft.com/office/drawing/2014/main" id="{64465B32-46B6-4FCA-ADD2-AD32519B51E6}"/>
                  </a:ext>
                </a:extLst>
              </p:cNvPr>
              <p:cNvSpPr/>
              <p:nvPr/>
            </p:nvSpPr>
            <p:spPr>
              <a:xfrm>
                <a:off x="2855640" y="5007612"/>
                <a:ext cx="1440160" cy="748388"/>
              </a:xfrm>
              <a:prstGeom prst="flowChart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825" dirty="0"/>
                  <a:t>rate: </a:t>
                </a:r>
                <a:r>
                  <a:rPr lang="en-US" sz="1050" dirty="0"/>
                  <a:t>float</a:t>
                </a:r>
                <a:endParaRPr lang="en-US" sz="825" dirty="0"/>
              </a:p>
            </p:txBody>
          </p:sp>
          <p:sp>
            <p:nvSpPr>
              <p:cNvPr id="9" name="Flowchart: Document 8">
                <a:extLst>
                  <a:ext uri="{FF2B5EF4-FFF2-40B4-BE49-F238E27FC236}">
                    <a16:creationId xmlns:a16="http://schemas.microsoft.com/office/drawing/2014/main" id="{7045DC4E-8BBE-4544-940B-6F98700FC7D8}"/>
                  </a:ext>
                </a:extLst>
              </p:cNvPr>
              <p:cNvSpPr/>
              <p:nvPr/>
            </p:nvSpPr>
            <p:spPr>
              <a:xfrm>
                <a:off x="800495" y="3987078"/>
                <a:ext cx="1872208" cy="757410"/>
              </a:xfrm>
              <a:prstGeom prst="flowChart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825" dirty="0"/>
                  <a:t>line of input file: </a:t>
                </a:r>
                <a:r>
                  <a:rPr lang="en-US" sz="1050" dirty="0"/>
                  <a:t>string</a:t>
                </a:r>
                <a:endParaRPr lang="en-US" sz="825" dirty="0"/>
              </a:p>
            </p:txBody>
          </p:sp>
          <p:sp>
            <p:nvSpPr>
              <p:cNvPr id="10" name="Flowchart: Document 9">
                <a:extLst>
                  <a:ext uri="{FF2B5EF4-FFF2-40B4-BE49-F238E27FC236}">
                    <a16:creationId xmlns:a16="http://schemas.microsoft.com/office/drawing/2014/main" id="{055472EB-D28C-4D76-B932-3D07B9FCD694}"/>
                  </a:ext>
                </a:extLst>
              </p:cNvPr>
              <p:cNvSpPr/>
              <p:nvPr/>
            </p:nvSpPr>
            <p:spPr>
              <a:xfrm>
                <a:off x="2855640" y="3966600"/>
                <a:ext cx="1872208" cy="757410"/>
              </a:xfrm>
              <a:prstGeom prst="flowChart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825" dirty="0" err="1"/>
                  <a:t>Lowest_rates</a:t>
                </a:r>
                <a:r>
                  <a:rPr lang="en-US" sz="825" dirty="0"/>
                  <a:t>: </a:t>
                </a:r>
                <a:r>
                  <a:rPr lang="en-US" sz="1050" b="1" dirty="0">
                    <a:solidFill>
                      <a:srgbClr val="FF0000"/>
                    </a:solidFill>
                  </a:rPr>
                  <a:t>Dictionary</a:t>
                </a:r>
                <a:endParaRPr lang="en-US" sz="825" b="1" dirty="0">
                  <a:solidFill>
                    <a:srgbClr val="FF0000"/>
                  </a:solidFill>
                </a:endParaRPr>
              </a:p>
            </p:txBody>
          </p:sp>
        </p:grpSp>
        <p:sp>
          <p:nvSpPr>
            <p:cNvPr id="6" name="Rectangle 5">
              <a:extLst>
                <a:ext uri="{FF2B5EF4-FFF2-40B4-BE49-F238E27FC236}">
                  <a16:creationId xmlns:a16="http://schemas.microsoft.com/office/drawing/2014/main" id="{73ABCA71-5BED-445E-92F1-D1CCE61B0D63}"/>
                </a:ext>
              </a:extLst>
            </p:cNvPr>
            <p:cNvSpPr/>
            <p:nvPr/>
          </p:nvSpPr>
          <p:spPr>
            <a:xfrm>
              <a:off x="695400" y="3717032"/>
              <a:ext cx="4189213" cy="3024336"/>
            </a:xfrm>
            <a:prstGeom prst="rect">
              <a:avLst/>
            </a:prstGeom>
            <a:no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17" name="TextBox 16">
              <a:extLst>
                <a:ext uri="{FF2B5EF4-FFF2-40B4-BE49-F238E27FC236}">
                  <a16:creationId xmlns:a16="http://schemas.microsoft.com/office/drawing/2014/main" id="{E3398D85-FD56-422E-AE10-0697805C9284}"/>
                </a:ext>
              </a:extLst>
            </p:cNvPr>
            <p:cNvSpPr txBox="1"/>
            <p:nvPr/>
          </p:nvSpPr>
          <p:spPr>
            <a:xfrm>
              <a:off x="853247" y="6217443"/>
              <a:ext cx="1824431" cy="441260"/>
            </a:xfrm>
            <a:prstGeom prst="rect">
              <a:avLst/>
            </a:prstGeom>
            <a:noFill/>
          </p:spPr>
          <p:txBody>
            <a:bodyPr wrap="none" rtlCol="0">
              <a:spAutoFit/>
            </a:bodyPr>
            <a:lstStyle/>
            <a:p>
              <a:r>
                <a:rPr lang="en-US" sz="1013" u="sng" dirty="0"/>
                <a:t>Data Structure</a:t>
              </a:r>
            </a:p>
          </p:txBody>
        </p:sp>
      </p:grpSp>
      <p:sp>
        <p:nvSpPr>
          <p:cNvPr id="18" name="TextBox 17">
            <a:extLst>
              <a:ext uri="{FF2B5EF4-FFF2-40B4-BE49-F238E27FC236}">
                <a16:creationId xmlns:a16="http://schemas.microsoft.com/office/drawing/2014/main" id="{7779D99E-9598-4811-84CB-D06CD74A9244}"/>
              </a:ext>
            </a:extLst>
          </p:cNvPr>
          <p:cNvSpPr txBox="1"/>
          <p:nvPr/>
        </p:nvSpPr>
        <p:spPr>
          <a:xfrm>
            <a:off x="6204370" y="3459597"/>
            <a:ext cx="683200" cy="248209"/>
          </a:xfrm>
          <a:prstGeom prst="rect">
            <a:avLst/>
          </a:prstGeom>
          <a:noFill/>
        </p:spPr>
        <p:txBody>
          <a:bodyPr wrap="none" rtlCol="0">
            <a:spAutoFit/>
          </a:bodyPr>
          <a:lstStyle/>
          <a:p>
            <a:r>
              <a:rPr lang="en-US" sz="1013" dirty="0"/>
              <a:t>Program</a:t>
            </a:r>
          </a:p>
        </p:txBody>
      </p:sp>
      <p:grpSp>
        <p:nvGrpSpPr>
          <p:cNvPr id="2" name="Group 1">
            <a:extLst>
              <a:ext uri="{FF2B5EF4-FFF2-40B4-BE49-F238E27FC236}">
                <a16:creationId xmlns:a16="http://schemas.microsoft.com/office/drawing/2014/main" id="{6735C161-88B5-4B50-9265-0235BD265B34}"/>
              </a:ext>
            </a:extLst>
          </p:cNvPr>
          <p:cNvGrpSpPr/>
          <p:nvPr/>
        </p:nvGrpSpPr>
        <p:grpSpPr>
          <a:xfrm>
            <a:off x="3145283" y="3259455"/>
            <a:ext cx="2959283" cy="1401209"/>
            <a:chOff x="5015880" y="4095737"/>
            <a:chExt cx="5260948" cy="2491038"/>
          </a:xfrm>
        </p:grpSpPr>
        <p:cxnSp>
          <p:nvCxnSpPr>
            <p:cNvPr id="13" name="Straight Arrow Connector 12">
              <a:extLst>
                <a:ext uri="{FF2B5EF4-FFF2-40B4-BE49-F238E27FC236}">
                  <a16:creationId xmlns:a16="http://schemas.microsoft.com/office/drawing/2014/main" id="{BDDD6218-8D8B-48A2-A8F0-0662D9C5535A}"/>
                </a:ext>
              </a:extLst>
            </p:cNvPr>
            <p:cNvCxnSpPr/>
            <p:nvPr/>
          </p:nvCxnSpPr>
          <p:spPr>
            <a:xfrm>
              <a:off x="7896200" y="4095737"/>
              <a:ext cx="0" cy="270046"/>
            </a:xfrm>
            <a:prstGeom prst="straightConnector1">
              <a:avLst/>
            </a:prstGeom>
            <a:ln w="38100">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480AE16D-EDE9-40ED-A59F-7DB890B634C1}"/>
                </a:ext>
              </a:extLst>
            </p:cNvPr>
            <p:cNvCxnSpPr>
              <a:cxnSpLocks/>
            </p:cNvCxnSpPr>
            <p:nvPr/>
          </p:nvCxnSpPr>
          <p:spPr>
            <a:xfrm>
              <a:off x="5015880" y="5445224"/>
              <a:ext cx="746252" cy="0"/>
            </a:xfrm>
            <a:prstGeom prst="straightConnector1">
              <a:avLst/>
            </a:prstGeom>
            <a:ln w="38100">
              <a:headEnd type="none" w="med" len="med"/>
              <a:tailEnd type="triangle"/>
            </a:ln>
          </p:spPr>
          <p:style>
            <a:lnRef idx="1">
              <a:schemeClr val="dk1"/>
            </a:lnRef>
            <a:fillRef idx="0">
              <a:schemeClr val="dk1"/>
            </a:fillRef>
            <a:effectRef idx="0">
              <a:schemeClr val="dk1"/>
            </a:effectRef>
            <a:fontRef idx="minor">
              <a:schemeClr val="tx1"/>
            </a:fontRef>
          </p:style>
        </p:cxnSp>
        <p:pic>
          <p:nvPicPr>
            <p:cNvPr id="19" name="Picture 18">
              <a:extLst>
                <a:ext uri="{FF2B5EF4-FFF2-40B4-BE49-F238E27FC236}">
                  <a16:creationId xmlns:a16="http://schemas.microsoft.com/office/drawing/2014/main" id="{0CC4C7C6-4DA0-4A07-9F5A-B76BBADD5B2D}"/>
                </a:ext>
              </a:extLst>
            </p:cNvPr>
            <p:cNvPicPr>
              <a:picLocks noChangeAspect="1"/>
            </p:cNvPicPr>
            <p:nvPr/>
          </p:nvPicPr>
          <p:blipFill>
            <a:blip r:embed="rId3"/>
            <a:stretch>
              <a:fillRect/>
            </a:stretch>
          </p:blipFill>
          <p:spPr>
            <a:xfrm>
              <a:off x="5951984" y="4419841"/>
              <a:ext cx="4324844" cy="2166934"/>
            </a:xfrm>
            <a:prstGeom prst="rect">
              <a:avLst/>
            </a:prstGeom>
            <a:ln>
              <a:solidFill>
                <a:srgbClr val="FF0000"/>
              </a:solidFill>
            </a:ln>
          </p:spPr>
        </p:pic>
      </p:grpSp>
    </p:spTree>
    <p:extLst>
      <p:ext uri="{BB962C8B-B14F-4D97-AF65-F5344CB8AC3E}">
        <p14:creationId xmlns:p14="http://schemas.microsoft.com/office/powerpoint/2010/main" val="283587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882155-6FD9-4868-BCA5-02C8C26E1C36}"/>
              </a:ext>
            </a:extLst>
          </p:cNvPr>
          <p:cNvSpPr>
            <a:spLocks noGrp="1"/>
          </p:cNvSpPr>
          <p:nvPr>
            <p:ph type="ctrTitle"/>
          </p:nvPr>
        </p:nvSpPr>
        <p:spPr>
          <a:xfrm>
            <a:off x="514350" y="3466407"/>
            <a:ext cx="5829300" cy="599558"/>
          </a:xfrm>
        </p:spPr>
        <p:txBody>
          <a:bodyPr spcFirstLastPara="1" vert="horz" wrap="square" lIns="68580" tIns="34290" rIns="68580" bIns="34290" rtlCol="0" anchor="t" anchorCtr="0">
            <a:normAutofit/>
          </a:bodyPr>
          <a:lstStyle/>
          <a:p>
            <a:pPr algn="l" defTabSz="685800"/>
            <a:r>
              <a:rPr lang="en-US" sz="3200" dirty="0"/>
              <a:t>Dictionaries: Concepts</a:t>
            </a:r>
          </a:p>
        </p:txBody>
      </p:sp>
      <p:sp>
        <p:nvSpPr>
          <p:cNvPr id="5" name="Slide Number Placeholder 4">
            <a:extLst>
              <a:ext uri="{FF2B5EF4-FFF2-40B4-BE49-F238E27FC236}">
                <a16:creationId xmlns:a16="http://schemas.microsoft.com/office/drawing/2014/main" id="{256339E6-8439-436C-B067-8FAD9C06C5BA}"/>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07FA3494-9353-42BA-B4F7-D8D8DAD0F940}" type="slidenum">
              <a:rPr lang="en-US" altLang="zh-CN" sz="900" kern="1200" dirty="0">
                <a:latin typeface="+mn-lt"/>
                <a:ea typeface="+mn-ea"/>
                <a:cs typeface="+mn-cs"/>
              </a:rPr>
              <a:pPr>
                <a:spcAft>
                  <a:spcPts val="450"/>
                </a:spcAft>
              </a:pPr>
              <a:t>11</a:t>
            </a:fld>
            <a:endParaRPr lang="en-US" altLang="zh-CN" sz="900" kern="1200" dirty="0">
              <a:latin typeface="+mn-lt"/>
              <a:ea typeface="+mn-ea"/>
              <a:cs typeface="+mn-cs"/>
            </a:endParaRPr>
          </a:p>
        </p:txBody>
      </p:sp>
    </p:spTree>
    <p:extLst>
      <p:ext uri="{BB962C8B-B14F-4D97-AF65-F5344CB8AC3E}">
        <p14:creationId xmlns:p14="http://schemas.microsoft.com/office/powerpoint/2010/main" val="1574921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22FC46-0D6F-4D1C-8027-EAD2E1AC36BC}"/>
              </a:ext>
            </a:extLst>
          </p:cNvPr>
          <p:cNvSpPr>
            <a:spLocks noGrp="1"/>
          </p:cNvSpPr>
          <p:nvPr>
            <p:ph type="title"/>
          </p:nvPr>
        </p:nvSpPr>
        <p:spPr/>
        <p:txBody>
          <a:bodyPr/>
          <a:lstStyle/>
          <a:p>
            <a:r>
              <a:rPr lang="en-US" dirty="0">
                <a:solidFill>
                  <a:srgbClr val="F20052"/>
                </a:solidFill>
              </a:rPr>
              <a:t>A dictionary is like a list, but more general.</a:t>
            </a:r>
          </a:p>
        </p:txBody>
      </p:sp>
      <p:sp>
        <p:nvSpPr>
          <p:cNvPr id="6" name="Content Placeholder 5">
            <a:extLst>
              <a:ext uri="{FF2B5EF4-FFF2-40B4-BE49-F238E27FC236}">
                <a16:creationId xmlns:a16="http://schemas.microsoft.com/office/drawing/2014/main" id="{E414A473-FFFA-4695-94EE-A4F6247C76D2}"/>
              </a:ext>
            </a:extLst>
          </p:cNvPr>
          <p:cNvSpPr>
            <a:spLocks noGrp="1"/>
          </p:cNvSpPr>
          <p:nvPr>
            <p:ph type="body" idx="1"/>
          </p:nvPr>
        </p:nvSpPr>
        <p:spPr/>
        <p:txBody>
          <a:bodyPr/>
          <a:lstStyle/>
          <a:p>
            <a:r>
              <a:rPr lang="en-US" dirty="0"/>
              <a:t>In a list, the </a:t>
            </a:r>
            <a:r>
              <a:rPr lang="en-US" dirty="0">
                <a:solidFill>
                  <a:srgbClr val="2185C6"/>
                </a:solidFill>
              </a:rPr>
              <a:t>index</a:t>
            </a:r>
            <a:r>
              <a:rPr lang="en-US" dirty="0"/>
              <a:t> positions have to be </a:t>
            </a:r>
            <a:r>
              <a:rPr lang="en-US" dirty="0">
                <a:solidFill>
                  <a:srgbClr val="2185C6"/>
                </a:solidFill>
              </a:rPr>
              <a:t>integers</a:t>
            </a:r>
            <a:r>
              <a:rPr lang="en-US" dirty="0"/>
              <a:t>; </a:t>
            </a:r>
          </a:p>
          <a:p>
            <a:pPr lvl="1"/>
            <a:r>
              <a:rPr lang="en-US" dirty="0"/>
              <a:t>votes = ['Joseph’, 'Sally’, 'Glenn', 'Sally’, 'Joseph’]</a:t>
            </a:r>
          </a:p>
          <a:p>
            <a:pPr lvl="1"/>
            <a:r>
              <a:rPr lang="en-US" dirty="0"/>
              <a:t>print(votes[0])</a:t>
            </a:r>
          </a:p>
          <a:p>
            <a:pPr lvl="1"/>
            <a:endParaRPr lang="en-US" dirty="0"/>
          </a:p>
          <a:p>
            <a:r>
              <a:rPr lang="en-US" dirty="0"/>
              <a:t>In a dictionary, the </a:t>
            </a:r>
            <a:r>
              <a:rPr lang="en-US" dirty="0">
                <a:solidFill>
                  <a:srgbClr val="2185C6"/>
                </a:solidFill>
              </a:rPr>
              <a:t>indices</a:t>
            </a:r>
            <a:r>
              <a:rPr lang="en-US" dirty="0"/>
              <a:t> can be </a:t>
            </a:r>
            <a:r>
              <a:rPr lang="en-US" dirty="0">
                <a:solidFill>
                  <a:srgbClr val="2185C6"/>
                </a:solidFill>
              </a:rPr>
              <a:t>(almost) any type</a:t>
            </a:r>
            <a:r>
              <a:rPr lang="en-US" dirty="0"/>
              <a:t>.</a:t>
            </a:r>
          </a:p>
          <a:p>
            <a:pPr lvl="1"/>
            <a:r>
              <a:rPr lang="en-US" dirty="0"/>
              <a:t>scores = {'Joseph’:2, 'Sally’: 1, 'Glenn’: 1}</a:t>
            </a:r>
          </a:p>
          <a:p>
            <a:pPr lvl="1"/>
            <a:r>
              <a:rPr lang="en-US" dirty="0"/>
              <a:t>print(scores[‘Sally’])</a:t>
            </a:r>
          </a:p>
          <a:p>
            <a:pPr lvl="1"/>
            <a:endParaRPr lang="en-US" dirty="0"/>
          </a:p>
          <a:p>
            <a:r>
              <a:rPr lang="en-US" dirty="0"/>
              <a:t>Both </a:t>
            </a:r>
            <a:r>
              <a:rPr lang="en-US" dirty="0">
                <a:solidFill>
                  <a:srgbClr val="2185C6"/>
                </a:solidFill>
              </a:rPr>
              <a:t>list</a:t>
            </a:r>
            <a:r>
              <a:rPr lang="en-US" dirty="0"/>
              <a:t> and </a:t>
            </a:r>
            <a:r>
              <a:rPr lang="en-US" dirty="0">
                <a:solidFill>
                  <a:srgbClr val="2185C6"/>
                </a:solidFill>
              </a:rPr>
              <a:t>dictionary</a:t>
            </a:r>
            <a:r>
              <a:rPr lang="en-US" dirty="0"/>
              <a:t> are </a:t>
            </a:r>
            <a:r>
              <a:rPr lang="en-US" dirty="0">
                <a:solidFill>
                  <a:srgbClr val="2185C6"/>
                </a:solidFill>
              </a:rPr>
              <a:t>collections</a:t>
            </a:r>
            <a:r>
              <a:rPr lang="en-US" dirty="0"/>
              <a:t>!</a:t>
            </a:r>
          </a:p>
          <a:p>
            <a:pPr lvl="1"/>
            <a:endParaRPr lang="en-US" dirty="0"/>
          </a:p>
        </p:txBody>
      </p:sp>
      <p:sp>
        <p:nvSpPr>
          <p:cNvPr id="4" name="Slide Number Placeholder 3">
            <a:extLst>
              <a:ext uri="{FF2B5EF4-FFF2-40B4-BE49-F238E27FC236}">
                <a16:creationId xmlns:a16="http://schemas.microsoft.com/office/drawing/2014/main" id="{6D6BB516-A8C5-45BE-A7C3-A2DA92432692}"/>
              </a:ext>
            </a:extLst>
          </p:cNvPr>
          <p:cNvSpPr>
            <a:spLocks noGrp="1"/>
          </p:cNvSpPr>
          <p:nvPr>
            <p:ph type="sldNum" idx="12"/>
          </p:nvPr>
        </p:nvSpPr>
        <p:spPr/>
        <p:txBody>
          <a:bodyPr/>
          <a:lstStyle/>
          <a:p>
            <a:fld id="{B77688AD-4E46-4C5E-BF52-43A21767171C}" type="slidenum">
              <a:rPr lang="en-US" altLang="zh-CN" smtClean="0"/>
              <a:pPr/>
              <a:t>12</a:t>
            </a:fld>
            <a:endParaRPr lang="en-US" altLang="zh-CN" dirty="0"/>
          </a:p>
        </p:txBody>
      </p:sp>
    </p:spTree>
    <p:extLst>
      <p:ext uri="{BB962C8B-B14F-4D97-AF65-F5344CB8AC3E}">
        <p14:creationId xmlns:p14="http://schemas.microsoft.com/office/powerpoint/2010/main" val="1283050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p:txBody>
          <a:bodyPr anchor="ctr"/>
          <a:lstStyle/>
          <a:p>
            <a:r>
              <a:rPr lang="en-US" dirty="0">
                <a:sym typeface="Cabin"/>
              </a:rPr>
              <a:t>What is a Collection?</a:t>
            </a:r>
          </a:p>
        </p:txBody>
      </p:sp>
      <p:sp>
        <p:nvSpPr>
          <p:cNvPr id="213" name="Shape 213"/>
          <p:cNvSpPr txBox="1">
            <a:spLocks noGrp="1"/>
          </p:cNvSpPr>
          <p:nvPr>
            <p:ph type="body" idx="1"/>
          </p:nvPr>
        </p:nvSpPr>
        <p:spPr/>
        <p:txBody>
          <a:bodyPr/>
          <a:lstStyle/>
          <a:p>
            <a:r>
              <a:rPr lang="en-US" dirty="0">
                <a:sym typeface="Cabin"/>
              </a:rPr>
              <a:t>A </a:t>
            </a:r>
            <a:r>
              <a:rPr lang="en-US" dirty="0">
                <a:solidFill>
                  <a:srgbClr val="2185C6"/>
                </a:solidFill>
                <a:sym typeface="Cabin"/>
              </a:rPr>
              <a:t>collection</a:t>
            </a:r>
            <a:r>
              <a:rPr lang="en-US" dirty="0">
                <a:sym typeface="Cabin"/>
              </a:rPr>
              <a:t> </a:t>
            </a:r>
            <a:r>
              <a:rPr lang="en-US" dirty="0">
                <a:solidFill>
                  <a:srgbClr val="2185C6"/>
                </a:solidFill>
                <a:sym typeface="Cabin"/>
              </a:rPr>
              <a:t>is nice </a:t>
            </a:r>
            <a:r>
              <a:rPr lang="en-US" dirty="0">
                <a:sym typeface="Cabin"/>
              </a:rPr>
              <a:t>because we can </a:t>
            </a:r>
            <a:r>
              <a:rPr lang="en-US" dirty="0">
                <a:solidFill>
                  <a:srgbClr val="2185C6"/>
                </a:solidFill>
                <a:sym typeface="Cabin"/>
              </a:rPr>
              <a:t>put more than one value in it </a:t>
            </a:r>
            <a:r>
              <a:rPr lang="en-US" dirty="0">
                <a:sym typeface="Cabin"/>
              </a:rPr>
              <a:t>and </a:t>
            </a:r>
            <a:r>
              <a:rPr lang="en-US" dirty="0">
                <a:solidFill>
                  <a:srgbClr val="2185C6"/>
                </a:solidFill>
                <a:sym typeface="Cabin"/>
              </a:rPr>
              <a:t>carry them all around in one convenient package</a:t>
            </a:r>
          </a:p>
          <a:p>
            <a:r>
              <a:rPr lang="en-US" dirty="0">
                <a:sym typeface="Cabin"/>
              </a:rPr>
              <a:t>We have a </a:t>
            </a:r>
            <a:r>
              <a:rPr lang="en-US" dirty="0">
                <a:solidFill>
                  <a:srgbClr val="2185C6"/>
                </a:solidFill>
                <a:sym typeface="Cabin"/>
              </a:rPr>
              <a:t>bunch of values in a single </a:t>
            </a:r>
            <a:r>
              <a:rPr lang="en-US" dirty="0">
                <a:solidFill>
                  <a:srgbClr val="2185C6"/>
                </a:solidFill>
                <a:sym typeface="Arial"/>
              </a:rPr>
              <a:t>“</a:t>
            </a:r>
            <a:r>
              <a:rPr lang="en-US" dirty="0">
                <a:solidFill>
                  <a:srgbClr val="2185C6"/>
                </a:solidFill>
                <a:sym typeface="Cabin"/>
              </a:rPr>
              <a:t>variable</a:t>
            </a:r>
            <a:r>
              <a:rPr lang="en-US" dirty="0">
                <a:solidFill>
                  <a:srgbClr val="2185C6"/>
                </a:solidFill>
                <a:sym typeface="Arial"/>
              </a:rPr>
              <a:t>”</a:t>
            </a:r>
          </a:p>
          <a:p>
            <a:r>
              <a:rPr lang="en-US" dirty="0">
                <a:sym typeface="Cabin"/>
              </a:rPr>
              <a:t>We do this by having </a:t>
            </a:r>
            <a:r>
              <a:rPr lang="en-US" dirty="0">
                <a:solidFill>
                  <a:srgbClr val="2185C6"/>
                </a:solidFill>
                <a:sym typeface="Cabin"/>
              </a:rPr>
              <a:t>more than one place </a:t>
            </a:r>
            <a:r>
              <a:rPr lang="en-US" dirty="0">
                <a:solidFill>
                  <a:srgbClr val="2185C6"/>
                </a:solidFill>
                <a:sym typeface="Arial"/>
              </a:rPr>
              <a:t>“</a:t>
            </a:r>
            <a:r>
              <a:rPr lang="en-US" dirty="0">
                <a:solidFill>
                  <a:srgbClr val="2185C6"/>
                </a:solidFill>
                <a:sym typeface="Cabin"/>
              </a:rPr>
              <a:t>in</a:t>
            </a:r>
            <a:r>
              <a:rPr lang="en-US" dirty="0">
                <a:solidFill>
                  <a:srgbClr val="2185C6"/>
                </a:solidFill>
                <a:sym typeface="Arial"/>
              </a:rPr>
              <a:t>”</a:t>
            </a:r>
            <a:r>
              <a:rPr lang="en-US" dirty="0">
                <a:solidFill>
                  <a:srgbClr val="2185C6"/>
                </a:solidFill>
                <a:sym typeface="Cabin"/>
              </a:rPr>
              <a:t> the variable</a:t>
            </a:r>
          </a:p>
          <a:p>
            <a:r>
              <a:rPr lang="en-US" dirty="0">
                <a:sym typeface="Cabin"/>
              </a:rPr>
              <a:t>We have </a:t>
            </a:r>
            <a:r>
              <a:rPr lang="en-US" dirty="0">
                <a:solidFill>
                  <a:srgbClr val="2185C6"/>
                </a:solidFill>
                <a:sym typeface="Cabin"/>
              </a:rPr>
              <a:t>ways</a:t>
            </a:r>
            <a:r>
              <a:rPr lang="en-US" dirty="0">
                <a:sym typeface="Cabin"/>
              </a:rPr>
              <a:t> of </a:t>
            </a:r>
            <a:r>
              <a:rPr lang="en-US" dirty="0">
                <a:solidFill>
                  <a:srgbClr val="2185C6"/>
                </a:solidFill>
                <a:sym typeface="Cabin"/>
              </a:rPr>
              <a:t>finding the different places in the variable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txBox="1">
            <a:spLocks noGrp="1"/>
          </p:cNvSpPr>
          <p:nvPr>
            <p:ph type="title"/>
          </p:nvPr>
        </p:nvSpPr>
        <p:spPr/>
        <p:txBody>
          <a:bodyPr anchor="ctr"/>
          <a:lstStyle/>
          <a:p>
            <a:r>
              <a:rPr lang="en-US" dirty="0">
                <a:sym typeface="Cabin"/>
              </a:rPr>
              <a:t>What is Not a </a:t>
            </a:r>
            <a:r>
              <a:rPr lang="en-US" dirty="0">
                <a:sym typeface="Arial"/>
              </a:rPr>
              <a:t>“</a:t>
            </a:r>
            <a:r>
              <a:rPr lang="en-US" dirty="0">
                <a:sym typeface="Cabin"/>
              </a:rPr>
              <a:t>Collection</a:t>
            </a:r>
            <a:r>
              <a:rPr lang="en-US" dirty="0">
                <a:sym typeface="Arial"/>
              </a:rPr>
              <a:t>”?</a:t>
            </a:r>
          </a:p>
        </p:txBody>
      </p:sp>
      <p:sp>
        <p:nvSpPr>
          <p:cNvPr id="220" name="Shape 220"/>
          <p:cNvSpPr txBox="1">
            <a:spLocks noGrp="1"/>
          </p:cNvSpPr>
          <p:nvPr>
            <p:ph type="body" idx="1"/>
          </p:nvPr>
        </p:nvSpPr>
        <p:spPr/>
        <p:txBody>
          <a:bodyPr/>
          <a:lstStyle/>
          <a:p>
            <a:r>
              <a:rPr lang="en-US" dirty="0">
                <a:sym typeface="Cabin"/>
              </a:rPr>
              <a:t>Most of our variables have </a:t>
            </a:r>
            <a:r>
              <a:rPr lang="en-US" dirty="0">
                <a:solidFill>
                  <a:srgbClr val="2185C6"/>
                </a:solidFill>
                <a:sym typeface="Cabin"/>
              </a:rPr>
              <a:t>one value </a:t>
            </a:r>
            <a:r>
              <a:rPr lang="en-US" dirty="0">
                <a:sym typeface="Cabin"/>
              </a:rPr>
              <a:t>in them - </a:t>
            </a:r>
            <a:r>
              <a:rPr lang="en-US" dirty="0">
                <a:solidFill>
                  <a:srgbClr val="2185C6"/>
                </a:solidFill>
                <a:sym typeface="Cabin"/>
              </a:rPr>
              <a:t>when we put a new value in the variable</a:t>
            </a:r>
            <a:r>
              <a:rPr lang="en-US" dirty="0">
                <a:sym typeface="Cabin"/>
              </a:rPr>
              <a:t> - </a:t>
            </a:r>
            <a:r>
              <a:rPr lang="en-US" dirty="0">
                <a:solidFill>
                  <a:srgbClr val="2185C6"/>
                </a:solidFill>
                <a:sym typeface="Cabin"/>
              </a:rPr>
              <a:t>the old value is overwritten</a:t>
            </a:r>
          </a:p>
        </p:txBody>
      </p:sp>
      <p:sp>
        <p:nvSpPr>
          <p:cNvPr id="221" name="Shape 221"/>
          <p:cNvSpPr txBox="1"/>
          <p:nvPr/>
        </p:nvSpPr>
        <p:spPr>
          <a:xfrm>
            <a:off x="1139503" y="2167237"/>
            <a:ext cx="5293476" cy="1347489"/>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a:cs typeface="Courier"/>
                <a:sym typeface="Courier New"/>
              </a:rPr>
              <a:t>$ python</a:t>
            </a:r>
          </a:p>
          <a:p>
            <a:pPr>
              <a:buClr>
                <a:schemeClr val="lt1"/>
              </a:buClr>
              <a:buSzPct val="25000"/>
            </a:pPr>
            <a:r>
              <a:rPr lang="en-US" sz="1266" dirty="0">
                <a:latin typeface="Courier"/>
                <a:ea typeface="Courier"/>
                <a:cs typeface="Courier"/>
                <a:sym typeface="Courier New"/>
              </a:rPr>
              <a:t>&gt;&gt;&gt; x = 2</a:t>
            </a:r>
          </a:p>
          <a:p>
            <a:pPr>
              <a:buClr>
                <a:schemeClr val="lt1"/>
              </a:buClr>
              <a:buSzPct val="25000"/>
            </a:pPr>
            <a:r>
              <a:rPr lang="en-US" sz="1266" dirty="0">
                <a:latin typeface="Courier"/>
                <a:ea typeface="Courier"/>
                <a:cs typeface="Courier"/>
                <a:sym typeface="Courier New"/>
              </a:rPr>
              <a:t>&gt;&gt;&gt; x = 4</a:t>
            </a:r>
          </a:p>
          <a:p>
            <a:pPr>
              <a:buClr>
                <a:schemeClr val="lt1"/>
              </a:buClr>
              <a:buSzPct val="25000"/>
            </a:pPr>
            <a:r>
              <a:rPr lang="en-US" sz="1266" dirty="0">
                <a:latin typeface="Courier"/>
                <a:ea typeface="Courier"/>
                <a:cs typeface="Courier"/>
                <a:sym typeface="Courier New"/>
              </a:rPr>
              <a:t>&gt;&gt;&gt; print(x)</a:t>
            </a:r>
          </a:p>
          <a:p>
            <a:pPr>
              <a:buClr>
                <a:schemeClr val="lt1"/>
              </a:buClr>
              <a:buSzPct val="25000"/>
            </a:pPr>
            <a:r>
              <a:rPr lang="en-US" sz="1266" dirty="0">
                <a:latin typeface="Courier"/>
                <a:ea typeface="Courier"/>
                <a:cs typeface="Courier"/>
                <a:sym typeface="Courier New"/>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p:txBody>
          <a:bodyPr anchor="ctr"/>
          <a:lstStyle/>
          <a:p>
            <a:r>
              <a:rPr lang="en-US" dirty="0">
                <a:sym typeface="Cabin"/>
              </a:rPr>
              <a:t>A Story of Two Collections..</a:t>
            </a:r>
          </a:p>
        </p:txBody>
      </p:sp>
      <p:sp>
        <p:nvSpPr>
          <p:cNvPr id="227" name="Shape 227"/>
          <p:cNvSpPr txBox="1">
            <a:spLocks noGrp="1"/>
          </p:cNvSpPr>
          <p:nvPr>
            <p:ph type="body" idx="1"/>
          </p:nvPr>
        </p:nvSpPr>
        <p:spPr/>
        <p:txBody>
          <a:bodyPr/>
          <a:lstStyle/>
          <a:p>
            <a:r>
              <a:rPr lang="en-US" dirty="0">
                <a:solidFill>
                  <a:srgbClr val="2185C6"/>
                </a:solidFill>
                <a:sym typeface="Cabin"/>
              </a:rPr>
              <a:t>List</a:t>
            </a:r>
          </a:p>
          <a:p>
            <a:pPr marL="397764" lvl="1" indent="0">
              <a:buNone/>
            </a:pPr>
            <a:r>
              <a:rPr lang="en-US" dirty="0">
                <a:sym typeface="Cabin"/>
              </a:rPr>
              <a:t>A </a:t>
            </a:r>
            <a:r>
              <a:rPr lang="en-US" dirty="0">
                <a:solidFill>
                  <a:srgbClr val="2185C6"/>
                </a:solidFill>
                <a:sym typeface="Cabin"/>
              </a:rPr>
              <a:t>linear collection </a:t>
            </a:r>
            <a:r>
              <a:rPr lang="en-US" dirty="0">
                <a:sym typeface="Cabin"/>
              </a:rPr>
              <a:t>of values that stay </a:t>
            </a:r>
            <a:r>
              <a:rPr lang="en-US" dirty="0">
                <a:solidFill>
                  <a:srgbClr val="2185C6"/>
                </a:solidFill>
                <a:sym typeface="Cabin"/>
              </a:rPr>
              <a:t>in order</a:t>
            </a:r>
            <a:r>
              <a:rPr lang="en-US" dirty="0">
                <a:sym typeface="Cabin"/>
              </a:rPr>
              <a:t>: </a:t>
            </a:r>
            <a:r>
              <a:rPr lang="en-US" dirty="0" err="1">
                <a:sym typeface="Cabin"/>
              </a:rPr>
              <a:t>e.g</a:t>
            </a:r>
            <a:r>
              <a:rPr lang="en-US" dirty="0">
                <a:sym typeface="Cabin"/>
              </a:rPr>
              <a:t>, 1st piece, 2nd piece, …</a:t>
            </a:r>
          </a:p>
          <a:p>
            <a:endParaRPr lang="en-US" dirty="0">
              <a:sym typeface="Cabin"/>
            </a:endParaRPr>
          </a:p>
          <a:p>
            <a:r>
              <a:rPr lang="en-US" dirty="0">
                <a:solidFill>
                  <a:srgbClr val="2185C6"/>
                </a:solidFill>
                <a:sym typeface="Cabin"/>
              </a:rPr>
              <a:t>Dictionary</a:t>
            </a:r>
          </a:p>
          <a:p>
            <a:pPr marL="397764" lvl="1" indent="0">
              <a:buNone/>
            </a:pPr>
            <a:r>
              <a:rPr lang="en-US" dirty="0">
                <a:sym typeface="Cabin"/>
              </a:rPr>
              <a:t>A </a:t>
            </a:r>
            <a:r>
              <a:rPr lang="en-US" dirty="0">
                <a:sym typeface="Arial"/>
              </a:rPr>
              <a:t>“</a:t>
            </a:r>
            <a:r>
              <a:rPr lang="en-US" dirty="0">
                <a:solidFill>
                  <a:srgbClr val="2185C6"/>
                </a:solidFill>
                <a:sym typeface="Cabin"/>
              </a:rPr>
              <a:t>bag</a:t>
            </a:r>
            <a:r>
              <a:rPr lang="en-US" dirty="0">
                <a:sym typeface="Arial"/>
              </a:rPr>
              <a:t>”</a:t>
            </a:r>
            <a:r>
              <a:rPr lang="en-US" dirty="0">
                <a:sym typeface="Cabin"/>
              </a:rPr>
              <a:t> of </a:t>
            </a:r>
            <a:r>
              <a:rPr lang="en-US" dirty="0">
                <a:solidFill>
                  <a:srgbClr val="2185C6"/>
                </a:solidFill>
                <a:sym typeface="Cabin"/>
              </a:rPr>
              <a:t>values</a:t>
            </a:r>
            <a:r>
              <a:rPr lang="en-US" dirty="0">
                <a:sym typeface="Cabin"/>
              </a:rPr>
              <a:t>, each </a:t>
            </a:r>
            <a:r>
              <a:rPr lang="en-US" dirty="0">
                <a:solidFill>
                  <a:srgbClr val="2185C6"/>
                </a:solidFill>
                <a:sym typeface="Cabin"/>
              </a:rPr>
              <a:t>with its own label</a:t>
            </a:r>
            <a:r>
              <a:rPr lang="en-US" dirty="0">
                <a:sym typeface="Cabin"/>
              </a:rPr>
              <a:t>: e.g. ‘money’, ‘calculator’,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D189D-2841-4C61-8318-84C4D2E7C689}"/>
              </a:ext>
            </a:extLst>
          </p:cNvPr>
          <p:cNvSpPr>
            <a:spLocks noGrp="1"/>
          </p:cNvSpPr>
          <p:nvPr>
            <p:ph type="title"/>
          </p:nvPr>
        </p:nvSpPr>
        <p:spPr/>
        <p:txBody>
          <a:bodyPr anchor="ctr"/>
          <a:lstStyle/>
          <a:p>
            <a:r>
              <a:rPr lang="en-US" dirty="0"/>
              <a:t>Dictionaries</a:t>
            </a:r>
          </a:p>
        </p:txBody>
      </p:sp>
      <p:sp>
        <p:nvSpPr>
          <p:cNvPr id="5" name="Content Placeholder 4">
            <a:extLst>
              <a:ext uri="{FF2B5EF4-FFF2-40B4-BE49-F238E27FC236}">
                <a16:creationId xmlns:a16="http://schemas.microsoft.com/office/drawing/2014/main" id="{98878C17-CAEC-47D6-90D4-29742098E224}"/>
              </a:ext>
            </a:extLst>
          </p:cNvPr>
          <p:cNvSpPr>
            <a:spLocks noGrp="1"/>
          </p:cNvSpPr>
          <p:nvPr>
            <p:ph type="body" idx="1"/>
          </p:nvPr>
        </p:nvSpPr>
        <p:spPr/>
        <p:txBody>
          <a:bodyPr/>
          <a:lstStyle/>
          <a:p>
            <a:r>
              <a:rPr lang="en-US" dirty="0"/>
              <a:t>A </a:t>
            </a:r>
            <a:r>
              <a:rPr lang="en-US" dirty="0">
                <a:solidFill>
                  <a:srgbClr val="2185C6"/>
                </a:solidFill>
              </a:rPr>
              <a:t>dictionary</a:t>
            </a:r>
            <a:r>
              <a:rPr lang="en-US" dirty="0"/>
              <a:t> is a </a:t>
            </a:r>
            <a:r>
              <a:rPr lang="en-US" dirty="0">
                <a:solidFill>
                  <a:srgbClr val="2185C6"/>
                </a:solidFill>
              </a:rPr>
              <a:t>mapping between a set of indices </a:t>
            </a:r>
            <a:r>
              <a:rPr lang="en-US" dirty="0"/>
              <a:t>(which are called keys) and </a:t>
            </a:r>
            <a:r>
              <a:rPr lang="en-US" dirty="0">
                <a:solidFill>
                  <a:srgbClr val="2185C6"/>
                </a:solidFill>
              </a:rPr>
              <a:t>a set of values</a:t>
            </a:r>
            <a:r>
              <a:rPr lang="en-US" dirty="0"/>
              <a:t>. </a:t>
            </a:r>
          </a:p>
          <a:p>
            <a:pPr lvl="1"/>
            <a:r>
              <a:rPr lang="en-US" dirty="0"/>
              <a:t>Each </a:t>
            </a:r>
            <a:r>
              <a:rPr lang="en-US" dirty="0">
                <a:solidFill>
                  <a:srgbClr val="2185C6"/>
                </a:solidFill>
              </a:rPr>
              <a:t>key</a:t>
            </a:r>
            <a:r>
              <a:rPr lang="en-US" dirty="0"/>
              <a:t> maps to a </a:t>
            </a:r>
            <a:r>
              <a:rPr lang="en-US" dirty="0">
                <a:solidFill>
                  <a:srgbClr val="2185C6"/>
                </a:solidFill>
              </a:rPr>
              <a:t>value</a:t>
            </a:r>
            <a:r>
              <a:rPr lang="en-US" dirty="0"/>
              <a:t>. </a:t>
            </a:r>
          </a:p>
          <a:p>
            <a:pPr lvl="1"/>
            <a:r>
              <a:rPr lang="en-US" dirty="0"/>
              <a:t>The </a:t>
            </a:r>
            <a:r>
              <a:rPr lang="en-US" dirty="0">
                <a:solidFill>
                  <a:srgbClr val="2185C6"/>
                </a:solidFill>
              </a:rPr>
              <a:t>association</a:t>
            </a:r>
            <a:r>
              <a:rPr lang="en-US" dirty="0"/>
              <a:t> of a key and a value is called a </a:t>
            </a:r>
            <a:r>
              <a:rPr lang="en-US" dirty="0">
                <a:solidFill>
                  <a:srgbClr val="2185C6"/>
                </a:solidFill>
              </a:rPr>
              <a:t>key-value pair</a:t>
            </a:r>
            <a:r>
              <a:rPr lang="en-US" dirty="0"/>
              <a:t> (separated by colon </a:t>
            </a:r>
            <a:r>
              <a:rPr lang="en-US" dirty="0">
                <a:sym typeface="Wingdings" panose="05000000000000000000" pitchFamily="2" charset="2"/>
              </a:rPr>
              <a:t>: ) </a:t>
            </a:r>
            <a:r>
              <a:rPr lang="en-US" dirty="0"/>
              <a:t>or sometimes an </a:t>
            </a:r>
            <a:r>
              <a:rPr lang="en-US" dirty="0">
                <a:solidFill>
                  <a:srgbClr val="2185C6"/>
                </a:solidFill>
              </a:rPr>
              <a:t>item</a:t>
            </a:r>
            <a:r>
              <a:rPr lang="en-US" dirty="0"/>
              <a:t>.</a:t>
            </a:r>
          </a:p>
        </p:txBody>
      </p:sp>
      <p:sp>
        <p:nvSpPr>
          <p:cNvPr id="3" name="Slide Number Placeholder 2">
            <a:extLst>
              <a:ext uri="{FF2B5EF4-FFF2-40B4-BE49-F238E27FC236}">
                <a16:creationId xmlns:a16="http://schemas.microsoft.com/office/drawing/2014/main" id="{58E24DEC-E68D-4F73-B5FB-AEA318D6685A}"/>
              </a:ext>
            </a:extLst>
          </p:cNvPr>
          <p:cNvSpPr>
            <a:spLocks noGrp="1"/>
          </p:cNvSpPr>
          <p:nvPr>
            <p:ph type="sldNum" idx="12"/>
          </p:nvPr>
        </p:nvSpPr>
        <p:spPr/>
        <p:txBody>
          <a:bodyPr/>
          <a:lstStyle/>
          <a:p>
            <a:fld id="{12E723BB-6780-4FEA-9886-10CF677DF7CF}" type="slidenum">
              <a:rPr lang="en-US" altLang="zh-CN" smtClean="0"/>
              <a:pPr/>
              <a:t>16</a:t>
            </a:fld>
            <a:endParaRPr lang="en-US" altLang="zh-CN" dirty="0"/>
          </a:p>
        </p:txBody>
      </p:sp>
      <p:grpSp>
        <p:nvGrpSpPr>
          <p:cNvPr id="14" name="Group 13">
            <a:extLst>
              <a:ext uri="{FF2B5EF4-FFF2-40B4-BE49-F238E27FC236}">
                <a16:creationId xmlns:a16="http://schemas.microsoft.com/office/drawing/2014/main" id="{34E5F1DA-2310-4FE0-A367-02665E5BEEB8}"/>
              </a:ext>
            </a:extLst>
          </p:cNvPr>
          <p:cNvGrpSpPr/>
          <p:nvPr/>
        </p:nvGrpSpPr>
        <p:grpSpPr>
          <a:xfrm>
            <a:off x="652066" y="3198322"/>
            <a:ext cx="5865987" cy="1355352"/>
            <a:chOff x="107944" y="4365104"/>
            <a:chExt cx="10428423" cy="2409513"/>
          </a:xfrm>
        </p:grpSpPr>
        <p:pic>
          <p:nvPicPr>
            <p:cNvPr id="6" name="Shape 253">
              <a:extLst>
                <a:ext uri="{FF2B5EF4-FFF2-40B4-BE49-F238E27FC236}">
                  <a16:creationId xmlns:a16="http://schemas.microsoft.com/office/drawing/2014/main" id="{4535E1EB-215C-42CB-862F-D10CF507D061}"/>
                </a:ext>
              </a:extLst>
            </p:cNvPr>
            <p:cNvPicPr preferRelativeResize="0"/>
            <p:nvPr/>
          </p:nvPicPr>
          <p:blipFill rotWithShape="1">
            <a:blip r:embed="rId2">
              <a:alphaModFix/>
            </a:blip>
            <a:srcRect/>
            <a:stretch/>
          </p:blipFill>
          <p:spPr>
            <a:xfrm>
              <a:off x="4025319" y="5556133"/>
              <a:ext cx="1242589" cy="1143000"/>
            </a:xfrm>
            <a:prstGeom prst="rect">
              <a:avLst/>
            </a:prstGeom>
            <a:noFill/>
            <a:ln>
              <a:noFill/>
            </a:ln>
          </p:spPr>
        </p:pic>
        <p:sp>
          <p:nvSpPr>
            <p:cNvPr id="2" name="Rectangle 1">
              <a:extLst>
                <a:ext uri="{FF2B5EF4-FFF2-40B4-BE49-F238E27FC236}">
                  <a16:creationId xmlns:a16="http://schemas.microsoft.com/office/drawing/2014/main" id="{EBB4FFCB-CE3B-4888-8D02-3161D86A3555}"/>
                </a:ext>
              </a:extLst>
            </p:cNvPr>
            <p:cNvSpPr/>
            <p:nvPr/>
          </p:nvSpPr>
          <p:spPr>
            <a:xfrm>
              <a:off x="2567608" y="4365104"/>
              <a:ext cx="5400600" cy="8069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Dictionary: </a:t>
              </a:r>
            </a:p>
            <a:p>
              <a:pPr algn="ctr"/>
              <a:r>
                <a:rPr lang="en-US" sz="1200" dirty="0"/>
                <a:t>bag={</a:t>
              </a:r>
              <a:r>
                <a:rPr lang="en-US" sz="1200" dirty="0">
                  <a:solidFill>
                    <a:srgbClr val="0070C0"/>
                  </a:solidFill>
                </a:rPr>
                <a:t>‘money’: 1000</a:t>
              </a:r>
              <a:r>
                <a:rPr lang="en-US" sz="1200" dirty="0"/>
                <a:t>, ‘book’: 4, ‘candy’: 5}</a:t>
              </a:r>
            </a:p>
          </p:txBody>
        </p:sp>
        <p:sp>
          <p:nvSpPr>
            <p:cNvPr id="7" name="TextBox 6">
              <a:extLst>
                <a:ext uri="{FF2B5EF4-FFF2-40B4-BE49-F238E27FC236}">
                  <a16:creationId xmlns:a16="http://schemas.microsoft.com/office/drawing/2014/main" id="{FA077CF1-7AA8-4F6E-B6BB-00AA279DFC49}"/>
                </a:ext>
              </a:extLst>
            </p:cNvPr>
            <p:cNvSpPr txBox="1"/>
            <p:nvPr/>
          </p:nvSpPr>
          <p:spPr>
            <a:xfrm>
              <a:off x="107944" y="4681378"/>
              <a:ext cx="1701890" cy="451406"/>
            </a:xfrm>
            <a:prstGeom prst="rect">
              <a:avLst/>
            </a:prstGeom>
            <a:noFill/>
          </p:spPr>
          <p:txBody>
            <a:bodyPr wrap="none" rtlCol="0">
              <a:spAutoFit/>
            </a:bodyPr>
            <a:lstStyle/>
            <a:p>
              <a:r>
                <a:rPr lang="en-US" sz="1050" dirty="0"/>
                <a:t>Key: ‘money’</a:t>
              </a:r>
            </a:p>
          </p:txBody>
        </p:sp>
        <p:sp>
          <p:nvSpPr>
            <p:cNvPr id="8" name="TextBox 7">
              <a:extLst>
                <a:ext uri="{FF2B5EF4-FFF2-40B4-BE49-F238E27FC236}">
                  <a16:creationId xmlns:a16="http://schemas.microsoft.com/office/drawing/2014/main" id="{1FF840BD-B4DB-4EDD-A841-3E1AD9AD2C9F}"/>
                </a:ext>
              </a:extLst>
            </p:cNvPr>
            <p:cNvSpPr txBox="1"/>
            <p:nvPr/>
          </p:nvSpPr>
          <p:spPr>
            <a:xfrm>
              <a:off x="8544272" y="4681378"/>
              <a:ext cx="1610697" cy="451406"/>
            </a:xfrm>
            <a:prstGeom prst="rect">
              <a:avLst/>
            </a:prstGeom>
            <a:noFill/>
          </p:spPr>
          <p:txBody>
            <a:bodyPr wrap="none" rtlCol="0">
              <a:spAutoFit/>
            </a:bodyPr>
            <a:lstStyle/>
            <a:p>
              <a:r>
                <a:rPr lang="en-US" sz="1050" dirty="0"/>
                <a:t>Value: 1000</a:t>
              </a:r>
            </a:p>
          </p:txBody>
        </p:sp>
        <p:cxnSp>
          <p:nvCxnSpPr>
            <p:cNvPr id="10" name="Straight Arrow Connector 9">
              <a:extLst>
                <a:ext uri="{FF2B5EF4-FFF2-40B4-BE49-F238E27FC236}">
                  <a16:creationId xmlns:a16="http://schemas.microsoft.com/office/drawing/2014/main" id="{A3B629BF-04A1-4539-8B84-64316162F86C}"/>
                </a:ext>
              </a:extLst>
            </p:cNvPr>
            <p:cNvCxnSpPr/>
            <p:nvPr/>
          </p:nvCxnSpPr>
          <p:spPr>
            <a:xfrm>
              <a:off x="1991544" y="4999421"/>
              <a:ext cx="576064" cy="0"/>
            </a:xfrm>
            <a:prstGeom prst="straightConnector1">
              <a:avLst/>
            </a:prstGeom>
            <a:ln w="38100">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56FA9F7E-77FE-4049-A086-1ECD591BA066}"/>
                </a:ext>
              </a:extLst>
            </p:cNvPr>
            <p:cNvCxnSpPr/>
            <p:nvPr/>
          </p:nvCxnSpPr>
          <p:spPr>
            <a:xfrm>
              <a:off x="7969155" y="4979247"/>
              <a:ext cx="576064" cy="0"/>
            </a:xfrm>
            <a:prstGeom prst="straightConnector1">
              <a:avLst/>
            </a:prstGeom>
            <a:ln w="38100">
              <a:headEnd type="none" w="med" len="med"/>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7A929A7E-32B3-42E7-BC1D-CFB667C159F7}"/>
                </a:ext>
              </a:extLst>
            </p:cNvPr>
            <p:cNvSpPr txBox="1"/>
            <p:nvPr/>
          </p:nvSpPr>
          <p:spPr>
            <a:xfrm>
              <a:off x="5480281" y="6179583"/>
              <a:ext cx="3571348" cy="595034"/>
            </a:xfrm>
            <a:prstGeom prst="rect">
              <a:avLst/>
            </a:prstGeom>
            <a:noFill/>
          </p:spPr>
          <p:txBody>
            <a:bodyPr wrap="none" rtlCol="0">
              <a:spAutoFit/>
            </a:bodyPr>
            <a:lstStyle/>
            <a:p>
              <a:r>
                <a:rPr lang="en-US" sz="1575" dirty="0"/>
                <a:t>bag[‘money’] = 1000</a:t>
              </a:r>
            </a:p>
          </p:txBody>
        </p:sp>
        <p:sp>
          <p:nvSpPr>
            <p:cNvPr id="13" name="TextBox 12">
              <a:extLst>
                <a:ext uri="{FF2B5EF4-FFF2-40B4-BE49-F238E27FC236}">
                  <a16:creationId xmlns:a16="http://schemas.microsoft.com/office/drawing/2014/main" id="{9A111EEA-1CCD-4F85-AD6D-E6B0729AE97F}"/>
                </a:ext>
              </a:extLst>
            </p:cNvPr>
            <p:cNvSpPr txBox="1"/>
            <p:nvPr/>
          </p:nvSpPr>
          <p:spPr>
            <a:xfrm>
              <a:off x="5480281" y="5524269"/>
              <a:ext cx="5056086" cy="595034"/>
            </a:xfrm>
            <a:prstGeom prst="rect">
              <a:avLst/>
            </a:prstGeom>
            <a:noFill/>
          </p:spPr>
          <p:txBody>
            <a:bodyPr wrap="none" rtlCol="0">
              <a:spAutoFit/>
            </a:bodyPr>
            <a:lstStyle>
              <a:defPPr>
                <a:defRPr lang="en-US"/>
              </a:defPPr>
              <a:lvl1pPr>
                <a:defRPr sz="2100"/>
              </a:lvl1pPr>
            </a:lstStyle>
            <a:p>
              <a:r>
                <a:rPr lang="en-US" sz="1575" dirty="0"/>
                <a:t>Key-value pair: ‘money’:1000 </a:t>
              </a:r>
            </a:p>
          </p:txBody>
        </p:sp>
      </p:grpSp>
    </p:spTree>
    <p:extLst>
      <p:ext uri="{BB962C8B-B14F-4D97-AF65-F5344CB8AC3E}">
        <p14:creationId xmlns:p14="http://schemas.microsoft.com/office/powerpoint/2010/main" val="2337438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6" name="Shape 250"/>
          <p:cNvSpPr txBox="1">
            <a:spLocks noGrp="1"/>
          </p:cNvSpPr>
          <p:nvPr>
            <p:ph type="title"/>
          </p:nvPr>
        </p:nvSpPr>
        <p:spPr/>
        <p:txBody>
          <a:bodyPr anchor="ctr"/>
          <a:lstStyle/>
          <a:p>
            <a:r>
              <a:rPr lang="en-US" dirty="0">
                <a:sym typeface="Cabin"/>
              </a:rPr>
              <a:t>Dictionaries</a:t>
            </a:r>
          </a:p>
        </p:txBody>
      </p:sp>
      <p:sp>
        <p:nvSpPr>
          <p:cNvPr id="259" name="Shape 259"/>
          <p:cNvSpPr txBox="1">
            <a:spLocks noGrp="1"/>
          </p:cNvSpPr>
          <p:nvPr>
            <p:ph type="body" idx="1"/>
          </p:nvPr>
        </p:nvSpPr>
        <p:spPr>
          <a:xfrm>
            <a:off x="670275" y="1373588"/>
            <a:ext cx="2856811" cy="3552300"/>
          </a:xfrm>
        </p:spPr>
        <p:txBody>
          <a:bodyPr/>
          <a:lstStyle/>
          <a:p>
            <a:r>
              <a:rPr lang="en-US" dirty="0">
                <a:solidFill>
                  <a:srgbClr val="2185C6"/>
                </a:solidFill>
                <a:sym typeface="Cabin"/>
              </a:rPr>
              <a:t>Lists index their entries </a:t>
            </a:r>
            <a:r>
              <a:rPr lang="en-US" dirty="0">
                <a:sym typeface="Cabin"/>
              </a:rPr>
              <a:t>based on the </a:t>
            </a:r>
            <a:r>
              <a:rPr lang="en-US" dirty="0">
                <a:solidFill>
                  <a:srgbClr val="2185C6"/>
                </a:solidFill>
                <a:sym typeface="Cabin"/>
              </a:rPr>
              <a:t>position</a:t>
            </a:r>
            <a:r>
              <a:rPr lang="en-US" dirty="0">
                <a:sym typeface="Cabin"/>
              </a:rPr>
              <a:t> in the list – like a book shelf</a:t>
            </a:r>
          </a:p>
          <a:p>
            <a:r>
              <a:rPr lang="en-US" dirty="0">
                <a:solidFill>
                  <a:srgbClr val="2185C6"/>
                </a:solidFill>
                <a:sym typeface="Cabin"/>
              </a:rPr>
              <a:t>Dictionaries are like bags </a:t>
            </a:r>
            <a:r>
              <a:rPr lang="en-US" dirty="0">
                <a:sym typeface="Cabin"/>
              </a:rPr>
              <a:t>- </a:t>
            </a:r>
            <a:r>
              <a:rPr lang="en-US" dirty="0">
                <a:solidFill>
                  <a:srgbClr val="F20052"/>
                </a:solidFill>
                <a:sym typeface="Cabin"/>
              </a:rPr>
              <a:t>no order</a:t>
            </a:r>
          </a:p>
          <a:p>
            <a:r>
              <a:rPr lang="en-US" dirty="0">
                <a:sym typeface="Cabin"/>
              </a:rPr>
              <a:t>So we index the things we put in the </a:t>
            </a:r>
            <a:r>
              <a:rPr lang="en-US" dirty="0">
                <a:solidFill>
                  <a:srgbClr val="2185C6"/>
                </a:solidFill>
                <a:sym typeface="Cabin"/>
              </a:rPr>
              <a:t>dictionary with a </a:t>
            </a:r>
            <a:r>
              <a:rPr lang="en-US" dirty="0">
                <a:solidFill>
                  <a:srgbClr val="2185C6"/>
                </a:solidFill>
                <a:sym typeface="Arial"/>
              </a:rPr>
              <a:t>“</a:t>
            </a:r>
            <a:r>
              <a:rPr lang="en-US" dirty="0">
                <a:solidFill>
                  <a:srgbClr val="2185C6"/>
                </a:solidFill>
                <a:sym typeface="Cabin"/>
              </a:rPr>
              <a:t>lookup tag</a:t>
            </a:r>
            <a:r>
              <a:rPr lang="en-US" dirty="0">
                <a:solidFill>
                  <a:srgbClr val="2185C6"/>
                </a:solidFill>
                <a:sym typeface="Arial"/>
              </a:rPr>
              <a:t>” (key)</a:t>
            </a:r>
          </a:p>
        </p:txBody>
      </p:sp>
      <p:sp>
        <p:nvSpPr>
          <p:cNvPr id="260" name="Shape 260"/>
          <p:cNvSpPr txBox="1"/>
          <p:nvPr/>
        </p:nvSpPr>
        <p:spPr>
          <a:xfrm>
            <a:off x="3700912" y="1488998"/>
            <a:ext cx="3157088" cy="1837430"/>
          </a:xfrm>
          <a:prstGeom prst="rect">
            <a:avLst/>
          </a:prstGeom>
          <a:noFill/>
          <a:ln>
            <a:noFill/>
          </a:ln>
        </p:spPr>
        <p:txBody>
          <a:bodyPr lIns="0" tIns="0" rIns="0" bIns="0" anchor="ctr" anchorCtr="0">
            <a:noAutofit/>
          </a:bodyPr>
          <a:lstStyle/>
          <a:p>
            <a:pPr>
              <a:buClr>
                <a:schemeClr val="lt1"/>
              </a:buClr>
              <a:buSzPct val="25000"/>
            </a:pPr>
            <a:r>
              <a:rPr lang="en-US" sz="1013" dirty="0">
                <a:latin typeface="Courier"/>
                <a:ea typeface="Courier"/>
                <a:cs typeface="Courier"/>
                <a:sym typeface="Courier New"/>
              </a:rPr>
              <a:t>&gt;&gt;&gt; purse = </a:t>
            </a:r>
            <a:r>
              <a:rPr lang="en-US" sz="1013" dirty="0" err="1">
                <a:latin typeface="Courier"/>
                <a:ea typeface="Courier"/>
                <a:cs typeface="Courier"/>
                <a:sym typeface="Courier New"/>
              </a:rPr>
              <a:t>dict</a:t>
            </a:r>
            <a:r>
              <a:rPr lang="en-US" sz="1013" dirty="0">
                <a:latin typeface="Courier"/>
                <a:ea typeface="Courier"/>
                <a:cs typeface="Courier"/>
                <a:sym typeface="Courier New"/>
              </a:rPr>
              <a:t>()</a:t>
            </a:r>
          </a:p>
          <a:p>
            <a:pPr>
              <a:buClr>
                <a:schemeClr val="lt1"/>
              </a:buClr>
              <a:buSzPct val="25000"/>
            </a:pPr>
            <a:r>
              <a:rPr lang="en-US" sz="1013" dirty="0">
                <a:latin typeface="Courier"/>
                <a:ea typeface="Courier"/>
                <a:cs typeface="Courier"/>
                <a:sym typeface="Courier New"/>
              </a:rPr>
              <a:t>&gt;&gt;&gt; purse['money'] = 12</a:t>
            </a:r>
          </a:p>
          <a:p>
            <a:pPr>
              <a:buClr>
                <a:schemeClr val="lt1"/>
              </a:buClr>
              <a:buSzPct val="25000"/>
            </a:pPr>
            <a:r>
              <a:rPr lang="en-US" sz="1013" dirty="0">
                <a:latin typeface="Courier"/>
                <a:ea typeface="Courier"/>
                <a:cs typeface="Courier"/>
                <a:sym typeface="Courier New"/>
              </a:rPr>
              <a:t>&gt;&gt;&gt; purse['candy'] = 3</a:t>
            </a:r>
          </a:p>
          <a:p>
            <a:pPr>
              <a:buClr>
                <a:schemeClr val="lt1"/>
              </a:buClr>
              <a:buSzPct val="25000"/>
            </a:pPr>
            <a:r>
              <a:rPr lang="en-US" sz="1013" dirty="0">
                <a:latin typeface="Courier"/>
                <a:ea typeface="Courier"/>
                <a:cs typeface="Courier"/>
                <a:sym typeface="Courier New"/>
              </a:rPr>
              <a:t>&gt;&gt;&gt; purse['tissues'] = 75</a:t>
            </a:r>
          </a:p>
          <a:p>
            <a:pPr>
              <a:buClr>
                <a:schemeClr val="lt1"/>
              </a:buClr>
              <a:buSzPct val="25000"/>
            </a:pPr>
            <a:r>
              <a:rPr lang="en-US" sz="1013" dirty="0">
                <a:latin typeface="Courier"/>
                <a:ea typeface="Courier"/>
                <a:cs typeface="Courier"/>
                <a:sym typeface="Courier New"/>
              </a:rPr>
              <a:t>&gt;&gt;&gt; print(purse)</a:t>
            </a:r>
          </a:p>
          <a:p>
            <a:pPr>
              <a:buClr>
                <a:schemeClr val="lt1"/>
              </a:buClr>
              <a:buSzPct val="25000"/>
            </a:pPr>
            <a:r>
              <a:rPr lang="en-US" sz="1013" dirty="0">
                <a:latin typeface="Courier"/>
                <a:ea typeface="Courier"/>
                <a:cs typeface="Courier"/>
                <a:sym typeface="Courier New"/>
              </a:rPr>
              <a:t>{'money': 12, 'tissues': 75, 'candy': 3}</a:t>
            </a:r>
          </a:p>
          <a:p>
            <a:pPr>
              <a:buClr>
                <a:schemeClr val="lt1"/>
              </a:buClr>
              <a:buSzPct val="25000"/>
            </a:pPr>
            <a:r>
              <a:rPr lang="en-US" sz="1013" dirty="0">
                <a:latin typeface="Courier"/>
                <a:ea typeface="Courier"/>
                <a:cs typeface="Courier"/>
                <a:sym typeface="Courier New"/>
              </a:rPr>
              <a:t>&gt;&gt;&gt; print(purse['candy'])</a:t>
            </a:r>
          </a:p>
          <a:p>
            <a:pPr>
              <a:buClr>
                <a:schemeClr val="lt1"/>
              </a:buClr>
              <a:buSzPct val="25000"/>
            </a:pPr>
            <a:r>
              <a:rPr lang="en-US" sz="1013" dirty="0">
                <a:latin typeface="Courier"/>
                <a:ea typeface="Courier"/>
                <a:cs typeface="Courier"/>
                <a:sym typeface="Courier New"/>
              </a:rPr>
              <a:t>3</a:t>
            </a:r>
          </a:p>
          <a:p>
            <a:pPr>
              <a:buClr>
                <a:schemeClr val="lt1"/>
              </a:buClr>
              <a:buSzPct val="25000"/>
            </a:pPr>
            <a:r>
              <a:rPr lang="en-US" sz="1013" dirty="0">
                <a:latin typeface="Courier"/>
                <a:ea typeface="Courier"/>
                <a:cs typeface="Courier"/>
                <a:sym typeface="Courier New"/>
              </a:rPr>
              <a:t>&gt;&gt;&gt; purse['candy'] = purse['candy'] + 2</a:t>
            </a:r>
          </a:p>
          <a:p>
            <a:pPr>
              <a:buClr>
                <a:schemeClr val="lt1"/>
              </a:buClr>
              <a:buSzPct val="25000"/>
            </a:pPr>
            <a:r>
              <a:rPr lang="en-US" sz="1013" dirty="0">
                <a:latin typeface="Courier"/>
                <a:ea typeface="Courier"/>
                <a:cs typeface="Courier"/>
                <a:sym typeface="Courier New"/>
              </a:rPr>
              <a:t>&gt;&gt;&gt; print(purse)</a:t>
            </a:r>
          </a:p>
          <a:p>
            <a:pPr>
              <a:buClr>
                <a:schemeClr val="lt1"/>
              </a:buClr>
              <a:buSzPct val="25000"/>
            </a:pPr>
            <a:r>
              <a:rPr lang="en-US" sz="1013" dirty="0">
                <a:latin typeface="Courier"/>
                <a:ea typeface="Courier"/>
                <a:cs typeface="Courier"/>
                <a:sym typeface="Courier New"/>
              </a:rPr>
              <a:t>{'money': 12, 'tissues': 75, 'candy': 5}</a:t>
            </a:r>
          </a:p>
        </p:txBody>
      </p:sp>
      <p:grpSp>
        <p:nvGrpSpPr>
          <p:cNvPr id="3" name="Group 2">
            <a:extLst>
              <a:ext uri="{FF2B5EF4-FFF2-40B4-BE49-F238E27FC236}">
                <a16:creationId xmlns:a16="http://schemas.microsoft.com/office/drawing/2014/main" id="{7E220822-9528-4A16-B3DC-E040228F795D}"/>
              </a:ext>
            </a:extLst>
          </p:cNvPr>
          <p:cNvGrpSpPr/>
          <p:nvPr/>
        </p:nvGrpSpPr>
        <p:grpSpPr>
          <a:xfrm>
            <a:off x="4206666" y="289257"/>
            <a:ext cx="1140050" cy="926531"/>
            <a:chOff x="7522852" y="469299"/>
            <a:chExt cx="2026754" cy="1647167"/>
          </a:xfrm>
        </p:grpSpPr>
        <p:pic>
          <p:nvPicPr>
            <p:cNvPr id="1028" name="Picture 4" descr="nicebyte: &quot;#bookshelf The Russian titles are: Skiena's &quot;Prog…&quot; - Gamedev  Mastodon">
              <a:extLst>
                <a:ext uri="{FF2B5EF4-FFF2-40B4-BE49-F238E27FC236}">
                  <a16:creationId xmlns:a16="http://schemas.microsoft.com/office/drawing/2014/main" id="{7D835AE4-842C-4BDE-BE5B-28A42B6EFE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2852" y="469299"/>
              <a:ext cx="2026754" cy="11384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13C7C98-D2C6-4D13-B440-42C62CB52A13}"/>
                </a:ext>
              </a:extLst>
            </p:cNvPr>
            <p:cNvSpPr txBox="1"/>
            <p:nvPr/>
          </p:nvSpPr>
          <p:spPr>
            <a:xfrm>
              <a:off x="8046352" y="1675205"/>
              <a:ext cx="1123384" cy="441261"/>
            </a:xfrm>
            <a:prstGeom prst="rect">
              <a:avLst/>
            </a:prstGeom>
            <a:noFill/>
          </p:spPr>
          <p:txBody>
            <a:bodyPr wrap="none" rtlCol="0">
              <a:spAutoFit/>
            </a:bodyPr>
            <a:lstStyle/>
            <a:p>
              <a:r>
                <a:rPr lang="en-US" sz="1013" dirty="0"/>
                <a:t>ordered</a:t>
              </a:r>
            </a:p>
          </p:txBody>
        </p:sp>
      </p:grpSp>
      <p:grpSp>
        <p:nvGrpSpPr>
          <p:cNvPr id="4" name="Group 3">
            <a:extLst>
              <a:ext uri="{FF2B5EF4-FFF2-40B4-BE49-F238E27FC236}">
                <a16:creationId xmlns:a16="http://schemas.microsoft.com/office/drawing/2014/main" id="{0A04A62D-3A1A-4165-A742-4422CDF01564}"/>
              </a:ext>
            </a:extLst>
          </p:cNvPr>
          <p:cNvGrpSpPr/>
          <p:nvPr/>
        </p:nvGrpSpPr>
        <p:grpSpPr>
          <a:xfrm>
            <a:off x="5591305" y="91525"/>
            <a:ext cx="1101325" cy="1439936"/>
            <a:chOff x="9984432" y="117776"/>
            <a:chExt cx="1957910" cy="2559886"/>
          </a:xfrm>
        </p:grpSpPr>
        <p:pic>
          <p:nvPicPr>
            <p:cNvPr id="7" name="Shape 238">
              <a:extLst>
                <a:ext uri="{FF2B5EF4-FFF2-40B4-BE49-F238E27FC236}">
                  <a16:creationId xmlns:a16="http://schemas.microsoft.com/office/drawing/2014/main" id="{80A873A3-0293-4521-A5A3-B8CEA870DBDD}"/>
                </a:ext>
              </a:extLst>
            </p:cNvPr>
            <p:cNvPicPr preferRelativeResize="0"/>
            <p:nvPr/>
          </p:nvPicPr>
          <p:blipFill rotWithShape="1">
            <a:blip r:embed="rId4">
              <a:alphaModFix/>
            </a:blip>
            <a:srcRect/>
            <a:stretch/>
          </p:blipFill>
          <p:spPr>
            <a:xfrm>
              <a:off x="9984432" y="117776"/>
              <a:ext cx="1957910" cy="1841513"/>
            </a:xfrm>
            <a:prstGeom prst="rect">
              <a:avLst/>
            </a:prstGeom>
            <a:noFill/>
            <a:ln>
              <a:noFill/>
            </a:ln>
          </p:spPr>
        </p:pic>
        <p:sp>
          <p:nvSpPr>
            <p:cNvPr id="9" name="TextBox 8">
              <a:extLst>
                <a:ext uri="{FF2B5EF4-FFF2-40B4-BE49-F238E27FC236}">
                  <a16:creationId xmlns:a16="http://schemas.microsoft.com/office/drawing/2014/main" id="{C5C9124F-F80E-4907-9418-9CAA84D848C2}"/>
                </a:ext>
              </a:extLst>
            </p:cNvPr>
            <p:cNvSpPr txBox="1"/>
            <p:nvPr/>
          </p:nvSpPr>
          <p:spPr>
            <a:xfrm>
              <a:off x="10422213" y="1959289"/>
              <a:ext cx="1520129" cy="718373"/>
            </a:xfrm>
            <a:prstGeom prst="rect">
              <a:avLst/>
            </a:prstGeom>
            <a:noFill/>
          </p:spPr>
          <p:txBody>
            <a:bodyPr wrap="square" rtlCol="0">
              <a:spAutoFit/>
            </a:bodyPr>
            <a:lstStyle/>
            <a:p>
              <a:r>
                <a:rPr lang="en-US" sz="1013" dirty="0"/>
                <a:t>No order but labeled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p:txBody>
          <a:bodyPr/>
          <a:lstStyle/>
          <a:p>
            <a:r>
              <a:rPr lang="en-US" dirty="0">
                <a:sym typeface="Cabin"/>
              </a:rPr>
              <a:t>Comparing Lists and Dictionaries</a:t>
            </a:r>
          </a:p>
        </p:txBody>
      </p:sp>
      <p:sp>
        <p:nvSpPr>
          <p:cNvPr id="266" name="Shape 266"/>
          <p:cNvSpPr txBox="1">
            <a:spLocks noGrp="1"/>
          </p:cNvSpPr>
          <p:nvPr>
            <p:ph type="body" idx="1"/>
          </p:nvPr>
        </p:nvSpPr>
        <p:spPr/>
        <p:txBody>
          <a:bodyPr/>
          <a:lstStyle/>
          <a:p>
            <a:r>
              <a:rPr lang="en-US" dirty="0">
                <a:solidFill>
                  <a:srgbClr val="2185C6"/>
                </a:solidFill>
                <a:sym typeface="Cabin"/>
              </a:rPr>
              <a:t>Dictionaries are like lists </a:t>
            </a:r>
            <a:r>
              <a:rPr lang="en-US" dirty="0">
                <a:sym typeface="Cabin"/>
              </a:rPr>
              <a:t>except that </a:t>
            </a:r>
            <a:r>
              <a:rPr lang="en-US" dirty="0">
                <a:solidFill>
                  <a:srgbClr val="2185C6"/>
                </a:solidFill>
                <a:sym typeface="Cabin"/>
              </a:rPr>
              <a:t>they use keys </a:t>
            </a:r>
            <a:r>
              <a:rPr lang="en-US" dirty="0">
                <a:sym typeface="Cabin"/>
              </a:rPr>
              <a:t>instead of numbers to look up values</a:t>
            </a:r>
          </a:p>
        </p:txBody>
      </p:sp>
      <p:sp>
        <p:nvSpPr>
          <p:cNvPr id="267" name="Shape 267"/>
          <p:cNvSpPr txBox="1"/>
          <p:nvPr/>
        </p:nvSpPr>
        <p:spPr>
          <a:xfrm>
            <a:off x="1004591" y="2563036"/>
            <a:ext cx="2134350" cy="1509572"/>
          </a:xfrm>
          <a:prstGeom prst="rect">
            <a:avLst/>
          </a:prstGeom>
          <a:noFill/>
          <a:ln>
            <a:noFill/>
          </a:ln>
        </p:spPr>
        <p:txBody>
          <a:bodyPr lIns="0" tIns="0" rIns="0" bIns="0" anchor="ctr" anchorCtr="0">
            <a:noAutofit/>
          </a:bodyPr>
          <a:lstStyle/>
          <a:p>
            <a:pPr>
              <a:buClr>
                <a:srgbClr val="00FF00"/>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lst</a:t>
            </a:r>
            <a:r>
              <a:rPr lang="en-US" sz="1266" dirty="0">
                <a:latin typeface="Courier"/>
                <a:ea typeface="Courier"/>
                <a:cs typeface="Courier"/>
                <a:sym typeface="Courier New"/>
              </a:rPr>
              <a:t> = list()</a:t>
            </a:r>
          </a:p>
          <a:p>
            <a:pPr>
              <a:buClr>
                <a:srgbClr val="00FF00"/>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lst.append</a:t>
            </a:r>
            <a:r>
              <a:rPr lang="en-US" sz="1266" dirty="0">
                <a:latin typeface="Courier"/>
                <a:ea typeface="Courier"/>
                <a:cs typeface="Courier"/>
                <a:sym typeface="Courier New"/>
              </a:rPr>
              <a:t>(21)</a:t>
            </a:r>
          </a:p>
          <a:p>
            <a:pPr>
              <a:buClr>
                <a:srgbClr val="00FF00"/>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lst.append</a:t>
            </a:r>
            <a:r>
              <a:rPr lang="en-US" sz="1266" dirty="0">
                <a:latin typeface="Courier"/>
                <a:ea typeface="Courier"/>
                <a:cs typeface="Courier"/>
                <a:sym typeface="Courier New"/>
              </a:rPr>
              <a:t>(183)</a:t>
            </a:r>
          </a:p>
          <a:p>
            <a:pPr>
              <a:buClr>
                <a:srgbClr val="00FF00"/>
              </a:buClr>
              <a:buSzPct val="25000"/>
            </a:pPr>
            <a:r>
              <a:rPr lang="en-US" sz="1266" dirty="0">
                <a:latin typeface="Courier"/>
                <a:ea typeface="Courier"/>
                <a:cs typeface="Courier"/>
                <a:sym typeface="Courier New"/>
              </a:rPr>
              <a:t>&gt;&gt;&gt; print(</a:t>
            </a:r>
            <a:r>
              <a:rPr lang="en-US" sz="1266" dirty="0" err="1">
                <a:latin typeface="Courier"/>
                <a:ea typeface="Courier"/>
                <a:cs typeface="Courier"/>
                <a:sym typeface="Courier New"/>
              </a:rPr>
              <a:t>lst</a:t>
            </a:r>
            <a:r>
              <a:rPr lang="en-US" sz="1266" dirty="0">
                <a:latin typeface="Courier"/>
                <a:ea typeface="Courier"/>
                <a:cs typeface="Courier"/>
                <a:sym typeface="Courier New"/>
              </a:rPr>
              <a:t>)</a:t>
            </a:r>
          </a:p>
          <a:p>
            <a:pPr>
              <a:buClr>
                <a:srgbClr val="00FF00"/>
              </a:buClr>
              <a:buSzPct val="25000"/>
            </a:pPr>
            <a:r>
              <a:rPr lang="en-US" sz="1266" dirty="0">
                <a:latin typeface="Courier"/>
                <a:ea typeface="Courier"/>
                <a:cs typeface="Courier"/>
                <a:sym typeface="Courier New"/>
              </a:rPr>
              <a:t>[21, 183]</a:t>
            </a:r>
          </a:p>
          <a:p>
            <a:pPr>
              <a:buClr>
                <a:srgbClr val="00FF00"/>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lst</a:t>
            </a:r>
            <a:r>
              <a:rPr lang="en-US" sz="1266" dirty="0">
                <a:latin typeface="Courier"/>
                <a:ea typeface="Courier"/>
                <a:cs typeface="Courier"/>
                <a:sym typeface="Courier New"/>
              </a:rPr>
              <a:t>[0] = 23</a:t>
            </a:r>
          </a:p>
          <a:p>
            <a:pPr lvl="0">
              <a:buClr>
                <a:srgbClr val="00FF00"/>
              </a:buClr>
              <a:buSzPct val="25000"/>
            </a:pPr>
            <a:r>
              <a:rPr lang="en-US" sz="1266" dirty="0">
                <a:latin typeface="Courier"/>
                <a:ea typeface="Courier"/>
                <a:cs typeface="Courier"/>
                <a:sym typeface="Courier New"/>
              </a:rPr>
              <a:t>&gt;&gt;&gt; print(</a:t>
            </a:r>
            <a:r>
              <a:rPr lang="en-US" sz="1266" dirty="0" err="1">
                <a:latin typeface="Courier"/>
                <a:ea typeface="Courier"/>
                <a:cs typeface="Courier"/>
                <a:sym typeface="Courier New"/>
              </a:rPr>
              <a:t>lst</a:t>
            </a:r>
            <a:r>
              <a:rPr lang="en-US" sz="1266" dirty="0">
                <a:latin typeface="Courier"/>
                <a:ea typeface="Courier"/>
                <a:cs typeface="Courier"/>
                <a:sym typeface="Courier New"/>
              </a:rPr>
              <a:t>)</a:t>
            </a:r>
          </a:p>
          <a:p>
            <a:pPr>
              <a:buClr>
                <a:srgbClr val="00FF00"/>
              </a:buClr>
              <a:buSzPct val="25000"/>
            </a:pPr>
            <a:r>
              <a:rPr lang="en-US" sz="1266" dirty="0">
                <a:latin typeface="Courier"/>
                <a:ea typeface="Courier"/>
                <a:cs typeface="Courier"/>
                <a:sym typeface="Courier New"/>
              </a:rPr>
              <a:t>[23, 183]</a:t>
            </a:r>
          </a:p>
        </p:txBody>
      </p:sp>
      <p:sp>
        <p:nvSpPr>
          <p:cNvPr id="268" name="Shape 268"/>
          <p:cNvSpPr txBox="1"/>
          <p:nvPr/>
        </p:nvSpPr>
        <p:spPr>
          <a:xfrm>
            <a:off x="3832175" y="2329308"/>
            <a:ext cx="2739066" cy="1869834"/>
          </a:xfrm>
          <a:prstGeom prst="rect">
            <a:avLst/>
          </a:prstGeom>
          <a:noFill/>
          <a:ln>
            <a:noFill/>
          </a:ln>
        </p:spPr>
        <p:txBody>
          <a:bodyPr lIns="0" tIns="0" rIns="0" bIns="0" anchor="ctr" anchorCtr="0">
            <a:noAutofit/>
          </a:bodyPr>
          <a:lstStyle/>
          <a:p>
            <a:pPr>
              <a:buClr>
                <a:srgbClr val="FF00FF"/>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ddd</a:t>
            </a:r>
            <a:r>
              <a:rPr lang="en-US" sz="1266" dirty="0">
                <a:latin typeface="Courier"/>
                <a:ea typeface="Courier"/>
                <a:cs typeface="Courier"/>
                <a:sym typeface="Courier New"/>
              </a:rPr>
              <a:t> = </a:t>
            </a:r>
            <a:r>
              <a:rPr lang="en-US" sz="1266" dirty="0" err="1">
                <a:latin typeface="Courier"/>
                <a:ea typeface="Courier"/>
                <a:cs typeface="Courier"/>
                <a:sym typeface="Courier New"/>
              </a:rPr>
              <a:t>dict</a:t>
            </a:r>
            <a:r>
              <a:rPr lang="en-US" sz="1266" dirty="0">
                <a:latin typeface="Courier"/>
                <a:ea typeface="Courier"/>
                <a:cs typeface="Courier"/>
                <a:sym typeface="Courier New"/>
              </a:rPr>
              <a:t>()</a:t>
            </a:r>
          </a:p>
          <a:p>
            <a:pPr>
              <a:buClr>
                <a:srgbClr val="FF00FF"/>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ddd</a:t>
            </a:r>
            <a:r>
              <a:rPr lang="en-US" sz="1266" dirty="0">
                <a:latin typeface="Courier"/>
                <a:ea typeface="Courier"/>
                <a:cs typeface="Courier"/>
                <a:sym typeface="Courier New"/>
              </a:rPr>
              <a:t>['age'] = 21</a:t>
            </a:r>
          </a:p>
          <a:p>
            <a:pPr>
              <a:buClr>
                <a:srgbClr val="FF00FF"/>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ddd</a:t>
            </a:r>
            <a:r>
              <a:rPr lang="en-US" sz="1266" dirty="0">
                <a:latin typeface="Courier"/>
                <a:ea typeface="Courier"/>
                <a:cs typeface="Courier"/>
                <a:sym typeface="Courier New"/>
              </a:rPr>
              <a:t>['height'] = 182</a:t>
            </a:r>
          </a:p>
          <a:p>
            <a:pPr lvl="0">
              <a:buClr>
                <a:srgbClr val="FF00FF"/>
              </a:buClr>
              <a:buSzPct val="25000"/>
            </a:pPr>
            <a:r>
              <a:rPr lang="en-US" sz="1266" dirty="0">
                <a:latin typeface="Courier"/>
                <a:ea typeface="Courier"/>
                <a:cs typeface="Courier"/>
                <a:sym typeface="Courier New"/>
              </a:rPr>
              <a:t>&gt;&gt;&gt; print(</a:t>
            </a:r>
            <a:r>
              <a:rPr lang="en-US" sz="1266" dirty="0" err="1">
                <a:latin typeface="Courier"/>
                <a:ea typeface="Courier"/>
                <a:cs typeface="Courier"/>
                <a:sym typeface="Courier New"/>
              </a:rPr>
              <a:t>ddd</a:t>
            </a:r>
            <a:r>
              <a:rPr lang="en-US" sz="1266" dirty="0">
                <a:latin typeface="Courier"/>
                <a:ea typeface="Courier"/>
                <a:cs typeface="Courier"/>
                <a:sym typeface="Courier New"/>
              </a:rPr>
              <a:t>)</a:t>
            </a:r>
          </a:p>
          <a:p>
            <a:pPr>
              <a:buClr>
                <a:srgbClr val="FF00FF"/>
              </a:buClr>
              <a:buSzPct val="25000"/>
            </a:pPr>
            <a:r>
              <a:rPr lang="en-US" sz="1266" dirty="0">
                <a:latin typeface="Courier"/>
                <a:ea typeface="Courier"/>
                <a:cs typeface="Courier"/>
                <a:sym typeface="Courier New"/>
              </a:rPr>
              <a:t>{'age': 21, 'height': 182}</a:t>
            </a:r>
          </a:p>
          <a:p>
            <a:pPr>
              <a:buClr>
                <a:srgbClr val="FF00FF"/>
              </a:buClr>
              <a:buSzPct val="25000"/>
            </a:pPr>
            <a:r>
              <a:rPr lang="en-US" sz="1266" dirty="0">
                <a:latin typeface="Courier"/>
                <a:ea typeface="Courier"/>
                <a:cs typeface="Courier"/>
                <a:sym typeface="Courier New"/>
              </a:rPr>
              <a:t>&gt;&gt;&gt; </a:t>
            </a:r>
            <a:r>
              <a:rPr lang="en-US" sz="1266" dirty="0" err="1">
                <a:latin typeface="Courier"/>
                <a:ea typeface="Courier"/>
                <a:cs typeface="Courier"/>
                <a:sym typeface="Courier New"/>
              </a:rPr>
              <a:t>ddd</a:t>
            </a:r>
            <a:r>
              <a:rPr lang="en-US" sz="1266" dirty="0">
                <a:latin typeface="Courier"/>
                <a:ea typeface="Courier"/>
                <a:cs typeface="Courier"/>
                <a:sym typeface="Courier New"/>
              </a:rPr>
              <a:t>['age'] = 23</a:t>
            </a:r>
          </a:p>
          <a:p>
            <a:pPr lvl="0">
              <a:buClr>
                <a:srgbClr val="FF00FF"/>
              </a:buClr>
              <a:buSzPct val="25000"/>
            </a:pPr>
            <a:r>
              <a:rPr lang="en-US" sz="1266" dirty="0">
                <a:latin typeface="Courier"/>
                <a:ea typeface="Courier"/>
                <a:cs typeface="Courier"/>
                <a:sym typeface="Courier New"/>
              </a:rPr>
              <a:t>&gt;&gt;&gt; print(</a:t>
            </a:r>
            <a:r>
              <a:rPr lang="en-US" sz="1266" dirty="0" err="1">
                <a:latin typeface="Courier"/>
                <a:ea typeface="Courier"/>
                <a:cs typeface="Courier"/>
                <a:sym typeface="Courier New"/>
              </a:rPr>
              <a:t>ddd</a:t>
            </a:r>
            <a:r>
              <a:rPr lang="en-US" sz="1266" dirty="0">
                <a:latin typeface="Courier"/>
                <a:ea typeface="Courier"/>
                <a:cs typeface="Courier"/>
                <a:sym typeface="Courier New"/>
              </a:rPr>
              <a:t>)</a:t>
            </a:r>
          </a:p>
          <a:p>
            <a:pPr>
              <a:buClr>
                <a:srgbClr val="FF00FF"/>
              </a:buClr>
              <a:buSzPct val="25000"/>
            </a:pPr>
            <a:r>
              <a:rPr lang="en-US" sz="1266" dirty="0">
                <a:latin typeface="Courier"/>
                <a:ea typeface="Courier"/>
                <a:cs typeface="Courier"/>
                <a:sym typeface="Courier New"/>
              </a:rPr>
              <a:t>{'age': 23, 'height': 182}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p:nvPr/>
        </p:nvSpPr>
        <p:spPr>
          <a:xfrm>
            <a:off x="1107530" y="1143197"/>
            <a:ext cx="2400890" cy="1515618"/>
          </a:xfrm>
          <a:prstGeom prst="rect">
            <a:avLst/>
          </a:prstGeom>
          <a:noFill/>
          <a:ln>
            <a:noFill/>
          </a:ln>
        </p:spPr>
        <p:txBody>
          <a:bodyPr lIns="0" tIns="0" rIns="0" bIns="0" anchor="ctr" anchorCtr="0">
            <a:noAutofit/>
          </a:bodyPr>
          <a:lstStyle/>
          <a:p>
            <a:pPr>
              <a:buClr>
                <a:srgbClr val="00FF00"/>
              </a:buClr>
              <a:buSzPct val="25000"/>
            </a:pPr>
            <a:r>
              <a:rPr lang="en-US" sz="1181" dirty="0">
                <a:latin typeface="Courier"/>
                <a:ea typeface="Courier"/>
                <a:cs typeface="Courier"/>
                <a:sym typeface="Courier New"/>
              </a:rPr>
              <a:t>&gt;&gt;&gt; </a:t>
            </a:r>
            <a:r>
              <a:rPr lang="en-US" sz="1181" dirty="0" err="1">
                <a:latin typeface="Courier"/>
                <a:ea typeface="Courier"/>
                <a:cs typeface="Courier"/>
                <a:sym typeface="Courier New"/>
              </a:rPr>
              <a:t>lst</a:t>
            </a:r>
            <a:r>
              <a:rPr lang="en-US" sz="1181" dirty="0">
                <a:latin typeface="Courier"/>
                <a:ea typeface="Courier"/>
                <a:cs typeface="Courier"/>
                <a:sym typeface="Courier New"/>
              </a:rPr>
              <a:t> = list()</a:t>
            </a:r>
          </a:p>
          <a:p>
            <a:pPr>
              <a:buClr>
                <a:srgbClr val="00FF00"/>
              </a:buClr>
              <a:buSzPct val="25000"/>
            </a:pPr>
            <a:r>
              <a:rPr lang="en-US" sz="1181" dirty="0">
                <a:latin typeface="Courier"/>
                <a:ea typeface="Courier"/>
                <a:cs typeface="Courier"/>
                <a:sym typeface="Courier New"/>
              </a:rPr>
              <a:t>&gt;&gt;&gt; </a:t>
            </a:r>
            <a:r>
              <a:rPr lang="en-US" sz="1181" dirty="0" err="1">
                <a:latin typeface="Courier"/>
                <a:ea typeface="Courier"/>
                <a:cs typeface="Courier"/>
                <a:sym typeface="Courier New"/>
              </a:rPr>
              <a:t>lst.append</a:t>
            </a:r>
            <a:r>
              <a:rPr lang="en-US" sz="1181" dirty="0">
                <a:latin typeface="Courier"/>
                <a:ea typeface="Courier"/>
                <a:cs typeface="Courier"/>
                <a:sym typeface="Courier New"/>
              </a:rPr>
              <a:t>(21)</a:t>
            </a:r>
          </a:p>
          <a:p>
            <a:pPr>
              <a:buClr>
                <a:srgbClr val="00FF00"/>
              </a:buClr>
              <a:buSzPct val="25000"/>
            </a:pPr>
            <a:r>
              <a:rPr lang="en-US" sz="1181" dirty="0">
                <a:latin typeface="Courier"/>
                <a:ea typeface="Courier"/>
                <a:cs typeface="Courier"/>
                <a:sym typeface="Courier New"/>
              </a:rPr>
              <a:t>&gt;&gt;&gt; </a:t>
            </a:r>
            <a:r>
              <a:rPr lang="en-US" sz="1181" dirty="0" err="1">
                <a:latin typeface="Courier"/>
                <a:ea typeface="Courier"/>
                <a:cs typeface="Courier"/>
                <a:sym typeface="Courier New"/>
              </a:rPr>
              <a:t>lst.append</a:t>
            </a:r>
            <a:r>
              <a:rPr lang="en-US" sz="1181" dirty="0">
                <a:latin typeface="Courier"/>
                <a:ea typeface="Courier"/>
                <a:cs typeface="Courier"/>
                <a:sym typeface="Courier New"/>
              </a:rPr>
              <a:t>(183)</a:t>
            </a:r>
          </a:p>
          <a:p>
            <a:pPr lvl="0">
              <a:buClr>
                <a:srgbClr val="00FF00"/>
              </a:buClr>
              <a:buSzPct val="25000"/>
            </a:pPr>
            <a:r>
              <a:rPr lang="en-US" sz="1181" dirty="0">
                <a:latin typeface="Courier"/>
                <a:ea typeface="Courier"/>
                <a:cs typeface="Courier"/>
                <a:sym typeface="Courier New"/>
              </a:rPr>
              <a:t>&gt;&gt;&gt; print(</a:t>
            </a:r>
            <a:r>
              <a:rPr lang="en-US" sz="1181" dirty="0" err="1">
                <a:latin typeface="Courier"/>
                <a:ea typeface="Courier"/>
                <a:cs typeface="Courier"/>
                <a:sym typeface="Courier New"/>
              </a:rPr>
              <a:t>lst</a:t>
            </a:r>
            <a:r>
              <a:rPr lang="en-US" sz="1181" dirty="0">
                <a:latin typeface="Courier"/>
                <a:ea typeface="Courier"/>
                <a:cs typeface="Courier"/>
                <a:sym typeface="Courier New"/>
              </a:rPr>
              <a:t>)</a:t>
            </a:r>
          </a:p>
          <a:p>
            <a:pPr>
              <a:buClr>
                <a:srgbClr val="00FF00"/>
              </a:buClr>
              <a:buSzPct val="25000"/>
            </a:pPr>
            <a:r>
              <a:rPr lang="en-US" sz="1181" dirty="0">
                <a:solidFill>
                  <a:srgbClr val="0070C0"/>
                </a:solidFill>
                <a:latin typeface="Courier"/>
                <a:ea typeface="Courier"/>
                <a:cs typeface="Courier"/>
                <a:sym typeface="Courier New"/>
              </a:rPr>
              <a:t>[21, 183]</a:t>
            </a:r>
          </a:p>
          <a:p>
            <a:pPr>
              <a:buClr>
                <a:srgbClr val="00FF00"/>
              </a:buClr>
              <a:buSzPct val="25000"/>
            </a:pPr>
            <a:r>
              <a:rPr lang="en-US" sz="1181" dirty="0">
                <a:latin typeface="Courier"/>
                <a:ea typeface="Courier"/>
                <a:cs typeface="Courier"/>
                <a:sym typeface="Courier New"/>
              </a:rPr>
              <a:t>&gt;&gt;&gt; </a:t>
            </a:r>
            <a:r>
              <a:rPr lang="en-US" sz="1181" b="1" dirty="0" err="1">
                <a:solidFill>
                  <a:srgbClr val="FF0000"/>
                </a:solidFill>
                <a:latin typeface="Courier"/>
                <a:ea typeface="Courier"/>
                <a:cs typeface="Courier"/>
                <a:sym typeface="Courier New"/>
              </a:rPr>
              <a:t>lst</a:t>
            </a:r>
            <a:r>
              <a:rPr lang="en-US" sz="1181" b="1" dirty="0">
                <a:solidFill>
                  <a:srgbClr val="FF0000"/>
                </a:solidFill>
                <a:latin typeface="Courier"/>
                <a:ea typeface="Courier"/>
                <a:cs typeface="Courier"/>
                <a:sym typeface="Courier New"/>
              </a:rPr>
              <a:t>[0] = 23</a:t>
            </a:r>
          </a:p>
          <a:p>
            <a:pPr lvl="0">
              <a:buClr>
                <a:srgbClr val="00FF00"/>
              </a:buClr>
              <a:buSzPct val="25000"/>
            </a:pPr>
            <a:r>
              <a:rPr lang="en-US" sz="1181" dirty="0">
                <a:latin typeface="Courier"/>
                <a:ea typeface="Courier"/>
                <a:cs typeface="Courier"/>
                <a:sym typeface="Courier New"/>
              </a:rPr>
              <a:t>&gt;&gt;&gt; print(</a:t>
            </a:r>
            <a:r>
              <a:rPr lang="en-US" sz="1181" dirty="0" err="1">
                <a:latin typeface="Courier"/>
                <a:ea typeface="Courier"/>
                <a:cs typeface="Courier"/>
                <a:sym typeface="Courier New"/>
              </a:rPr>
              <a:t>lst</a:t>
            </a:r>
            <a:r>
              <a:rPr lang="en-US" sz="1181" dirty="0">
                <a:latin typeface="Courier"/>
                <a:ea typeface="Courier"/>
                <a:cs typeface="Courier"/>
                <a:sym typeface="Courier New"/>
              </a:rPr>
              <a:t>)</a:t>
            </a:r>
          </a:p>
          <a:p>
            <a:pPr>
              <a:buClr>
                <a:srgbClr val="00FF00"/>
              </a:buClr>
              <a:buSzPct val="25000"/>
            </a:pPr>
            <a:r>
              <a:rPr lang="en-US" sz="1181" dirty="0">
                <a:solidFill>
                  <a:srgbClr val="0070C0"/>
                </a:solidFill>
                <a:latin typeface="Courier"/>
                <a:ea typeface="Courier"/>
                <a:cs typeface="Courier"/>
                <a:sym typeface="Courier New"/>
              </a:rPr>
              <a:t>[23, 183]</a:t>
            </a:r>
          </a:p>
        </p:txBody>
      </p:sp>
      <p:sp>
        <p:nvSpPr>
          <p:cNvPr id="274" name="Shape 274"/>
          <p:cNvSpPr txBox="1"/>
          <p:nvPr/>
        </p:nvSpPr>
        <p:spPr>
          <a:xfrm>
            <a:off x="1107529" y="2721052"/>
            <a:ext cx="2622248" cy="1662272"/>
          </a:xfrm>
          <a:prstGeom prst="rect">
            <a:avLst/>
          </a:prstGeom>
          <a:noFill/>
          <a:ln>
            <a:noFill/>
          </a:ln>
        </p:spPr>
        <p:txBody>
          <a:bodyPr lIns="0" tIns="0" rIns="0" bIns="0" anchor="ctr" anchorCtr="0">
            <a:noAutofit/>
          </a:bodyPr>
          <a:lstStyle/>
          <a:p>
            <a:pPr>
              <a:buClr>
                <a:srgbClr val="FF00FF"/>
              </a:buClr>
              <a:buSzPct val="25000"/>
            </a:pPr>
            <a:r>
              <a:rPr lang="en-US" sz="1181" dirty="0">
                <a:latin typeface="Courier"/>
                <a:ea typeface="Courier"/>
                <a:cs typeface="Courier"/>
                <a:sym typeface="Courier New"/>
              </a:rPr>
              <a:t>&gt;&gt;&gt; </a:t>
            </a:r>
            <a:r>
              <a:rPr lang="en-US" sz="1181" dirty="0" err="1">
                <a:latin typeface="Courier"/>
                <a:ea typeface="Courier"/>
                <a:cs typeface="Courier"/>
                <a:sym typeface="Courier New"/>
              </a:rPr>
              <a:t>ddd</a:t>
            </a:r>
            <a:r>
              <a:rPr lang="en-US" sz="1181" dirty="0">
                <a:latin typeface="Courier"/>
                <a:ea typeface="Courier"/>
                <a:cs typeface="Courier"/>
                <a:sym typeface="Courier New"/>
              </a:rPr>
              <a:t> = </a:t>
            </a:r>
            <a:r>
              <a:rPr lang="en-US" sz="1181" dirty="0" err="1">
                <a:latin typeface="Courier"/>
                <a:ea typeface="Courier"/>
                <a:cs typeface="Courier"/>
                <a:sym typeface="Courier New"/>
              </a:rPr>
              <a:t>dict</a:t>
            </a:r>
            <a:r>
              <a:rPr lang="en-US" sz="1181" dirty="0">
                <a:latin typeface="Courier"/>
                <a:ea typeface="Courier"/>
                <a:cs typeface="Courier"/>
                <a:sym typeface="Courier New"/>
              </a:rPr>
              <a:t>()</a:t>
            </a:r>
          </a:p>
          <a:p>
            <a:pPr>
              <a:buClr>
                <a:srgbClr val="FF00FF"/>
              </a:buClr>
              <a:buSzPct val="25000"/>
            </a:pPr>
            <a:r>
              <a:rPr lang="en-US" sz="1181" dirty="0">
                <a:latin typeface="Courier"/>
                <a:ea typeface="Courier"/>
                <a:cs typeface="Courier"/>
                <a:sym typeface="Courier New"/>
              </a:rPr>
              <a:t>&gt;&gt;&gt; </a:t>
            </a:r>
            <a:r>
              <a:rPr lang="en-US" sz="1181" b="1" dirty="0" err="1">
                <a:solidFill>
                  <a:srgbClr val="0070C0"/>
                </a:solidFill>
                <a:latin typeface="Courier"/>
                <a:ea typeface="Courier"/>
                <a:cs typeface="Courier"/>
                <a:sym typeface="Courier New"/>
              </a:rPr>
              <a:t>ddd</a:t>
            </a:r>
            <a:r>
              <a:rPr lang="en-US" sz="1181" b="1" dirty="0">
                <a:solidFill>
                  <a:srgbClr val="0070C0"/>
                </a:solidFill>
                <a:latin typeface="Courier"/>
                <a:ea typeface="Courier"/>
                <a:cs typeface="Courier"/>
                <a:sym typeface="Courier New"/>
              </a:rPr>
              <a:t>['age'] = 21</a:t>
            </a:r>
          </a:p>
          <a:p>
            <a:pPr>
              <a:buClr>
                <a:srgbClr val="FF00FF"/>
              </a:buClr>
              <a:buSzPct val="25000"/>
            </a:pPr>
            <a:r>
              <a:rPr lang="en-US" sz="1181" dirty="0">
                <a:latin typeface="Courier"/>
                <a:ea typeface="Courier"/>
                <a:cs typeface="Courier"/>
                <a:sym typeface="Courier New"/>
              </a:rPr>
              <a:t>&gt;&gt;&gt; </a:t>
            </a:r>
            <a:r>
              <a:rPr lang="en-US" sz="1181" b="1" dirty="0" err="1">
                <a:solidFill>
                  <a:srgbClr val="0070C0"/>
                </a:solidFill>
                <a:latin typeface="Courier"/>
                <a:ea typeface="Courier"/>
                <a:cs typeface="Courier"/>
                <a:sym typeface="Courier New"/>
              </a:rPr>
              <a:t>ddd</a:t>
            </a:r>
            <a:r>
              <a:rPr lang="en-US" sz="1181" b="1" dirty="0">
                <a:solidFill>
                  <a:srgbClr val="0070C0"/>
                </a:solidFill>
                <a:latin typeface="Courier"/>
                <a:ea typeface="Courier"/>
                <a:cs typeface="Courier"/>
                <a:sym typeface="Courier New"/>
              </a:rPr>
              <a:t>['height'] = 182</a:t>
            </a:r>
          </a:p>
          <a:p>
            <a:pPr lvl="0">
              <a:buClr>
                <a:srgbClr val="FF00FF"/>
              </a:buClr>
              <a:buSzPct val="25000"/>
            </a:pPr>
            <a:r>
              <a:rPr lang="en-US" sz="1181" dirty="0">
                <a:latin typeface="Courier"/>
                <a:ea typeface="Courier"/>
                <a:cs typeface="Courier"/>
                <a:sym typeface="Courier New"/>
              </a:rPr>
              <a:t>&gt;&gt;&gt; print(</a:t>
            </a:r>
            <a:r>
              <a:rPr lang="en-US" sz="1181" dirty="0" err="1">
                <a:latin typeface="Courier"/>
                <a:ea typeface="Courier"/>
                <a:cs typeface="Courier"/>
                <a:sym typeface="Courier New"/>
              </a:rPr>
              <a:t>ddd</a:t>
            </a:r>
            <a:r>
              <a:rPr lang="en-US" sz="1181" dirty="0">
                <a:latin typeface="Courier"/>
                <a:ea typeface="Courier"/>
                <a:cs typeface="Courier"/>
                <a:sym typeface="Courier New"/>
              </a:rPr>
              <a:t>)</a:t>
            </a:r>
          </a:p>
          <a:p>
            <a:pPr>
              <a:buClr>
                <a:srgbClr val="FF00FF"/>
              </a:buClr>
              <a:buSzPct val="25000"/>
            </a:pPr>
            <a:r>
              <a:rPr lang="en-US" sz="1181" dirty="0">
                <a:solidFill>
                  <a:srgbClr val="0070C0"/>
                </a:solidFill>
                <a:latin typeface="Courier"/>
                <a:ea typeface="Courier"/>
                <a:cs typeface="Courier"/>
                <a:sym typeface="Courier New"/>
              </a:rPr>
              <a:t>{'age': 21, 'height': 182}</a:t>
            </a:r>
          </a:p>
          <a:p>
            <a:pPr>
              <a:buClr>
                <a:srgbClr val="FF00FF"/>
              </a:buClr>
              <a:buSzPct val="25000"/>
            </a:pPr>
            <a:r>
              <a:rPr lang="en-US" sz="1181" dirty="0">
                <a:latin typeface="Courier"/>
                <a:ea typeface="Courier"/>
                <a:cs typeface="Courier"/>
                <a:sym typeface="Courier New"/>
              </a:rPr>
              <a:t>&gt;&gt;&gt; </a:t>
            </a:r>
            <a:r>
              <a:rPr lang="en-US" sz="1181" b="1" dirty="0" err="1">
                <a:solidFill>
                  <a:srgbClr val="0070C0"/>
                </a:solidFill>
                <a:latin typeface="Courier"/>
                <a:ea typeface="Courier"/>
                <a:cs typeface="Courier"/>
                <a:sym typeface="Courier New"/>
              </a:rPr>
              <a:t>ddd</a:t>
            </a:r>
            <a:r>
              <a:rPr lang="en-US" sz="1181" b="1" dirty="0">
                <a:solidFill>
                  <a:srgbClr val="0070C0"/>
                </a:solidFill>
                <a:latin typeface="Courier"/>
                <a:ea typeface="Courier"/>
                <a:cs typeface="Courier"/>
                <a:sym typeface="Courier New"/>
              </a:rPr>
              <a:t>['age'] = 23</a:t>
            </a:r>
          </a:p>
          <a:p>
            <a:pPr lvl="0">
              <a:buClr>
                <a:srgbClr val="FF00FF"/>
              </a:buClr>
              <a:buSzPct val="25000"/>
            </a:pPr>
            <a:r>
              <a:rPr lang="en-US" sz="1181" dirty="0">
                <a:latin typeface="Courier"/>
                <a:ea typeface="Courier"/>
                <a:cs typeface="Courier"/>
                <a:sym typeface="Courier New"/>
              </a:rPr>
              <a:t>&gt;&gt;&gt; print(</a:t>
            </a:r>
            <a:r>
              <a:rPr lang="en-US" sz="1181" dirty="0" err="1">
                <a:latin typeface="Courier"/>
                <a:ea typeface="Courier"/>
                <a:cs typeface="Courier"/>
                <a:sym typeface="Courier New"/>
              </a:rPr>
              <a:t>ddd</a:t>
            </a:r>
            <a:r>
              <a:rPr lang="en-US" sz="1181" dirty="0">
                <a:latin typeface="Courier"/>
                <a:ea typeface="Courier"/>
                <a:cs typeface="Courier"/>
                <a:sym typeface="Courier New"/>
              </a:rPr>
              <a:t>)</a:t>
            </a:r>
          </a:p>
          <a:p>
            <a:pPr>
              <a:buClr>
                <a:srgbClr val="FF00FF"/>
              </a:buClr>
              <a:buSzPct val="25000"/>
            </a:pPr>
            <a:r>
              <a:rPr lang="en-US" sz="1181" dirty="0">
                <a:solidFill>
                  <a:srgbClr val="0070C0"/>
                </a:solidFill>
                <a:latin typeface="Courier"/>
                <a:ea typeface="Courier"/>
                <a:cs typeface="Courier"/>
                <a:sym typeface="Courier New"/>
              </a:rPr>
              <a:t>{'age': 23, 'height': 182}</a:t>
            </a:r>
          </a:p>
        </p:txBody>
      </p:sp>
      <p:sp>
        <p:nvSpPr>
          <p:cNvPr id="275" name="Shape 275"/>
          <p:cNvSpPr txBox="1"/>
          <p:nvPr/>
        </p:nvSpPr>
        <p:spPr>
          <a:xfrm>
            <a:off x="4139813" y="1770062"/>
            <a:ext cx="273248" cy="262490"/>
          </a:xfrm>
          <a:prstGeom prst="rect">
            <a:avLst/>
          </a:prstGeom>
          <a:noFill/>
          <a:ln>
            <a:noFill/>
          </a:ln>
        </p:spPr>
        <p:txBody>
          <a:bodyPr lIns="0" tIns="0" rIns="0" bIns="0" anchor="ctr" anchorCtr="0">
            <a:noAutofit/>
          </a:bodyPr>
          <a:lstStyle/>
          <a:p>
            <a:pPr algn="r">
              <a:buClr>
                <a:srgbClr val="FF7F00"/>
              </a:buClr>
              <a:buSzPct val="25000"/>
            </a:pPr>
            <a:r>
              <a:rPr lang="en-US" sz="1050">
                <a:latin typeface="Arial" charset="0"/>
                <a:ea typeface="Arial" charset="0"/>
                <a:cs typeface="Arial" charset="0"/>
                <a:sym typeface="Cabin"/>
              </a:rPr>
              <a:t>[0]</a:t>
            </a:r>
          </a:p>
        </p:txBody>
      </p:sp>
      <p:sp>
        <p:nvSpPr>
          <p:cNvPr id="276" name="Shape 276"/>
          <p:cNvSpPr txBox="1"/>
          <p:nvPr/>
        </p:nvSpPr>
        <p:spPr>
          <a:xfrm>
            <a:off x="4698364" y="1764703"/>
            <a:ext cx="251860" cy="273248"/>
          </a:xfrm>
          <a:prstGeom prst="rect">
            <a:avLst/>
          </a:prstGeom>
          <a:noFill/>
          <a:ln w="25400" cap="rnd" cmpd="sng">
            <a:solidFill>
              <a:srgbClr val="FF0000"/>
            </a:solidFill>
            <a:prstDash val="solid"/>
            <a:miter/>
            <a:headEnd type="none" w="med" len="med"/>
            <a:tailEnd type="none" w="med" len="med"/>
          </a:ln>
        </p:spPr>
        <p:txBody>
          <a:bodyPr lIns="0" tIns="0" rIns="0" bIns="0" anchor="ctr" anchorCtr="0">
            <a:noAutofit/>
          </a:bodyPr>
          <a:lstStyle/>
          <a:p>
            <a:pPr>
              <a:buClr>
                <a:schemeClr val="lt1"/>
              </a:buClr>
              <a:buSzPct val="25000"/>
            </a:pPr>
            <a:r>
              <a:rPr lang="en-US" sz="1050">
                <a:solidFill>
                  <a:srgbClr val="FF0000"/>
                </a:solidFill>
                <a:latin typeface="Arial" charset="0"/>
                <a:ea typeface="Arial" charset="0"/>
                <a:cs typeface="Arial" charset="0"/>
                <a:sym typeface="Cabin"/>
              </a:rPr>
              <a:t> 21</a:t>
            </a:r>
          </a:p>
        </p:txBody>
      </p:sp>
      <p:sp>
        <p:nvSpPr>
          <p:cNvPr id="277" name="Shape 277"/>
          <p:cNvSpPr txBox="1"/>
          <p:nvPr/>
        </p:nvSpPr>
        <p:spPr>
          <a:xfrm>
            <a:off x="4139813" y="2091531"/>
            <a:ext cx="273248" cy="262490"/>
          </a:xfrm>
          <a:prstGeom prst="rect">
            <a:avLst/>
          </a:prstGeom>
          <a:noFill/>
          <a:ln>
            <a:noFill/>
          </a:ln>
        </p:spPr>
        <p:txBody>
          <a:bodyPr lIns="0" tIns="0" rIns="0" bIns="0" anchor="ctr" anchorCtr="0">
            <a:noAutofit/>
          </a:bodyPr>
          <a:lstStyle/>
          <a:p>
            <a:pPr algn="r">
              <a:buClr>
                <a:srgbClr val="FF7F00"/>
              </a:buClr>
              <a:buSzPct val="25000"/>
            </a:pPr>
            <a:r>
              <a:rPr lang="en-US" sz="1050">
                <a:latin typeface="Arial" charset="0"/>
                <a:ea typeface="Arial" charset="0"/>
                <a:cs typeface="Arial" charset="0"/>
                <a:sym typeface="Cabin"/>
              </a:rPr>
              <a:t>[1]</a:t>
            </a:r>
          </a:p>
        </p:txBody>
      </p:sp>
      <p:sp>
        <p:nvSpPr>
          <p:cNvPr id="278" name="Shape 278"/>
          <p:cNvSpPr txBox="1"/>
          <p:nvPr/>
        </p:nvSpPr>
        <p:spPr>
          <a:xfrm>
            <a:off x="4698364" y="2086172"/>
            <a:ext cx="399811" cy="273248"/>
          </a:xfrm>
          <a:prstGeom prst="rect">
            <a:avLst/>
          </a:prstGeom>
          <a:noFill/>
          <a:ln w="25400" cap="rnd" cmpd="sng">
            <a:solidFill>
              <a:srgbClr val="FF0000"/>
            </a:solidFill>
            <a:prstDash val="solid"/>
            <a:miter/>
            <a:headEnd type="none" w="med" len="med"/>
            <a:tailEnd type="none" w="med" len="med"/>
          </a:ln>
        </p:spPr>
        <p:txBody>
          <a:bodyPr lIns="0" tIns="0" rIns="0" bIns="0" anchor="ctr" anchorCtr="0">
            <a:noAutofit/>
          </a:bodyPr>
          <a:lstStyle/>
          <a:p>
            <a:pPr>
              <a:buClr>
                <a:schemeClr val="lt1"/>
              </a:buClr>
              <a:buSzPct val="25000"/>
            </a:pPr>
            <a:r>
              <a:rPr lang="en-US" sz="1050">
                <a:solidFill>
                  <a:srgbClr val="FF0000"/>
                </a:solidFill>
                <a:latin typeface="Arial" charset="0"/>
                <a:ea typeface="Arial" charset="0"/>
                <a:cs typeface="Arial" charset="0"/>
                <a:sym typeface="Cabin"/>
              </a:rPr>
              <a:t> 183</a:t>
            </a:r>
          </a:p>
        </p:txBody>
      </p:sp>
      <p:sp>
        <p:nvSpPr>
          <p:cNvPr id="279" name="Shape 279"/>
          <p:cNvSpPr txBox="1"/>
          <p:nvPr/>
        </p:nvSpPr>
        <p:spPr>
          <a:xfrm>
            <a:off x="5614551" y="1834355"/>
            <a:ext cx="273248" cy="326784"/>
          </a:xfrm>
          <a:prstGeom prst="rect">
            <a:avLst/>
          </a:prstGeom>
          <a:noFill/>
          <a:ln>
            <a:noFill/>
          </a:ln>
        </p:spPr>
        <p:txBody>
          <a:bodyPr lIns="0" tIns="0" rIns="0" bIns="0" anchor="ctr" anchorCtr="0">
            <a:noAutofit/>
          </a:bodyPr>
          <a:lstStyle/>
          <a:p>
            <a:pPr algn="ctr">
              <a:buClr>
                <a:srgbClr val="00FF00"/>
              </a:buClr>
              <a:buSzPct val="25000"/>
            </a:pPr>
            <a:r>
              <a:rPr lang="en-US" sz="1050">
                <a:latin typeface="Arial" charset="0"/>
                <a:ea typeface="Arial" charset="0"/>
                <a:cs typeface="Arial" charset="0"/>
                <a:sym typeface="Cabin"/>
              </a:rPr>
              <a:t>lst</a:t>
            </a:r>
          </a:p>
        </p:txBody>
      </p:sp>
      <p:sp>
        <p:nvSpPr>
          <p:cNvPr id="280" name="Shape 280"/>
          <p:cNvSpPr txBox="1"/>
          <p:nvPr/>
        </p:nvSpPr>
        <p:spPr>
          <a:xfrm>
            <a:off x="4107666" y="1432519"/>
            <a:ext cx="336910" cy="262490"/>
          </a:xfrm>
          <a:prstGeom prst="rect">
            <a:avLst/>
          </a:prstGeom>
          <a:noFill/>
          <a:ln>
            <a:noFill/>
          </a:ln>
        </p:spPr>
        <p:txBody>
          <a:bodyPr lIns="0" tIns="0" rIns="0" bIns="0" anchor="ctr" anchorCtr="0">
            <a:noAutofit/>
          </a:bodyPr>
          <a:lstStyle/>
          <a:p>
            <a:pPr algn="ctr">
              <a:buClr>
                <a:srgbClr val="FF7F00"/>
              </a:buClr>
              <a:buSzPct val="25000"/>
            </a:pPr>
            <a:r>
              <a:rPr lang="en-US" sz="1050">
                <a:latin typeface="Arial" charset="0"/>
                <a:ea typeface="Arial" charset="0"/>
                <a:cs typeface="Arial" charset="0"/>
                <a:sym typeface="Cabin"/>
              </a:rPr>
              <a:t>Key</a:t>
            </a:r>
          </a:p>
        </p:txBody>
      </p:sp>
      <p:sp>
        <p:nvSpPr>
          <p:cNvPr id="281" name="Shape 281"/>
          <p:cNvSpPr txBox="1"/>
          <p:nvPr/>
        </p:nvSpPr>
        <p:spPr>
          <a:xfrm>
            <a:off x="4707070" y="1432519"/>
            <a:ext cx="466799" cy="262532"/>
          </a:xfrm>
          <a:prstGeom prst="rect">
            <a:avLst/>
          </a:prstGeom>
          <a:noFill/>
          <a:ln>
            <a:noFill/>
          </a:ln>
        </p:spPr>
        <p:txBody>
          <a:bodyPr lIns="0" tIns="0" rIns="0" bIns="0" anchor="ctr" anchorCtr="0">
            <a:noAutofit/>
          </a:bodyPr>
          <a:lstStyle/>
          <a:p>
            <a:pPr algn="ctr">
              <a:buClr>
                <a:srgbClr val="FFFF00"/>
              </a:buClr>
              <a:buSzPct val="25000"/>
            </a:pPr>
            <a:r>
              <a:rPr lang="en-US" sz="1050">
                <a:latin typeface="Arial" charset="0"/>
                <a:ea typeface="Arial" charset="0"/>
                <a:cs typeface="Arial" charset="0"/>
                <a:sym typeface="Cabin"/>
              </a:rPr>
              <a:t>Value</a:t>
            </a:r>
          </a:p>
        </p:txBody>
      </p:sp>
      <p:sp>
        <p:nvSpPr>
          <p:cNvPr id="282" name="Shape 282"/>
          <p:cNvSpPr txBox="1"/>
          <p:nvPr/>
        </p:nvSpPr>
        <p:spPr>
          <a:xfrm>
            <a:off x="3867151" y="3850363"/>
            <a:ext cx="779498" cy="262490"/>
          </a:xfrm>
          <a:prstGeom prst="rect">
            <a:avLst/>
          </a:prstGeom>
          <a:noFill/>
          <a:ln>
            <a:noFill/>
          </a:ln>
        </p:spPr>
        <p:txBody>
          <a:bodyPr lIns="0" tIns="0" rIns="0" bIns="0" anchor="ctr" anchorCtr="0">
            <a:noAutofit/>
          </a:bodyPr>
          <a:lstStyle/>
          <a:p>
            <a:pPr algn="r">
              <a:buClr>
                <a:srgbClr val="FF7F00"/>
              </a:buClr>
              <a:buSzPct val="25000"/>
            </a:pPr>
            <a:r>
              <a:rPr lang="en-US" sz="1050" dirty="0">
                <a:latin typeface="Arial" charset="0"/>
                <a:ea typeface="Arial" charset="0"/>
                <a:cs typeface="Arial" charset="0"/>
                <a:sym typeface="Cabin"/>
              </a:rPr>
              <a:t>['height']</a:t>
            </a:r>
          </a:p>
        </p:txBody>
      </p:sp>
      <p:sp>
        <p:nvSpPr>
          <p:cNvPr id="283" name="Shape 283"/>
          <p:cNvSpPr txBox="1"/>
          <p:nvPr/>
        </p:nvSpPr>
        <p:spPr>
          <a:xfrm>
            <a:off x="4898269" y="3846832"/>
            <a:ext cx="399811" cy="273248"/>
          </a:xfrm>
          <a:prstGeom prst="rect">
            <a:avLst/>
          </a:prstGeom>
          <a:noFill/>
          <a:ln w="25400" cap="rnd" cmpd="sng">
            <a:solidFill>
              <a:srgbClr val="0070C0"/>
            </a:solidFill>
            <a:prstDash val="solid"/>
            <a:miter/>
            <a:headEnd type="none" w="med" len="med"/>
            <a:tailEnd type="none" w="med" len="med"/>
          </a:ln>
        </p:spPr>
        <p:txBody>
          <a:bodyPr lIns="0" tIns="0" rIns="0" bIns="0" anchor="ctr" anchorCtr="0">
            <a:noAutofit/>
          </a:bodyPr>
          <a:lstStyle/>
          <a:p>
            <a:pPr>
              <a:buClr>
                <a:schemeClr val="lt1"/>
              </a:buClr>
              <a:buSzPct val="25000"/>
            </a:pPr>
            <a:r>
              <a:rPr lang="en-US" sz="1050">
                <a:solidFill>
                  <a:srgbClr val="0070C0"/>
                </a:solidFill>
                <a:latin typeface="Arial" charset="0"/>
                <a:ea typeface="Arial" charset="0"/>
                <a:cs typeface="Arial" charset="0"/>
                <a:sym typeface="Cabin"/>
              </a:rPr>
              <a:t> 182</a:t>
            </a:r>
          </a:p>
        </p:txBody>
      </p:sp>
      <p:sp>
        <p:nvSpPr>
          <p:cNvPr id="284" name="Shape 284"/>
          <p:cNvSpPr txBox="1"/>
          <p:nvPr/>
        </p:nvSpPr>
        <p:spPr>
          <a:xfrm>
            <a:off x="4022932" y="3515441"/>
            <a:ext cx="506376" cy="262490"/>
          </a:xfrm>
          <a:prstGeom prst="rect">
            <a:avLst/>
          </a:prstGeom>
          <a:noFill/>
          <a:ln>
            <a:noFill/>
          </a:ln>
        </p:spPr>
        <p:txBody>
          <a:bodyPr lIns="0" tIns="0" rIns="0" bIns="0" anchor="ctr" anchorCtr="0">
            <a:noAutofit/>
          </a:bodyPr>
          <a:lstStyle/>
          <a:p>
            <a:pPr algn="r">
              <a:buClr>
                <a:srgbClr val="FF7F00"/>
              </a:buClr>
              <a:buSzPct val="25000"/>
            </a:pPr>
            <a:r>
              <a:rPr lang="en-US" sz="1050" dirty="0">
                <a:latin typeface="Arial" charset="0"/>
                <a:ea typeface="Arial" charset="0"/>
                <a:cs typeface="Arial" charset="0"/>
                <a:sym typeface="Cabin"/>
              </a:rPr>
              <a:t>['age']</a:t>
            </a:r>
          </a:p>
        </p:txBody>
      </p:sp>
      <p:sp>
        <p:nvSpPr>
          <p:cNvPr id="285" name="Shape 285"/>
          <p:cNvSpPr txBox="1"/>
          <p:nvPr/>
        </p:nvSpPr>
        <p:spPr>
          <a:xfrm>
            <a:off x="4868100" y="3499248"/>
            <a:ext cx="251860" cy="273248"/>
          </a:xfrm>
          <a:prstGeom prst="rect">
            <a:avLst/>
          </a:prstGeom>
          <a:noFill/>
          <a:ln w="25400" cap="rnd" cmpd="sng">
            <a:solidFill>
              <a:srgbClr val="0070C0"/>
            </a:solidFill>
            <a:prstDash val="solid"/>
            <a:miter/>
            <a:headEnd type="none" w="med" len="med"/>
            <a:tailEnd type="none" w="med" len="med"/>
          </a:ln>
        </p:spPr>
        <p:txBody>
          <a:bodyPr lIns="0" tIns="0" rIns="0" bIns="0" anchor="ctr" anchorCtr="0">
            <a:noAutofit/>
          </a:bodyPr>
          <a:lstStyle/>
          <a:p>
            <a:pPr>
              <a:buClr>
                <a:schemeClr val="lt1"/>
              </a:buClr>
              <a:buSzPct val="25000"/>
            </a:pPr>
            <a:r>
              <a:rPr lang="en-US" sz="1050">
                <a:solidFill>
                  <a:srgbClr val="0070C0"/>
                </a:solidFill>
                <a:latin typeface="Arial" charset="0"/>
                <a:ea typeface="Arial" charset="0"/>
                <a:cs typeface="Arial" charset="0"/>
                <a:sym typeface="Cabin"/>
              </a:rPr>
              <a:t> 21</a:t>
            </a:r>
          </a:p>
        </p:txBody>
      </p:sp>
      <p:sp>
        <p:nvSpPr>
          <p:cNvPr id="286" name="Shape 286"/>
          <p:cNvSpPr txBox="1"/>
          <p:nvPr/>
        </p:nvSpPr>
        <p:spPr>
          <a:xfrm>
            <a:off x="5544899" y="3585688"/>
            <a:ext cx="420589" cy="326827"/>
          </a:xfrm>
          <a:prstGeom prst="rect">
            <a:avLst/>
          </a:prstGeom>
          <a:noFill/>
          <a:ln>
            <a:noFill/>
          </a:ln>
        </p:spPr>
        <p:txBody>
          <a:bodyPr lIns="0" tIns="0" rIns="0" bIns="0" anchor="ctr" anchorCtr="0">
            <a:noAutofit/>
          </a:bodyPr>
          <a:lstStyle/>
          <a:p>
            <a:pPr algn="ctr">
              <a:buClr>
                <a:srgbClr val="FF00FF"/>
              </a:buClr>
              <a:buSzPct val="25000"/>
            </a:pPr>
            <a:r>
              <a:rPr lang="en-US" sz="1050">
                <a:latin typeface="Arial" charset="0"/>
                <a:ea typeface="Arial" charset="0"/>
                <a:cs typeface="Arial" charset="0"/>
                <a:sym typeface="Cabin"/>
              </a:rPr>
              <a:t>ddd</a:t>
            </a:r>
          </a:p>
        </p:txBody>
      </p:sp>
      <p:sp>
        <p:nvSpPr>
          <p:cNvPr id="287" name="Shape 287"/>
          <p:cNvSpPr txBox="1"/>
          <p:nvPr/>
        </p:nvSpPr>
        <p:spPr>
          <a:xfrm>
            <a:off x="4161244" y="3162421"/>
            <a:ext cx="336872" cy="262532"/>
          </a:xfrm>
          <a:prstGeom prst="rect">
            <a:avLst/>
          </a:prstGeom>
          <a:noFill/>
          <a:ln>
            <a:noFill/>
          </a:ln>
        </p:spPr>
        <p:txBody>
          <a:bodyPr lIns="0" tIns="0" rIns="0" bIns="0" anchor="ctr" anchorCtr="0">
            <a:noAutofit/>
          </a:bodyPr>
          <a:lstStyle/>
          <a:p>
            <a:pPr algn="ctr">
              <a:buClr>
                <a:srgbClr val="FF7F00"/>
              </a:buClr>
              <a:buSzPct val="25000"/>
            </a:pPr>
            <a:r>
              <a:rPr lang="en-US" sz="1050">
                <a:latin typeface="Arial" charset="0"/>
                <a:ea typeface="Arial" charset="0"/>
                <a:cs typeface="Arial" charset="0"/>
                <a:sym typeface="Cabin"/>
              </a:rPr>
              <a:t>Key</a:t>
            </a:r>
          </a:p>
        </p:txBody>
      </p:sp>
      <p:sp>
        <p:nvSpPr>
          <p:cNvPr id="288" name="Shape 288"/>
          <p:cNvSpPr txBox="1"/>
          <p:nvPr/>
        </p:nvSpPr>
        <p:spPr>
          <a:xfrm>
            <a:off x="4760648" y="3162421"/>
            <a:ext cx="466763" cy="262490"/>
          </a:xfrm>
          <a:prstGeom prst="rect">
            <a:avLst/>
          </a:prstGeom>
          <a:noFill/>
          <a:ln>
            <a:noFill/>
          </a:ln>
        </p:spPr>
        <p:txBody>
          <a:bodyPr lIns="0" tIns="0" rIns="0" bIns="0" anchor="ctr" anchorCtr="0">
            <a:noAutofit/>
          </a:bodyPr>
          <a:lstStyle/>
          <a:p>
            <a:pPr algn="ctr">
              <a:buClr>
                <a:srgbClr val="FFFF00"/>
              </a:buClr>
              <a:buSzPct val="25000"/>
            </a:pPr>
            <a:r>
              <a:rPr lang="en-US" sz="1050">
                <a:latin typeface="Arial" charset="0"/>
                <a:ea typeface="Arial" charset="0"/>
                <a:cs typeface="Arial" charset="0"/>
                <a:sym typeface="Cabin"/>
              </a:rPr>
              <a:t>Value</a:t>
            </a:r>
          </a:p>
        </p:txBody>
      </p:sp>
      <p:sp>
        <p:nvSpPr>
          <p:cNvPr id="289" name="Shape 289"/>
          <p:cNvSpPr txBox="1"/>
          <p:nvPr/>
        </p:nvSpPr>
        <p:spPr>
          <a:xfrm>
            <a:off x="4376225" y="1143197"/>
            <a:ext cx="399827" cy="326827"/>
          </a:xfrm>
          <a:prstGeom prst="rect">
            <a:avLst/>
          </a:prstGeom>
          <a:noFill/>
          <a:ln>
            <a:noFill/>
          </a:ln>
        </p:spPr>
        <p:txBody>
          <a:bodyPr lIns="0" tIns="0" rIns="0" bIns="0" anchor="ctr" anchorCtr="0">
            <a:noAutofit/>
          </a:bodyPr>
          <a:lstStyle/>
          <a:p>
            <a:pPr algn="ctr">
              <a:buClr>
                <a:srgbClr val="00FF00"/>
              </a:buClr>
              <a:buSzPct val="25000"/>
            </a:pPr>
            <a:r>
              <a:rPr lang="en-US" sz="1050">
                <a:latin typeface="Arial" charset="0"/>
                <a:ea typeface="Arial" charset="0"/>
                <a:cs typeface="Arial" charset="0"/>
                <a:sym typeface="Cabin"/>
              </a:rPr>
              <a:t>List</a:t>
            </a:r>
          </a:p>
        </p:txBody>
      </p:sp>
      <p:sp>
        <p:nvSpPr>
          <p:cNvPr id="290" name="Shape 290"/>
          <p:cNvSpPr txBox="1"/>
          <p:nvPr/>
        </p:nvSpPr>
        <p:spPr>
          <a:xfrm>
            <a:off x="4064803" y="2824879"/>
            <a:ext cx="1108435" cy="326784"/>
          </a:xfrm>
          <a:prstGeom prst="rect">
            <a:avLst/>
          </a:prstGeom>
          <a:noFill/>
          <a:ln>
            <a:noFill/>
          </a:ln>
        </p:spPr>
        <p:txBody>
          <a:bodyPr lIns="0" tIns="0" rIns="0" bIns="0" anchor="ctr" anchorCtr="0">
            <a:noAutofit/>
          </a:bodyPr>
          <a:lstStyle/>
          <a:p>
            <a:pPr algn="ctr">
              <a:buClr>
                <a:srgbClr val="FF00FF"/>
              </a:buClr>
              <a:buSzPct val="25000"/>
            </a:pPr>
            <a:r>
              <a:rPr lang="en-US" sz="1050">
                <a:latin typeface="Arial" charset="0"/>
                <a:ea typeface="Arial" charset="0"/>
                <a:cs typeface="Arial" charset="0"/>
                <a:sym typeface="Cabin"/>
              </a:rPr>
              <a:t>Dictionary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p:txBody>
          <a:bodyPr anchor="ctr"/>
          <a:lstStyle/>
          <a:p>
            <a:r>
              <a:rPr lang="en-US" dirty="0">
                <a:sym typeface="Cabin"/>
              </a:rPr>
              <a:t>Dictionary Literals (Constants)</a:t>
            </a:r>
          </a:p>
        </p:txBody>
      </p:sp>
      <p:sp>
        <p:nvSpPr>
          <p:cNvPr id="5" name="Content Placeholder 4">
            <a:extLst>
              <a:ext uri="{FF2B5EF4-FFF2-40B4-BE49-F238E27FC236}">
                <a16:creationId xmlns:a16="http://schemas.microsoft.com/office/drawing/2014/main" id="{97A4A857-BB2A-744F-8D1D-8A07A0EA9B72}"/>
              </a:ext>
            </a:extLst>
          </p:cNvPr>
          <p:cNvSpPr>
            <a:spLocks noGrp="1"/>
          </p:cNvSpPr>
          <p:nvPr>
            <p:ph type="body" idx="1"/>
          </p:nvPr>
        </p:nvSpPr>
        <p:spPr/>
        <p:txBody>
          <a:bodyPr>
            <a:normAutofit/>
          </a:bodyPr>
          <a:lstStyle/>
          <a:p>
            <a:pPr marL="160735" indent="-160735">
              <a:buFont typeface="Arial" panose="020B0604020202020204" pitchFamily="34" charset="0"/>
              <a:buChar char="•"/>
            </a:pPr>
            <a:r>
              <a:rPr lang="en-US" dirty="0"/>
              <a:t>Dictionary literals use curly braces </a:t>
            </a:r>
            <a:r>
              <a:rPr lang="en-US" dirty="0">
                <a:solidFill>
                  <a:srgbClr val="FF0000"/>
                </a:solidFill>
              </a:rPr>
              <a:t>{}</a:t>
            </a:r>
            <a:r>
              <a:rPr lang="en-US" dirty="0"/>
              <a:t> and have a list of </a:t>
            </a:r>
            <a:r>
              <a:rPr lang="en-US" dirty="0">
                <a:solidFill>
                  <a:srgbClr val="FF0000"/>
                </a:solidFill>
              </a:rPr>
              <a:t>key : value pairs (items)</a:t>
            </a:r>
          </a:p>
          <a:p>
            <a:pPr marL="160735" indent="-160735">
              <a:buFont typeface="Arial" panose="020B0604020202020204" pitchFamily="34" charset="0"/>
              <a:buChar char="•"/>
            </a:pPr>
            <a:r>
              <a:rPr lang="en-US" dirty="0"/>
              <a:t>You can make an </a:t>
            </a:r>
            <a:r>
              <a:rPr lang="en-US" dirty="0">
                <a:solidFill>
                  <a:srgbClr val="0070C0"/>
                </a:solidFill>
              </a:rPr>
              <a:t>empty dictionary </a:t>
            </a:r>
            <a:r>
              <a:rPr lang="en-US" dirty="0"/>
              <a:t>using empty curly braces</a:t>
            </a:r>
          </a:p>
          <a:p>
            <a:pPr marL="160735" indent="-160735">
              <a:buFont typeface="Arial" panose="020B0604020202020204" pitchFamily="34" charset="0"/>
              <a:buChar char="•"/>
            </a:pPr>
            <a:r>
              <a:rPr lang="en-US" dirty="0"/>
              <a:t>You can use “=” to create an item that maps a key to a value</a:t>
            </a:r>
          </a:p>
          <a:p>
            <a:pPr marL="160735" indent="-160735">
              <a:buFont typeface="Arial" panose="020B0604020202020204" pitchFamily="34" charset="0"/>
              <a:buChar char="•"/>
            </a:pPr>
            <a:r>
              <a:rPr lang="en-US" dirty="0"/>
              <a:t>You cannot change the key using “=“</a:t>
            </a:r>
            <a:endParaRPr lang="en-US" sz="1200" dirty="0"/>
          </a:p>
          <a:p>
            <a:endParaRPr lang="en-US" dirty="0"/>
          </a:p>
        </p:txBody>
      </p:sp>
      <p:sp>
        <p:nvSpPr>
          <p:cNvPr id="297" name="Shape 297"/>
          <p:cNvSpPr txBox="1"/>
          <p:nvPr/>
        </p:nvSpPr>
        <p:spPr>
          <a:xfrm>
            <a:off x="948504" y="3048013"/>
            <a:ext cx="5627972" cy="1620180"/>
          </a:xfrm>
          <a:prstGeom prst="rect">
            <a:avLst/>
          </a:prstGeom>
          <a:noFill/>
          <a:ln>
            <a:noFill/>
          </a:ln>
        </p:spPr>
        <p:txBody>
          <a:bodyPr lIns="0" tIns="0" rIns="0" bIns="0" anchor="ctr" anchorCtr="0">
            <a:noAutofit/>
          </a:bodyPr>
          <a:lstStyle/>
          <a:p>
            <a:pPr>
              <a:buClr>
                <a:schemeClr val="lt1"/>
              </a:buClr>
              <a:buSzPct val="25000"/>
            </a:pPr>
            <a:r>
              <a:rPr lang="en-US" sz="1125" dirty="0">
                <a:latin typeface="Courier"/>
                <a:ea typeface="Courier"/>
                <a:cs typeface="Courier"/>
                <a:sym typeface="Courier New"/>
              </a:rPr>
              <a:t>&gt;&gt;&gt; </a:t>
            </a:r>
            <a:r>
              <a:rPr lang="en-US" sz="1125" dirty="0" err="1">
                <a:latin typeface="Courier"/>
                <a:ea typeface="Courier"/>
                <a:cs typeface="Courier"/>
                <a:sym typeface="Courier New"/>
              </a:rPr>
              <a:t>jjj</a:t>
            </a:r>
            <a:r>
              <a:rPr lang="en-US" sz="1125" dirty="0">
                <a:latin typeface="Courier"/>
                <a:ea typeface="Courier"/>
                <a:cs typeface="Courier"/>
                <a:sym typeface="Courier New"/>
              </a:rPr>
              <a:t> = { </a:t>
            </a:r>
            <a:r>
              <a:rPr lang="en-US" sz="1125" b="1" dirty="0">
                <a:solidFill>
                  <a:srgbClr val="FF0000"/>
                </a:solidFill>
                <a:latin typeface="Courier"/>
                <a:ea typeface="Courier"/>
                <a:cs typeface="Courier"/>
                <a:sym typeface="Courier New"/>
              </a:rPr>
              <a:t>'chuck' : 1 , '</a:t>
            </a:r>
            <a:r>
              <a:rPr lang="en-US" sz="1125" b="1" dirty="0" err="1">
                <a:solidFill>
                  <a:srgbClr val="FF0000"/>
                </a:solidFill>
                <a:latin typeface="Courier"/>
                <a:ea typeface="Courier"/>
                <a:cs typeface="Courier"/>
                <a:sym typeface="Courier New"/>
              </a:rPr>
              <a:t>fred</a:t>
            </a:r>
            <a:r>
              <a:rPr lang="en-US" sz="1125" b="1" dirty="0">
                <a:solidFill>
                  <a:srgbClr val="FF0000"/>
                </a:solidFill>
                <a:latin typeface="Courier"/>
                <a:ea typeface="Courier"/>
                <a:cs typeface="Courier"/>
                <a:sym typeface="Courier New"/>
              </a:rPr>
              <a:t>' : 42, '</a:t>
            </a:r>
            <a:r>
              <a:rPr lang="en-US" sz="1125" b="1" dirty="0" err="1">
                <a:solidFill>
                  <a:srgbClr val="FF0000"/>
                </a:solidFill>
                <a:latin typeface="Courier"/>
                <a:ea typeface="Courier"/>
                <a:cs typeface="Courier"/>
                <a:sym typeface="Courier New"/>
              </a:rPr>
              <a:t>jan</a:t>
            </a:r>
            <a:r>
              <a:rPr lang="en-US" sz="1125" b="1" dirty="0">
                <a:solidFill>
                  <a:srgbClr val="FF0000"/>
                </a:solidFill>
                <a:latin typeface="Courier"/>
                <a:ea typeface="Courier"/>
                <a:cs typeface="Courier"/>
                <a:sym typeface="Courier New"/>
              </a:rPr>
              <a:t>': 100</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&gt;&gt;&gt; print(</a:t>
            </a:r>
            <a:r>
              <a:rPr lang="en-US" sz="1125" dirty="0" err="1">
                <a:latin typeface="Courier"/>
                <a:ea typeface="Courier"/>
                <a:cs typeface="Courier"/>
                <a:sym typeface="Courier New"/>
              </a:rPr>
              <a:t>jjj</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a:t>
            </a:r>
            <a:r>
              <a:rPr lang="en-US" sz="1125" dirty="0" err="1">
                <a:latin typeface="Courier"/>
                <a:ea typeface="Courier"/>
                <a:cs typeface="Courier"/>
                <a:sym typeface="Courier New"/>
              </a:rPr>
              <a:t>jan</a:t>
            </a:r>
            <a:r>
              <a:rPr lang="en-US" sz="1125" dirty="0">
                <a:latin typeface="Courier"/>
                <a:ea typeface="Courier"/>
                <a:cs typeface="Courier"/>
                <a:sym typeface="Courier New"/>
              </a:rPr>
              <a:t>': 100, 'chuck': 1, '</a:t>
            </a:r>
            <a:r>
              <a:rPr lang="en-US" sz="1125" dirty="0" err="1">
                <a:latin typeface="Courier"/>
                <a:ea typeface="Courier"/>
                <a:cs typeface="Courier"/>
                <a:sym typeface="Courier New"/>
              </a:rPr>
              <a:t>fred</a:t>
            </a:r>
            <a:r>
              <a:rPr lang="en-US" sz="1125" dirty="0">
                <a:latin typeface="Courier"/>
                <a:ea typeface="Courier"/>
                <a:cs typeface="Courier"/>
                <a:sym typeface="Courier New"/>
              </a:rPr>
              <a:t>': 42}</a:t>
            </a:r>
          </a:p>
          <a:p>
            <a:pPr>
              <a:buClr>
                <a:schemeClr val="lt1"/>
              </a:buClr>
              <a:buSzPct val="25000"/>
            </a:pPr>
            <a:r>
              <a:rPr lang="en-US" sz="1125" dirty="0">
                <a:latin typeface="Courier"/>
                <a:ea typeface="Courier"/>
                <a:cs typeface="Courier"/>
                <a:sym typeface="Courier New"/>
              </a:rPr>
              <a:t>&gt;&gt;&gt; </a:t>
            </a:r>
            <a:r>
              <a:rPr lang="en-US" sz="1125" dirty="0" err="1">
                <a:latin typeface="Courier"/>
                <a:ea typeface="Courier"/>
                <a:cs typeface="Courier"/>
                <a:sym typeface="Courier New"/>
              </a:rPr>
              <a:t>ooo</a:t>
            </a:r>
            <a:r>
              <a:rPr lang="en-US" sz="1125" dirty="0">
                <a:latin typeface="Courier"/>
                <a:ea typeface="Courier"/>
                <a:cs typeface="Courier"/>
                <a:sym typeface="Courier New"/>
              </a:rPr>
              <a:t> = </a:t>
            </a:r>
            <a:r>
              <a:rPr lang="en-US" sz="1125" b="1" dirty="0">
                <a:solidFill>
                  <a:srgbClr val="0070C0"/>
                </a:solidFill>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&gt;&gt;&gt; print(</a:t>
            </a:r>
            <a:r>
              <a:rPr lang="en-US" sz="1125" dirty="0" err="1">
                <a:latin typeface="Courier"/>
                <a:ea typeface="Courier"/>
                <a:cs typeface="Courier"/>
                <a:sym typeface="Courier New"/>
              </a:rPr>
              <a:t>ooo</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a:t>
            </a:r>
          </a:p>
          <a:p>
            <a:pPr>
              <a:buClr>
                <a:schemeClr val="lt1"/>
              </a:buClr>
              <a:buSzPct val="25000"/>
            </a:pPr>
            <a:r>
              <a:rPr lang="en-US" sz="1125" b="1" dirty="0">
                <a:solidFill>
                  <a:srgbClr val="00B050"/>
                </a:solidFill>
                <a:latin typeface="Courier"/>
                <a:ea typeface="Courier"/>
                <a:cs typeface="Courier"/>
                <a:sym typeface="Courier New"/>
              </a:rPr>
              <a:t>&gt;&gt;&gt; </a:t>
            </a:r>
            <a:r>
              <a:rPr lang="en-US" sz="1125" b="1" dirty="0" err="1">
                <a:solidFill>
                  <a:srgbClr val="00B050"/>
                </a:solidFill>
                <a:latin typeface="Courier"/>
                <a:ea typeface="Courier"/>
                <a:cs typeface="Courier"/>
                <a:sym typeface="Courier New"/>
              </a:rPr>
              <a:t>jjj</a:t>
            </a:r>
            <a:r>
              <a:rPr lang="en-US" sz="1125" b="1" dirty="0">
                <a:solidFill>
                  <a:srgbClr val="00B050"/>
                </a:solidFill>
                <a:latin typeface="Courier"/>
                <a:ea typeface="Courier"/>
                <a:cs typeface="Courier"/>
                <a:sym typeface="Courier New"/>
              </a:rPr>
              <a:t>['test']=1</a:t>
            </a:r>
          </a:p>
          <a:p>
            <a:pPr>
              <a:buClr>
                <a:schemeClr val="lt1"/>
              </a:buClr>
              <a:buSzPct val="25000"/>
            </a:pPr>
            <a:r>
              <a:rPr lang="en-US" sz="1125" b="1" dirty="0">
                <a:solidFill>
                  <a:srgbClr val="00B050"/>
                </a:solidFill>
                <a:latin typeface="Courier"/>
                <a:ea typeface="Courier"/>
                <a:cs typeface="Courier"/>
                <a:sym typeface="Courier New"/>
              </a:rPr>
              <a:t>&gt;&gt;&gt; print(</a:t>
            </a:r>
            <a:r>
              <a:rPr lang="en-US" sz="1125" b="1" dirty="0" err="1">
                <a:solidFill>
                  <a:srgbClr val="00B050"/>
                </a:solidFill>
                <a:latin typeface="Courier"/>
                <a:ea typeface="Courier"/>
                <a:cs typeface="Courier"/>
                <a:sym typeface="Courier New"/>
              </a:rPr>
              <a:t>jjj</a:t>
            </a:r>
            <a:r>
              <a:rPr lang="en-US" sz="1125" b="1" dirty="0">
                <a:solidFill>
                  <a:srgbClr val="00B050"/>
                </a:solidFill>
                <a:latin typeface="Courier"/>
                <a:ea typeface="Courier"/>
                <a:cs typeface="Courier"/>
                <a:sym typeface="Courier New"/>
              </a:rPr>
              <a:t>)</a:t>
            </a:r>
          </a:p>
          <a:p>
            <a:pPr>
              <a:buClr>
                <a:schemeClr val="lt1"/>
              </a:buClr>
              <a:buSzPct val="25000"/>
            </a:pPr>
            <a:r>
              <a:rPr lang="en-US" sz="1125" b="1" dirty="0">
                <a:solidFill>
                  <a:srgbClr val="00B050"/>
                </a:solidFill>
                <a:latin typeface="Courier"/>
                <a:ea typeface="Courier"/>
                <a:cs typeface="Courier"/>
                <a:sym typeface="Courier New"/>
              </a:rPr>
              <a:t>{'</a:t>
            </a:r>
            <a:r>
              <a:rPr lang="en-US" sz="1125" b="1" dirty="0" err="1">
                <a:solidFill>
                  <a:srgbClr val="00B050"/>
                </a:solidFill>
                <a:latin typeface="Courier"/>
                <a:ea typeface="Courier"/>
                <a:cs typeface="Courier"/>
                <a:sym typeface="Courier New"/>
              </a:rPr>
              <a:t>jan</a:t>
            </a:r>
            <a:r>
              <a:rPr lang="en-US" sz="1125" b="1" dirty="0">
                <a:solidFill>
                  <a:srgbClr val="00B050"/>
                </a:solidFill>
                <a:latin typeface="Courier"/>
                <a:ea typeface="Courier"/>
                <a:cs typeface="Courier"/>
                <a:sym typeface="Courier New"/>
              </a:rPr>
              <a:t>': 100, 'chuck': 1, '</a:t>
            </a:r>
            <a:r>
              <a:rPr lang="en-US" sz="1125" b="1" dirty="0" err="1">
                <a:solidFill>
                  <a:srgbClr val="00B050"/>
                </a:solidFill>
                <a:latin typeface="Courier"/>
                <a:ea typeface="Courier"/>
                <a:cs typeface="Courier"/>
                <a:sym typeface="Courier New"/>
              </a:rPr>
              <a:t>fred</a:t>
            </a:r>
            <a:r>
              <a:rPr lang="en-US" sz="1125" b="1" dirty="0">
                <a:solidFill>
                  <a:srgbClr val="00B050"/>
                </a:solidFill>
                <a:latin typeface="Courier"/>
                <a:ea typeface="Courier"/>
                <a:cs typeface="Courier"/>
                <a:sym typeface="Courier New"/>
              </a:rPr>
              <a:t>': 42, 'test':1}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D4D7C-BF3C-4814-B551-2CAE60B13940}"/>
              </a:ext>
            </a:extLst>
          </p:cNvPr>
          <p:cNvSpPr>
            <a:spLocks noGrp="1"/>
          </p:cNvSpPr>
          <p:nvPr>
            <p:ph type="title"/>
          </p:nvPr>
        </p:nvSpPr>
        <p:spPr/>
        <p:txBody>
          <a:bodyPr anchor="ctr"/>
          <a:lstStyle/>
          <a:p>
            <a:r>
              <a:rPr lang="en-US" dirty="0" err="1"/>
              <a:t>len</a:t>
            </a:r>
            <a:r>
              <a:rPr lang="en-US" dirty="0"/>
              <a:t> Function : Like List</a:t>
            </a:r>
          </a:p>
        </p:txBody>
      </p:sp>
      <p:sp>
        <p:nvSpPr>
          <p:cNvPr id="3" name="Content Placeholder 2">
            <a:extLst>
              <a:ext uri="{FF2B5EF4-FFF2-40B4-BE49-F238E27FC236}">
                <a16:creationId xmlns:a16="http://schemas.microsoft.com/office/drawing/2014/main" id="{684247A1-ADF1-445F-9235-259E73D24B5C}"/>
              </a:ext>
            </a:extLst>
          </p:cNvPr>
          <p:cNvSpPr>
            <a:spLocks noGrp="1"/>
          </p:cNvSpPr>
          <p:nvPr>
            <p:ph type="body" idx="1"/>
          </p:nvPr>
        </p:nvSpPr>
        <p:spPr/>
        <p:txBody>
          <a:bodyPr/>
          <a:lstStyle/>
          <a:p>
            <a:r>
              <a:rPr lang="en-US" dirty="0"/>
              <a:t>The </a:t>
            </a:r>
            <a:r>
              <a:rPr lang="en-US" dirty="0" err="1">
                <a:solidFill>
                  <a:srgbClr val="2185C6"/>
                </a:solidFill>
              </a:rPr>
              <a:t>len</a:t>
            </a:r>
            <a:r>
              <a:rPr lang="en-US" dirty="0"/>
              <a:t> function for a dictionary </a:t>
            </a:r>
            <a:r>
              <a:rPr lang="en-US" dirty="0">
                <a:solidFill>
                  <a:srgbClr val="2185C6"/>
                </a:solidFill>
              </a:rPr>
              <a:t>returns the number </a:t>
            </a:r>
            <a:r>
              <a:rPr lang="en-US" dirty="0"/>
              <a:t>of its </a:t>
            </a:r>
            <a:r>
              <a:rPr lang="en-US" dirty="0">
                <a:solidFill>
                  <a:srgbClr val="2185C6"/>
                </a:solidFill>
              </a:rPr>
              <a:t>key-value pairs</a:t>
            </a:r>
            <a:r>
              <a:rPr lang="en-US" dirty="0"/>
              <a:t>:</a:t>
            </a:r>
          </a:p>
        </p:txBody>
      </p:sp>
      <p:sp>
        <p:nvSpPr>
          <p:cNvPr id="4" name="Slide Number Placeholder 3">
            <a:extLst>
              <a:ext uri="{FF2B5EF4-FFF2-40B4-BE49-F238E27FC236}">
                <a16:creationId xmlns:a16="http://schemas.microsoft.com/office/drawing/2014/main" id="{985D4E0E-6879-475C-BC6A-73D2B119D5FA}"/>
              </a:ext>
            </a:extLst>
          </p:cNvPr>
          <p:cNvSpPr>
            <a:spLocks noGrp="1"/>
          </p:cNvSpPr>
          <p:nvPr>
            <p:ph type="sldNum" idx="12"/>
          </p:nvPr>
        </p:nvSpPr>
        <p:spPr/>
        <p:txBody>
          <a:bodyPr/>
          <a:lstStyle/>
          <a:p>
            <a:fld id="{2E91ACDB-7BED-4E3C-B84C-8B2FE4A4870D}" type="slidenum">
              <a:rPr lang="en-US" altLang="zh-CN" smtClean="0"/>
              <a:pPr/>
              <a:t>21</a:t>
            </a:fld>
            <a:endParaRPr lang="en-US" altLang="zh-CN" dirty="0"/>
          </a:p>
        </p:txBody>
      </p:sp>
      <p:sp>
        <p:nvSpPr>
          <p:cNvPr id="10" name="Shape 297">
            <a:extLst>
              <a:ext uri="{FF2B5EF4-FFF2-40B4-BE49-F238E27FC236}">
                <a16:creationId xmlns:a16="http://schemas.microsoft.com/office/drawing/2014/main" id="{C2DFBB20-2300-471F-A779-E56529FFB6D2}"/>
              </a:ext>
            </a:extLst>
          </p:cNvPr>
          <p:cNvSpPr txBox="1"/>
          <p:nvPr/>
        </p:nvSpPr>
        <p:spPr>
          <a:xfrm>
            <a:off x="1143652" y="2323056"/>
            <a:ext cx="5627972" cy="607568"/>
          </a:xfrm>
          <a:prstGeom prst="rect">
            <a:avLst/>
          </a:prstGeom>
          <a:noFill/>
          <a:ln>
            <a:noFill/>
          </a:ln>
        </p:spPr>
        <p:txBody>
          <a:bodyPr lIns="0" tIns="0" rIns="0" bIns="0" anchor="ctr" anchorCtr="0">
            <a:noAutofit/>
          </a:bodyPr>
          <a:lstStyle/>
          <a:p>
            <a:pPr>
              <a:buClr>
                <a:schemeClr val="lt1"/>
              </a:buClr>
              <a:buSzPct val="25000"/>
            </a:pPr>
            <a:r>
              <a:rPr lang="en-US" sz="1125" dirty="0">
                <a:latin typeface="Courier"/>
                <a:ea typeface="Courier"/>
                <a:cs typeface="Courier"/>
                <a:sym typeface="Courier New"/>
              </a:rPr>
              <a:t>&gt;&gt;&gt; </a:t>
            </a:r>
            <a:r>
              <a:rPr lang="en-US" sz="1125" dirty="0" err="1">
                <a:latin typeface="Courier"/>
                <a:ea typeface="Courier"/>
                <a:cs typeface="Courier"/>
                <a:sym typeface="Courier New"/>
              </a:rPr>
              <a:t>jjj</a:t>
            </a:r>
            <a:r>
              <a:rPr lang="en-US" sz="1125" dirty="0">
                <a:latin typeface="Courier"/>
                <a:ea typeface="Courier"/>
                <a:cs typeface="Courier"/>
                <a:sym typeface="Courier New"/>
              </a:rPr>
              <a:t> = { </a:t>
            </a:r>
            <a:r>
              <a:rPr lang="en-US" sz="1125" b="1" dirty="0">
                <a:solidFill>
                  <a:srgbClr val="FF0000"/>
                </a:solidFill>
                <a:latin typeface="Courier"/>
                <a:ea typeface="Courier"/>
                <a:cs typeface="Courier"/>
                <a:sym typeface="Courier New"/>
              </a:rPr>
              <a:t>'chuck' : 1 , '</a:t>
            </a:r>
            <a:r>
              <a:rPr lang="en-US" sz="1125" b="1" dirty="0" err="1">
                <a:solidFill>
                  <a:srgbClr val="FF0000"/>
                </a:solidFill>
                <a:latin typeface="Courier"/>
                <a:ea typeface="Courier"/>
                <a:cs typeface="Courier"/>
                <a:sym typeface="Courier New"/>
              </a:rPr>
              <a:t>fred</a:t>
            </a:r>
            <a:r>
              <a:rPr lang="en-US" sz="1125" b="1" dirty="0">
                <a:solidFill>
                  <a:srgbClr val="FF0000"/>
                </a:solidFill>
                <a:latin typeface="Courier"/>
                <a:ea typeface="Courier"/>
                <a:cs typeface="Courier"/>
                <a:sym typeface="Courier New"/>
              </a:rPr>
              <a:t>' : 42, '</a:t>
            </a:r>
            <a:r>
              <a:rPr lang="en-US" sz="1125" b="1" dirty="0" err="1">
                <a:solidFill>
                  <a:srgbClr val="FF0000"/>
                </a:solidFill>
                <a:latin typeface="Courier"/>
                <a:ea typeface="Courier"/>
                <a:cs typeface="Courier"/>
                <a:sym typeface="Courier New"/>
              </a:rPr>
              <a:t>jan</a:t>
            </a:r>
            <a:r>
              <a:rPr lang="en-US" sz="1125" b="1" dirty="0">
                <a:solidFill>
                  <a:srgbClr val="FF0000"/>
                </a:solidFill>
                <a:latin typeface="Courier"/>
                <a:ea typeface="Courier"/>
                <a:cs typeface="Courier"/>
                <a:sym typeface="Courier New"/>
              </a:rPr>
              <a:t>': 100</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&gt;&gt;&gt; print (</a:t>
            </a:r>
            <a:r>
              <a:rPr lang="en-US" sz="1125" dirty="0" err="1">
                <a:latin typeface="Courier"/>
                <a:ea typeface="Courier"/>
                <a:cs typeface="Courier"/>
                <a:sym typeface="Courier New"/>
              </a:rPr>
              <a:t>len</a:t>
            </a:r>
            <a:r>
              <a:rPr lang="en-US" sz="1125" dirty="0">
                <a:latin typeface="Courier"/>
                <a:ea typeface="Courier"/>
                <a:cs typeface="Courier"/>
                <a:sym typeface="Courier New"/>
              </a:rPr>
              <a:t>(</a:t>
            </a:r>
            <a:r>
              <a:rPr lang="en-US" sz="1125" dirty="0" err="1">
                <a:latin typeface="Courier"/>
                <a:ea typeface="Courier"/>
                <a:cs typeface="Courier"/>
                <a:sym typeface="Courier New"/>
              </a:rPr>
              <a:t>jjj</a:t>
            </a:r>
            <a:r>
              <a:rPr lang="en-US" sz="1125" dirty="0">
                <a:latin typeface="Courier"/>
                <a:ea typeface="Courier"/>
                <a:cs typeface="Courier"/>
                <a:sym typeface="Courier New"/>
              </a:rPr>
              <a:t>))</a:t>
            </a:r>
          </a:p>
          <a:p>
            <a:pPr>
              <a:buClr>
                <a:schemeClr val="lt1"/>
              </a:buClr>
              <a:buSzPct val="25000"/>
            </a:pPr>
            <a:r>
              <a:rPr lang="en-US" sz="1125" b="1" dirty="0">
                <a:solidFill>
                  <a:srgbClr val="00B050"/>
                </a:solidFill>
                <a:latin typeface="Courier"/>
                <a:ea typeface="Courier"/>
                <a:cs typeface="Courier"/>
                <a:sym typeface="Courier New"/>
              </a:rPr>
              <a:t>3</a:t>
            </a:r>
          </a:p>
        </p:txBody>
      </p:sp>
    </p:spTree>
    <p:extLst>
      <p:ext uri="{BB962C8B-B14F-4D97-AF65-F5344CB8AC3E}">
        <p14:creationId xmlns:p14="http://schemas.microsoft.com/office/powerpoint/2010/main" val="2442117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D4D7C-BF3C-4814-B551-2CAE60B13940}"/>
              </a:ext>
            </a:extLst>
          </p:cNvPr>
          <p:cNvSpPr>
            <a:spLocks noGrp="1"/>
          </p:cNvSpPr>
          <p:nvPr>
            <p:ph type="title"/>
          </p:nvPr>
        </p:nvSpPr>
        <p:spPr/>
        <p:txBody>
          <a:bodyPr/>
          <a:lstStyle/>
          <a:p>
            <a:r>
              <a:rPr lang="en-US" dirty="0"/>
              <a:t>in operator: Like/Unlike List</a:t>
            </a:r>
          </a:p>
        </p:txBody>
      </p:sp>
      <p:sp>
        <p:nvSpPr>
          <p:cNvPr id="5" name="Text Placeholder 4">
            <a:extLst>
              <a:ext uri="{FF2B5EF4-FFF2-40B4-BE49-F238E27FC236}">
                <a16:creationId xmlns:a16="http://schemas.microsoft.com/office/drawing/2014/main" id="{F722212B-AE41-D224-F69D-45C1072F5B17}"/>
              </a:ext>
            </a:extLst>
          </p:cNvPr>
          <p:cNvSpPr>
            <a:spLocks noGrp="1"/>
          </p:cNvSpPr>
          <p:nvPr>
            <p:ph type="body" idx="1"/>
          </p:nvPr>
        </p:nvSpPr>
        <p:spPr/>
        <p:txBody>
          <a:bodyPr/>
          <a:lstStyle/>
          <a:p>
            <a:r>
              <a:rPr lang="en-US" dirty="0"/>
              <a:t>Like/unlike list, the </a:t>
            </a:r>
            <a:r>
              <a:rPr lang="en-US" dirty="0">
                <a:solidFill>
                  <a:srgbClr val="2185C6"/>
                </a:solidFill>
              </a:rPr>
              <a:t>in</a:t>
            </a:r>
            <a:r>
              <a:rPr lang="en-US" dirty="0"/>
              <a:t> </a:t>
            </a:r>
            <a:r>
              <a:rPr lang="en-US" dirty="0">
                <a:solidFill>
                  <a:srgbClr val="2185C6"/>
                </a:solidFill>
              </a:rPr>
              <a:t>operator</a:t>
            </a:r>
            <a:r>
              <a:rPr lang="en-US" dirty="0"/>
              <a:t> for a dictionary tells </a:t>
            </a:r>
            <a:r>
              <a:rPr lang="en-US" dirty="0">
                <a:solidFill>
                  <a:srgbClr val="2185C6"/>
                </a:solidFill>
              </a:rPr>
              <a:t>whether</a:t>
            </a:r>
            <a:r>
              <a:rPr lang="en-US" dirty="0"/>
              <a:t> </a:t>
            </a:r>
            <a:r>
              <a:rPr lang="en-US" dirty="0">
                <a:solidFill>
                  <a:srgbClr val="2185C6"/>
                </a:solidFill>
              </a:rPr>
              <a:t>something appears as a key in the dictionary </a:t>
            </a:r>
          </a:p>
          <a:p>
            <a:pPr lvl="1"/>
            <a:r>
              <a:rPr lang="en-US" dirty="0">
                <a:solidFill>
                  <a:srgbClr val="F20052"/>
                </a:solidFill>
              </a:rPr>
              <a:t>appearing as a value is not good enough</a:t>
            </a:r>
            <a:r>
              <a:rPr lang="en-US" dirty="0"/>
              <a:t>.</a:t>
            </a:r>
          </a:p>
          <a:p>
            <a:r>
              <a:rPr lang="en-US" dirty="0"/>
              <a:t>However, the </a:t>
            </a:r>
            <a:r>
              <a:rPr lang="en-US" dirty="0">
                <a:solidFill>
                  <a:srgbClr val="2185C6"/>
                </a:solidFill>
              </a:rPr>
              <a:t>in operator uses a faster algorithm </a:t>
            </a:r>
            <a:r>
              <a:rPr lang="en-US" dirty="0"/>
              <a:t>(based on </a:t>
            </a:r>
            <a:r>
              <a:rPr lang="en-HK" dirty="0"/>
              <a:t>hash table) </a:t>
            </a:r>
            <a:r>
              <a:rPr lang="en-US" dirty="0"/>
              <a:t>in dictionary than in list.</a:t>
            </a:r>
          </a:p>
          <a:p>
            <a:endParaRPr lang="en-US" dirty="0"/>
          </a:p>
        </p:txBody>
      </p:sp>
      <p:sp>
        <p:nvSpPr>
          <p:cNvPr id="4" name="Slide Number Placeholder 3">
            <a:extLst>
              <a:ext uri="{FF2B5EF4-FFF2-40B4-BE49-F238E27FC236}">
                <a16:creationId xmlns:a16="http://schemas.microsoft.com/office/drawing/2014/main" id="{985D4E0E-6879-475C-BC6A-73D2B119D5FA}"/>
              </a:ext>
            </a:extLst>
          </p:cNvPr>
          <p:cNvSpPr>
            <a:spLocks noGrp="1"/>
          </p:cNvSpPr>
          <p:nvPr>
            <p:ph type="sldNum" idx="12"/>
          </p:nvPr>
        </p:nvSpPr>
        <p:spPr/>
        <p:txBody>
          <a:bodyPr/>
          <a:lstStyle/>
          <a:p>
            <a:fld id="{2E91ACDB-7BED-4E3C-B84C-8B2FE4A4870D}" type="slidenum">
              <a:rPr lang="en-US" altLang="zh-CN" smtClean="0"/>
              <a:pPr/>
              <a:t>22</a:t>
            </a:fld>
            <a:endParaRPr lang="en-US" altLang="zh-CN" dirty="0"/>
          </a:p>
        </p:txBody>
      </p:sp>
      <p:sp>
        <p:nvSpPr>
          <p:cNvPr id="11" name="Shape 297">
            <a:extLst>
              <a:ext uri="{FF2B5EF4-FFF2-40B4-BE49-F238E27FC236}">
                <a16:creationId xmlns:a16="http://schemas.microsoft.com/office/drawing/2014/main" id="{8176FA4A-E809-4C35-BD42-FA71EDAF68FE}"/>
              </a:ext>
            </a:extLst>
          </p:cNvPr>
          <p:cNvSpPr txBox="1"/>
          <p:nvPr/>
        </p:nvSpPr>
        <p:spPr>
          <a:xfrm>
            <a:off x="1143984" y="3029486"/>
            <a:ext cx="5627972" cy="607568"/>
          </a:xfrm>
          <a:prstGeom prst="rect">
            <a:avLst/>
          </a:prstGeom>
          <a:noFill/>
          <a:ln>
            <a:noFill/>
          </a:ln>
        </p:spPr>
        <p:txBody>
          <a:bodyPr lIns="0" tIns="0" rIns="0" bIns="0" anchor="ctr" anchorCtr="0">
            <a:noAutofit/>
          </a:bodyPr>
          <a:lstStyle/>
          <a:p>
            <a:pPr>
              <a:buClr>
                <a:schemeClr val="lt1"/>
              </a:buClr>
              <a:buSzPct val="25000"/>
            </a:pPr>
            <a:r>
              <a:rPr lang="en-US" sz="1125" dirty="0">
                <a:latin typeface="Courier"/>
                <a:ea typeface="Courier"/>
                <a:cs typeface="Courier"/>
                <a:sym typeface="Courier New"/>
              </a:rPr>
              <a:t>&gt;&gt;&gt; </a:t>
            </a:r>
            <a:r>
              <a:rPr lang="en-US" sz="1125" dirty="0" err="1">
                <a:latin typeface="Courier"/>
                <a:ea typeface="Courier"/>
                <a:cs typeface="Courier"/>
                <a:sym typeface="Courier New"/>
              </a:rPr>
              <a:t>jjj</a:t>
            </a:r>
            <a:r>
              <a:rPr lang="en-US" sz="1125" dirty="0">
                <a:latin typeface="Courier"/>
                <a:ea typeface="Courier"/>
                <a:cs typeface="Courier"/>
                <a:sym typeface="Courier New"/>
              </a:rPr>
              <a:t> = { </a:t>
            </a:r>
            <a:r>
              <a:rPr lang="en-US" sz="1125" b="1" dirty="0">
                <a:solidFill>
                  <a:srgbClr val="FF0000"/>
                </a:solidFill>
                <a:latin typeface="Courier"/>
                <a:ea typeface="Courier"/>
                <a:cs typeface="Courier"/>
                <a:sym typeface="Courier New"/>
              </a:rPr>
              <a:t>'chuck' : 1 , '</a:t>
            </a:r>
            <a:r>
              <a:rPr lang="en-US" sz="1125" b="1" dirty="0" err="1">
                <a:solidFill>
                  <a:srgbClr val="FF0000"/>
                </a:solidFill>
                <a:latin typeface="Courier"/>
                <a:ea typeface="Courier"/>
                <a:cs typeface="Courier"/>
                <a:sym typeface="Courier New"/>
              </a:rPr>
              <a:t>fred</a:t>
            </a:r>
            <a:r>
              <a:rPr lang="en-US" sz="1125" b="1" dirty="0">
                <a:solidFill>
                  <a:srgbClr val="FF0000"/>
                </a:solidFill>
                <a:latin typeface="Courier"/>
                <a:ea typeface="Courier"/>
                <a:cs typeface="Courier"/>
                <a:sym typeface="Courier New"/>
              </a:rPr>
              <a:t>' : 42, '</a:t>
            </a:r>
            <a:r>
              <a:rPr lang="en-US" sz="1125" b="1" dirty="0" err="1">
                <a:solidFill>
                  <a:srgbClr val="FF0000"/>
                </a:solidFill>
                <a:latin typeface="Courier"/>
                <a:ea typeface="Courier"/>
                <a:cs typeface="Courier"/>
                <a:sym typeface="Courier New"/>
              </a:rPr>
              <a:t>jan</a:t>
            </a:r>
            <a:r>
              <a:rPr lang="en-US" sz="1125" b="1" dirty="0">
                <a:solidFill>
                  <a:srgbClr val="FF0000"/>
                </a:solidFill>
                <a:latin typeface="Courier"/>
                <a:ea typeface="Courier"/>
                <a:cs typeface="Courier"/>
                <a:sym typeface="Courier New"/>
              </a:rPr>
              <a:t>': 100</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&gt;&gt;&gt; </a:t>
            </a:r>
            <a:r>
              <a:rPr lang="en-US" sz="1125" b="1" dirty="0">
                <a:solidFill>
                  <a:srgbClr val="FF0000"/>
                </a:solidFill>
                <a:latin typeface="Courier"/>
                <a:ea typeface="Courier"/>
                <a:cs typeface="Courier"/>
                <a:sym typeface="Courier New"/>
              </a:rPr>
              <a:t>'</a:t>
            </a:r>
            <a:r>
              <a:rPr lang="en-US" sz="1125" dirty="0" err="1">
                <a:latin typeface="Courier"/>
                <a:ea typeface="Courier"/>
                <a:cs typeface="Courier"/>
                <a:sym typeface="Courier New"/>
              </a:rPr>
              <a:t>fred</a:t>
            </a:r>
            <a:r>
              <a:rPr lang="en-US" sz="1125" b="1" dirty="0">
                <a:solidFill>
                  <a:srgbClr val="FF0000"/>
                </a:solidFill>
                <a:latin typeface="Courier"/>
                <a:ea typeface="Courier"/>
                <a:cs typeface="Courier"/>
                <a:sym typeface="Courier New"/>
              </a:rPr>
              <a:t>'</a:t>
            </a:r>
            <a:r>
              <a:rPr lang="en-US" sz="1125" dirty="0">
                <a:latin typeface="Courier"/>
                <a:ea typeface="Courier"/>
                <a:cs typeface="Courier"/>
                <a:sym typeface="Courier New"/>
              </a:rPr>
              <a:t> in </a:t>
            </a:r>
            <a:r>
              <a:rPr lang="en-US" sz="1125" dirty="0" err="1">
                <a:latin typeface="Courier"/>
                <a:ea typeface="Courier"/>
                <a:cs typeface="Courier"/>
                <a:sym typeface="Courier New"/>
              </a:rPr>
              <a:t>jjj</a:t>
            </a:r>
            <a:endParaRPr lang="en-US" sz="1125" dirty="0">
              <a:latin typeface="Courier"/>
              <a:ea typeface="Courier"/>
              <a:cs typeface="Courier"/>
              <a:sym typeface="Courier New"/>
            </a:endParaRPr>
          </a:p>
          <a:p>
            <a:pPr>
              <a:buClr>
                <a:schemeClr val="lt1"/>
              </a:buClr>
              <a:buSzPct val="25000"/>
            </a:pPr>
            <a:r>
              <a:rPr lang="en-US" sz="1125" b="1" dirty="0">
                <a:solidFill>
                  <a:srgbClr val="00B050"/>
                </a:solidFill>
                <a:latin typeface="Courier"/>
                <a:ea typeface="Courier"/>
                <a:cs typeface="Courier"/>
                <a:sym typeface="Courier New"/>
              </a:rPr>
              <a:t>True</a:t>
            </a:r>
          </a:p>
        </p:txBody>
      </p:sp>
    </p:spTree>
    <p:extLst>
      <p:ext uri="{BB962C8B-B14F-4D97-AF65-F5344CB8AC3E}">
        <p14:creationId xmlns:p14="http://schemas.microsoft.com/office/powerpoint/2010/main" val="3957241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646B-2DCD-4BA3-9AE3-6B3301AACE8E}"/>
              </a:ext>
            </a:extLst>
          </p:cNvPr>
          <p:cNvSpPr>
            <a:spLocks noGrp="1"/>
          </p:cNvSpPr>
          <p:nvPr>
            <p:ph type="title"/>
          </p:nvPr>
        </p:nvSpPr>
        <p:spPr/>
        <p:txBody>
          <a:bodyPr/>
          <a:lstStyle/>
          <a:p>
            <a:r>
              <a:rPr lang="en-US" dirty="0"/>
              <a:t>pop method and del operator: Like List</a:t>
            </a:r>
          </a:p>
        </p:txBody>
      </p:sp>
      <p:sp>
        <p:nvSpPr>
          <p:cNvPr id="3" name="Content Placeholder 2">
            <a:extLst>
              <a:ext uri="{FF2B5EF4-FFF2-40B4-BE49-F238E27FC236}">
                <a16:creationId xmlns:a16="http://schemas.microsoft.com/office/drawing/2014/main" id="{0E7BC5B4-8508-4166-AB33-B9C8D2E68C0C}"/>
              </a:ext>
            </a:extLst>
          </p:cNvPr>
          <p:cNvSpPr>
            <a:spLocks noGrp="1"/>
          </p:cNvSpPr>
          <p:nvPr>
            <p:ph type="body" idx="1"/>
          </p:nvPr>
        </p:nvSpPr>
        <p:spPr>
          <a:xfrm>
            <a:off x="670275" y="1373588"/>
            <a:ext cx="3003950" cy="3552300"/>
          </a:xfrm>
        </p:spPr>
        <p:txBody>
          <a:bodyPr>
            <a:normAutofit fontScale="92500" lnSpcReduction="10000"/>
          </a:bodyPr>
          <a:lstStyle/>
          <a:p>
            <a:r>
              <a:rPr lang="en-US" dirty="0">
                <a:solidFill>
                  <a:srgbClr val="2185C6"/>
                </a:solidFill>
              </a:rPr>
              <a:t>del D[k]</a:t>
            </a:r>
          </a:p>
          <a:p>
            <a:pPr lvl="1"/>
            <a:r>
              <a:rPr lang="en-US" dirty="0"/>
              <a:t>to </a:t>
            </a:r>
            <a:r>
              <a:rPr lang="en-US" dirty="0">
                <a:solidFill>
                  <a:srgbClr val="2185C6"/>
                </a:solidFill>
              </a:rPr>
              <a:t>remove</a:t>
            </a:r>
            <a:r>
              <a:rPr lang="en-US" dirty="0"/>
              <a:t> </a:t>
            </a:r>
            <a:r>
              <a:rPr lang="en-US" dirty="0">
                <a:solidFill>
                  <a:srgbClr val="2185C6"/>
                </a:solidFill>
              </a:rPr>
              <a:t>specified key </a:t>
            </a:r>
            <a:r>
              <a:rPr lang="en-US" dirty="0"/>
              <a:t>(k) </a:t>
            </a:r>
          </a:p>
          <a:p>
            <a:r>
              <a:rPr lang="en-US" dirty="0" err="1">
                <a:solidFill>
                  <a:srgbClr val="2185C6"/>
                </a:solidFill>
              </a:rPr>
              <a:t>D.pop</a:t>
            </a:r>
            <a:r>
              <a:rPr lang="en-US" dirty="0">
                <a:solidFill>
                  <a:srgbClr val="2185C6"/>
                </a:solidFill>
              </a:rPr>
              <a:t>(k) </a:t>
            </a:r>
            <a:r>
              <a:rPr lang="en-US" dirty="0"/>
              <a:t>method for dictionary D</a:t>
            </a:r>
          </a:p>
          <a:p>
            <a:pPr lvl="1"/>
            <a:r>
              <a:rPr lang="en-US" dirty="0"/>
              <a:t>to </a:t>
            </a:r>
            <a:r>
              <a:rPr lang="en-US" dirty="0">
                <a:solidFill>
                  <a:srgbClr val="2185C6"/>
                </a:solidFill>
              </a:rPr>
              <a:t>remove specified key </a:t>
            </a:r>
            <a:r>
              <a:rPr lang="en-US" dirty="0"/>
              <a:t>(k) and </a:t>
            </a:r>
            <a:r>
              <a:rPr lang="en-US" dirty="0">
                <a:solidFill>
                  <a:srgbClr val="2185C6"/>
                </a:solidFill>
              </a:rPr>
              <a:t>return the corresponding value</a:t>
            </a:r>
          </a:p>
          <a:p>
            <a:r>
              <a:rPr lang="en-US" dirty="0" err="1">
                <a:solidFill>
                  <a:srgbClr val="2185C6"/>
                </a:solidFill>
              </a:rPr>
              <a:t>D.pop</a:t>
            </a:r>
            <a:r>
              <a:rPr lang="en-US" dirty="0">
                <a:solidFill>
                  <a:srgbClr val="2185C6"/>
                </a:solidFill>
              </a:rPr>
              <a:t>(</a:t>
            </a:r>
            <a:r>
              <a:rPr lang="en-US" dirty="0" err="1">
                <a:solidFill>
                  <a:srgbClr val="2185C6"/>
                </a:solidFill>
              </a:rPr>
              <a:t>k,d</a:t>
            </a:r>
            <a:r>
              <a:rPr lang="en-US" dirty="0">
                <a:solidFill>
                  <a:srgbClr val="2185C6"/>
                </a:solidFill>
              </a:rPr>
              <a:t>)</a:t>
            </a:r>
            <a:r>
              <a:rPr lang="en-US" dirty="0"/>
              <a:t> method for dictionary D</a:t>
            </a:r>
          </a:p>
          <a:p>
            <a:pPr lvl="1"/>
            <a:r>
              <a:rPr lang="en-US" dirty="0"/>
              <a:t>to </a:t>
            </a:r>
            <a:r>
              <a:rPr lang="en-US" dirty="0">
                <a:solidFill>
                  <a:srgbClr val="2185C6"/>
                </a:solidFill>
              </a:rPr>
              <a:t>remove specified key </a:t>
            </a:r>
            <a:r>
              <a:rPr lang="en-US" dirty="0"/>
              <a:t>(k) and </a:t>
            </a:r>
            <a:r>
              <a:rPr lang="en-US" dirty="0">
                <a:solidFill>
                  <a:srgbClr val="2185C6"/>
                </a:solidFill>
              </a:rPr>
              <a:t>return the corresponding value. </a:t>
            </a:r>
          </a:p>
          <a:p>
            <a:pPr lvl="1"/>
            <a:r>
              <a:rPr lang="en-US" dirty="0"/>
              <a:t>If </a:t>
            </a:r>
            <a:r>
              <a:rPr lang="en-US" dirty="0">
                <a:solidFill>
                  <a:srgbClr val="2185C6"/>
                </a:solidFill>
              </a:rPr>
              <a:t>key is not found</a:t>
            </a:r>
            <a:r>
              <a:rPr lang="en-US" dirty="0"/>
              <a:t>, </a:t>
            </a:r>
            <a:r>
              <a:rPr lang="en-US" dirty="0">
                <a:solidFill>
                  <a:srgbClr val="2185C6"/>
                </a:solidFill>
              </a:rPr>
              <a:t>d is returned if given</a:t>
            </a:r>
            <a:r>
              <a:rPr lang="en-US" dirty="0"/>
              <a:t>, </a:t>
            </a:r>
            <a:r>
              <a:rPr lang="en-US" dirty="0">
                <a:solidFill>
                  <a:srgbClr val="F20052"/>
                </a:solidFill>
              </a:rPr>
              <a:t>otherwise </a:t>
            </a:r>
            <a:r>
              <a:rPr lang="en-US" dirty="0" err="1">
                <a:solidFill>
                  <a:srgbClr val="F20052"/>
                </a:solidFill>
              </a:rPr>
              <a:t>KeyError</a:t>
            </a:r>
            <a:r>
              <a:rPr lang="en-US" dirty="0">
                <a:solidFill>
                  <a:srgbClr val="F20052"/>
                </a:solidFill>
              </a:rPr>
              <a:t> is raised</a:t>
            </a:r>
          </a:p>
          <a:p>
            <a:endParaRPr lang="en-US" dirty="0"/>
          </a:p>
        </p:txBody>
      </p:sp>
      <p:sp>
        <p:nvSpPr>
          <p:cNvPr id="4" name="Slide Number Placeholder 3">
            <a:extLst>
              <a:ext uri="{FF2B5EF4-FFF2-40B4-BE49-F238E27FC236}">
                <a16:creationId xmlns:a16="http://schemas.microsoft.com/office/drawing/2014/main" id="{19A20D31-73B0-412E-A21C-664B436E1255}"/>
              </a:ext>
            </a:extLst>
          </p:cNvPr>
          <p:cNvSpPr>
            <a:spLocks noGrp="1"/>
          </p:cNvSpPr>
          <p:nvPr>
            <p:ph type="sldNum" idx="12"/>
          </p:nvPr>
        </p:nvSpPr>
        <p:spPr/>
        <p:txBody>
          <a:bodyPr/>
          <a:lstStyle/>
          <a:p>
            <a:fld id="{2E91ACDB-7BED-4E3C-B84C-8B2FE4A4870D}" type="slidenum">
              <a:rPr lang="en-US" altLang="zh-CN" smtClean="0"/>
              <a:pPr/>
              <a:t>23</a:t>
            </a:fld>
            <a:endParaRPr lang="en-US" altLang="zh-CN" dirty="0"/>
          </a:p>
        </p:txBody>
      </p:sp>
      <p:sp>
        <p:nvSpPr>
          <p:cNvPr id="5" name="Shape 297">
            <a:extLst>
              <a:ext uri="{FF2B5EF4-FFF2-40B4-BE49-F238E27FC236}">
                <a16:creationId xmlns:a16="http://schemas.microsoft.com/office/drawing/2014/main" id="{30D1E2E4-F437-422D-B9F7-111D431DB9BF}"/>
              </a:ext>
            </a:extLst>
          </p:cNvPr>
          <p:cNvSpPr txBox="1"/>
          <p:nvPr/>
        </p:nvSpPr>
        <p:spPr>
          <a:xfrm>
            <a:off x="3785074" y="1373588"/>
            <a:ext cx="2916324" cy="2551784"/>
          </a:xfrm>
          <a:prstGeom prst="rect">
            <a:avLst/>
          </a:prstGeom>
          <a:noFill/>
          <a:ln>
            <a:noFill/>
          </a:ln>
        </p:spPr>
        <p:txBody>
          <a:bodyPr lIns="0" tIns="0" rIns="0" bIns="0" anchor="ctr" anchorCtr="0">
            <a:noAutofit/>
          </a:bodyPr>
          <a:lstStyle/>
          <a:p>
            <a:pPr>
              <a:buClr>
                <a:schemeClr val="lt1"/>
              </a:buClr>
              <a:buSzPct val="25000"/>
            </a:pPr>
            <a:r>
              <a:rPr lang="en-US" sz="1125" dirty="0">
                <a:latin typeface="Courier"/>
                <a:ea typeface="Courier"/>
                <a:cs typeface="Courier"/>
                <a:sym typeface="Courier New"/>
              </a:rPr>
              <a:t>&gt;&gt;&gt; </a:t>
            </a:r>
            <a:r>
              <a:rPr lang="en-US" sz="1125" dirty="0" err="1">
                <a:latin typeface="Courier"/>
                <a:ea typeface="Courier"/>
                <a:cs typeface="Courier"/>
                <a:sym typeface="Courier New"/>
              </a:rPr>
              <a:t>jjj</a:t>
            </a:r>
            <a:r>
              <a:rPr lang="en-US" sz="1125" dirty="0">
                <a:latin typeface="Courier"/>
                <a:ea typeface="Courier"/>
                <a:cs typeface="Courier"/>
                <a:sym typeface="Courier New"/>
              </a:rPr>
              <a:t> = { </a:t>
            </a:r>
            <a:r>
              <a:rPr lang="en-US" sz="1125" b="1" dirty="0">
                <a:solidFill>
                  <a:srgbClr val="FF0000"/>
                </a:solidFill>
                <a:latin typeface="Courier"/>
                <a:ea typeface="Courier"/>
                <a:cs typeface="Courier"/>
                <a:sym typeface="Courier New"/>
              </a:rPr>
              <a:t>'chuck' : 1 , '</a:t>
            </a:r>
            <a:r>
              <a:rPr lang="en-US" sz="1125" b="1" dirty="0" err="1">
                <a:solidFill>
                  <a:srgbClr val="FF0000"/>
                </a:solidFill>
                <a:latin typeface="Courier"/>
                <a:ea typeface="Courier"/>
                <a:cs typeface="Courier"/>
                <a:sym typeface="Courier New"/>
              </a:rPr>
              <a:t>fred</a:t>
            </a:r>
            <a:r>
              <a:rPr lang="en-US" sz="1125" b="1" dirty="0">
                <a:solidFill>
                  <a:srgbClr val="FF0000"/>
                </a:solidFill>
                <a:latin typeface="Courier"/>
                <a:ea typeface="Courier"/>
                <a:cs typeface="Courier"/>
                <a:sym typeface="Courier New"/>
              </a:rPr>
              <a:t>' : 42, '</a:t>
            </a:r>
            <a:r>
              <a:rPr lang="en-US" sz="1125" b="1" dirty="0" err="1">
                <a:solidFill>
                  <a:srgbClr val="FF0000"/>
                </a:solidFill>
                <a:latin typeface="Courier"/>
                <a:ea typeface="Courier"/>
                <a:cs typeface="Courier"/>
                <a:sym typeface="Courier New"/>
              </a:rPr>
              <a:t>jan</a:t>
            </a:r>
            <a:r>
              <a:rPr lang="en-US" sz="1125" b="1" dirty="0">
                <a:solidFill>
                  <a:srgbClr val="FF0000"/>
                </a:solidFill>
                <a:latin typeface="Courier"/>
                <a:ea typeface="Courier"/>
                <a:cs typeface="Courier"/>
                <a:sym typeface="Courier New"/>
              </a:rPr>
              <a:t>': 100</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&gt;&gt;&gt; del </a:t>
            </a:r>
            <a:r>
              <a:rPr lang="en-US" sz="1125" dirty="0" err="1">
                <a:latin typeface="Courier"/>
                <a:ea typeface="Courier"/>
                <a:cs typeface="Courier"/>
                <a:sym typeface="Courier New"/>
              </a:rPr>
              <a:t>jjj</a:t>
            </a:r>
            <a:r>
              <a:rPr lang="en-US" sz="1125" dirty="0">
                <a:latin typeface="Courier"/>
                <a:ea typeface="Courier"/>
                <a:cs typeface="Courier"/>
                <a:sym typeface="Courier New"/>
              </a:rPr>
              <a:t>[‘chuck’]</a:t>
            </a:r>
          </a:p>
          <a:p>
            <a:pPr>
              <a:buClr>
                <a:schemeClr val="lt1"/>
              </a:buClr>
              <a:buSzPct val="25000"/>
            </a:pPr>
            <a:r>
              <a:rPr lang="en-US" sz="1125" dirty="0">
                <a:latin typeface="Courier"/>
                <a:ea typeface="Courier"/>
                <a:cs typeface="Courier"/>
                <a:sym typeface="Courier New"/>
              </a:rPr>
              <a:t>&gt;&gt;&gt; print(</a:t>
            </a:r>
            <a:r>
              <a:rPr lang="en-US" sz="1125" dirty="0" err="1">
                <a:latin typeface="Courier"/>
                <a:ea typeface="Courier"/>
                <a:cs typeface="Courier"/>
                <a:sym typeface="Courier New"/>
              </a:rPr>
              <a:t>jjj</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a:t>
            </a:r>
            <a:r>
              <a:rPr lang="en-US" sz="1125" dirty="0" err="1">
                <a:latin typeface="Courier"/>
                <a:ea typeface="Courier"/>
                <a:cs typeface="Courier"/>
                <a:sym typeface="Courier New"/>
              </a:rPr>
              <a:t>fred</a:t>
            </a:r>
            <a:r>
              <a:rPr lang="en-US" sz="1125" dirty="0">
                <a:latin typeface="Courier"/>
                <a:ea typeface="Courier"/>
                <a:cs typeface="Courier"/>
                <a:sym typeface="Courier New"/>
              </a:rPr>
              <a:t>' : 42, '</a:t>
            </a:r>
            <a:r>
              <a:rPr lang="en-US" sz="1125" dirty="0" err="1">
                <a:latin typeface="Courier"/>
                <a:ea typeface="Courier"/>
                <a:cs typeface="Courier"/>
                <a:sym typeface="Courier New"/>
              </a:rPr>
              <a:t>jan</a:t>
            </a:r>
            <a:r>
              <a:rPr lang="en-US" sz="1125" dirty="0">
                <a:latin typeface="Courier"/>
                <a:ea typeface="Courier"/>
                <a:cs typeface="Courier"/>
                <a:sym typeface="Courier New"/>
              </a:rPr>
              <a:t>': 100}</a:t>
            </a:r>
          </a:p>
          <a:p>
            <a:pPr>
              <a:buClr>
                <a:schemeClr val="lt1"/>
              </a:buClr>
              <a:buSzPct val="25000"/>
            </a:pPr>
            <a:r>
              <a:rPr lang="en-US" sz="1125" dirty="0">
                <a:latin typeface="Courier"/>
                <a:ea typeface="Courier"/>
                <a:cs typeface="Courier"/>
                <a:sym typeface="Courier New"/>
              </a:rPr>
              <a:t>&gt;&gt;&gt; print(</a:t>
            </a:r>
            <a:r>
              <a:rPr lang="en-US" sz="1125" dirty="0" err="1">
                <a:latin typeface="Courier"/>
                <a:ea typeface="Courier"/>
                <a:cs typeface="Courier"/>
                <a:sym typeface="Courier New"/>
              </a:rPr>
              <a:t>jjj.pop</a:t>
            </a:r>
            <a:r>
              <a:rPr lang="en-US" sz="1125" dirty="0">
                <a:latin typeface="Courier"/>
                <a:ea typeface="Courier"/>
                <a:cs typeface="Courier"/>
                <a:sym typeface="Courier New"/>
              </a:rPr>
              <a:t>(‘</a:t>
            </a:r>
            <a:r>
              <a:rPr lang="en-US" sz="1125" dirty="0" err="1">
                <a:latin typeface="Courier"/>
                <a:ea typeface="Courier"/>
                <a:cs typeface="Courier"/>
                <a:sym typeface="Courier New"/>
              </a:rPr>
              <a:t>fred</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42</a:t>
            </a:r>
          </a:p>
          <a:p>
            <a:pPr>
              <a:buClr>
                <a:schemeClr val="lt1"/>
              </a:buClr>
              <a:buSzPct val="25000"/>
            </a:pPr>
            <a:r>
              <a:rPr lang="en-US" sz="1125" dirty="0">
                <a:latin typeface="Courier"/>
                <a:ea typeface="Courier"/>
                <a:cs typeface="Courier"/>
                <a:sym typeface="Courier New"/>
              </a:rPr>
              <a:t>&gt;&gt;&gt; print(</a:t>
            </a:r>
            <a:r>
              <a:rPr lang="en-US" sz="1125" dirty="0" err="1">
                <a:latin typeface="Courier"/>
                <a:ea typeface="Courier"/>
                <a:cs typeface="Courier"/>
                <a:sym typeface="Courier New"/>
              </a:rPr>
              <a:t>jjj</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a:t>
            </a:r>
            <a:r>
              <a:rPr lang="en-US" sz="1125" dirty="0" err="1">
                <a:latin typeface="Courier"/>
                <a:ea typeface="Courier"/>
                <a:cs typeface="Courier"/>
                <a:sym typeface="Courier New"/>
              </a:rPr>
              <a:t>jan</a:t>
            </a:r>
            <a:r>
              <a:rPr lang="en-US" sz="1125" dirty="0">
                <a:latin typeface="Courier"/>
                <a:ea typeface="Courier"/>
                <a:cs typeface="Courier"/>
                <a:sym typeface="Courier New"/>
              </a:rPr>
              <a:t>': 100}</a:t>
            </a:r>
          </a:p>
          <a:p>
            <a:pPr>
              <a:buClr>
                <a:schemeClr val="lt1"/>
              </a:buClr>
              <a:buSzPct val="25000"/>
            </a:pPr>
            <a:r>
              <a:rPr lang="en-US" sz="1125" dirty="0">
                <a:latin typeface="Courier"/>
                <a:ea typeface="Courier"/>
                <a:cs typeface="Courier"/>
                <a:sym typeface="Courier New"/>
              </a:rPr>
              <a:t>&gt;&gt;&gt; print(</a:t>
            </a:r>
            <a:r>
              <a:rPr lang="en-US" sz="1125" dirty="0" err="1">
                <a:latin typeface="Courier"/>
                <a:ea typeface="Courier"/>
                <a:cs typeface="Courier"/>
                <a:sym typeface="Courier New"/>
              </a:rPr>
              <a:t>jjj.pop</a:t>
            </a:r>
            <a:r>
              <a:rPr lang="en-US" sz="1125" dirty="0">
                <a:latin typeface="Courier"/>
                <a:ea typeface="Courier"/>
                <a:cs typeface="Courier"/>
                <a:sym typeface="Courier New"/>
              </a:rPr>
              <a:t>(‘chuck’,0))</a:t>
            </a:r>
          </a:p>
          <a:p>
            <a:pPr>
              <a:buClr>
                <a:schemeClr val="lt1"/>
              </a:buClr>
              <a:buSzPct val="25000"/>
            </a:pPr>
            <a:r>
              <a:rPr lang="en-US" sz="1125" b="1" dirty="0">
                <a:solidFill>
                  <a:srgbClr val="00B050"/>
                </a:solidFill>
                <a:latin typeface="Courier"/>
                <a:ea typeface="Courier"/>
                <a:cs typeface="Courier"/>
                <a:sym typeface="Courier New"/>
              </a:rPr>
              <a:t>0</a:t>
            </a:r>
          </a:p>
          <a:p>
            <a:pPr>
              <a:buClr>
                <a:schemeClr val="lt1"/>
              </a:buClr>
              <a:buSzPct val="25000"/>
            </a:pPr>
            <a:r>
              <a:rPr lang="en-US" sz="1125" dirty="0">
                <a:latin typeface="Courier"/>
                <a:ea typeface="Courier"/>
                <a:cs typeface="Courier"/>
                <a:sym typeface="Courier New"/>
              </a:rPr>
              <a:t>&gt;&gt;&gt; print(</a:t>
            </a:r>
            <a:r>
              <a:rPr lang="en-US" sz="1125" dirty="0" err="1">
                <a:latin typeface="Courier"/>
                <a:ea typeface="Courier"/>
                <a:cs typeface="Courier"/>
                <a:sym typeface="Courier New"/>
              </a:rPr>
              <a:t>jjj</a:t>
            </a:r>
            <a:r>
              <a:rPr lang="en-US" sz="1125" dirty="0">
                <a:latin typeface="Courier"/>
                <a:ea typeface="Courier"/>
                <a:cs typeface="Courier"/>
                <a:sym typeface="Courier New"/>
              </a:rPr>
              <a:t>)</a:t>
            </a:r>
          </a:p>
          <a:p>
            <a:pPr>
              <a:buClr>
                <a:schemeClr val="lt1"/>
              </a:buClr>
              <a:buSzPct val="25000"/>
            </a:pPr>
            <a:r>
              <a:rPr lang="en-US" sz="1125" dirty="0">
                <a:latin typeface="Courier"/>
                <a:ea typeface="Courier"/>
                <a:cs typeface="Courier"/>
                <a:sym typeface="Courier New"/>
              </a:rPr>
              <a:t>{'</a:t>
            </a:r>
            <a:r>
              <a:rPr lang="en-US" sz="1125" dirty="0" err="1">
                <a:latin typeface="Courier"/>
                <a:ea typeface="Courier"/>
                <a:cs typeface="Courier"/>
                <a:sym typeface="Courier New"/>
              </a:rPr>
              <a:t>jan</a:t>
            </a:r>
            <a:r>
              <a:rPr lang="en-US" sz="1125" dirty="0">
                <a:latin typeface="Courier"/>
                <a:ea typeface="Courier"/>
                <a:cs typeface="Courier"/>
                <a:sym typeface="Courier New"/>
              </a:rPr>
              <a:t>': 100}</a:t>
            </a:r>
          </a:p>
          <a:p>
            <a:pPr>
              <a:buClr>
                <a:schemeClr val="lt1"/>
              </a:buClr>
              <a:buSzPct val="25000"/>
            </a:pPr>
            <a:endParaRPr lang="en-US" sz="1125" b="1" dirty="0">
              <a:solidFill>
                <a:srgbClr val="00B050"/>
              </a:solidFill>
              <a:latin typeface="Courier"/>
              <a:ea typeface="Courier"/>
              <a:cs typeface="Courier"/>
              <a:sym typeface="Courier New"/>
            </a:endParaRPr>
          </a:p>
        </p:txBody>
      </p:sp>
    </p:spTree>
    <p:extLst>
      <p:ext uri="{BB962C8B-B14F-4D97-AF65-F5344CB8AC3E}">
        <p14:creationId xmlns:p14="http://schemas.microsoft.com/office/powerpoint/2010/main" val="4017882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D982-A993-405B-B865-486F93C33E3C}"/>
              </a:ext>
            </a:extLst>
          </p:cNvPr>
          <p:cNvSpPr>
            <a:spLocks noGrp="1"/>
          </p:cNvSpPr>
          <p:nvPr>
            <p:ph type="title"/>
          </p:nvPr>
        </p:nvSpPr>
        <p:spPr/>
        <p:txBody>
          <a:bodyPr anchor="ctr"/>
          <a:lstStyle/>
          <a:p>
            <a:r>
              <a:rPr lang="en-US" dirty="0"/>
              <a:t>Summary of Dictionary</a:t>
            </a:r>
          </a:p>
        </p:txBody>
      </p:sp>
      <p:sp>
        <p:nvSpPr>
          <p:cNvPr id="3" name="Content Placeholder 2">
            <a:extLst>
              <a:ext uri="{FF2B5EF4-FFF2-40B4-BE49-F238E27FC236}">
                <a16:creationId xmlns:a16="http://schemas.microsoft.com/office/drawing/2014/main" id="{483D0A9C-9059-42F5-96DB-F82B72D473F8}"/>
              </a:ext>
            </a:extLst>
          </p:cNvPr>
          <p:cNvSpPr>
            <a:spLocks noGrp="1"/>
          </p:cNvSpPr>
          <p:nvPr>
            <p:ph type="body" idx="1"/>
          </p:nvPr>
        </p:nvSpPr>
        <p:spPr/>
        <p:txBody>
          <a:bodyPr/>
          <a:lstStyle/>
          <a:p>
            <a:r>
              <a:rPr lang="en-US" dirty="0">
                <a:solidFill>
                  <a:srgbClr val="2185C6"/>
                </a:solidFill>
              </a:rPr>
              <a:t>Dictionary vs List</a:t>
            </a:r>
          </a:p>
          <a:p>
            <a:r>
              <a:rPr lang="en-US" dirty="0">
                <a:solidFill>
                  <a:srgbClr val="2185C6"/>
                </a:solidFill>
              </a:rPr>
              <a:t>Dictionary Basics</a:t>
            </a:r>
          </a:p>
          <a:p>
            <a:pPr lvl="1"/>
            <a:r>
              <a:rPr lang="en-US" dirty="0">
                <a:solidFill>
                  <a:srgbClr val="2185C6"/>
                </a:solidFill>
              </a:rPr>
              <a:t>definition</a:t>
            </a:r>
            <a:r>
              <a:rPr lang="en-US" dirty="0"/>
              <a:t>, </a:t>
            </a:r>
            <a:r>
              <a:rPr lang="en-US" dirty="0">
                <a:solidFill>
                  <a:srgbClr val="2185C6"/>
                </a:solidFill>
              </a:rPr>
              <a:t>value</a:t>
            </a:r>
            <a:r>
              <a:rPr lang="en-US" dirty="0"/>
              <a:t>, </a:t>
            </a:r>
            <a:r>
              <a:rPr lang="en-US" dirty="0">
                <a:solidFill>
                  <a:srgbClr val="2185C6"/>
                </a:solidFill>
              </a:rPr>
              <a:t>assignment</a:t>
            </a:r>
            <a:r>
              <a:rPr lang="en-US" dirty="0"/>
              <a:t>, </a:t>
            </a:r>
            <a:r>
              <a:rPr lang="en-US" dirty="0">
                <a:solidFill>
                  <a:srgbClr val="2185C6"/>
                </a:solidFill>
              </a:rPr>
              <a:t>in operator</a:t>
            </a:r>
            <a:r>
              <a:rPr lang="en-US" dirty="0"/>
              <a:t>, </a:t>
            </a:r>
            <a:r>
              <a:rPr lang="en-US" dirty="0" err="1">
                <a:solidFill>
                  <a:srgbClr val="2185C6"/>
                </a:solidFill>
              </a:rPr>
              <a:t>len</a:t>
            </a:r>
            <a:r>
              <a:rPr lang="en-US" dirty="0"/>
              <a:t> function, </a:t>
            </a:r>
            <a:r>
              <a:rPr lang="en-US" dirty="0">
                <a:solidFill>
                  <a:srgbClr val="2185C6"/>
                </a:solidFill>
              </a:rPr>
              <a:t>pop</a:t>
            </a:r>
            <a:r>
              <a:rPr lang="en-US" dirty="0"/>
              <a:t> method, </a:t>
            </a:r>
            <a:r>
              <a:rPr lang="en-US" dirty="0">
                <a:solidFill>
                  <a:srgbClr val="2185C6"/>
                </a:solidFill>
              </a:rPr>
              <a:t>del</a:t>
            </a:r>
            <a:r>
              <a:rPr lang="en-US" dirty="0"/>
              <a:t> operator</a:t>
            </a:r>
          </a:p>
          <a:p>
            <a:endParaRPr lang="en-US" dirty="0"/>
          </a:p>
        </p:txBody>
      </p:sp>
      <p:sp>
        <p:nvSpPr>
          <p:cNvPr id="5" name="Slide Number Placeholder 4">
            <a:extLst>
              <a:ext uri="{FF2B5EF4-FFF2-40B4-BE49-F238E27FC236}">
                <a16:creationId xmlns:a16="http://schemas.microsoft.com/office/drawing/2014/main" id="{27B1A912-8DD1-4C26-99FE-15C20649DD14}"/>
              </a:ext>
            </a:extLst>
          </p:cNvPr>
          <p:cNvSpPr>
            <a:spLocks noGrp="1"/>
          </p:cNvSpPr>
          <p:nvPr>
            <p:ph type="sldNum" idx="12"/>
          </p:nvPr>
        </p:nvSpPr>
        <p:spPr/>
        <p:txBody>
          <a:bodyPr/>
          <a:lstStyle/>
          <a:p>
            <a:fld id="{07FA3494-9353-42BA-B4F7-D8D8DAD0F940}" type="slidenum">
              <a:rPr lang="en-US" altLang="zh-CN" smtClean="0"/>
              <a:pPr/>
              <a:t>24</a:t>
            </a:fld>
            <a:endParaRPr lang="en-US" altLang="zh-CN" dirty="0"/>
          </a:p>
        </p:txBody>
      </p:sp>
    </p:spTree>
    <p:extLst>
      <p:ext uri="{BB962C8B-B14F-4D97-AF65-F5344CB8AC3E}">
        <p14:creationId xmlns:p14="http://schemas.microsoft.com/office/powerpoint/2010/main" val="3199329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267A32-0B70-408B-9AD9-0BE058ADB9E0}"/>
              </a:ext>
            </a:extLst>
          </p:cNvPr>
          <p:cNvSpPr>
            <a:spLocks noGrp="1"/>
          </p:cNvSpPr>
          <p:nvPr>
            <p:ph type="ctrTitle"/>
          </p:nvPr>
        </p:nvSpPr>
        <p:spPr>
          <a:xfrm>
            <a:off x="514350" y="3373715"/>
            <a:ext cx="5829300" cy="674373"/>
          </a:xfrm>
        </p:spPr>
        <p:txBody>
          <a:bodyPr spcFirstLastPara="1" vert="horz" wrap="square" lIns="68580" tIns="34290" rIns="68580" bIns="34290" rtlCol="0" anchor="t" anchorCtr="0">
            <a:normAutofit/>
          </a:bodyPr>
          <a:lstStyle/>
          <a:p>
            <a:pPr algn="l" defTabSz="685800"/>
            <a:r>
              <a:rPr lang="en-US" sz="3200" dirty="0"/>
              <a:t>Dictionary as a set of counters</a:t>
            </a:r>
          </a:p>
        </p:txBody>
      </p:sp>
      <p:sp>
        <p:nvSpPr>
          <p:cNvPr id="4" name="Slide Number Placeholder 3">
            <a:extLst>
              <a:ext uri="{FF2B5EF4-FFF2-40B4-BE49-F238E27FC236}">
                <a16:creationId xmlns:a16="http://schemas.microsoft.com/office/drawing/2014/main" id="{768A6720-3292-4273-99E6-6AE713A262B6}"/>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2E91ACDB-7BED-4E3C-B84C-8B2FE4A4870D}" type="slidenum">
              <a:rPr lang="en-US" altLang="zh-CN" sz="900" kern="1200" dirty="0">
                <a:latin typeface="+mn-lt"/>
                <a:ea typeface="+mn-ea"/>
                <a:cs typeface="+mn-cs"/>
              </a:rPr>
              <a:pPr>
                <a:spcAft>
                  <a:spcPts val="450"/>
                </a:spcAft>
              </a:pPr>
              <a:t>25</a:t>
            </a:fld>
            <a:endParaRPr lang="en-US" altLang="zh-CN" sz="900" kern="1200" dirty="0">
              <a:latin typeface="+mn-lt"/>
              <a:ea typeface="+mn-ea"/>
              <a:cs typeface="+mn-cs"/>
            </a:endParaRPr>
          </a:p>
        </p:txBody>
      </p:sp>
    </p:spTree>
    <p:extLst>
      <p:ext uri="{BB962C8B-B14F-4D97-AF65-F5344CB8AC3E}">
        <p14:creationId xmlns:p14="http://schemas.microsoft.com/office/powerpoint/2010/main" val="718523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prstGeom prst="rect">
            <a:avLst/>
          </a:prstGeom>
          <a:noFill/>
          <a:ln>
            <a:noFill/>
          </a:ln>
        </p:spPr>
        <p:txBody>
          <a:bodyPr spcFirstLastPara="1" vert="horz" wrap="square" lIns="16073" tIns="16073" rIns="16073" bIns="16073" numCol="1" rtlCol="0" anchor="ctr" anchorCtr="0" compatLnSpc="1">
            <a:prstTxWarp prst="textNoShape">
              <a:avLst/>
            </a:prstTxWarp>
            <a:noAutofit/>
          </a:bodyPr>
          <a:lstStyle/>
          <a:p>
            <a:pPr>
              <a:buClr>
                <a:srgbClr val="00FF00"/>
              </a:buClr>
              <a:buSzPct val="25000"/>
            </a:pPr>
            <a:r>
              <a:rPr lang="en-US" sz="3206">
                <a:latin typeface="Arial" charset="0"/>
                <a:ea typeface="Arial" charset="0"/>
                <a:cs typeface="Arial" charset="0"/>
                <a:sym typeface="Cabin"/>
              </a:rPr>
              <a:t>Most Common Name?</a:t>
            </a:r>
          </a:p>
        </p:txBody>
      </p:sp>
      <p:sp>
        <p:nvSpPr>
          <p:cNvPr id="332" name="Shape 332"/>
          <p:cNvSpPr txBox="1"/>
          <p:nvPr/>
        </p:nvSpPr>
        <p:spPr>
          <a:xfrm>
            <a:off x="647178" y="2941846"/>
            <a:ext cx="805571" cy="450056"/>
          </a:xfrm>
          <a:prstGeom prst="rect">
            <a:avLst/>
          </a:prstGeom>
          <a:noFill/>
          <a:ln>
            <a:noFill/>
          </a:ln>
        </p:spPr>
        <p:txBody>
          <a:bodyPr lIns="0" tIns="0" rIns="0" bIns="0" anchor="ctr" anchorCtr="0">
            <a:noAutofit/>
          </a:bodyPr>
          <a:lstStyle/>
          <a:p>
            <a:pPr algn="ctr">
              <a:buClr>
                <a:srgbClr val="FF00FF"/>
              </a:buClr>
              <a:buSzPct val="25000"/>
            </a:pPr>
            <a:r>
              <a:rPr lang="en-US" sz="2531">
                <a:latin typeface="Arial" charset="0"/>
                <a:ea typeface="Arial" charset="0"/>
                <a:cs typeface="Arial" charset="0"/>
                <a:sym typeface="Cabin"/>
              </a:rPr>
              <a:t>csev</a:t>
            </a:r>
          </a:p>
        </p:txBody>
      </p:sp>
      <p:sp>
        <p:nvSpPr>
          <p:cNvPr id="333" name="Shape 333"/>
          <p:cNvSpPr txBox="1"/>
          <p:nvPr/>
        </p:nvSpPr>
        <p:spPr>
          <a:xfrm>
            <a:off x="647179" y="2338266"/>
            <a:ext cx="872268" cy="450056"/>
          </a:xfrm>
          <a:prstGeom prst="rect">
            <a:avLst/>
          </a:prstGeom>
          <a:noFill/>
          <a:ln>
            <a:noFill/>
          </a:ln>
        </p:spPr>
        <p:txBody>
          <a:bodyPr lIns="0" tIns="0" rIns="0" bIns="0" anchor="ctr" anchorCtr="0">
            <a:noAutofit/>
          </a:bodyPr>
          <a:lstStyle/>
          <a:p>
            <a:pPr algn="ctr">
              <a:buClr>
                <a:srgbClr val="FF00FF"/>
              </a:buClr>
              <a:buSzPct val="25000"/>
            </a:pPr>
            <a:r>
              <a:rPr lang="en-US" sz="2531">
                <a:latin typeface="Arial" charset="0"/>
                <a:ea typeface="Arial" charset="0"/>
                <a:cs typeface="Arial" charset="0"/>
                <a:sym typeface="Cabin"/>
              </a:rPr>
              <a:t>zhen</a:t>
            </a:r>
          </a:p>
        </p:txBody>
      </p:sp>
      <p:sp>
        <p:nvSpPr>
          <p:cNvPr id="334" name="Shape 334"/>
          <p:cNvSpPr txBox="1"/>
          <p:nvPr/>
        </p:nvSpPr>
        <p:spPr>
          <a:xfrm>
            <a:off x="647179" y="3545426"/>
            <a:ext cx="923527" cy="450056"/>
          </a:xfrm>
          <a:prstGeom prst="rect">
            <a:avLst/>
          </a:prstGeom>
          <a:noFill/>
          <a:ln>
            <a:noFill/>
          </a:ln>
        </p:spPr>
        <p:txBody>
          <a:bodyPr lIns="0" tIns="0" rIns="0" bIns="0" anchor="ctr" anchorCtr="0">
            <a:noAutofit/>
          </a:bodyPr>
          <a:lstStyle/>
          <a:p>
            <a:pPr algn="ctr">
              <a:buClr>
                <a:srgbClr val="FF00FF"/>
              </a:buClr>
              <a:buSzPct val="25000"/>
            </a:pPr>
            <a:r>
              <a:rPr lang="en-US" sz="2531">
                <a:latin typeface="Arial" charset="0"/>
                <a:ea typeface="Arial" charset="0"/>
                <a:cs typeface="Arial" charset="0"/>
                <a:sym typeface="Cabin"/>
              </a:rPr>
              <a:t>zhen</a:t>
            </a:r>
          </a:p>
        </p:txBody>
      </p:sp>
      <p:sp>
        <p:nvSpPr>
          <p:cNvPr id="335" name="Shape 335"/>
          <p:cNvSpPr txBox="1"/>
          <p:nvPr/>
        </p:nvSpPr>
        <p:spPr>
          <a:xfrm>
            <a:off x="601395" y="1734686"/>
            <a:ext cx="1640123" cy="450056"/>
          </a:xfrm>
          <a:prstGeom prst="rect">
            <a:avLst/>
          </a:prstGeom>
          <a:noFill/>
          <a:ln>
            <a:noFill/>
          </a:ln>
        </p:spPr>
        <p:txBody>
          <a:bodyPr lIns="0" tIns="0" rIns="0" bIns="0" anchor="ctr" anchorCtr="0">
            <a:noAutofit/>
          </a:bodyPr>
          <a:lstStyle/>
          <a:p>
            <a:pPr algn="ctr">
              <a:buClr>
                <a:srgbClr val="FF00FF"/>
              </a:buClr>
              <a:buSzPct val="25000"/>
            </a:pPr>
            <a:r>
              <a:rPr lang="en-US" sz="2531">
                <a:latin typeface="Arial" charset="0"/>
                <a:ea typeface="Arial" charset="0"/>
                <a:cs typeface="Arial" charset="0"/>
                <a:sym typeface="Cabin"/>
              </a:rPr>
              <a:t>marquard</a:t>
            </a:r>
          </a:p>
        </p:txBody>
      </p:sp>
      <p:sp>
        <p:nvSpPr>
          <p:cNvPr id="336" name="Shape 336"/>
          <p:cNvSpPr txBox="1"/>
          <p:nvPr/>
        </p:nvSpPr>
        <p:spPr>
          <a:xfrm>
            <a:off x="4933988" y="3561383"/>
            <a:ext cx="923527" cy="450056"/>
          </a:xfrm>
          <a:prstGeom prst="rect">
            <a:avLst/>
          </a:prstGeom>
          <a:noFill/>
          <a:ln>
            <a:noFill/>
          </a:ln>
        </p:spPr>
        <p:txBody>
          <a:bodyPr lIns="0" tIns="0" rIns="0" bIns="0" anchor="ctr" anchorCtr="0">
            <a:noAutofit/>
          </a:bodyPr>
          <a:lstStyle/>
          <a:p>
            <a:pPr>
              <a:buClr>
                <a:srgbClr val="FF00FF"/>
              </a:buClr>
              <a:buSzPct val="25000"/>
            </a:pPr>
            <a:r>
              <a:rPr lang="en-US" sz="2531">
                <a:latin typeface="Arial" charset="0"/>
                <a:ea typeface="Arial" charset="0"/>
                <a:cs typeface="Arial" charset="0"/>
                <a:sym typeface="Cabin"/>
              </a:rPr>
              <a:t>zhen</a:t>
            </a:r>
          </a:p>
        </p:txBody>
      </p:sp>
      <p:sp>
        <p:nvSpPr>
          <p:cNvPr id="337" name="Shape 337"/>
          <p:cNvSpPr txBox="1"/>
          <p:nvPr/>
        </p:nvSpPr>
        <p:spPr>
          <a:xfrm>
            <a:off x="4933988" y="1733863"/>
            <a:ext cx="796331" cy="450056"/>
          </a:xfrm>
          <a:prstGeom prst="rect">
            <a:avLst/>
          </a:prstGeom>
          <a:noFill/>
          <a:ln>
            <a:noFill/>
          </a:ln>
        </p:spPr>
        <p:txBody>
          <a:bodyPr lIns="0" tIns="0" rIns="0" bIns="0" anchor="ctr" anchorCtr="0">
            <a:noAutofit/>
          </a:bodyPr>
          <a:lstStyle/>
          <a:p>
            <a:pPr algn="ctr">
              <a:buClr>
                <a:srgbClr val="FF00FF"/>
              </a:buClr>
              <a:buSzPct val="25000"/>
            </a:pPr>
            <a:r>
              <a:rPr lang="en-US" sz="2531" dirty="0" err="1">
                <a:latin typeface="Arial" charset="0"/>
                <a:ea typeface="Arial" charset="0"/>
                <a:cs typeface="Arial" charset="0"/>
                <a:sym typeface="Cabin"/>
              </a:rPr>
              <a:t>cwen</a:t>
            </a:r>
            <a:endParaRPr lang="en-US" sz="2531" dirty="0">
              <a:latin typeface="Arial" charset="0"/>
              <a:ea typeface="Arial" charset="0"/>
              <a:cs typeface="Arial" charset="0"/>
              <a:sym typeface="Cabin"/>
            </a:endParaRPr>
          </a:p>
        </p:txBody>
      </p:sp>
      <p:sp>
        <p:nvSpPr>
          <p:cNvPr id="338" name="Shape 338"/>
          <p:cNvSpPr txBox="1"/>
          <p:nvPr/>
        </p:nvSpPr>
        <p:spPr>
          <a:xfrm>
            <a:off x="4933988" y="2647623"/>
            <a:ext cx="796964" cy="450056"/>
          </a:xfrm>
          <a:prstGeom prst="rect">
            <a:avLst/>
          </a:prstGeom>
          <a:noFill/>
          <a:ln>
            <a:noFill/>
          </a:ln>
        </p:spPr>
        <p:txBody>
          <a:bodyPr lIns="0" tIns="0" rIns="0" bIns="0" anchor="ctr" anchorCtr="0">
            <a:noAutofit/>
          </a:bodyPr>
          <a:lstStyle/>
          <a:p>
            <a:pPr>
              <a:buClr>
                <a:srgbClr val="FF00FF"/>
              </a:buClr>
              <a:buSzPct val="25000"/>
            </a:pPr>
            <a:r>
              <a:rPr lang="en-US" sz="2531">
                <a:latin typeface="Arial" charset="0"/>
                <a:ea typeface="Arial" charset="0"/>
                <a:cs typeface="Arial" charset="0"/>
                <a:sym typeface="Cabin"/>
              </a:rPr>
              <a:t>csev</a:t>
            </a:r>
          </a:p>
        </p:txBody>
      </p:sp>
      <p:sp>
        <p:nvSpPr>
          <p:cNvPr id="339" name="Shape 339"/>
          <p:cNvSpPr txBox="1"/>
          <p:nvPr/>
        </p:nvSpPr>
        <p:spPr>
          <a:xfrm>
            <a:off x="4933987" y="3104504"/>
            <a:ext cx="1702266" cy="450056"/>
          </a:xfrm>
          <a:prstGeom prst="rect">
            <a:avLst/>
          </a:prstGeom>
          <a:noFill/>
          <a:ln>
            <a:noFill/>
          </a:ln>
        </p:spPr>
        <p:txBody>
          <a:bodyPr lIns="0" tIns="0" rIns="0" bIns="0" anchor="ctr" anchorCtr="0">
            <a:noAutofit/>
          </a:bodyPr>
          <a:lstStyle/>
          <a:p>
            <a:pPr>
              <a:buClr>
                <a:srgbClr val="FF00FF"/>
              </a:buClr>
              <a:buSzPct val="25000"/>
            </a:pPr>
            <a:r>
              <a:rPr lang="en-US" sz="2531">
                <a:latin typeface="Arial" charset="0"/>
                <a:ea typeface="Arial" charset="0"/>
                <a:cs typeface="Arial" charset="0"/>
                <a:sym typeface="Cabin"/>
              </a:rPr>
              <a:t>marquard</a:t>
            </a:r>
          </a:p>
        </p:txBody>
      </p:sp>
      <p:sp>
        <p:nvSpPr>
          <p:cNvPr id="340" name="Shape 340"/>
          <p:cNvSpPr txBox="1"/>
          <p:nvPr/>
        </p:nvSpPr>
        <p:spPr>
          <a:xfrm>
            <a:off x="2632036" y="2919775"/>
            <a:ext cx="923527" cy="450056"/>
          </a:xfrm>
          <a:prstGeom prst="rect">
            <a:avLst/>
          </a:prstGeom>
          <a:noFill/>
          <a:ln>
            <a:noFill/>
          </a:ln>
        </p:spPr>
        <p:txBody>
          <a:bodyPr lIns="0" tIns="0" rIns="0" bIns="0" anchor="ctr" anchorCtr="0">
            <a:noAutofit/>
          </a:bodyPr>
          <a:lstStyle/>
          <a:p>
            <a:pPr>
              <a:buClr>
                <a:srgbClr val="FF00FF"/>
              </a:buClr>
              <a:buSzPct val="25000"/>
            </a:pPr>
            <a:r>
              <a:rPr lang="en-US" sz="2531">
                <a:latin typeface="Arial" charset="0"/>
                <a:ea typeface="Arial" charset="0"/>
                <a:cs typeface="Arial" charset="0"/>
                <a:sym typeface="Cabin"/>
              </a:rPr>
              <a:t>zhen</a:t>
            </a:r>
          </a:p>
        </p:txBody>
      </p:sp>
      <p:sp>
        <p:nvSpPr>
          <p:cNvPr id="341" name="Shape 341"/>
          <p:cNvSpPr txBox="1"/>
          <p:nvPr/>
        </p:nvSpPr>
        <p:spPr>
          <a:xfrm>
            <a:off x="2550656" y="2305577"/>
            <a:ext cx="1551023" cy="450056"/>
          </a:xfrm>
          <a:prstGeom prst="rect">
            <a:avLst/>
          </a:prstGeom>
          <a:noFill/>
          <a:ln>
            <a:noFill/>
          </a:ln>
        </p:spPr>
        <p:txBody>
          <a:bodyPr lIns="0" tIns="0" rIns="0" bIns="0" anchor="ctr" anchorCtr="0">
            <a:noAutofit/>
          </a:bodyPr>
          <a:lstStyle/>
          <a:p>
            <a:pPr algn="ctr">
              <a:buClr>
                <a:srgbClr val="FF00FF"/>
              </a:buClr>
              <a:buSzPct val="25000"/>
            </a:pPr>
            <a:r>
              <a:rPr lang="en-US" sz="2531">
                <a:latin typeface="Arial" charset="0"/>
                <a:ea typeface="Arial" charset="0"/>
                <a:cs typeface="Arial" charset="0"/>
                <a:sym typeface="Cabin"/>
              </a:rPr>
              <a:t>marquard</a:t>
            </a:r>
          </a:p>
        </p:txBody>
      </p:sp>
      <p:sp>
        <p:nvSpPr>
          <p:cNvPr id="342" name="Shape 342"/>
          <p:cNvSpPr txBox="1"/>
          <p:nvPr/>
        </p:nvSpPr>
        <p:spPr>
          <a:xfrm>
            <a:off x="2632035" y="3533972"/>
            <a:ext cx="805571" cy="450056"/>
          </a:xfrm>
          <a:prstGeom prst="rect">
            <a:avLst/>
          </a:prstGeom>
          <a:noFill/>
          <a:ln>
            <a:noFill/>
          </a:ln>
        </p:spPr>
        <p:txBody>
          <a:bodyPr lIns="0" tIns="0" rIns="0" bIns="0" anchor="ctr" anchorCtr="0">
            <a:noAutofit/>
          </a:bodyPr>
          <a:lstStyle/>
          <a:p>
            <a:pPr>
              <a:buClr>
                <a:srgbClr val="FF00FF"/>
              </a:buClr>
              <a:buSzPct val="25000"/>
            </a:pPr>
            <a:r>
              <a:rPr lang="en-US" sz="2531">
                <a:latin typeface="Arial" charset="0"/>
                <a:ea typeface="Arial" charset="0"/>
                <a:cs typeface="Arial" charset="0"/>
                <a:sym typeface="Cabin"/>
              </a:rPr>
              <a:t>csev</a:t>
            </a:r>
          </a:p>
        </p:txBody>
      </p:sp>
      <p:sp>
        <p:nvSpPr>
          <p:cNvPr id="343" name="Shape 343"/>
          <p:cNvSpPr txBox="1"/>
          <p:nvPr/>
        </p:nvSpPr>
        <p:spPr>
          <a:xfrm>
            <a:off x="2632036" y="1691380"/>
            <a:ext cx="796964" cy="450056"/>
          </a:xfrm>
          <a:prstGeom prst="rect">
            <a:avLst/>
          </a:prstGeom>
          <a:noFill/>
          <a:ln>
            <a:noFill/>
          </a:ln>
        </p:spPr>
        <p:txBody>
          <a:bodyPr lIns="0" tIns="0" rIns="0" bIns="0" anchor="ctr" anchorCtr="0">
            <a:noAutofit/>
          </a:bodyPr>
          <a:lstStyle/>
          <a:p>
            <a:pPr algn="ctr">
              <a:buClr>
                <a:srgbClr val="FF00FF"/>
              </a:buClr>
              <a:buSzPct val="25000"/>
            </a:pPr>
            <a:r>
              <a:rPr lang="en-US" sz="2531">
                <a:latin typeface="Arial" charset="0"/>
                <a:ea typeface="Arial" charset="0"/>
                <a:cs typeface="Arial" charset="0"/>
                <a:sym typeface="Cabin"/>
              </a:rPr>
              <a:t>cwen</a:t>
            </a:r>
          </a:p>
        </p:txBody>
      </p:sp>
      <p:sp>
        <p:nvSpPr>
          <p:cNvPr id="344" name="Shape 344"/>
          <p:cNvSpPr txBox="1"/>
          <p:nvPr/>
        </p:nvSpPr>
        <p:spPr>
          <a:xfrm>
            <a:off x="4933987" y="2190743"/>
            <a:ext cx="976050" cy="450056"/>
          </a:xfrm>
          <a:prstGeom prst="rect">
            <a:avLst/>
          </a:prstGeom>
          <a:noFill/>
          <a:ln>
            <a:noFill/>
          </a:ln>
        </p:spPr>
        <p:txBody>
          <a:bodyPr lIns="0" tIns="0" rIns="0" bIns="0" anchor="ctr" anchorCtr="0">
            <a:noAutofit/>
          </a:bodyPr>
          <a:lstStyle/>
          <a:p>
            <a:pPr>
              <a:buClr>
                <a:srgbClr val="FF00FF"/>
              </a:buClr>
              <a:buSzPct val="25000"/>
            </a:pPr>
            <a:r>
              <a:rPr lang="en-US" sz="2531">
                <a:latin typeface="Arial" charset="0"/>
                <a:ea typeface="Arial" charset="0"/>
                <a:cs typeface="Arial" charset="0"/>
                <a:sym typeface="Cabin"/>
              </a:rPr>
              <a:t>zhen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Shape 368"/>
          <p:cNvSpPr txBox="1">
            <a:spLocks noGrp="1"/>
          </p:cNvSpPr>
          <p:nvPr>
            <p:ph type="title"/>
          </p:nvPr>
        </p:nvSpPr>
        <p:spPr/>
        <p:txBody>
          <a:bodyPr/>
          <a:lstStyle/>
          <a:p>
            <a:r>
              <a:rPr lang="en-US" dirty="0">
                <a:sym typeface="Cabin"/>
              </a:rPr>
              <a:t>Many Counters with a Dictionary</a:t>
            </a:r>
          </a:p>
        </p:txBody>
      </p:sp>
      <p:sp>
        <p:nvSpPr>
          <p:cNvPr id="369" name="Shape 369"/>
          <p:cNvSpPr txBox="1">
            <a:spLocks noGrp="1"/>
          </p:cNvSpPr>
          <p:nvPr>
            <p:ph type="body" idx="1"/>
          </p:nvPr>
        </p:nvSpPr>
        <p:spPr>
          <a:xfrm>
            <a:off x="670275" y="1373588"/>
            <a:ext cx="3669554" cy="3552300"/>
          </a:xfrm>
        </p:spPr>
        <p:txBody>
          <a:bodyPr/>
          <a:lstStyle/>
          <a:p>
            <a:r>
              <a:rPr lang="en-US" dirty="0">
                <a:sym typeface="Cabin"/>
              </a:rPr>
              <a:t>One common use of dictionaries is counting </a:t>
            </a:r>
            <a:r>
              <a:rPr lang="en-US" dirty="0">
                <a:solidFill>
                  <a:srgbClr val="2185C6"/>
                </a:solidFill>
                <a:sym typeface="Cabin"/>
              </a:rPr>
              <a:t>how often we </a:t>
            </a:r>
            <a:r>
              <a:rPr lang="en-US" dirty="0">
                <a:solidFill>
                  <a:srgbClr val="2185C6"/>
                </a:solidFill>
                <a:sym typeface="Arial"/>
              </a:rPr>
              <a:t>“</a:t>
            </a:r>
            <a:r>
              <a:rPr lang="en-US" dirty="0">
                <a:solidFill>
                  <a:srgbClr val="2185C6"/>
                </a:solidFill>
                <a:sym typeface="Cabin"/>
              </a:rPr>
              <a:t>see</a:t>
            </a:r>
            <a:r>
              <a:rPr lang="en-US" dirty="0">
                <a:solidFill>
                  <a:srgbClr val="2185C6"/>
                </a:solidFill>
                <a:sym typeface="Arial"/>
              </a:rPr>
              <a:t>”</a:t>
            </a:r>
            <a:r>
              <a:rPr lang="en-US" dirty="0">
                <a:solidFill>
                  <a:srgbClr val="2185C6"/>
                </a:solidFill>
                <a:sym typeface="Cabin"/>
              </a:rPr>
              <a:t> something</a:t>
            </a:r>
          </a:p>
        </p:txBody>
      </p:sp>
      <p:pic>
        <p:nvPicPr>
          <p:cNvPr id="370" name="Shape 370"/>
          <p:cNvPicPr preferRelativeResize="0"/>
          <p:nvPr/>
        </p:nvPicPr>
        <p:blipFill rotWithShape="1">
          <a:blip r:embed="rId3">
            <a:alphaModFix/>
          </a:blip>
          <a:srcRect/>
          <a:stretch/>
        </p:blipFill>
        <p:spPr>
          <a:xfrm>
            <a:off x="4339829" y="2166567"/>
            <a:ext cx="2008510" cy="1414462"/>
          </a:xfrm>
          <a:prstGeom prst="rect">
            <a:avLst/>
          </a:prstGeom>
          <a:noFill/>
          <a:ln>
            <a:noFill/>
          </a:ln>
        </p:spPr>
      </p:pic>
      <p:sp>
        <p:nvSpPr>
          <p:cNvPr id="371" name="Shape 371"/>
          <p:cNvSpPr txBox="1"/>
          <p:nvPr/>
        </p:nvSpPr>
        <p:spPr>
          <a:xfrm>
            <a:off x="4590307" y="1816300"/>
            <a:ext cx="336872" cy="262532"/>
          </a:xfrm>
          <a:prstGeom prst="rect">
            <a:avLst/>
          </a:prstGeom>
          <a:noFill/>
          <a:ln>
            <a:noFill/>
          </a:ln>
        </p:spPr>
        <p:txBody>
          <a:bodyPr lIns="0" tIns="0" rIns="0" bIns="0" anchor="ctr" anchorCtr="0">
            <a:noAutofit/>
          </a:bodyPr>
          <a:lstStyle/>
          <a:p>
            <a:pPr algn="ctr">
              <a:buClr>
                <a:srgbClr val="FF7F00"/>
              </a:buClr>
              <a:buSzPct val="25000"/>
            </a:pPr>
            <a:r>
              <a:rPr lang="en-US" sz="1519">
                <a:latin typeface="Arial" charset="0"/>
                <a:ea typeface="Arial" charset="0"/>
                <a:cs typeface="Arial" charset="0"/>
                <a:sym typeface="Cabin"/>
              </a:rPr>
              <a:t>Key</a:t>
            </a:r>
          </a:p>
        </p:txBody>
      </p:sp>
      <p:sp>
        <p:nvSpPr>
          <p:cNvPr id="372" name="Shape 372"/>
          <p:cNvSpPr txBox="1"/>
          <p:nvPr/>
        </p:nvSpPr>
        <p:spPr>
          <a:xfrm>
            <a:off x="5472240" y="1816300"/>
            <a:ext cx="663700" cy="262532"/>
          </a:xfrm>
          <a:prstGeom prst="rect">
            <a:avLst/>
          </a:prstGeom>
          <a:noFill/>
          <a:ln>
            <a:noFill/>
          </a:ln>
        </p:spPr>
        <p:txBody>
          <a:bodyPr lIns="0" tIns="0" rIns="0" bIns="0" anchor="ctr" anchorCtr="0">
            <a:noAutofit/>
          </a:bodyPr>
          <a:lstStyle/>
          <a:p>
            <a:pPr algn="ctr">
              <a:buClr>
                <a:srgbClr val="FF00FF"/>
              </a:buClr>
              <a:buSzPct val="25000"/>
            </a:pPr>
            <a:r>
              <a:rPr lang="en-US" sz="1519">
                <a:latin typeface="Arial" charset="0"/>
                <a:ea typeface="Arial" charset="0"/>
                <a:cs typeface="Arial" charset="0"/>
                <a:sym typeface="Cabin"/>
              </a:rPr>
              <a:t>Value</a:t>
            </a:r>
          </a:p>
        </p:txBody>
      </p:sp>
      <p:sp>
        <p:nvSpPr>
          <p:cNvPr id="373" name="Shape 373"/>
          <p:cNvSpPr txBox="1"/>
          <p:nvPr/>
        </p:nvSpPr>
        <p:spPr>
          <a:xfrm>
            <a:off x="1154883" y="2166567"/>
            <a:ext cx="2206790" cy="1800224"/>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a:cs typeface="Courier"/>
                <a:sym typeface="Courier New"/>
              </a:rPr>
              <a:t>&gt;&gt;&gt; count = </a:t>
            </a:r>
            <a:r>
              <a:rPr lang="en-US" sz="1266" dirty="0" err="1">
                <a:latin typeface="Courier"/>
                <a:ea typeface="Courier"/>
                <a:cs typeface="Courier"/>
                <a:sym typeface="Courier New"/>
              </a:rPr>
              <a:t>dict</a:t>
            </a:r>
            <a:r>
              <a:rPr lang="en-US" sz="1266" dirty="0">
                <a:latin typeface="Courier"/>
                <a:ea typeface="Courier"/>
                <a:cs typeface="Courier"/>
                <a:sym typeface="Courier New"/>
              </a:rPr>
              <a:t>()</a:t>
            </a:r>
          </a:p>
          <a:p>
            <a:pPr>
              <a:buClr>
                <a:schemeClr val="lt1"/>
              </a:buClr>
              <a:buSzPct val="25000"/>
            </a:pPr>
            <a:r>
              <a:rPr lang="en-US" sz="1266" dirty="0">
                <a:latin typeface="Courier"/>
                <a:ea typeface="Courier"/>
                <a:cs typeface="Courier"/>
                <a:sym typeface="Courier New"/>
              </a:rPr>
              <a:t>&gt;&gt;&gt; count['</a:t>
            </a:r>
            <a:r>
              <a:rPr lang="en-US" sz="1266" dirty="0" err="1">
                <a:latin typeface="Courier"/>
                <a:ea typeface="Courier"/>
                <a:cs typeface="Courier"/>
                <a:sym typeface="Courier New"/>
              </a:rPr>
              <a:t>csev</a:t>
            </a:r>
            <a:r>
              <a:rPr lang="en-US" sz="1266" dirty="0">
                <a:latin typeface="Courier"/>
                <a:ea typeface="Courier"/>
                <a:cs typeface="Courier"/>
                <a:sym typeface="Courier New"/>
              </a:rPr>
              <a:t>'] = 1</a:t>
            </a:r>
          </a:p>
          <a:p>
            <a:pPr>
              <a:buClr>
                <a:schemeClr val="lt1"/>
              </a:buClr>
              <a:buSzPct val="25000"/>
            </a:pPr>
            <a:r>
              <a:rPr lang="en-US" sz="1266" dirty="0">
                <a:latin typeface="Courier"/>
                <a:ea typeface="Courier"/>
                <a:cs typeface="Courier"/>
                <a:sym typeface="Courier New"/>
              </a:rPr>
              <a:t>&gt;&gt;&gt; count['</a:t>
            </a:r>
            <a:r>
              <a:rPr lang="en-US" sz="1266" dirty="0" err="1">
                <a:latin typeface="Courier"/>
                <a:ea typeface="Courier"/>
                <a:cs typeface="Courier"/>
                <a:sym typeface="Courier New"/>
              </a:rPr>
              <a:t>cwen</a:t>
            </a:r>
            <a:r>
              <a:rPr lang="en-US" sz="1266" dirty="0">
                <a:latin typeface="Courier"/>
                <a:ea typeface="Courier"/>
                <a:cs typeface="Courier"/>
                <a:sym typeface="Courier New"/>
              </a:rPr>
              <a:t>'] = 1</a:t>
            </a:r>
          </a:p>
          <a:p>
            <a:pPr>
              <a:buClr>
                <a:schemeClr val="lt1"/>
              </a:buClr>
              <a:buSzPct val="25000"/>
            </a:pPr>
            <a:r>
              <a:rPr lang="en-US" sz="1266" dirty="0">
                <a:latin typeface="Courier"/>
                <a:ea typeface="Courier"/>
                <a:cs typeface="Courier"/>
                <a:sym typeface="Courier New"/>
              </a:rPr>
              <a:t>&gt;&gt;&gt; print(count)</a:t>
            </a:r>
          </a:p>
          <a:p>
            <a:pPr>
              <a:buClr>
                <a:schemeClr val="lt1"/>
              </a:buClr>
              <a:buSzPct val="25000"/>
            </a:pPr>
            <a:r>
              <a:rPr lang="en-US" sz="1266" dirty="0">
                <a:latin typeface="Courier"/>
                <a:ea typeface="Courier"/>
                <a:cs typeface="Courier"/>
                <a:sym typeface="Courier New"/>
              </a:rPr>
              <a:t>{'</a:t>
            </a:r>
            <a:r>
              <a:rPr lang="en-US" sz="1266" dirty="0" err="1">
                <a:latin typeface="Courier"/>
                <a:ea typeface="Courier"/>
                <a:cs typeface="Courier"/>
                <a:sym typeface="Courier New"/>
              </a:rPr>
              <a:t>csev</a:t>
            </a:r>
            <a:r>
              <a:rPr lang="en-US" sz="1266" dirty="0">
                <a:latin typeface="Courier"/>
                <a:ea typeface="Courier"/>
                <a:cs typeface="Courier"/>
                <a:sym typeface="Courier New"/>
              </a:rPr>
              <a:t>': 1, '</a:t>
            </a:r>
            <a:r>
              <a:rPr lang="en-US" sz="1266" dirty="0" err="1">
                <a:latin typeface="Courier"/>
                <a:ea typeface="Courier"/>
                <a:cs typeface="Courier"/>
                <a:sym typeface="Courier New"/>
              </a:rPr>
              <a:t>cwen</a:t>
            </a:r>
            <a:r>
              <a:rPr lang="en-US" sz="1266" dirty="0">
                <a:latin typeface="Courier"/>
                <a:ea typeface="Courier"/>
                <a:cs typeface="Courier"/>
                <a:sym typeface="Courier New"/>
              </a:rPr>
              <a:t>': 1}</a:t>
            </a:r>
          </a:p>
          <a:p>
            <a:pPr>
              <a:buClr>
                <a:schemeClr val="lt1"/>
              </a:buClr>
              <a:buSzPct val="25000"/>
            </a:pPr>
            <a:r>
              <a:rPr lang="en-US" sz="1266" dirty="0">
                <a:latin typeface="Courier"/>
                <a:ea typeface="Courier"/>
                <a:cs typeface="Courier"/>
                <a:sym typeface="Courier New"/>
              </a:rPr>
              <a:t>&gt;&gt;&gt; count['</a:t>
            </a:r>
            <a:r>
              <a:rPr lang="en-US" sz="1266" dirty="0" err="1">
                <a:latin typeface="Courier"/>
                <a:ea typeface="Courier"/>
                <a:cs typeface="Courier"/>
                <a:sym typeface="Courier New"/>
              </a:rPr>
              <a:t>cwen</a:t>
            </a:r>
            <a:r>
              <a:rPr lang="en-US" sz="1266" dirty="0">
                <a:latin typeface="Courier"/>
                <a:ea typeface="Courier"/>
                <a:cs typeface="Courier"/>
                <a:sym typeface="Courier New"/>
              </a:rPr>
              <a:t>'] = count['</a:t>
            </a:r>
            <a:r>
              <a:rPr lang="en-US" sz="1266" dirty="0" err="1">
                <a:latin typeface="Courier"/>
                <a:ea typeface="Courier"/>
                <a:cs typeface="Courier"/>
                <a:sym typeface="Courier New"/>
              </a:rPr>
              <a:t>cwen</a:t>
            </a:r>
            <a:r>
              <a:rPr lang="en-US" sz="1266" dirty="0">
                <a:latin typeface="Courier"/>
                <a:ea typeface="Courier"/>
                <a:cs typeface="Courier"/>
                <a:sym typeface="Courier New"/>
              </a:rPr>
              <a:t>'] + 1</a:t>
            </a:r>
          </a:p>
          <a:p>
            <a:pPr lvl="0">
              <a:buClr>
                <a:schemeClr val="lt1"/>
              </a:buClr>
              <a:buSzPct val="25000"/>
            </a:pPr>
            <a:r>
              <a:rPr lang="en-US" sz="1266" dirty="0">
                <a:latin typeface="Courier"/>
                <a:ea typeface="Courier"/>
                <a:cs typeface="Courier"/>
                <a:sym typeface="Courier New"/>
              </a:rPr>
              <a:t>&gt;&gt;&gt; print(count)</a:t>
            </a:r>
          </a:p>
          <a:p>
            <a:pPr>
              <a:buClr>
                <a:schemeClr val="lt1"/>
              </a:buClr>
              <a:buSzPct val="25000"/>
            </a:pPr>
            <a:r>
              <a:rPr lang="en-US" sz="1266" dirty="0">
                <a:latin typeface="Courier"/>
                <a:ea typeface="Courier"/>
                <a:cs typeface="Courier"/>
                <a:sym typeface="Courier New"/>
              </a:rPr>
              <a:t>{'</a:t>
            </a:r>
            <a:r>
              <a:rPr lang="en-US" sz="1266" dirty="0" err="1">
                <a:latin typeface="Courier"/>
                <a:ea typeface="Courier"/>
                <a:cs typeface="Courier"/>
                <a:sym typeface="Courier New"/>
              </a:rPr>
              <a:t>csev</a:t>
            </a:r>
            <a:r>
              <a:rPr lang="en-US" sz="1266" dirty="0">
                <a:latin typeface="Courier"/>
                <a:ea typeface="Courier"/>
                <a:cs typeface="Courier"/>
                <a:sym typeface="Courier New"/>
              </a:rPr>
              <a:t>': 1, '</a:t>
            </a:r>
            <a:r>
              <a:rPr lang="en-US" sz="1266" dirty="0" err="1">
                <a:latin typeface="Courier"/>
                <a:ea typeface="Courier"/>
                <a:cs typeface="Courier"/>
                <a:sym typeface="Courier New"/>
              </a:rPr>
              <a:t>cwen</a:t>
            </a:r>
            <a:r>
              <a:rPr lang="en-US" sz="1266" dirty="0">
                <a:latin typeface="Courier"/>
                <a:ea typeface="Courier"/>
                <a:cs typeface="Courier"/>
                <a:sym typeface="Courier New"/>
              </a:rPr>
              <a:t>':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Shape 378"/>
          <p:cNvSpPr txBox="1">
            <a:spLocks noGrp="1"/>
          </p:cNvSpPr>
          <p:nvPr>
            <p:ph type="title"/>
          </p:nvPr>
        </p:nvSpPr>
        <p:spPr/>
        <p:txBody>
          <a:bodyPr/>
          <a:lstStyle/>
          <a:p>
            <a:r>
              <a:rPr lang="en-US" dirty="0">
                <a:sym typeface="Cabin"/>
              </a:rPr>
              <a:t>Dictionary Tracebacks</a:t>
            </a:r>
          </a:p>
        </p:txBody>
      </p:sp>
      <p:sp>
        <p:nvSpPr>
          <p:cNvPr id="379" name="Shape 379"/>
          <p:cNvSpPr txBox="1">
            <a:spLocks noGrp="1"/>
          </p:cNvSpPr>
          <p:nvPr>
            <p:ph type="body" idx="1"/>
          </p:nvPr>
        </p:nvSpPr>
        <p:spPr/>
        <p:txBody>
          <a:bodyPr/>
          <a:lstStyle/>
          <a:p>
            <a:r>
              <a:rPr lang="en-US" dirty="0">
                <a:sym typeface="Cabin"/>
              </a:rPr>
              <a:t>It is </a:t>
            </a:r>
            <a:r>
              <a:rPr lang="en-US" dirty="0">
                <a:solidFill>
                  <a:srgbClr val="F20052"/>
                </a:solidFill>
                <a:sym typeface="Cabin"/>
              </a:rPr>
              <a:t>an error to reference a key which is not in the dictionary</a:t>
            </a:r>
          </a:p>
          <a:p>
            <a:r>
              <a:rPr lang="en-US" dirty="0">
                <a:sym typeface="Cabin"/>
              </a:rPr>
              <a:t>We can </a:t>
            </a:r>
            <a:r>
              <a:rPr lang="en-US" dirty="0">
                <a:solidFill>
                  <a:srgbClr val="2185C6"/>
                </a:solidFill>
                <a:sym typeface="Cabin"/>
              </a:rPr>
              <a:t>use the in operator </a:t>
            </a:r>
            <a:r>
              <a:rPr lang="en-US" dirty="0">
                <a:sym typeface="Cabin"/>
              </a:rPr>
              <a:t>to </a:t>
            </a:r>
            <a:r>
              <a:rPr lang="en-US" dirty="0">
                <a:solidFill>
                  <a:srgbClr val="2185C6"/>
                </a:solidFill>
                <a:sym typeface="Cabin"/>
              </a:rPr>
              <a:t>see if a key </a:t>
            </a:r>
            <a:r>
              <a:rPr lang="en-US" dirty="0">
                <a:sym typeface="Cabin"/>
              </a:rPr>
              <a:t>is </a:t>
            </a:r>
            <a:r>
              <a:rPr lang="en-US" dirty="0">
                <a:solidFill>
                  <a:srgbClr val="2185C6"/>
                </a:solidFill>
                <a:sym typeface="Cabin"/>
              </a:rPr>
              <a:t>in the dictionary</a:t>
            </a:r>
          </a:p>
        </p:txBody>
      </p:sp>
      <p:sp>
        <p:nvSpPr>
          <p:cNvPr id="380" name="Shape 380"/>
          <p:cNvSpPr txBox="1"/>
          <p:nvPr/>
        </p:nvSpPr>
        <p:spPr>
          <a:xfrm>
            <a:off x="1101711" y="2138472"/>
            <a:ext cx="3820795" cy="1580513"/>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a:cs typeface="Courier"/>
                <a:sym typeface="Courier New"/>
              </a:rPr>
              <a:t>&gt;&gt;&gt; count = </a:t>
            </a:r>
            <a:r>
              <a:rPr lang="en-US" sz="1266" dirty="0" err="1">
                <a:latin typeface="Courier"/>
                <a:ea typeface="Courier"/>
                <a:cs typeface="Courier"/>
                <a:sym typeface="Courier New"/>
              </a:rPr>
              <a:t>dict</a:t>
            </a:r>
            <a:r>
              <a:rPr lang="en-US" sz="1266" dirty="0">
                <a:latin typeface="Courier"/>
                <a:ea typeface="Courier"/>
                <a:cs typeface="Courier"/>
                <a:sym typeface="Courier New"/>
              </a:rPr>
              <a:t>()</a:t>
            </a:r>
          </a:p>
          <a:p>
            <a:pPr lvl="0">
              <a:buClr>
                <a:schemeClr val="lt1"/>
              </a:buClr>
              <a:buSzPct val="25000"/>
            </a:pPr>
            <a:r>
              <a:rPr lang="en-US" sz="1266" dirty="0">
                <a:latin typeface="Courier"/>
                <a:ea typeface="Courier"/>
                <a:cs typeface="Courier"/>
                <a:sym typeface="Courier New"/>
              </a:rPr>
              <a:t>&gt;&gt;&gt; print(count['</a:t>
            </a:r>
            <a:r>
              <a:rPr lang="en-US" sz="1266" dirty="0" err="1">
                <a:latin typeface="Courier"/>
                <a:ea typeface="Courier"/>
                <a:cs typeface="Courier"/>
                <a:sym typeface="Courier New"/>
              </a:rPr>
              <a:t>csev</a:t>
            </a:r>
            <a:r>
              <a:rPr lang="en-US" sz="1266" dirty="0">
                <a:latin typeface="Courier"/>
                <a:ea typeface="Courier"/>
                <a:cs typeface="Courier"/>
                <a:sym typeface="Courier New"/>
              </a:rPr>
              <a:t>'])</a:t>
            </a:r>
          </a:p>
          <a:p>
            <a:pPr>
              <a:buClr>
                <a:schemeClr val="lt1"/>
              </a:buClr>
              <a:buSzPct val="25000"/>
            </a:pPr>
            <a:r>
              <a:rPr lang="en-US" sz="1266" dirty="0" err="1">
                <a:solidFill>
                  <a:srgbClr val="FF0000"/>
                </a:solidFill>
                <a:latin typeface="Courier"/>
                <a:ea typeface="Courier"/>
                <a:cs typeface="Courier"/>
                <a:sym typeface="Courier New"/>
              </a:rPr>
              <a:t>Traceback</a:t>
            </a:r>
            <a:r>
              <a:rPr lang="en-US" sz="1266" dirty="0">
                <a:solidFill>
                  <a:srgbClr val="FF0000"/>
                </a:solidFill>
                <a:latin typeface="Courier"/>
                <a:ea typeface="Courier"/>
                <a:cs typeface="Courier"/>
                <a:sym typeface="Courier New"/>
              </a:rPr>
              <a:t> (most recent call last):</a:t>
            </a:r>
          </a:p>
          <a:p>
            <a:pPr>
              <a:buClr>
                <a:schemeClr val="lt1"/>
              </a:buClr>
              <a:buSzPct val="25000"/>
            </a:pPr>
            <a:r>
              <a:rPr lang="en-US" sz="1266" dirty="0">
                <a:solidFill>
                  <a:srgbClr val="FF0000"/>
                </a:solidFill>
                <a:latin typeface="Courier"/>
                <a:ea typeface="Courier"/>
                <a:cs typeface="Courier"/>
                <a:sym typeface="Courier New"/>
              </a:rPr>
              <a:t>  File "&lt;</a:t>
            </a:r>
            <a:r>
              <a:rPr lang="en-US" sz="1266" dirty="0" err="1">
                <a:solidFill>
                  <a:srgbClr val="FF0000"/>
                </a:solidFill>
                <a:latin typeface="Courier"/>
                <a:ea typeface="Courier"/>
                <a:cs typeface="Courier"/>
                <a:sym typeface="Courier New"/>
              </a:rPr>
              <a:t>stdin</a:t>
            </a:r>
            <a:r>
              <a:rPr lang="en-US" sz="1266" dirty="0">
                <a:solidFill>
                  <a:srgbClr val="FF0000"/>
                </a:solidFill>
                <a:latin typeface="Courier"/>
                <a:ea typeface="Courier"/>
                <a:cs typeface="Courier"/>
                <a:sym typeface="Courier New"/>
              </a:rPr>
              <a:t>&gt;", line 1, in &lt;module&gt;</a:t>
            </a:r>
          </a:p>
          <a:p>
            <a:pPr>
              <a:buClr>
                <a:srgbClr val="FF66FF"/>
              </a:buClr>
              <a:buSzPct val="25000"/>
            </a:pPr>
            <a:r>
              <a:rPr lang="en-US" sz="1266" dirty="0" err="1">
                <a:solidFill>
                  <a:srgbClr val="FF0000"/>
                </a:solidFill>
                <a:latin typeface="Courier"/>
                <a:ea typeface="Courier"/>
                <a:cs typeface="Courier"/>
                <a:sym typeface="Courier New"/>
              </a:rPr>
              <a:t>KeyError</a:t>
            </a:r>
            <a:r>
              <a:rPr lang="en-US" sz="1266" dirty="0">
                <a:solidFill>
                  <a:srgbClr val="FF0000"/>
                </a:solidFill>
                <a:latin typeface="Courier"/>
                <a:ea typeface="Courier"/>
                <a:cs typeface="Courier"/>
                <a:sym typeface="Courier New"/>
              </a:rPr>
              <a:t>: '</a:t>
            </a:r>
            <a:r>
              <a:rPr lang="en-US" sz="1266" dirty="0" err="1">
                <a:solidFill>
                  <a:srgbClr val="FF0000"/>
                </a:solidFill>
                <a:latin typeface="Courier"/>
                <a:ea typeface="Courier"/>
                <a:cs typeface="Courier"/>
                <a:sym typeface="Courier New"/>
              </a:rPr>
              <a:t>csev</a:t>
            </a:r>
            <a:r>
              <a:rPr lang="en-US" sz="1266" dirty="0">
                <a:solidFill>
                  <a:srgbClr val="FF0000"/>
                </a:solidFill>
                <a:latin typeface="Courier"/>
                <a:ea typeface="Courier"/>
                <a:cs typeface="Courier"/>
                <a:sym typeface="Courier New"/>
              </a:rPr>
              <a:t>'</a:t>
            </a:r>
          </a:p>
          <a:p>
            <a:pPr>
              <a:buClr>
                <a:schemeClr val="lt1"/>
              </a:buClr>
              <a:buSzPct val="25000"/>
            </a:pPr>
            <a:r>
              <a:rPr lang="en-US" sz="1266" dirty="0">
                <a:latin typeface="Courier"/>
                <a:ea typeface="Courier"/>
                <a:cs typeface="Courier"/>
                <a:sym typeface="Courier New"/>
              </a:rPr>
              <a:t>&gt;&gt;&gt; </a:t>
            </a:r>
            <a:r>
              <a:rPr lang="en-US" sz="1266" b="1" dirty="0">
                <a:solidFill>
                  <a:srgbClr val="0070C0"/>
                </a:solidFill>
                <a:latin typeface="Courier"/>
                <a:ea typeface="Courier"/>
                <a:cs typeface="Courier"/>
                <a:sym typeface="Courier New"/>
              </a:rPr>
              <a:t>'</a:t>
            </a:r>
            <a:r>
              <a:rPr lang="en-US" sz="1266" b="1" dirty="0" err="1">
                <a:solidFill>
                  <a:srgbClr val="0070C0"/>
                </a:solidFill>
                <a:latin typeface="Courier"/>
                <a:ea typeface="Courier"/>
                <a:cs typeface="Courier"/>
                <a:sym typeface="Courier New"/>
              </a:rPr>
              <a:t>csev</a:t>
            </a:r>
            <a:r>
              <a:rPr lang="en-US" sz="1266" b="1" dirty="0">
                <a:solidFill>
                  <a:srgbClr val="0070C0"/>
                </a:solidFill>
                <a:latin typeface="Courier"/>
                <a:ea typeface="Courier"/>
                <a:cs typeface="Courier"/>
                <a:sym typeface="Courier New"/>
              </a:rPr>
              <a:t>' in count</a:t>
            </a:r>
          </a:p>
          <a:p>
            <a:pPr>
              <a:buClr>
                <a:schemeClr val="lt1"/>
              </a:buClr>
              <a:buSzPct val="25000"/>
            </a:pPr>
            <a:r>
              <a:rPr lang="en-US" sz="1266" dirty="0">
                <a:latin typeface="Courier"/>
                <a:ea typeface="Courier"/>
                <a:cs typeface="Courier"/>
                <a:sym typeface="Courier New"/>
              </a:rPr>
              <a:t>False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0">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Shape 385"/>
          <p:cNvSpPr txBox="1">
            <a:spLocks noGrp="1"/>
          </p:cNvSpPr>
          <p:nvPr>
            <p:ph type="title"/>
          </p:nvPr>
        </p:nvSpPr>
        <p:spPr/>
        <p:txBody>
          <a:bodyPr anchor="ctr"/>
          <a:lstStyle/>
          <a:p>
            <a:r>
              <a:rPr lang="en-US" dirty="0">
                <a:sym typeface="Cabin"/>
              </a:rPr>
              <a:t>When We See a New Name</a:t>
            </a:r>
          </a:p>
        </p:txBody>
      </p:sp>
      <p:sp>
        <p:nvSpPr>
          <p:cNvPr id="386" name="Shape 386"/>
          <p:cNvSpPr txBox="1">
            <a:spLocks noGrp="1"/>
          </p:cNvSpPr>
          <p:nvPr>
            <p:ph type="body" idx="1"/>
          </p:nvPr>
        </p:nvSpPr>
        <p:spPr/>
        <p:txBody>
          <a:bodyPr/>
          <a:lstStyle/>
          <a:p>
            <a:r>
              <a:rPr lang="en-US" dirty="0">
                <a:sym typeface="Cabin"/>
              </a:rPr>
              <a:t>When we </a:t>
            </a:r>
            <a:r>
              <a:rPr lang="en-US" dirty="0">
                <a:solidFill>
                  <a:srgbClr val="2185C6"/>
                </a:solidFill>
                <a:sym typeface="Cabin"/>
              </a:rPr>
              <a:t>encounter a new name</a:t>
            </a:r>
            <a:r>
              <a:rPr lang="en-US" dirty="0">
                <a:sym typeface="Cabin"/>
              </a:rPr>
              <a:t>, we need to </a:t>
            </a:r>
            <a:r>
              <a:rPr lang="en-US" dirty="0">
                <a:solidFill>
                  <a:srgbClr val="2185C6"/>
                </a:solidFill>
                <a:sym typeface="Cabin"/>
              </a:rPr>
              <a:t>add a new entry </a:t>
            </a:r>
            <a:r>
              <a:rPr lang="en-US" dirty="0">
                <a:sym typeface="Cabin"/>
              </a:rPr>
              <a:t>in the dictionary </a:t>
            </a:r>
          </a:p>
          <a:p>
            <a:r>
              <a:rPr lang="en-US" dirty="0">
                <a:sym typeface="Cabin"/>
              </a:rPr>
              <a:t>For the </a:t>
            </a:r>
            <a:r>
              <a:rPr lang="en-US" dirty="0">
                <a:solidFill>
                  <a:srgbClr val="2185C6"/>
                </a:solidFill>
                <a:sym typeface="Cabin"/>
              </a:rPr>
              <a:t>second or later time we have seen the name</a:t>
            </a:r>
            <a:r>
              <a:rPr lang="en-US" dirty="0">
                <a:sym typeface="Cabin"/>
              </a:rPr>
              <a:t>, we can </a:t>
            </a:r>
            <a:r>
              <a:rPr lang="en-US" dirty="0">
                <a:solidFill>
                  <a:srgbClr val="2185C6"/>
                </a:solidFill>
                <a:sym typeface="Cabin"/>
              </a:rPr>
              <a:t>simply add one to the count</a:t>
            </a:r>
            <a:r>
              <a:rPr lang="en-US" dirty="0">
                <a:sym typeface="Cabin"/>
              </a:rPr>
              <a:t> in the dictionary under that name</a:t>
            </a:r>
          </a:p>
        </p:txBody>
      </p:sp>
      <p:sp>
        <p:nvSpPr>
          <p:cNvPr id="387" name="Shape 387"/>
          <p:cNvSpPr txBox="1"/>
          <p:nvPr/>
        </p:nvSpPr>
        <p:spPr>
          <a:xfrm>
            <a:off x="1116902" y="2850912"/>
            <a:ext cx="4366185" cy="1453950"/>
          </a:xfrm>
          <a:prstGeom prst="rect">
            <a:avLst/>
          </a:prstGeom>
          <a:noFill/>
          <a:ln>
            <a:noFill/>
          </a:ln>
        </p:spPr>
        <p:txBody>
          <a:bodyPr lIns="0" tIns="0" rIns="0" bIns="0" anchor="ctr" anchorCtr="0">
            <a:noAutofit/>
          </a:bodyPr>
          <a:lstStyle/>
          <a:p>
            <a:pPr>
              <a:buClr>
                <a:srgbClr val="00FF00"/>
              </a:buClr>
              <a:buSzPct val="25000"/>
            </a:pPr>
            <a:r>
              <a:rPr lang="en-US" sz="1097" dirty="0">
                <a:latin typeface="Courier"/>
                <a:ea typeface="Courier"/>
                <a:cs typeface="Courier"/>
                <a:sym typeface="Courier New"/>
              </a:rPr>
              <a:t>counts = </a:t>
            </a:r>
            <a:r>
              <a:rPr lang="en-US" sz="1097" dirty="0" err="1">
                <a:latin typeface="Courier"/>
                <a:ea typeface="Courier"/>
                <a:cs typeface="Courier"/>
                <a:sym typeface="Courier New"/>
              </a:rPr>
              <a:t>dict</a:t>
            </a:r>
            <a:r>
              <a:rPr lang="en-US" sz="1097" dirty="0">
                <a:latin typeface="Courier"/>
                <a:ea typeface="Courier"/>
                <a:cs typeface="Courier"/>
                <a:sym typeface="Courier New"/>
              </a:rPr>
              <a:t>()</a:t>
            </a:r>
          </a:p>
          <a:p>
            <a:pPr>
              <a:buClr>
                <a:srgbClr val="00FF00"/>
              </a:buClr>
              <a:buSzPct val="25000"/>
            </a:pPr>
            <a:r>
              <a:rPr lang="en-US" sz="1097" dirty="0">
                <a:latin typeface="Courier"/>
                <a:ea typeface="Courier"/>
                <a:cs typeface="Courier"/>
                <a:sym typeface="Courier New"/>
              </a:rPr>
              <a:t>names = ['</a:t>
            </a:r>
            <a:r>
              <a:rPr lang="en-US" sz="1097" dirty="0" err="1">
                <a:latin typeface="Courier"/>
                <a:ea typeface="Courier"/>
                <a:cs typeface="Courier"/>
                <a:sym typeface="Courier New"/>
              </a:rPr>
              <a:t>csev</a:t>
            </a:r>
            <a:r>
              <a:rPr lang="en-US" sz="1097" dirty="0">
                <a:latin typeface="Courier"/>
                <a:ea typeface="Courier"/>
                <a:cs typeface="Courier"/>
                <a:sym typeface="Courier New"/>
              </a:rPr>
              <a:t>', '</a:t>
            </a:r>
            <a:r>
              <a:rPr lang="en-US" sz="1097" dirty="0" err="1">
                <a:latin typeface="Courier"/>
                <a:ea typeface="Courier"/>
                <a:cs typeface="Courier"/>
                <a:sym typeface="Courier New"/>
              </a:rPr>
              <a:t>cwen</a:t>
            </a:r>
            <a:r>
              <a:rPr lang="en-US" sz="1097" dirty="0">
                <a:latin typeface="Courier"/>
                <a:ea typeface="Courier"/>
                <a:cs typeface="Courier"/>
                <a:sym typeface="Courier New"/>
              </a:rPr>
              <a:t>', '</a:t>
            </a:r>
            <a:r>
              <a:rPr lang="en-US" sz="1097" dirty="0" err="1">
                <a:latin typeface="Courier"/>
                <a:ea typeface="Courier"/>
                <a:cs typeface="Courier"/>
                <a:sym typeface="Courier New"/>
              </a:rPr>
              <a:t>csev</a:t>
            </a:r>
            <a:r>
              <a:rPr lang="en-US" sz="1097" dirty="0">
                <a:latin typeface="Courier"/>
                <a:ea typeface="Courier"/>
                <a:cs typeface="Courier"/>
                <a:sym typeface="Courier New"/>
              </a:rPr>
              <a:t>', '</a:t>
            </a:r>
            <a:r>
              <a:rPr lang="en-US" sz="1097" dirty="0" err="1">
                <a:latin typeface="Courier"/>
                <a:ea typeface="Courier"/>
                <a:cs typeface="Courier"/>
                <a:sym typeface="Courier New"/>
              </a:rPr>
              <a:t>zqian</a:t>
            </a:r>
            <a:r>
              <a:rPr lang="en-US" sz="1097" dirty="0">
                <a:latin typeface="Courier"/>
                <a:ea typeface="Courier"/>
                <a:cs typeface="Courier"/>
                <a:sym typeface="Courier New"/>
              </a:rPr>
              <a:t>', '</a:t>
            </a:r>
            <a:r>
              <a:rPr lang="en-US" sz="1097" dirty="0" err="1">
                <a:latin typeface="Courier"/>
                <a:ea typeface="Courier"/>
                <a:cs typeface="Courier"/>
                <a:sym typeface="Courier New"/>
              </a:rPr>
              <a:t>cwen</a:t>
            </a:r>
            <a:r>
              <a:rPr lang="en-US" sz="1097" dirty="0">
                <a:latin typeface="Courier"/>
                <a:ea typeface="Courier"/>
                <a:cs typeface="Courier"/>
                <a:sym typeface="Courier New"/>
              </a:rPr>
              <a:t>']</a:t>
            </a:r>
          </a:p>
          <a:p>
            <a:pPr>
              <a:buClr>
                <a:srgbClr val="FFFF00"/>
              </a:buClr>
              <a:buSzPct val="25000"/>
            </a:pPr>
            <a:r>
              <a:rPr lang="en-US" sz="1097" dirty="0">
                <a:latin typeface="Courier"/>
                <a:ea typeface="Courier"/>
                <a:cs typeface="Courier"/>
                <a:sym typeface="Courier New"/>
              </a:rPr>
              <a:t>for name in names :</a:t>
            </a:r>
          </a:p>
          <a:p>
            <a:pPr>
              <a:buClr>
                <a:schemeClr val="lt1"/>
              </a:buClr>
              <a:buSzPct val="25000"/>
            </a:pPr>
            <a:r>
              <a:rPr lang="en-US" sz="1097" dirty="0">
                <a:latin typeface="Courier"/>
                <a:ea typeface="Courier"/>
                <a:cs typeface="Courier"/>
                <a:sym typeface="Courier New"/>
              </a:rPr>
              <a:t>    </a:t>
            </a:r>
            <a:r>
              <a:rPr lang="en-US" sz="1097" dirty="0">
                <a:solidFill>
                  <a:srgbClr val="FF0000"/>
                </a:solidFill>
                <a:latin typeface="Courier"/>
                <a:ea typeface="Courier"/>
                <a:cs typeface="Courier"/>
                <a:sym typeface="Courier New"/>
              </a:rPr>
              <a:t>if name not in counts: </a:t>
            </a:r>
          </a:p>
          <a:p>
            <a:pPr>
              <a:buClr>
                <a:schemeClr val="lt1"/>
              </a:buClr>
              <a:buSzPct val="25000"/>
            </a:pPr>
            <a:r>
              <a:rPr lang="en-US" sz="1097" dirty="0">
                <a:solidFill>
                  <a:srgbClr val="FF0000"/>
                </a:solidFill>
                <a:latin typeface="Courier"/>
                <a:ea typeface="Courier"/>
                <a:cs typeface="Courier"/>
                <a:sym typeface="Courier New"/>
              </a:rPr>
              <a:t>       counts[name] = 1</a:t>
            </a:r>
          </a:p>
          <a:p>
            <a:pPr>
              <a:buClr>
                <a:schemeClr val="lt1"/>
              </a:buClr>
              <a:buSzPct val="25000"/>
            </a:pPr>
            <a:r>
              <a:rPr lang="en-US" sz="1097" dirty="0">
                <a:latin typeface="Courier"/>
                <a:ea typeface="Courier"/>
                <a:cs typeface="Courier"/>
                <a:sym typeface="Courier New"/>
              </a:rPr>
              <a:t>    </a:t>
            </a:r>
            <a:r>
              <a:rPr lang="en-US" sz="1097" dirty="0">
                <a:solidFill>
                  <a:srgbClr val="0070C0"/>
                </a:solidFill>
                <a:latin typeface="Courier"/>
                <a:ea typeface="Courier"/>
                <a:cs typeface="Courier"/>
                <a:sym typeface="Courier New"/>
              </a:rPr>
              <a:t>else :</a:t>
            </a:r>
          </a:p>
          <a:p>
            <a:pPr>
              <a:buClr>
                <a:schemeClr val="lt1"/>
              </a:buClr>
              <a:buSzPct val="25000"/>
            </a:pPr>
            <a:r>
              <a:rPr lang="en-US" sz="1097" dirty="0">
                <a:solidFill>
                  <a:srgbClr val="0070C0"/>
                </a:solidFill>
                <a:latin typeface="Courier"/>
                <a:ea typeface="Courier"/>
                <a:cs typeface="Courier"/>
                <a:sym typeface="Courier New"/>
              </a:rPr>
              <a:t>        counts[name] = counts[name] + 1</a:t>
            </a:r>
          </a:p>
          <a:p>
            <a:pPr>
              <a:buClr>
                <a:srgbClr val="FFFF00"/>
              </a:buClr>
              <a:buSzPct val="25000"/>
            </a:pPr>
            <a:r>
              <a:rPr lang="en-US" sz="1097" dirty="0">
                <a:latin typeface="Courier"/>
                <a:ea typeface="Courier"/>
                <a:cs typeface="Courier"/>
                <a:sym typeface="Courier New"/>
              </a:rPr>
              <a:t>print(counts)</a:t>
            </a:r>
          </a:p>
        </p:txBody>
      </p:sp>
      <p:sp>
        <p:nvSpPr>
          <p:cNvPr id="388" name="Shape 388"/>
          <p:cNvSpPr txBox="1"/>
          <p:nvPr/>
        </p:nvSpPr>
        <p:spPr>
          <a:xfrm>
            <a:off x="3898703" y="2722662"/>
            <a:ext cx="2807243" cy="294638"/>
          </a:xfrm>
          <a:prstGeom prst="rect">
            <a:avLst/>
          </a:prstGeom>
          <a:noFill/>
          <a:ln>
            <a:noFill/>
          </a:ln>
        </p:spPr>
        <p:txBody>
          <a:bodyPr lIns="0" tIns="0" rIns="0" bIns="0" anchor="ctr" anchorCtr="0">
            <a:noAutofit/>
          </a:bodyPr>
          <a:lstStyle/>
          <a:p>
            <a:pPr algn="ctr">
              <a:buClr>
                <a:srgbClr val="FF00FF"/>
              </a:buClr>
              <a:buSzPct val="25000"/>
            </a:pPr>
            <a:r>
              <a:rPr lang="en-US" sz="1050" dirty="0">
                <a:latin typeface="Arial" charset="0"/>
                <a:ea typeface="Arial" charset="0"/>
                <a:cs typeface="Arial" charset="0"/>
                <a:sym typeface="Cabin"/>
              </a:rPr>
              <a:t>{'</a:t>
            </a:r>
            <a:r>
              <a:rPr lang="en-US" sz="1050" dirty="0" err="1">
                <a:latin typeface="Arial" charset="0"/>
                <a:ea typeface="Arial" charset="0"/>
                <a:cs typeface="Arial" charset="0"/>
                <a:sym typeface="Cabin"/>
              </a:rPr>
              <a:t>csev</a:t>
            </a:r>
            <a:r>
              <a:rPr lang="en-US" sz="1050" dirty="0">
                <a:latin typeface="Arial" charset="0"/>
                <a:ea typeface="Arial" charset="0"/>
                <a:cs typeface="Arial" charset="0"/>
                <a:sym typeface="Cabin"/>
              </a:rPr>
              <a:t>': 2, '</a:t>
            </a:r>
            <a:r>
              <a:rPr lang="en-US" sz="1050" dirty="0" err="1">
                <a:latin typeface="Arial" charset="0"/>
                <a:ea typeface="Arial" charset="0"/>
                <a:cs typeface="Arial" charset="0"/>
                <a:sym typeface="Cabin"/>
              </a:rPr>
              <a:t>zqian</a:t>
            </a:r>
            <a:r>
              <a:rPr lang="en-US" sz="1050" dirty="0">
                <a:latin typeface="Arial" charset="0"/>
                <a:ea typeface="Arial" charset="0"/>
                <a:cs typeface="Arial" charset="0"/>
                <a:sym typeface="Cabin"/>
              </a:rPr>
              <a:t>': 1, '</a:t>
            </a:r>
            <a:r>
              <a:rPr lang="en-US" sz="1050" dirty="0" err="1">
                <a:latin typeface="Arial" charset="0"/>
                <a:ea typeface="Arial" charset="0"/>
                <a:cs typeface="Arial" charset="0"/>
                <a:sym typeface="Cabin"/>
              </a:rPr>
              <a:t>cwen</a:t>
            </a:r>
            <a:r>
              <a:rPr lang="en-US" sz="1050" dirty="0">
                <a:latin typeface="Arial" charset="0"/>
                <a:ea typeface="Arial" charset="0"/>
                <a:cs typeface="Arial" charset="0"/>
                <a:sym typeface="Cabin"/>
              </a:rPr>
              <a:t>': 2}</a:t>
            </a:r>
          </a:p>
        </p:txBody>
      </p:sp>
      <p:pic>
        <p:nvPicPr>
          <p:cNvPr id="6" name="Shape 370"/>
          <p:cNvPicPr preferRelativeResize="0"/>
          <p:nvPr/>
        </p:nvPicPr>
        <p:blipFill rotWithShape="1">
          <a:blip r:embed="rId3">
            <a:alphaModFix/>
          </a:blip>
          <a:srcRect/>
          <a:stretch/>
        </p:blipFill>
        <p:spPr>
          <a:xfrm>
            <a:off x="4704163" y="3402977"/>
            <a:ext cx="1682096" cy="95734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Shape 393"/>
          <p:cNvSpPr txBox="1">
            <a:spLocks noGrp="1"/>
          </p:cNvSpPr>
          <p:nvPr>
            <p:ph type="title"/>
          </p:nvPr>
        </p:nvSpPr>
        <p:spPr/>
        <p:txBody>
          <a:bodyPr/>
          <a:lstStyle/>
          <a:p>
            <a:r>
              <a:rPr lang="en-US" dirty="0">
                <a:sym typeface="Cabin"/>
              </a:rPr>
              <a:t>The </a:t>
            </a:r>
            <a:r>
              <a:rPr lang="en-US" dirty="0">
                <a:solidFill>
                  <a:srgbClr val="FF0000"/>
                </a:solidFill>
                <a:sym typeface="Cabin"/>
              </a:rPr>
              <a:t>get</a:t>
            </a:r>
            <a:r>
              <a:rPr lang="en-US" dirty="0">
                <a:sym typeface="Cabin"/>
              </a:rPr>
              <a:t> Method for Dictionaries</a:t>
            </a:r>
          </a:p>
        </p:txBody>
      </p:sp>
      <p:sp>
        <p:nvSpPr>
          <p:cNvPr id="394" name="Shape 394"/>
          <p:cNvSpPr txBox="1">
            <a:spLocks noGrp="1"/>
          </p:cNvSpPr>
          <p:nvPr>
            <p:ph type="body" idx="1"/>
          </p:nvPr>
        </p:nvSpPr>
        <p:spPr>
          <a:xfrm>
            <a:off x="670275" y="1373588"/>
            <a:ext cx="3458125" cy="3552300"/>
          </a:xfrm>
        </p:spPr>
        <p:txBody>
          <a:bodyPr/>
          <a:lstStyle/>
          <a:p>
            <a:r>
              <a:rPr lang="en-US" dirty="0">
                <a:sym typeface="Cabin"/>
              </a:rPr>
              <a:t>Method </a:t>
            </a:r>
            <a:r>
              <a:rPr lang="en-US" dirty="0">
                <a:solidFill>
                  <a:srgbClr val="FF0000"/>
                </a:solidFill>
                <a:sym typeface="Cabin"/>
              </a:rPr>
              <a:t>get()</a:t>
            </a:r>
            <a:r>
              <a:rPr lang="en-US" dirty="0">
                <a:sym typeface="Cabin"/>
              </a:rPr>
              <a:t> is for the </a:t>
            </a:r>
            <a:r>
              <a:rPr lang="en-US" dirty="0">
                <a:solidFill>
                  <a:srgbClr val="FF0000"/>
                </a:solidFill>
                <a:sym typeface="Cabin"/>
              </a:rPr>
              <a:t>pattern</a:t>
            </a:r>
            <a:r>
              <a:rPr lang="en-US" dirty="0">
                <a:sym typeface="Cabin"/>
              </a:rPr>
              <a:t> of </a:t>
            </a:r>
          </a:p>
          <a:p>
            <a:r>
              <a:rPr lang="en-US" dirty="0">
                <a:solidFill>
                  <a:srgbClr val="2185C6"/>
                </a:solidFill>
                <a:sym typeface="Cabin"/>
              </a:rPr>
              <a:t>(</a:t>
            </a:r>
            <a:r>
              <a:rPr lang="en-US" dirty="0" err="1">
                <a:solidFill>
                  <a:srgbClr val="2185C6"/>
                </a:solidFill>
                <a:sym typeface="Cabin"/>
              </a:rPr>
              <a:t>i</a:t>
            </a:r>
            <a:r>
              <a:rPr lang="en-US" dirty="0">
                <a:solidFill>
                  <a:srgbClr val="2185C6"/>
                </a:solidFill>
                <a:sym typeface="Cabin"/>
              </a:rPr>
              <a:t>) checking to see if a key is already in a dictionary and </a:t>
            </a:r>
          </a:p>
          <a:p>
            <a:r>
              <a:rPr lang="en-US" dirty="0">
                <a:solidFill>
                  <a:srgbClr val="2185C6"/>
                </a:solidFill>
                <a:sym typeface="Cabin"/>
              </a:rPr>
              <a:t>(ii) assuming a default value if the key is not there is so common</a:t>
            </a:r>
          </a:p>
        </p:txBody>
      </p:sp>
      <p:sp>
        <p:nvSpPr>
          <p:cNvPr id="395" name="Shape 395"/>
          <p:cNvSpPr txBox="1"/>
          <p:nvPr/>
        </p:nvSpPr>
        <p:spPr>
          <a:xfrm>
            <a:off x="4267880" y="1444772"/>
            <a:ext cx="2271026" cy="934917"/>
          </a:xfrm>
          <a:prstGeom prst="rect">
            <a:avLst/>
          </a:prstGeom>
          <a:noFill/>
          <a:ln w="19050">
            <a:solidFill>
              <a:srgbClr val="0070C0"/>
            </a:solidFill>
          </a:ln>
        </p:spPr>
        <p:txBody>
          <a:bodyPr lIns="0" tIns="0" rIns="0" bIns="0" anchor="ctr" anchorCtr="0">
            <a:noAutofit/>
          </a:bodyPr>
          <a:lstStyle/>
          <a:p>
            <a:pPr>
              <a:buClr>
                <a:schemeClr val="lt1"/>
              </a:buClr>
              <a:buSzPct val="25000"/>
            </a:pPr>
            <a:r>
              <a:rPr lang="en-US" sz="1266" b="1" dirty="0">
                <a:solidFill>
                  <a:srgbClr val="0070C0"/>
                </a:solidFill>
                <a:latin typeface="Courier"/>
                <a:ea typeface="Courier"/>
                <a:cs typeface="Courier"/>
                <a:sym typeface="Courier New"/>
              </a:rPr>
              <a:t>    if name in counts:</a:t>
            </a:r>
          </a:p>
          <a:p>
            <a:pPr>
              <a:buClr>
                <a:schemeClr val="lt1"/>
              </a:buClr>
              <a:buSzPct val="25000"/>
            </a:pPr>
            <a:r>
              <a:rPr lang="en-US" sz="1266" b="1" dirty="0">
                <a:solidFill>
                  <a:srgbClr val="0070C0"/>
                </a:solidFill>
                <a:latin typeface="Courier"/>
                <a:ea typeface="Courier"/>
                <a:cs typeface="Courier"/>
                <a:sym typeface="Courier New"/>
              </a:rPr>
              <a:t>       x = counts[name]</a:t>
            </a:r>
          </a:p>
          <a:p>
            <a:pPr>
              <a:buClr>
                <a:schemeClr val="lt1"/>
              </a:buClr>
              <a:buSzPct val="25000"/>
            </a:pPr>
            <a:r>
              <a:rPr lang="en-US" sz="1266" b="1" dirty="0">
                <a:solidFill>
                  <a:srgbClr val="0070C0"/>
                </a:solidFill>
                <a:latin typeface="Courier"/>
                <a:ea typeface="Courier"/>
                <a:cs typeface="Courier"/>
                <a:sym typeface="Courier New"/>
              </a:rPr>
              <a:t>    else :</a:t>
            </a:r>
          </a:p>
          <a:p>
            <a:pPr>
              <a:buClr>
                <a:schemeClr val="lt1"/>
              </a:buClr>
              <a:buSzPct val="25000"/>
            </a:pPr>
            <a:r>
              <a:rPr lang="en-US" sz="1266" b="1" dirty="0">
                <a:solidFill>
                  <a:srgbClr val="0070C0"/>
                </a:solidFill>
                <a:latin typeface="Courier"/>
                <a:ea typeface="Courier"/>
                <a:cs typeface="Courier"/>
                <a:sym typeface="Courier New"/>
              </a:rPr>
              <a:t>       x = 0</a:t>
            </a:r>
          </a:p>
        </p:txBody>
      </p:sp>
      <p:sp>
        <p:nvSpPr>
          <p:cNvPr id="396" name="Shape 396"/>
          <p:cNvSpPr txBox="1"/>
          <p:nvPr/>
        </p:nvSpPr>
        <p:spPr>
          <a:xfrm>
            <a:off x="4128403" y="2757604"/>
            <a:ext cx="2549981" cy="262490"/>
          </a:xfrm>
          <a:prstGeom prst="rect">
            <a:avLst/>
          </a:prstGeom>
          <a:noFill/>
          <a:ln>
            <a:solidFill>
              <a:srgbClr val="FF0000"/>
            </a:solidFill>
          </a:ln>
        </p:spPr>
        <p:txBody>
          <a:bodyPr lIns="0" tIns="0" rIns="0" bIns="0" anchor="ctr" anchorCtr="0">
            <a:noAutofit/>
          </a:bodyPr>
          <a:lstStyle/>
          <a:p>
            <a:pPr>
              <a:buClr>
                <a:srgbClr val="FFFF00"/>
              </a:buClr>
              <a:buSzPct val="25000"/>
            </a:pPr>
            <a:r>
              <a:rPr lang="en-US" sz="1266" dirty="0">
                <a:solidFill>
                  <a:srgbClr val="FF0000"/>
                </a:solidFill>
                <a:latin typeface="Courier"/>
                <a:ea typeface="Courier"/>
                <a:cs typeface="Courier"/>
                <a:sym typeface="Courier New"/>
              </a:rPr>
              <a:t> x = </a:t>
            </a:r>
            <a:r>
              <a:rPr lang="en-US" sz="1266" dirty="0" err="1">
                <a:solidFill>
                  <a:srgbClr val="FF0000"/>
                </a:solidFill>
                <a:latin typeface="Courier"/>
                <a:ea typeface="Courier"/>
                <a:cs typeface="Courier"/>
                <a:sym typeface="Courier New"/>
              </a:rPr>
              <a:t>counts.get</a:t>
            </a:r>
            <a:r>
              <a:rPr lang="en-US" sz="1266" dirty="0">
                <a:solidFill>
                  <a:srgbClr val="FF0000"/>
                </a:solidFill>
                <a:latin typeface="Courier"/>
                <a:ea typeface="Courier"/>
                <a:cs typeface="Courier"/>
                <a:sym typeface="Courier New"/>
              </a:rPr>
              <a:t>(name, 0)</a:t>
            </a:r>
          </a:p>
        </p:txBody>
      </p:sp>
      <p:sp>
        <p:nvSpPr>
          <p:cNvPr id="397" name="Shape 397"/>
          <p:cNvSpPr txBox="1"/>
          <p:nvPr/>
        </p:nvSpPr>
        <p:spPr>
          <a:xfrm>
            <a:off x="4060758" y="3642831"/>
            <a:ext cx="2762156" cy="482204"/>
          </a:xfrm>
          <a:prstGeom prst="rect">
            <a:avLst/>
          </a:prstGeom>
          <a:noFill/>
          <a:ln>
            <a:noFill/>
          </a:ln>
        </p:spPr>
        <p:txBody>
          <a:bodyPr lIns="0" tIns="0" rIns="0" bIns="0" anchor="ctr" anchorCtr="0">
            <a:noAutofit/>
          </a:bodyPr>
          <a:lstStyle/>
          <a:p>
            <a:pPr>
              <a:buClr>
                <a:srgbClr val="FF7F00"/>
              </a:buClr>
              <a:buSzPct val="25000"/>
            </a:pPr>
            <a:r>
              <a:rPr lang="en-US" sz="1125" dirty="0">
                <a:latin typeface="Arial" charset="0"/>
                <a:ea typeface="Arial" charset="0"/>
                <a:cs typeface="Arial" charset="0"/>
                <a:sym typeface="Cabin"/>
              </a:rPr>
              <a:t>0 is the default value if key does not exist (to avoid errors in Traceback).</a:t>
            </a:r>
          </a:p>
        </p:txBody>
      </p:sp>
      <p:sp>
        <p:nvSpPr>
          <p:cNvPr id="398" name="Shape 398"/>
          <p:cNvSpPr txBox="1"/>
          <p:nvPr/>
        </p:nvSpPr>
        <p:spPr>
          <a:xfrm>
            <a:off x="1116306" y="2726927"/>
            <a:ext cx="3361874" cy="1652816"/>
          </a:xfrm>
          <a:prstGeom prst="rect">
            <a:avLst/>
          </a:prstGeom>
          <a:noFill/>
          <a:ln>
            <a:noFill/>
          </a:ln>
        </p:spPr>
        <p:txBody>
          <a:bodyPr lIns="0" tIns="0" rIns="0" bIns="0" anchor="ctr" anchorCtr="0">
            <a:noAutofit/>
          </a:bodyPr>
          <a:lstStyle/>
          <a:p>
            <a:pPr>
              <a:buClr>
                <a:srgbClr val="FF00FF"/>
              </a:buClr>
              <a:buSzPct val="25000"/>
            </a:pPr>
            <a:r>
              <a:rPr lang="en-US" sz="1050" dirty="0">
                <a:latin typeface="Arial" charset="0"/>
                <a:ea typeface="Arial" charset="0"/>
                <a:cs typeface="Arial" charset="0"/>
                <a:sym typeface="Cabin"/>
              </a:rPr>
              <a:t>&gt;&gt;&gt;counts = {'</a:t>
            </a:r>
            <a:r>
              <a:rPr lang="en-US" sz="1050" dirty="0" err="1">
                <a:latin typeface="Arial" charset="0"/>
                <a:ea typeface="Arial" charset="0"/>
                <a:cs typeface="Arial" charset="0"/>
                <a:sym typeface="Cabin"/>
              </a:rPr>
              <a:t>csev</a:t>
            </a:r>
            <a:r>
              <a:rPr lang="en-US" sz="1050" dirty="0">
                <a:latin typeface="Arial" charset="0"/>
                <a:ea typeface="Arial" charset="0"/>
                <a:cs typeface="Arial" charset="0"/>
                <a:sym typeface="Cabin"/>
              </a:rPr>
              <a:t>': 2, '</a:t>
            </a:r>
            <a:r>
              <a:rPr lang="en-US" sz="1050" dirty="0" err="1">
                <a:latin typeface="Arial" charset="0"/>
                <a:ea typeface="Arial" charset="0"/>
                <a:cs typeface="Arial" charset="0"/>
                <a:sym typeface="Cabin"/>
              </a:rPr>
              <a:t>zqian</a:t>
            </a:r>
            <a:r>
              <a:rPr lang="en-US" sz="1050" dirty="0">
                <a:latin typeface="Arial" charset="0"/>
                <a:ea typeface="Arial" charset="0"/>
                <a:cs typeface="Arial" charset="0"/>
                <a:sym typeface="Cabin"/>
              </a:rPr>
              <a:t>': 1, '</a:t>
            </a:r>
            <a:r>
              <a:rPr lang="en-US" sz="1050" dirty="0" err="1">
                <a:latin typeface="Arial" charset="0"/>
                <a:ea typeface="Arial" charset="0"/>
                <a:cs typeface="Arial" charset="0"/>
                <a:sym typeface="Cabin"/>
              </a:rPr>
              <a:t>cwen</a:t>
            </a:r>
            <a:r>
              <a:rPr lang="en-US" sz="1050" dirty="0">
                <a:latin typeface="Arial" charset="0"/>
                <a:ea typeface="Arial" charset="0"/>
                <a:cs typeface="Arial" charset="0"/>
                <a:sym typeface="Cabin"/>
              </a:rPr>
              <a:t>': 2}</a:t>
            </a:r>
          </a:p>
          <a:p>
            <a:pPr>
              <a:buClr>
                <a:srgbClr val="FF00FF"/>
              </a:buClr>
              <a:buSzPct val="25000"/>
            </a:pPr>
            <a:r>
              <a:rPr lang="en-US" sz="1050" dirty="0">
                <a:latin typeface="Arial" charset="0"/>
                <a:ea typeface="Arial" charset="0"/>
                <a:cs typeface="Arial" charset="0"/>
                <a:sym typeface="Cabin"/>
              </a:rPr>
              <a:t>&gt;&gt;&gt;print(counts[‘</a:t>
            </a:r>
            <a:r>
              <a:rPr lang="en-US" sz="1050" dirty="0" err="1">
                <a:latin typeface="Arial" charset="0"/>
                <a:ea typeface="Arial" charset="0"/>
                <a:cs typeface="Arial" charset="0"/>
                <a:sym typeface="Cabin"/>
              </a:rPr>
              <a:t>cwen</a:t>
            </a:r>
            <a:r>
              <a:rPr lang="en-US" sz="1050" dirty="0">
                <a:latin typeface="Arial" charset="0"/>
                <a:ea typeface="Arial" charset="0"/>
                <a:cs typeface="Arial" charset="0"/>
                <a:sym typeface="Cabin"/>
              </a:rPr>
              <a:t>’])</a:t>
            </a:r>
          </a:p>
          <a:p>
            <a:pPr>
              <a:buClr>
                <a:srgbClr val="FF00FF"/>
              </a:buClr>
              <a:buSzPct val="25000"/>
            </a:pPr>
            <a:r>
              <a:rPr lang="en-US" sz="1050" dirty="0">
                <a:latin typeface="Arial" charset="0"/>
                <a:ea typeface="Arial" charset="0"/>
                <a:cs typeface="Arial" charset="0"/>
                <a:sym typeface="Cabin"/>
              </a:rPr>
              <a:t>2</a:t>
            </a:r>
          </a:p>
          <a:p>
            <a:pPr>
              <a:buClr>
                <a:srgbClr val="FF00FF"/>
              </a:buClr>
              <a:buSzPct val="25000"/>
            </a:pPr>
            <a:r>
              <a:rPr lang="en-US" sz="1050" dirty="0">
                <a:latin typeface="Arial" charset="0"/>
                <a:ea typeface="Arial" charset="0"/>
                <a:cs typeface="Arial" charset="0"/>
                <a:sym typeface="Cabin"/>
              </a:rPr>
              <a:t>&gt;&gt;&gt;print(counts[‘</a:t>
            </a:r>
            <a:r>
              <a:rPr lang="en-US" sz="1050" dirty="0" err="1">
                <a:latin typeface="Arial" charset="0"/>
                <a:ea typeface="Arial" charset="0"/>
                <a:cs typeface="Arial" charset="0"/>
                <a:sym typeface="Cabin"/>
              </a:rPr>
              <a:t>owen</a:t>
            </a:r>
            <a:r>
              <a:rPr lang="en-US" sz="1050" dirty="0">
                <a:latin typeface="Arial" charset="0"/>
                <a:ea typeface="Arial" charset="0"/>
                <a:cs typeface="Arial" charset="0"/>
                <a:sym typeface="Cabin"/>
              </a:rPr>
              <a:t>’])</a:t>
            </a:r>
          </a:p>
          <a:p>
            <a:pPr>
              <a:buClr>
                <a:srgbClr val="FF00FF"/>
              </a:buClr>
              <a:buSzPct val="25000"/>
            </a:pPr>
            <a:r>
              <a:rPr lang="en-US" sz="1050" dirty="0" err="1">
                <a:latin typeface="Arial" charset="0"/>
                <a:ea typeface="Arial" charset="0"/>
                <a:cs typeface="Arial" charset="0"/>
                <a:sym typeface="Cabin"/>
              </a:rPr>
              <a:t>KeyError</a:t>
            </a:r>
            <a:r>
              <a:rPr lang="en-US" sz="1050" dirty="0">
                <a:latin typeface="Arial" charset="0"/>
                <a:ea typeface="Arial" charset="0"/>
                <a:cs typeface="Arial" charset="0"/>
                <a:sym typeface="Cabin"/>
              </a:rPr>
              <a:t>: '</a:t>
            </a:r>
            <a:r>
              <a:rPr lang="en-US" sz="1050" dirty="0" err="1">
                <a:latin typeface="Arial" charset="0"/>
                <a:ea typeface="Arial" charset="0"/>
                <a:cs typeface="Arial" charset="0"/>
                <a:sym typeface="Cabin"/>
              </a:rPr>
              <a:t>owen</a:t>
            </a:r>
            <a:r>
              <a:rPr lang="en-US" sz="1050" dirty="0">
                <a:latin typeface="Arial" charset="0"/>
                <a:ea typeface="Arial" charset="0"/>
                <a:cs typeface="Arial" charset="0"/>
                <a:sym typeface="Cabin"/>
              </a:rPr>
              <a:t>’</a:t>
            </a:r>
          </a:p>
          <a:p>
            <a:pPr>
              <a:buClr>
                <a:srgbClr val="FF00FF"/>
              </a:buClr>
              <a:buSzPct val="25000"/>
            </a:pPr>
            <a:r>
              <a:rPr lang="en-US" sz="1050" dirty="0">
                <a:latin typeface="Arial" charset="0"/>
                <a:ea typeface="Arial" charset="0"/>
                <a:cs typeface="Arial" charset="0"/>
                <a:sym typeface="Cabin"/>
              </a:rPr>
              <a:t>&gt;&gt;&gt;print(</a:t>
            </a:r>
            <a:r>
              <a:rPr lang="en-US" sz="1050" dirty="0" err="1">
                <a:latin typeface="Arial" charset="0"/>
                <a:ea typeface="Arial" charset="0"/>
                <a:cs typeface="Arial" charset="0"/>
                <a:sym typeface="Cabin"/>
              </a:rPr>
              <a:t>counts.get</a:t>
            </a:r>
            <a:r>
              <a:rPr lang="en-US" sz="1050" dirty="0">
                <a:latin typeface="Arial" charset="0"/>
                <a:ea typeface="Arial" charset="0"/>
                <a:cs typeface="Arial" charset="0"/>
                <a:sym typeface="Cabin"/>
              </a:rPr>
              <a:t>('owen',0))</a:t>
            </a:r>
          </a:p>
          <a:p>
            <a:pPr>
              <a:buClr>
                <a:srgbClr val="FF00FF"/>
              </a:buClr>
              <a:buSzPct val="25000"/>
            </a:pPr>
            <a:r>
              <a:rPr lang="en-US" sz="1050" dirty="0">
                <a:latin typeface="Arial" charset="0"/>
                <a:ea typeface="Arial" charset="0"/>
                <a:cs typeface="Arial" charset="0"/>
                <a:sym typeface="Cabin"/>
              </a:rPr>
              <a:t>0</a:t>
            </a:r>
          </a:p>
        </p:txBody>
      </p:sp>
      <p:cxnSp>
        <p:nvCxnSpPr>
          <p:cNvPr id="3" name="Straight Arrow Connector 2">
            <a:extLst>
              <a:ext uri="{FF2B5EF4-FFF2-40B4-BE49-F238E27FC236}">
                <a16:creationId xmlns:a16="http://schemas.microsoft.com/office/drawing/2014/main" id="{B2FB4E89-A660-4744-8331-D84A35D98F26}"/>
              </a:ext>
            </a:extLst>
          </p:cNvPr>
          <p:cNvCxnSpPr/>
          <p:nvPr/>
        </p:nvCxnSpPr>
        <p:spPr>
          <a:xfrm>
            <a:off x="5235011" y="2388242"/>
            <a:ext cx="0" cy="351445"/>
          </a:xfrm>
          <a:prstGeom prst="straightConnector1">
            <a:avLst/>
          </a:prstGeom>
          <a:ln w="28575">
            <a:headEnd type="none" w="med" len="med"/>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a:spLocks noGrp="1"/>
          </p:cNvSpPr>
          <p:nvPr>
            <p:ph type="title"/>
          </p:nvPr>
        </p:nvSpPr>
        <p:spPr/>
        <p:txBody>
          <a:bodyPr anchor="ctr"/>
          <a:lstStyle/>
          <a:p>
            <a:r>
              <a:rPr lang="en-US" dirty="0">
                <a:sym typeface="Cabin"/>
              </a:rPr>
              <a:t>Simplified Counting with get()</a:t>
            </a:r>
          </a:p>
        </p:txBody>
      </p:sp>
      <p:sp>
        <p:nvSpPr>
          <p:cNvPr id="404" name="Shape 404"/>
          <p:cNvSpPr txBox="1">
            <a:spLocks noGrp="1"/>
          </p:cNvSpPr>
          <p:nvPr>
            <p:ph type="body" idx="1"/>
          </p:nvPr>
        </p:nvSpPr>
        <p:spPr/>
        <p:txBody>
          <a:bodyPr/>
          <a:lstStyle/>
          <a:p>
            <a:r>
              <a:rPr lang="en-US" dirty="0">
                <a:sym typeface="Cabin"/>
              </a:rPr>
              <a:t>We can use </a:t>
            </a:r>
            <a:r>
              <a:rPr lang="en-US" dirty="0">
                <a:solidFill>
                  <a:srgbClr val="2185C6"/>
                </a:solidFill>
                <a:sym typeface="Cabin"/>
              </a:rPr>
              <a:t>get() </a:t>
            </a:r>
            <a:r>
              <a:rPr lang="en-US" dirty="0">
                <a:sym typeface="Cabin"/>
              </a:rPr>
              <a:t>and </a:t>
            </a:r>
            <a:r>
              <a:rPr lang="en-US" dirty="0">
                <a:solidFill>
                  <a:srgbClr val="2185C6"/>
                </a:solidFill>
                <a:sym typeface="Cabin"/>
              </a:rPr>
              <a:t>provide a default value of zero </a:t>
            </a:r>
            <a:r>
              <a:rPr lang="en-US" dirty="0">
                <a:sym typeface="Cabin"/>
              </a:rPr>
              <a:t>when the key is not yet in the dictionary - and then just add one</a:t>
            </a:r>
          </a:p>
        </p:txBody>
      </p:sp>
      <p:sp>
        <p:nvSpPr>
          <p:cNvPr id="405" name="Shape 405"/>
          <p:cNvSpPr txBox="1"/>
          <p:nvPr/>
        </p:nvSpPr>
        <p:spPr>
          <a:xfrm>
            <a:off x="1145296" y="2355459"/>
            <a:ext cx="4454367" cy="909478"/>
          </a:xfrm>
          <a:prstGeom prst="rect">
            <a:avLst/>
          </a:prstGeom>
          <a:noFill/>
          <a:ln>
            <a:noFill/>
          </a:ln>
        </p:spPr>
        <p:txBody>
          <a:bodyPr lIns="0" tIns="0" rIns="0" bIns="0" anchor="ctr" anchorCtr="0">
            <a:noAutofit/>
          </a:bodyPr>
          <a:lstStyle/>
          <a:p>
            <a:pPr>
              <a:buClr>
                <a:srgbClr val="00FF00"/>
              </a:buClr>
              <a:buSzPct val="25000"/>
            </a:pPr>
            <a:r>
              <a:rPr lang="en-US" sz="1181" dirty="0">
                <a:latin typeface="Courier"/>
                <a:ea typeface="Courier"/>
                <a:cs typeface="Courier"/>
                <a:sym typeface="Courier New"/>
              </a:rPr>
              <a:t>counts = </a:t>
            </a:r>
            <a:r>
              <a:rPr lang="en-US" sz="1181" dirty="0" err="1">
                <a:latin typeface="Courier"/>
                <a:ea typeface="Courier"/>
                <a:cs typeface="Courier"/>
                <a:sym typeface="Courier New"/>
              </a:rPr>
              <a:t>dict</a:t>
            </a:r>
            <a:r>
              <a:rPr lang="en-US" sz="1181" dirty="0">
                <a:latin typeface="Courier"/>
                <a:ea typeface="Courier"/>
                <a:cs typeface="Courier"/>
                <a:sym typeface="Courier New"/>
              </a:rPr>
              <a:t>()</a:t>
            </a:r>
          </a:p>
          <a:p>
            <a:pPr>
              <a:buClr>
                <a:srgbClr val="00FF00"/>
              </a:buClr>
              <a:buSzPct val="25000"/>
            </a:pPr>
            <a:r>
              <a:rPr lang="en-US" sz="1181" dirty="0">
                <a:latin typeface="Courier"/>
                <a:ea typeface="Courier"/>
                <a:cs typeface="Courier"/>
                <a:sym typeface="Courier New"/>
              </a:rPr>
              <a:t>names = ['</a:t>
            </a:r>
            <a:r>
              <a:rPr lang="en-US" sz="1181" dirty="0" err="1">
                <a:latin typeface="Courier"/>
                <a:ea typeface="Courier"/>
                <a:cs typeface="Courier"/>
                <a:sym typeface="Courier New"/>
              </a:rPr>
              <a:t>csev</a:t>
            </a:r>
            <a:r>
              <a:rPr lang="en-US" sz="1181" dirty="0">
                <a:latin typeface="Courier"/>
                <a:ea typeface="Courier"/>
                <a:cs typeface="Courier"/>
                <a:sym typeface="Courier New"/>
              </a:rPr>
              <a:t>', '</a:t>
            </a:r>
            <a:r>
              <a:rPr lang="en-US" sz="1181" dirty="0" err="1">
                <a:latin typeface="Courier"/>
                <a:ea typeface="Courier"/>
                <a:cs typeface="Courier"/>
                <a:sym typeface="Courier New"/>
              </a:rPr>
              <a:t>cwen</a:t>
            </a:r>
            <a:r>
              <a:rPr lang="en-US" sz="1181" dirty="0">
                <a:latin typeface="Courier"/>
                <a:ea typeface="Courier"/>
                <a:cs typeface="Courier"/>
                <a:sym typeface="Courier New"/>
              </a:rPr>
              <a:t>', '</a:t>
            </a:r>
            <a:r>
              <a:rPr lang="en-US" sz="1181" dirty="0" err="1">
                <a:latin typeface="Courier"/>
                <a:ea typeface="Courier"/>
                <a:cs typeface="Courier"/>
                <a:sym typeface="Courier New"/>
              </a:rPr>
              <a:t>csev</a:t>
            </a:r>
            <a:r>
              <a:rPr lang="en-US" sz="1181" dirty="0">
                <a:latin typeface="Courier"/>
                <a:ea typeface="Courier"/>
                <a:cs typeface="Courier"/>
                <a:sym typeface="Courier New"/>
              </a:rPr>
              <a:t>', '</a:t>
            </a:r>
            <a:r>
              <a:rPr lang="en-US" sz="1181" dirty="0" err="1">
                <a:latin typeface="Courier"/>
                <a:ea typeface="Courier"/>
                <a:cs typeface="Courier"/>
                <a:sym typeface="Courier New"/>
              </a:rPr>
              <a:t>zqian</a:t>
            </a:r>
            <a:r>
              <a:rPr lang="en-US" sz="1181" dirty="0">
                <a:latin typeface="Courier"/>
                <a:ea typeface="Courier"/>
                <a:cs typeface="Courier"/>
                <a:sym typeface="Courier New"/>
              </a:rPr>
              <a:t>', '</a:t>
            </a:r>
            <a:r>
              <a:rPr lang="en-US" sz="1181" dirty="0" err="1">
                <a:latin typeface="Courier"/>
                <a:ea typeface="Courier"/>
                <a:cs typeface="Courier"/>
                <a:sym typeface="Courier New"/>
              </a:rPr>
              <a:t>cwen</a:t>
            </a:r>
            <a:r>
              <a:rPr lang="en-US" sz="1181" dirty="0">
                <a:latin typeface="Courier"/>
                <a:ea typeface="Courier"/>
                <a:cs typeface="Courier"/>
                <a:sym typeface="Courier New"/>
              </a:rPr>
              <a:t>']</a:t>
            </a:r>
          </a:p>
          <a:p>
            <a:pPr>
              <a:buClr>
                <a:srgbClr val="FFFF00"/>
              </a:buClr>
              <a:buSzPct val="25000"/>
            </a:pPr>
            <a:r>
              <a:rPr lang="en-US" sz="1181" dirty="0">
                <a:latin typeface="Courier"/>
                <a:ea typeface="Courier"/>
                <a:cs typeface="Courier"/>
                <a:sym typeface="Courier New"/>
              </a:rPr>
              <a:t>for name in names :</a:t>
            </a:r>
          </a:p>
          <a:p>
            <a:pPr>
              <a:buClr>
                <a:schemeClr val="lt1"/>
              </a:buClr>
              <a:buSzPct val="25000"/>
            </a:pPr>
            <a:r>
              <a:rPr lang="en-US" sz="1181" dirty="0">
                <a:latin typeface="Courier"/>
                <a:ea typeface="Courier"/>
                <a:cs typeface="Courier"/>
                <a:sym typeface="Courier New"/>
              </a:rPr>
              <a:t>    </a:t>
            </a:r>
            <a:r>
              <a:rPr lang="en-US" sz="1181" b="1" dirty="0">
                <a:solidFill>
                  <a:srgbClr val="FF0000"/>
                </a:solidFill>
                <a:latin typeface="Courier"/>
                <a:ea typeface="Courier"/>
                <a:cs typeface="Courier"/>
                <a:sym typeface="Courier New"/>
              </a:rPr>
              <a:t>counts[name] = </a:t>
            </a:r>
            <a:r>
              <a:rPr lang="en-US" sz="1181" b="1" dirty="0" err="1">
                <a:solidFill>
                  <a:srgbClr val="FF0000"/>
                </a:solidFill>
                <a:latin typeface="Courier"/>
                <a:ea typeface="Courier"/>
                <a:cs typeface="Courier"/>
                <a:sym typeface="Courier New"/>
              </a:rPr>
              <a:t>counts.get</a:t>
            </a:r>
            <a:r>
              <a:rPr lang="en-US" sz="1181" b="1" dirty="0">
                <a:solidFill>
                  <a:srgbClr val="FF0000"/>
                </a:solidFill>
                <a:latin typeface="Courier"/>
                <a:ea typeface="Courier"/>
                <a:cs typeface="Courier"/>
                <a:sym typeface="Courier New"/>
              </a:rPr>
              <a:t>(name, </a:t>
            </a:r>
            <a:r>
              <a:rPr lang="en-US" sz="1800" b="1" dirty="0">
                <a:solidFill>
                  <a:srgbClr val="2185C6"/>
                </a:solidFill>
                <a:latin typeface="Courier"/>
                <a:ea typeface="Courier"/>
                <a:cs typeface="Courier"/>
                <a:sym typeface="Courier New"/>
              </a:rPr>
              <a:t>0</a:t>
            </a:r>
            <a:r>
              <a:rPr lang="en-US" sz="1181" b="1" dirty="0">
                <a:solidFill>
                  <a:srgbClr val="FF0000"/>
                </a:solidFill>
                <a:latin typeface="Courier"/>
                <a:ea typeface="Courier"/>
                <a:cs typeface="Courier"/>
                <a:sym typeface="Courier New"/>
              </a:rPr>
              <a:t>) + 1</a:t>
            </a:r>
          </a:p>
          <a:p>
            <a:pPr>
              <a:buClr>
                <a:srgbClr val="FFFF00"/>
              </a:buClr>
              <a:buSzPct val="25000"/>
            </a:pPr>
            <a:r>
              <a:rPr lang="en-US" sz="1181" dirty="0">
                <a:latin typeface="Courier"/>
                <a:ea typeface="Courier"/>
                <a:cs typeface="Courier"/>
                <a:sym typeface="Courier New"/>
              </a:rPr>
              <a:t>print(counts)</a:t>
            </a:r>
          </a:p>
        </p:txBody>
      </p:sp>
      <p:sp>
        <p:nvSpPr>
          <p:cNvPr id="406" name="Shape 406"/>
          <p:cNvSpPr txBox="1"/>
          <p:nvPr/>
        </p:nvSpPr>
        <p:spPr>
          <a:xfrm>
            <a:off x="3319165" y="3654054"/>
            <a:ext cx="618828" cy="262532"/>
          </a:xfrm>
          <a:prstGeom prst="rect">
            <a:avLst/>
          </a:prstGeom>
          <a:noFill/>
          <a:ln>
            <a:noFill/>
          </a:ln>
        </p:spPr>
        <p:txBody>
          <a:bodyPr lIns="0" tIns="0" rIns="0" bIns="0" anchor="ctr" anchorCtr="0">
            <a:noAutofit/>
          </a:bodyPr>
          <a:lstStyle/>
          <a:p>
            <a:pPr algn="ctr">
              <a:buClr>
                <a:srgbClr val="FF7F00"/>
              </a:buClr>
              <a:buSzPct val="25000"/>
            </a:pPr>
            <a:r>
              <a:rPr lang="en-US" sz="1519" dirty="0">
                <a:solidFill>
                  <a:srgbClr val="2185C6"/>
                </a:solidFill>
                <a:latin typeface="Arial" charset="0"/>
                <a:ea typeface="Arial" charset="0"/>
                <a:cs typeface="Arial" charset="0"/>
                <a:sym typeface="Cabin"/>
              </a:rPr>
              <a:t>Default</a:t>
            </a:r>
          </a:p>
        </p:txBody>
      </p:sp>
      <p:cxnSp>
        <p:nvCxnSpPr>
          <p:cNvPr id="407" name="Shape 407"/>
          <p:cNvCxnSpPr/>
          <p:nvPr/>
        </p:nvCxnSpPr>
        <p:spPr>
          <a:xfrm flipH="1">
            <a:off x="3770498" y="3092210"/>
            <a:ext cx="592819" cy="595350"/>
          </a:xfrm>
          <a:prstGeom prst="straightConnector1">
            <a:avLst/>
          </a:prstGeom>
          <a:noFill/>
          <a:ln w="63500" cap="rnd" cmpd="sng">
            <a:solidFill>
              <a:srgbClr val="FF7F00"/>
            </a:solidFill>
            <a:prstDash val="solid"/>
            <a:miter/>
            <a:headEnd type="stealth" w="med" len="med"/>
            <a:tailEnd type="none" w="med" len="med"/>
          </a:ln>
        </p:spPr>
      </p:cxnSp>
      <p:sp>
        <p:nvSpPr>
          <p:cNvPr id="408" name="Shape 408"/>
          <p:cNvSpPr txBox="1"/>
          <p:nvPr/>
        </p:nvSpPr>
        <p:spPr>
          <a:xfrm>
            <a:off x="3628579" y="4076677"/>
            <a:ext cx="3003075" cy="294638"/>
          </a:xfrm>
          <a:prstGeom prst="rect">
            <a:avLst/>
          </a:prstGeom>
          <a:noFill/>
          <a:ln>
            <a:noFill/>
          </a:ln>
        </p:spPr>
        <p:txBody>
          <a:bodyPr lIns="0" tIns="0" rIns="0" bIns="0" anchor="ctr" anchorCtr="0">
            <a:noAutofit/>
          </a:bodyPr>
          <a:lstStyle/>
          <a:p>
            <a:pPr algn="ctr">
              <a:buClr>
                <a:srgbClr val="FF00FF"/>
              </a:buClr>
              <a:buSzPct val="25000"/>
            </a:pPr>
            <a:r>
              <a:rPr lang="en-US" sz="1050" dirty="0">
                <a:latin typeface="Arial" charset="0"/>
                <a:ea typeface="Arial" charset="0"/>
                <a:cs typeface="Arial" charset="0"/>
                <a:sym typeface="Cabin"/>
              </a:rPr>
              <a:t>{'</a:t>
            </a:r>
            <a:r>
              <a:rPr lang="en-US" sz="1050" dirty="0" err="1">
                <a:latin typeface="Arial" charset="0"/>
                <a:ea typeface="Arial" charset="0"/>
                <a:cs typeface="Arial" charset="0"/>
                <a:sym typeface="Cabin"/>
              </a:rPr>
              <a:t>csev</a:t>
            </a:r>
            <a:r>
              <a:rPr lang="en-US" sz="1050" dirty="0">
                <a:latin typeface="Arial" charset="0"/>
                <a:ea typeface="Arial" charset="0"/>
                <a:cs typeface="Arial" charset="0"/>
                <a:sym typeface="Cabin"/>
              </a:rPr>
              <a:t>': 2, '</a:t>
            </a:r>
            <a:r>
              <a:rPr lang="en-US" sz="1050" dirty="0" err="1">
                <a:latin typeface="Arial" charset="0"/>
                <a:ea typeface="Arial" charset="0"/>
                <a:cs typeface="Arial" charset="0"/>
                <a:sym typeface="Cabin"/>
              </a:rPr>
              <a:t>zqian</a:t>
            </a:r>
            <a:r>
              <a:rPr lang="en-US" sz="1050" dirty="0">
                <a:latin typeface="Arial" charset="0"/>
                <a:ea typeface="Arial" charset="0"/>
                <a:cs typeface="Arial" charset="0"/>
                <a:sym typeface="Cabin"/>
              </a:rPr>
              <a:t>': 1, '</a:t>
            </a:r>
            <a:r>
              <a:rPr lang="en-US" sz="1050" dirty="0" err="1">
                <a:latin typeface="Arial" charset="0"/>
                <a:ea typeface="Arial" charset="0"/>
                <a:cs typeface="Arial" charset="0"/>
                <a:sym typeface="Cabin"/>
              </a:rPr>
              <a:t>cwen</a:t>
            </a:r>
            <a:r>
              <a:rPr lang="en-US" sz="1050" dirty="0">
                <a:latin typeface="Arial" charset="0"/>
                <a:ea typeface="Arial" charset="0"/>
                <a:cs typeface="Arial" charset="0"/>
                <a:sym typeface="Cabin"/>
              </a:rPr>
              <a:t>':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Shape 421"/>
          <p:cNvSpPr txBox="1"/>
          <p:nvPr/>
        </p:nvSpPr>
        <p:spPr>
          <a:xfrm>
            <a:off x="626218" y="1505379"/>
            <a:ext cx="6059091" cy="1052140"/>
          </a:xfrm>
          <a:prstGeom prst="rect">
            <a:avLst/>
          </a:prstGeom>
          <a:noFill/>
          <a:ln>
            <a:noFill/>
          </a:ln>
        </p:spPr>
        <p:txBody>
          <a:bodyPr lIns="0" tIns="0" rIns="0" bIns="0" anchor="ctr" anchorCtr="0">
            <a:noAutofit/>
          </a:bodyPr>
          <a:lstStyle/>
          <a:p>
            <a:pPr>
              <a:buClr>
                <a:srgbClr val="00FF00"/>
              </a:buClr>
              <a:buSzPct val="25000"/>
            </a:pPr>
            <a:r>
              <a:rPr lang="en-US" sz="1181" dirty="0">
                <a:latin typeface="Arial" charset="0"/>
                <a:ea typeface="Arial" charset="0"/>
                <a:cs typeface="Arial" charset="0"/>
                <a:sym typeface="Cabin"/>
              </a:rPr>
              <a:t>Writing programs (or programming) is a very creative and rewarding activity.  You can write programs for many reasons ranging from making your living to solving a difficult data analysis problem to having fun to helping someone else solve a problem.  This book assumes that everyone needs to know how to program and that once you know how to program, you will figure out what you want to do with your newfound skills.</a:t>
            </a:r>
          </a:p>
        </p:txBody>
      </p:sp>
      <p:sp>
        <p:nvSpPr>
          <p:cNvPr id="422" name="Shape 422"/>
          <p:cNvSpPr txBox="1"/>
          <p:nvPr/>
        </p:nvSpPr>
        <p:spPr>
          <a:xfrm>
            <a:off x="595313" y="2571750"/>
            <a:ext cx="6059091" cy="851222"/>
          </a:xfrm>
          <a:prstGeom prst="rect">
            <a:avLst/>
          </a:prstGeom>
          <a:noFill/>
          <a:ln>
            <a:noFill/>
          </a:ln>
        </p:spPr>
        <p:txBody>
          <a:bodyPr lIns="0" tIns="0" rIns="0" bIns="0" anchor="ctr" anchorCtr="0">
            <a:noAutofit/>
          </a:bodyPr>
          <a:lstStyle/>
          <a:p>
            <a:pPr>
              <a:buClr>
                <a:srgbClr val="FFFF00"/>
              </a:buClr>
              <a:buSzPct val="25000"/>
            </a:pPr>
            <a:r>
              <a:rPr lang="en-US" sz="1181" dirty="0">
                <a:latin typeface="Arial" charset="0"/>
                <a:ea typeface="Arial" charset="0"/>
                <a:cs typeface="Arial" charset="0"/>
                <a:sym typeface="Cabin"/>
              </a:rPr>
              <a:t>We are surrounded in our daily lives with computers ranging from laptops to cell phones.  We can think of these computers as our “personal assistants” who can take care of many things on our behalf.  The hardware in our current-day computers is essentially built to continuously ask us the question, “What would you like me to do next?”</a:t>
            </a:r>
          </a:p>
        </p:txBody>
      </p:sp>
      <p:sp>
        <p:nvSpPr>
          <p:cNvPr id="423" name="Shape 423"/>
          <p:cNvSpPr txBox="1"/>
          <p:nvPr/>
        </p:nvSpPr>
        <p:spPr>
          <a:xfrm>
            <a:off x="595313" y="3396852"/>
            <a:ext cx="6059091" cy="1087636"/>
          </a:xfrm>
          <a:prstGeom prst="rect">
            <a:avLst/>
          </a:prstGeom>
          <a:noFill/>
          <a:ln>
            <a:noFill/>
          </a:ln>
        </p:spPr>
        <p:txBody>
          <a:bodyPr lIns="0" tIns="0" rIns="0" bIns="0" anchor="ctr" anchorCtr="0">
            <a:noAutofit/>
          </a:bodyPr>
          <a:lstStyle/>
          <a:p>
            <a:pPr>
              <a:buClr>
                <a:srgbClr val="00FFFF"/>
              </a:buClr>
              <a:buSzPct val="25000"/>
            </a:pPr>
            <a:r>
              <a:rPr lang="en-US" sz="1181" dirty="0">
                <a:latin typeface="Arial" charset="0"/>
                <a:ea typeface="Arial" charset="0"/>
                <a:cs typeface="Arial" charset="0"/>
                <a:sym typeface="Cabin"/>
              </a:rPr>
              <a:t>Our computers are fast and have vast amounts of memory and could be very helpful to us if we only knew the language to speak to explain to the computer what we would like it to do next.  If we knew this language we could tell the computer to do tasks on our behalf that were repetitive. Interestingly, the kinds of things computers can do best are often the kinds of things that we humans find boring and mind-numbing.</a:t>
            </a:r>
          </a:p>
        </p:txBody>
      </p:sp>
      <p:sp>
        <p:nvSpPr>
          <p:cNvPr id="3" name="Title 2">
            <a:extLst>
              <a:ext uri="{FF2B5EF4-FFF2-40B4-BE49-F238E27FC236}">
                <a16:creationId xmlns:a16="http://schemas.microsoft.com/office/drawing/2014/main" id="{31C39C79-2484-094C-BEEB-31995ECE29C1}"/>
              </a:ext>
            </a:extLst>
          </p:cNvPr>
          <p:cNvSpPr>
            <a:spLocks noGrp="1"/>
          </p:cNvSpPr>
          <p:nvPr>
            <p:ph type="title"/>
          </p:nvPr>
        </p:nvSpPr>
        <p:spPr/>
        <p:txBody>
          <a:bodyPr anchor="ctr"/>
          <a:lstStyle/>
          <a:p>
            <a:r>
              <a:rPr lang="en-US" dirty="0">
                <a:sym typeface="Cabin"/>
              </a:rPr>
              <a:t>Counting Words in Text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a:spLocks noGrp="1"/>
          </p:cNvSpPr>
          <p:nvPr>
            <p:ph type="title"/>
          </p:nvPr>
        </p:nvSpPr>
        <p:spPr>
          <a:prstGeom prst="rect">
            <a:avLst/>
          </a:prstGeom>
          <a:noFill/>
          <a:ln>
            <a:noFill/>
          </a:ln>
        </p:spPr>
        <p:txBody>
          <a:bodyPr spcFirstLastPara="1" vert="horz" wrap="square" lIns="16073" tIns="16073" rIns="16073" bIns="16073" numCol="1" rtlCol="0" anchor="ctr" anchorCtr="0" compatLnSpc="1">
            <a:prstTxWarp prst="textNoShape">
              <a:avLst/>
            </a:prstTxWarp>
            <a:noAutofit/>
          </a:bodyPr>
          <a:lstStyle/>
          <a:p>
            <a:pPr>
              <a:buClr>
                <a:srgbClr val="FF00FF"/>
              </a:buClr>
              <a:buSzPct val="25000"/>
            </a:pPr>
            <a:r>
              <a:rPr lang="en-US" dirty="0">
                <a:sym typeface="Cabin"/>
              </a:rPr>
              <a:t>Counting Pattern</a:t>
            </a:r>
          </a:p>
        </p:txBody>
      </p:sp>
      <p:sp>
        <p:nvSpPr>
          <p:cNvPr id="435" name="Shape 435"/>
          <p:cNvSpPr txBox="1"/>
          <p:nvPr/>
        </p:nvSpPr>
        <p:spPr>
          <a:xfrm>
            <a:off x="771525" y="1848892"/>
            <a:ext cx="5003907" cy="2414886"/>
          </a:xfrm>
          <a:prstGeom prst="rect">
            <a:avLst/>
          </a:prstGeom>
          <a:noFill/>
          <a:ln>
            <a:noFill/>
          </a:ln>
        </p:spPr>
        <p:txBody>
          <a:bodyPr lIns="0" tIns="0" rIns="0" bIns="0" anchor="ctr" anchorCtr="0">
            <a:noAutofit/>
          </a:bodyPr>
          <a:lstStyle/>
          <a:p>
            <a:pPr>
              <a:buClr>
                <a:srgbClr val="00FF00"/>
              </a:buClr>
              <a:buSzPct val="25000"/>
            </a:pPr>
            <a:r>
              <a:rPr lang="en-US" sz="1266" dirty="0">
                <a:latin typeface="Courier"/>
                <a:ea typeface="Courier"/>
                <a:cs typeface="Courier"/>
                <a:sym typeface="Courier New"/>
              </a:rPr>
              <a:t>counts = </a:t>
            </a:r>
            <a:r>
              <a:rPr lang="en-US" sz="1266" dirty="0" err="1">
                <a:latin typeface="Courier"/>
                <a:ea typeface="Courier"/>
                <a:cs typeface="Courier"/>
                <a:sym typeface="Courier New"/>
              </a:rPr>
              <a:t>dict</a:t>
            </a:r>
            <a:r>
              <a:rPr lang="en-US" sz="1266" dirty="0">
                <a:latin typeface="Courier"/>
                <a:ea typeface="Courier"/>
                <a:cs typeface="Courier"/>
                <a:sym typeface="Courier New"/>
              </a:rPr>
              <a:t>()</a:t>
            </a:r>
          </a:p>
          <a:p>
            <a:pPr>
              <a:buClr>
                <a:srgbClr val="FFFF00"/>
              </a:buClr>
              <a:buSzPct val="25000"/>
            </a:pPr>
            <a:r>
              <a:rPr lang="en-US" sz="1266" dirty="0">
                <a:latin typeface="Courier"/>
                <a:ea typeface="Courier"/>
                <a:cs typeface="Courier"/>
                <a:sym typeface="Courier New"/>
              </a:rPr>
              <a:t>print('Enter a line of text:')</a:t>
            </a:r>
          </a:p>
          <a:p>
            <a:pPr>
              <a:buClr>
                <a:schemeClr val="lt1"/>
              </a:buClr>
              <a:buSzPct val="25000"/>
            </a:pPr>
            <a:r>
              <a:rPr lang="en-US" sz="1266" dirty="0">
                <a:latin typeface="Courier"/>
                <a:ea typeface="Courier"/>
                <a:cs typeface="Courier"/>
                <a:sym typeface="Courier New"/>
              </a:rPr>
              <a:t>line = input('')</a:t>
            </a:r>
          </a:p>
          <a:p>
            <a:pPr algn="ctr"/>
            <a:endParaRPr sz="1266" dirty="0">
              <a:latin typeface="Courier"/>
              <a:ea typeface="Courier"/>
              <a:cs typeface="Courier"/>
              <a:sym typeface="Courier New"/>
            </a:endParaRPr>
          </a:p>
          <a:p>
            <a:pPr>
              <a:buClr>
                <a:schemeClr val="lt1"/>
              </a:buClr>
              <a:buSzPct val="25000"/>
            </a:pPr>
            <a:r>
              <a:rPr lang="en-US" sz="1266" b="1" dirty="0">
                <a:solidFill>
                  <a:srgbClr val="0070C0"/>
                </a:solidFill>
                <a:latin typeface="Courier"/>
                <a:ea typeface="Courier"/>
                <a:cs typeface="Courier"/>
                <a:sym typeface="Courier New"/>
              </a:rPr>
              <a:t>words = </a:t>
            </a:r>
            <a:r>
              <a:rPr lang="en-US" sz="1266" b="1" dirty="0" err="1">
                <a:solidFill>
                  <a:srgbClr val="0070C0"/>
                </a:solidFill>
                <a:latin typeface="Courier"/>
                <a:ea typeface="Courier"/>
                <a:cs typeface="Courier"/>
                <a:sym typeface="Courier New"/>
              </a:rPr>
              <a:t>line.split</a:t>
            </a:r>
            <a:r>
              <a:rPr lang="en-US" sz="1266" b="1" dirty="0">
                <a:solidFill>
                  <a:srgbClr val="0070C0"/>
                </a:solidFill>
                <a:latin typeface="Courier"/>
                <a:ea typeface="Courier"/>
                <a:cs typeface="Courier"/>
                <a:sym typeface="Courier New"/>
              </a:rPr>
              <a:t>()</a:t>
            </a:r>
          </a:p>
          <a:p>
            <a:pPr algn="ctr"/>
            <a:endParaRPr sz="1266" dirty="0">
              <a:latin typeface="Courier"/>
              <a:ea typeface="Courier"/>
              <a:cs typeface="Courier"/>
              <a:sym typeface="Courier New"/>
            </a:endParaRPr>
          </a:p>
          <a:p>
            <a:pPr>
              <a:buClr>
                <a:srgbClr val="FFFF00"/>
              </a:buClr>
              <a:buSzPct val="25000"/>
            </a:pPr>
            <a:r>
              <a:rPr lang="en-US" sz="1266" dirty="0">
                <a:latin typeface="Courier"/>
                <a:ea typeface="Courier"/>
                <a:cs typeface="Courier"/>
                <a:sym typeface="Courier New"/>
              </a:rPr>
              <a:t>print('Words:', words)</a:t>
            </a:r>
          </a:p>
          <a:p>
            <a:pPr algn="ctr"/>
            <a:endParaRPr sz="1266" dirty="0">
              <a:latin typeface="Courier"/>
              <a:ea typeface="Courier"/>
              <a:cs typeface="Courier"/>
              <a:sym typeface="Courier New"/>
            </a:endParaRPr>
          </a:p>
          <a:p>
            <a:pPr>
              <a:buClr>
                <a:srgbClr val="FFFF00"/>
              </a:buClr>
              <a:buSzPct val="25000"/>
            </a:pPr>
            <a:r>
              <a:rPr lang="en-US" sz="1266" dirty="0">
                <a:latin typeface="Courier"/>
                <a:ea typeface="Courier"/>
                <a:cs typeface="Courier"/>
                <a:sym typeface="Courier New"/>
              </a:rPr>
              <a:t>print('Counting...')</a:t>
            </a:r>
          </a:p>
          <a:p>
            <a:pPr>
              <a:buClr>
                <a:srgbClr val="FFFF00"/>
              </a:buClr>
              <a:buSzPct val="25000"/>
            </a:pPr>
            <a:r>
              <a:rPr lang="en-US" sz="1266" b="1" dirty="0">
                <a:solidFill>
                  <a:srgbClr val="00B050"/>
                </a:solidFill>
                <a:latin typeface="Courier"/>
                <a:ea typeface="Courier"/>
                <a:cs typeface="Courier"/>
                <a:sym typeface="Courier New"/>
              </a:rPr>
              <a:t>for word in words:</a:t>
            </a:r>
          </a:p>
          <a:p>
            <a:pPr>
              <a:buClr>
                <a:schemeClr val="lt1"/>
              </a:buClr>
              <a:buSzPct val="25000"/>
            </a:pPr>
            <a:r>
              <a:rPr lang="en-US" sz="1266" b="1" dirty="0">
                <a:latin typeface="Courier"/>
                <a:ea typeface="Courier"/>
                <a:cs typeface="Courier"/>
                <a:sym typeface="Courier New"/>
              </a:rPr>
              <a:t>    </a:t>
            </a:r>
            <a:r>
              <a:rPr lang="en-US" sz="1575" b="1" dirty="0">
                <a:solidFill>
                  <a:srgbClr val="FF0000"/>
                </a:solidFill>
                <a:latin typeface="Courier"/>
                <a:ea typeface="Courier"/>
                <a:cs typeface="Courier"/>
                <a:sym typeface="Courier New"/>
              </a:rPr>
              <a:t>counts[word] = </a:t>
            </a:r>
            <a:r>
              <a:rPr lang="en-US" sz="1575" b="1" dirty="0" err="1">
                <a:solidFill>
                  <a:srgbClr val="FF0000"/>
                </a:solidFill>
                <a:latin typeface="Courier"/>
                <a:ea typeface="Courier"/>
                <a:cs typeface="Courier"/>
                <a:sym typeface="Courier New"/>
              </a:rPr>
              <a:t>counts.get</a:t>
            </a:r>
            <a:r>
              <a:rPr lang="en-US" sz="1575" b="1" dirty="0">
                <a:solidFill>
                  <a:srgbClr val="FF0000"/>
                </a:solidFill>
                <a:latin typeface="Courier"/>
                <a:ea typeface="Courier"/>
                <a:cs typeface="Courier"/>
                <a:sym typeface="Courier New"/>
              </a:rPr>
              <a:t>(word,0) + 1</a:t>
            </a:r>
            <a:endParaRPr lang="en-US" sz="1266" b="1" dirty="0">
              <a:solidFill>
                <a:srgbClr val="FF0000"/>
              </a:solidFill>
              <a:latin typeface="Courier"/>
              <a:ea typeface="Courier"/>
              <a:cs typeface="Courier"/>
              <a:sym typeface="Courier New"/>
            </a:endParaRPr>
          </a:p>
          <a:p>
            <a:pPr>
              <a:buClr>
                <a:srgbClr val="FFFF00"/>
              </a:buClr>
              <a:buSzPct val="25000"/>
            </a:pPr>
            <a:r>
              <a:rPr lang="en-US" sz="1266" dirty="0">
                <a:latin typeface="Courier"/>
                <a:ea typeface="Courier"/>
                <a:cs typeface="Courier"/>
                <a:sym typeface="Courier New"/>
              </a:rPr>
              <a:t>print('Counts', counts)</a:t>
            </a:r>
          </a:p>
        </p:txBody>
      </p:sp>
      <p:sp>
        <p:nvSpPr>
          <p:cNvPr id="436" name="Shape 436"/>
          <p:cNvSpPr txBox="1"/>
          <p:nvPr/>
        </p:nvSpPr>
        <p:spPr>
          <a:xfrm>
            <a:off x="3998329" y="1815551"/>
            <a:ext cx="2818158" cy="1597725"/>
          </a:xfrm>
          <a:prstGeom prst="rect">
            <a:avLst/>
          </a:prstGeom>
          <a:noFill/>
          <a:ln>
            <a:noFill/>
          </a:ln>
        </p:spPr>
        <p:txBody>
          <a:bodyPr lIns="0" tIns="0" rIns="0" bIns="0" anchor="ctr" anchorCtr="0">
            <a:noAutofit/>
          </a:bodyPr>
          <a:lstStyle/>
          <a:p>
            <a:pPr>
              <a:lnSpc>
                <a:spcPct val="115000"/>
              </a:lnSpc>
              <a:buClr>
                <a:schemeClr val="lt1"/>
              </a:buClr>
              <a:buSzPct val="25000"/>
            </a:pPr>
            <a:r>
              <a:rPr lang="en-US" sz="1575" dirty="0">
                <a:latin typeface="Arial" charset="0"/>
                <a:ea typeface="Arial" charset="0"/>
                <a:cs typeface="Arial" charset="0"/>
                <a:sym typeface="Cabin"/>
              </a:rPr>
              <a:t>The general pattern to count the words in a line of text is to </a:t>
            </a:r>
          </a:p>
          <a:p>
            <a:pPr marL="192881" indent="-192881">
              <a:lnSpc>
                <a:spcPct val="115000"/>
              </a:lnSpc>
              <a:buSzPct val="100000"/>
              <a:buFont typeface="Arial" panose="020B0604020202020204" pitchFamily="34" charset="0"/>
              <a:buChar char="•"/>
            </a:pPr>
            <a:r>
              <a:rPr lang="en-US" sz="1050" dirty="0">
                <a:solidFill>
                  <a:srgbClr val="0070C0"/>
                </a:solidFill>
                <a:latin typeface="Arial" charset="0"/>
                <a:ea typeface="Arial" charset="0"/>
                <a:cs typeface="Arial" charset="0"/>
                <a:sym typeface="Cabin"/>
              </a:rPr>
              <a:t>split the line into words</a:t>
            </a:r>
            <a:r>
              <a:rPr lang="en-US" sz="1050" dirty="0">
                <a:latin typeface="Arial" charset="0"/>
                <a:ea typeface="Arial" charset="0"/>
                <a:cs typeface="Arial" charset="0"/>
                <a:sym typeface="Cabin"/>
              </a:rPr>
              <a:t>, then </a:t>
            </a:r>
          </a:p>
          <a:p>
            <a:pPr marL="192881" indent="-192881">
              <a:lnSpc>
                <a:spcPct val="115000"/>
              </a:lnSpc>
              <a:buSzPct val="100000"/>
              <a:buFont typeface="Arial" panose="020B0604020202020204" pitchFamily="34" charset="0"/>
              <a:buChar char="•"/>
            </a:pPr>
            <a:r>
              <a:rPr lang="en-US" sz="1050" dirty="0">
                <a:solidFill>
                  <a:srgbClr val="00B050"/>
                </a:solidFill>
                <a:latin typeface="Arial" charset="0"/>
                <a:ea typeface="Arial" charset="0"/>
                <a:cs typeface="Arial" charset="0"/>
                <a:sym typeface="Cabin"/>
              </a:rPr>
              <a:t>loop through the words</a:t>
            </a:r>
            <a:r>
              <a:rPr lang="en-US" sz="1050" dirty="0">
                <a:latin typeface="Arial" charset="0"/>
                <a:ea typeface="Arial" charset="0"/>
                <a:cs typeface="Arial" charset="0"/>
                <a:sym typeface="Cabin"/>
              </a:rPr>
              <a:t>, and </a:t>
            </a:r>
          </a:p>
          <a:p>
            <a:pPr marL="192881" indent="-192881">
              <a:lnSpc>
                <a:spcPct val="115000"/>
              </a:lnSpc>
              <a:buSzPct val="100000"/>
              <a:buFont typeface="Arial" panose="020B0604020202020204" pitchFamily="34" charset="0"/>
              <a:buChar char="•"/>
            </a:pPr>
            <a:r>
              <a:rPr lang="en-US" sz="1050" dirty="0">
                <a:solidFill>
                  <a:srgbClr val="FF0000"/>
                </a:solidFill>
                <a:latin typeface="Arial" charset="0"/>
                <a:ea typeface="Arial" charset="0"/>
                <a:cs typeface="Arial" charset="0"/>
                <a:sym typeface="Cabin"/>
              </a:rPr>
              <a:t>use a dictionary to track the count of each word independently</a:t>
            </a:r>
            <a:r>
              <a:rPr lang="en-US" sz="1050" dirty="0">
                <a:latin typeface="Arial" charset="0"/>
                <a:ea typeface="Arial" charset="0"/>
                <a:cs typeface="Arial" charset="0"/>
                <a:sym typeface="Cabin"/>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Shape 449"/>
          <p:cNvSpPr txBox="1"/>
          <p:nvPr/>
        </p:nvSpPr>
        <p:spPr>
          <a:xfrm>
            <a:off x="601164" y="525533"/>
            <a:ext cx="3194596" cy="1714500"/>
          </a:xfrm>
          <a:prstGeom prst="rect">
            <a:avLst/>
          </a:prstGeom>
          <a:noFill/>
          <a:ln>
            <a:noFill/>
          </a:ln>
        </p:spPr>
        <p:txBody>
          <a:bodyPr lIns="0" tIns="0" rIns="0" bIns="0" anchor="ctr" anchorCtr="0">
            <a:noAutofit/>
          </a:bodyPr>
          <a:lstStyle/>
          <a:p>
            <a:pPr>
              <a:buClr>
                <a:schemeClr val="lt1"/>
              </a:buClr>
              <a:buSzPct val="25000"/>
            </a:pPr>
            <a:r>
              <a:rPr lang="en-US" sz="1013" dirty="0">
                <a:latin typeface="Courier"/>
                <a:ea typeface="Courier"/>
                <a:cs typeface="Courier"/>
                <a:sym typeface="Courier New"/>
              </a:rPr>
              <a:t>counts = </a:t>
            </a:r>
            <a:r>
              <a:rPr lang="en-US" sz="1013" dirty="0" err="1">
                <a:latin typeface="Courier"/>
                <a:ea typeface="Courier"/>
                <a:cs typeface="Courier"/>
                <a:sym typeface="Courier New"/>
              </a:rPr>
              <a:t>dict</a:t>
            </a:r>
            <a:r>
              <a:rPr lang="en-US" sz="1013" dirty="0">
                <a:latin typeface="Courier"/>
                <a:ea typeface="Courier"/>
                <a:cs typeface="Courier"/>
                <a:sym typeface="Courier New"/>
              </a:rPr>
              <a:t>()</a:t>
            </a:r>
          </a:p>
          <a:p>
            <a:pPr lvl="0">
              <a:buClr>
                <a:schemeClr val="lt1"/>
              </a:buClr>
              <a:buSzPct val="25000"/>
            </a:pPr>
            <a:r>
              <a:rPr lang="en-US" sz="1013" dirty="0">
                <a:latin typeface="Courier"/>
                <a:ea typeface="Courier"/>
                <a:cs typeface="Courier"/>
                <a:sym typeface="Courier New"/>
              </a:rPr>
              <a:t>line = input('Enter a line of text:')</a:t>
            </a:r>
          </a:p>
          <a:p>
            <a:pPr>
              <a:buClr>
                <a:schemeClr val="lt1"/>
              </a:buClr>
              <a:buSzPct val="25000"/>
            </a:pPr>
            <a:r>
              <a:rPr lang="en-US" sz="1013" b="1" dirty="0">
                <a:solidFill>
                  <a:srgbClr val="0070C0"/>
                </a:solidFill>
                <a:latin typeface="Courier"/>
                <a:ea typeface="Courier"/>
                <a:cs typeface="Courier"/>
                <a:sym typeface="Courier New"/>
              </a:rPr>
              <a:t>words = </a:t>
            </a:r>
            <a:r>
              <a:rPr lang="en-US" sz="1013" b="1" dirty="0" err="1">
                <a:solidFill>
                  <a:srgbClr val="0070C0"/>
                </a:solidFill>
                <a:latin typeface="Courier"/>
                <a:ea typeface="Courier"/>
                <a:cs typeface="Courier"/>
                <a:sym typeface="Courier New"/>
              </a:rPr>
              <a:t>line.split</a:t>
            </a:r>
            <a:r>
              <a:rPr lang="en-US" sz="1013" b="1" dirty="0">
                <a:solidFill>
                  <a:srgbClr val="0070C0"/>
                </a:solidFill>
                <a:latin typeface="Courier"/>
                <a:ea typeface="Courier"/>
                <a:cs typeface="Courier"/>
                <a:sym typeface="Courier New"/>
              </a:rPr>
              <a:t>()</a:t>
            </a:r>
          </a:p>
          <a:p>
            <a:pPr algn="ctr"/>
            <a:endParaRPr sz="1013" dirty="0">
              <a:latin typeface="Courier"/>
              <a:ea typeface="Courier"/>
              <a:cs typeface="Courier"/>
              <a:sym typeface="Courier New"/>
            </a:endParaRPr>
          </a:p>
          <a:p>
            <a:pPr>
              <a:buClr>
                <a:srgbClr val="FFFF00"/>
              </a:buClr>
              <a:buSzPct val="25000"/>
            </a:pPr>
            <a:r>
              <a:rPr lang="en-US" sz="1013" dirty="0">
                <a:latin typeface="Courier"/>
                <a:ea typeface="Courier"/>
                <a:cs typeface="Courier"/>
                <a:sym typeface="Courier New"/>
              </a:rPr>
              <a:t>print('Words:', words)</a:t>
            </a:r>
          </a:p>
          <a:p>
            <a:pPr>
              <a:buClr>
                <a:srgbClr val="FFFF00"/>
              </a:buClr>
              <a:buSzPct val="25000"/>
            </a:pPr>
            <a:r>
              <a:rPr lang="en-US" sz="1013" dirty="0">
                <a:latin typeface="Courier"/>
                <a:ea typeface="Courier"/>
                <a:cs typeface="Courier"/>
                <a:sym typeface="Courier New"/>
              </a:rPr>
              <a:t>print('Counting...’)</a:t>
            </a:r>
          </a:p>
          <a:p>
            <a:pPr algn="ctr"/>
            <a:endParaRPr sz="1013" dirty="0">
              <a:latin typeface="Courier"/>
              <a:ea typeface="Courier"/>
              <a:cs typeface="Courier"/>
              <a:sym typeface="Courier New"/>
            </a:endParaRPr>
          </a:p>
          <a:p>
            <a:pPr>
              <a:buClr>
                <a:srgbClr val="FFFF00"/>
              </a:buClr>
              <a:buSzPct val="25000"/>
            </a:pPr>
            <a:r>
              <a:rPr lang="en-US" sz="1013" b="1" dirty="0">
                <a:solidFill>
                  <a:srgbClr val="00B050"/>
                </a:solidFill>
                <a:latin typeface="Courier"/>
                <a:ea typeface="Courier"/>
                <a:cs typeface="Courier"/>
                <a:sym typeface="Courier New"/>
              </a:rPr>
              <a:t>for word in words:</a:t>
            </a:r>
          </a:p>
          <a:p>
            <a:pPr>
              <a:buClr>
                <a:schemeClr val="lt1"/>
              </a:buClr>
              <a:buSzPct val="25000"/>
            </a:pPr>
            <a:r>
              <a:rPr lang="en-US" sz="1013" dirty="0">
                <a:latin typeface="Courier"/>
                <a:ea typeface="Courier"/>
                <a:cs typeface="Courier"/>
                <a:sym typeface="Courier New"/>
              </a:rPr>
              <a:t>    </a:t>
            </a:r>
            <a:r>
              <a:rPr lang="en-US" sz="1013" b="1" dirty="0">
                <a:solidFill>
                  <a:srgbClr val="FF0000"/>
                </a:solidFill>
                <a:latin typeface="Courier"/>
                <a:ea typeface="Courier"/>
                <a:cs typeface="Courier"/>
                <a:sym typeface="Courier New"/>
              </a:rPr>
              <a:t>counts[word] = </a:t>
            </a:r>
            <a:r>
              <a:rPr lang="en-US" sz="1013" b="1" dirty="0" err="1">
                <a:solidFill>
                  <a:srgbClr val="FF0000"/>
                </a:solidFill>
                <a:latin typeface="Courier"/>
                <a:ea typeface="Courier"/>
                <a:cs typeface="Courier"/>
                <a:sym typeface="Courier New"/>
              </a:rPr>
              <a:t>counts.get</a:t>
            </a:r>
            <a:r>
              <a:rPr lang="en-US" sz="1013" b="1" dirty="0">
                <a:solidFill>
                  <a:srgbClr val="FF0000"/>
                </a:solidFill>
                <a:latin typeface="Courier"/>
                <a:ea typeface="Courier"/>
                <a:cs typeface="Courier"/>
                <a:sym typeface="Courier New"/>
              </a:rPr>
              <a:t>(word,0) + 1</a:t>
            </a:r>
          </a:p>
          <a:p>
            <a:pPr>
              <a:buClr>
                <a:srgbClr val="FFFF00"/>
              </a:buClr>
              <a:buSzPct val="25000"/>
            </a:pPr>
            <a:r>
              <a:rPr lang="en-US" sz="1013" dirty="0">
                <a:latin typeface="Courier"/>
                <a:ea typeface="Courier"/>
                <a:cs typeface="Courier"/>
                <a:sym typeface="Courier New"/>
              </a:rPr>
              <a:t>print('Counts', counts)</a:t>
            </a:r>
          </a:p>
        </p:txBody>
      </p:sp>
      <p:sp>
        <p:nvSpPr>
          <p:cNvPr id="450" name="Shape 450"/>
          <p:cNvSpPr txBox="1"/>
          <p:nvPr/>
        </p:nvSpPr>
        <p:spPr>
          <a:xfrm>
            <a:off x="3592608" y="2143167"/>
            <a:ext cx="3098705" cy="3043196"/>
          </a:xfrm>
          <a:prstGeom prst="rect">
            <a:avLst/>
          </a:prstGeom>
          <a:noFill/>
          <a:ln>
            <a:noFill/>
          </a:ln>
        </p:spPr>
        <p:txBody>
          <a:bodyPr lIns="0" tIns="0" rIns="0" bIns="0" anchor="ctr" anchorCtr="0">
            <a:noAutofit/>
          </a:bodyPr>
          <a:lstStyle/>
          <a:p>
            <a:pPr>
              <a:buClr>
                <a:srgbClr val="FFFF00"/>
              </a:buClr>
              <a:buSzPct val="25000"/>
            </a:pPr>
            <a:r>
              <a:rPr lang="en-US" sz="1181" dirty="0">
                <a:latin typeface="Courier"/>
                <a:ea typeface="Courier"/>
                <a:cs typeface="Courier"/>
                <a:sym typeface="Courier New"/>
              </a:rPr>
              <a:t>python </a:t>
            </a:r>
            <a:r>
              <a:rPr lang="en-US" sz="1181" dirty="0" err="1">
                <a:latin typeface="Courier"/>
                <a:ea typeface="Courier"/>
                <a:cs typeface="Courier"/>
                <a:sym typeface="Courier New"/>
              </a:rPr>
              <a:t>wordcount.py</a:t>
            </a:r>
            <a:r>
              <a:rPr lang="en-US" sz="1181" dirty="0">
                <a:latin typeface="Courier"/>
                <a:ea typeface="Courier"/>
                <a:cs typeface="Courier"/>
                <a:sym typeface="Courier New"/>
              </a:rPr>
              <a:t> </a:t>
            </a:r>
          </a:p>
          <a:p>
            <a:pPr>
              <a:buClr>
                <a:schemeClr val="lt1"/>
              </a:buClr>
              <a:buSzPct val="25000"/>
            </a:pPr>
            <a:r>
              <a:rPr lang="en-US" sz="1181" dirty="0">
                <a:latin typeface="Arial" charset="0"/>
                <a:ea typeface="Arial" charset="0"/>
                <a:cs typeface="Arial" charset="0"/>
                <a:sym typeface="Cabin"/>
              </a:rPr>
              <a:t>Enter a line of text:</a:t>
            </a:r>
          </a:p>
          <a:p>
            <a:pPr>
              <a:buClr>
                <a:schemeClr val="lt1"/>
              </a:buClr>
              <a:buSzPct val="25000"/>
            </a:pPr>
            <a:r>
              <a:rPr lang="en-US" sz="1181" dirty="0">
                <a:latin typeface="Arial" charset="0"/>
                <a:ea typeface="Arial" charset="0"/>
                <a:cs typeface="Arial" charset="0"/>
                <a:sym typeface="Cabin"/>
              </a:rPr>
              <a:t>the clown ran after the car and the car ran into the tent and the tent fell down on the clown and the car</a:t>
            </a:r>
          </a:p>
          <a:p>
            <a:pPr algn="ctr"/>
            <a:endParaRPr sz="1181" dirty="0">
              <a:latin typeface="Arial" charset="0"/>
              <a:ea typeface="Arial" charset="0"/>
              <a:cs typeface="Arial" charset="0"/>
              <a:sym typeface="Cabin"/>
            </a:endParaRPr>
          </a:p>
          <a:p>
            <a:pPr>
              <a:buClr>
                <a:schemeClr val="lt1"/>
              </a:buClr>
              <a:buSzPct val="25000"/>
            </a:pPr>
            <a:r>
              <a:rPr lang="en-US" sz="1181" dirty="0">
                <a:latin typeface="Arial" charset="0"/>
                <a:ea typeface="Arial" charset="0"/>
                <a:cs typeface="Arial" charset="0"/>
                <a:sym typeface="Cabin"/>
              </a:rPr>
              <a:t>Words: ['the', 'clown', 'ran', 'after', 'the', 'car', 'and', 'the', 'car', 'ran', 'into', 'the', 'tent', 'and', 'the', 'tent', 'fell', 'down', 'on', 'the', 'clown', 'and', 'the', 'car']</a:t>
            </a:r>
          </a:p>
          <a:p>
            <a:pPr>
              <a:buClr>
                <a:schemeClr val="lt1"/>
              </a:buClr>
              <a:buSzPct val="25000"/>
            </a:pPr>
            <a:r>
              <a:rPr lang="en-US" sz="1181" dirty="0">
                <a:latin typeface="Arial" charset="0"/>
                <a:ea typeface="Arial" charset="0"/>
                <a:cs typeface="Arial" charset="0"/>
                <a:sym typeface="Cabin"/>
              </a:rPr>
              <a:t>Counting...</a:t>
            </a:r>
          </a:p>
          <a:p>
            <a:pPr algn="ctr"/>
            <a:endParaRPr sz="1181" dirty="0">
              <a:latin typeface="Arial" charset="0"/>
              <a:ea typeface="Arial" charset="0"/>
              <a:cs typeface="Arial" charset="0"/>
              <a:sym typeface="Cabin"/>
            </a:endParaRPr>
          </a:p>
          <a:p>
            <a:pPr>
              <a:buClr>
                <a:schemeClr val="lt1"/>
              </a:buClr>
              <a:buSzPct val="25000"/>
            </a:pPr>
            <a:r>
              <a:rPr lang="en-US" sz="1181" dirty="0">
                <a:latin typeface="Arial" charset="0"/>
                <a:ea typeface="Arial" charset="0"/>
                <a:cs typeface="Arial" charset="0"/>
                <a:sym typeface="Cabin"/>
              </a:rPr>
              <a:t>Counts {'and': 3, 'on': 1, 'ran': 2, 'car': 3, 'into': 1, 'after': 1, 'clown': 2, 'down': 1, 'fell': 1, 'the': 7, 'tent':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A287-1EB9-4E24-8E16-0291D5F5A92C}"/>
              </a:ext>
            </a:extLst>
          </p:cNvPr>
          <p:cNvSpPr>
            <a:spLocks noGrp="1"/>
          </p:cNvSpPr>
          <p:nvPr>
            <p:ph type="title"/>
          </p:nvPr>
        </p:nvSpPr>
        <p:spPr/>
        <p:txBody>
          <a:bodyPr anchor="ctr">
            <a:normAutofit fontScale="90000"/>
          </a:bodyPr>
          <a:lstStyle/>
          <a:p>
            <a:r>
              <a:rPr lang="en-US" sz="2250" dirty="0"/>
              <a:t>Finding Minimums for Keys: Lowest Rates for Lanes</a:t>
            </a:r>
          </a:p>
        </p:txBody>
      </p:sp>
      <p:sp>
        <p:nvSpPr>
          <p:cNvPr id="5" name="Slide Number Placeholder 4">
            <a:extLst>
              <a:ext uri="{FF2B5EF4-FFF2-40B4-BE49-F238E27FC236}">
                <a16:creationId xmlns:a16="http://schemas.microsoft.com/office/drawing/2014/main" id="{94BA67B9-FED1-4D91-81E6-843FA97A0E1C}"/>
              </a:ext>
            </a:extLst>
          </p:cNvPr>
          <p:cNvSpPr>
            <a:spLocks noGrp="1"/>
          </p:cNvSpPr>
          <p:nvPr>
            <p:ph type="sldNum" idx="12"/>
          </p:nvPr>
        </p:nvSpPr>
        <p:spPr/>
        <p:txBody>
          <a:bodyPr/>
          <a:lstStyle/>
          <a:p>
            <a:fld id="{07FA3494-9353-42BA-B4F7-D8D8DAD0F940}" type="slidenum">
              <a:rPr lang="en-US" altLang="zh-CN" sz="619"/>
              <a:pPr/>
              <a:t>35</a:t>
            </a:fld>
            <a:endParaRPr lang="en-US" altLang="zh-CN" sz="619" dirty="0"/>
          </a:p>
        </p:txBody>
      </p:sp>
      <p:pic>
        <p:nvPicPr>
          <p:cNvPr id="21" name="Picture 20">
            <a:extLst>
              <a:ext uri="{FF2B5EF4-FFF2-40B4-BE49-F238E27FC236}">
                <a16:creationId xmlns:a16="http://schemas.microsoft.com/office/drawing/2014/main" id="{1A8B3808-3F7D-4F3A-A8B2-32E28789D32D}"/>
              </a:ext>
            </a:extLst>
          </p:cNvPr>
          <p:cNvPicPr>
            <a:picLocks noChangeAspect="1"/>
          </p:cNvPicPr>
          <p:nvPr/>
        </p:nvPicPr>
        <p:blipFill>
          <a:blip r:embed="rId3"/>
          <a:stretch>
            <a:fillRect/>
          </a:stretch>
        </p:blipFill>
        <p:spPr>
          <a:xfrm>
            <a:off x="4396328" y="3801036"/>
            <a:ext cx="2444669" cy="366815"/>
          </a:xfrm>
          <a:prstGeom prst="rect">
            <a:avLst/>
          </a:prstGeom>
        </p:spPr>
      </p:pic>
      <p:pic>
        <p:nvPicPr>
          <p:cNvPr id="22" name="Picture 21">
            <a:extLst>
              <a:ext uri="{FF2B5EF4-FFF2-40B4-BE49-F238E27FC236}">
                <a16:creationId xmlns:a16="http://schemas.microsoft.com/office/drawing/2014/main" id="{225B0848-0FD7-4BE8-A2CD-5F2CC37F7391}"/>
              </a:ext>
            </a:extLst>
          </p:cNvPr>
          <p:cNvPicPr>
            <a:picLocks noChangeAspect="1"/>
          </p:cNvPicPr>
          <p:nvPr/>
        </p:nvPicPr>
        <p:blipFill>
          <a:blip r:embed="rId4"/>
          <a:stretch>
            <a:fillRect/>
          </a:stretch>
        </p:blipFill>
        <p:spPr>
          <a:xfrm>
            <a:off x="4396327" y="2616438"/>
            <a:ext cx="1473812" cy="1009059"/>
          </a:xfrm>
          <a:prstGeom prst="rect">
            <a:avLst/>
          </a:prstGeom>
        </p:spPr>
      </p:pic>
      <p:pic>
        <p:nvPicPr>
          <p:cNvPr id="13" name="Picture 12">
            <a:extLst>
              <a:ext uri="{FF2B5EF4-FFF2-40B4-BE49-F238E27FC236}">
                <a16:creationId xmlns:a16="http://schemas.microsoft.com/office/drawing/2014/main" id="{57C31AAB-C141-4C7C-AB8E-AEF35690E93F}"/>
              </a:ext>
            </a:extLst>
          </p:cNvPr>
          <p:cNvPicPr>
            <a:picLocks noChangeAspect="1"/>
          </p:cNvPicPr>
          <p:nvPr/>
        </p:nvPicPr>
        <p:blipFill>
          <a:blip r:embed="rId5"/>
          <a:stretch>
            <a:fillRect/>
          </a:stretch>
        </p:blipFill>
        <p:spPr>
          <a:xfrm>
            <a:off x="540051" y="4313275"/>
            <a:ext cx="4104085" cy="332185"/>
          </a:xfrm>
          <a:prstGeom prst="rect">
            <a:avLst/>
          </a:prstGeom>
        </p:spPr>
      </p:pic>
      <p:pic>
        <p:nvPicPr>
          <p:cNvPr id="9" name="Picture 8">
            <a:extLst>
              <a:ext uri="{FF2B5EF4-FFF2-40B4-BE49-F238E27FC236}">
                <a16:creationId xmlns:a16="http://schemas.microsoft.com/office/drawing/2014/main" id="{2B94F710-7237-466F-8C3A-F74DBBE47438}"/>
              </a:ext>
            </a:extLst>
          </p:cNvPr>
          <p:cNvPicPr>
            <a:picLocks noChangeAspect="1"/>
          </p:cNvPicPr>
          <p:nvPr/>
        </p:nvPicPr>
        <p:blipFill>
          <a:blip r:embed="rId6"/>
          <a:stretch>
            <a:fillRect/>
          </a:stretch>
        </p:blipFill>
        <p:spPr>
          <a:xfrm>
            <a:off x="540051" y="1869841"/>
            <a:ext cx="3536650" cy="2202368"/>
          </a:xfrm>
          <a:prstGeom prst="rect">
            <a:avLst/>
          </a:prstGeom>
        </p:spPr>
      </p:pic>
      <p:sp>
        <p:nvSpPr>
          <p:cNvPr id="4" name="Rectangle 3">
            <a:extLst>
              <a:ext uri="{FF2B5EF4-FFF2-40B4-BE49-F238E27FC236}">
                <a16:creationId xmlns:a16="http://schemas.microsoft.com/office/drawing/2014/main" id="{65E3C469-F8BA-43A5-B9FD-612BFA511B71}"/>
              </a:ext>
            </a:extLst>
          </p:cNvPr>
          <p:cNvSpPr/>
          <p:nvPr/>
        </p:nvSpPr>
        <p:spPr>
          <a:xfrm>
            <a:off x="554585" y="3368507"/>
            <a:ext cx="3490403" cy="243027"/>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6" name="TextBox 5">
            <a:extLst>
              <a:ext uri="{FF2B5EF4-FFF2-40B4-BE49-F238E27FC236}">
                <a16:creationId xmlns:a16="http://schemas.microsoft.com/office/drawing/2014/main" id="{F500079A-4FF4-4E7D-BB4F-B98AB97FD18A}"/>
              </a:ext>
            </a:extLst>
          </p:cNvPr>
          <p:cNvSpPr txBox="1"/>
          <p:nvPr/>
        </p:nvSpPr>
        <p:spPr>
          <a:xfrm>
            <a:off x="2414031" y="2745297"/>
            <a:ext cx="1509575" cy="559961"/>
          </a:xfrm>
          <a:prstGeom prst="rect">
            <a:avLst/>
          </a:prstGeom>
          <a:noFill/>
        </p:spPr>
        <p:txBody>
          <a:bodyPr wrap="square" rtlCol="0">
            <a:spAutoFit/>
          </a:bodyPr>
          <a:lstStyle/>
          <a:p>
            <a:r>
              <a:rPr lang="en-US" sz="1013" dirty="0">
                <a:solidFill>
                  <a:srgbClr val="FF0000"/>
                </a:solidFill>
              </a:rPr>
              <a:t>How to simplify this by using get() method of the dictionary?</a:t>
            </a:r>
          </a:p>
        </p:txBody>
      </p:sp>
      <p:sp>
        <p:nvSpPr>
          <p:cNvPr id="10" name="Content Placeholder 2">
            <a:extLst>
              <a:ext uri="{FF2B5EF4-FFF2-40B4-BE49-F238E27FC236}">
                <a16:creationId xmlns:a16="http://schemas.microsoft.com/office/drawing/2014/main" id="{9EF1B06A-6724-35B3-A0C1-99126AB64052}"/>
              </a:ext>
            </a:extLst>
          </p:cNvPr>
          <p:cNvSpPr txBox="1">
            <a:spLocks/>
          </p:cNvSpPr>
          <p:nvPr/>
        </p:nvSpPr>
        <p:spPr>
          <a:xfrm>
            <a:off x="2918136" y="1458133"/>
            <a:ext cx="3696886" cy="1167456"/>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342900" marR="0" lvl="0" indent="-257175" algn="l" rtl="0">
              <a:lnSpc>
                <a:spcPct val="120000"/>
              </a:lnSpc>
              <a:spcBef>
                <a:spcPts val="450"/>
              </a:spcBef>
              <a:spcAft>
                <a:spcPts val="0"/>
              </a:spcAft>
              <a:buClr>
                <a:schemeClr val="accent6"/>
              </a:buClr>
              <a:buSzPts val="1800"/>
              <a:buFont typeface="Lato"/>
              <a:buChar char="▷"/>
              <a:defRPr sz="1400" b="0" i="0" u="none" strike="noStrike" cap="none">
                <a:solidFill>
                  <a:schemeClr val="dk1"/>
                </a:solidFill>
                <a:latin typeface="Lato"/>
                <a:ea typeface="Lato"/>
                <a:cs typeface="Lato"/>
                <a:sym typeface="Lato"/>
              </a:defRPr>
            </a:lvl1pPr>
            <a:lvl2pPr marL="685800" marR="0" lvl="1" indent="-285750" algn="l" rtl="0">
              <a:lnSpc>
                <a:spcPct val="120000"/>
              </a:lnSpc>
              <a:spcBef>
                <a:spcPts val="0"/>
              </a:spcBef>
              <a:spcAft>
                <a:spcPts val="0"/>
              </a:spcAft>
              <a:buClr>
                <a:schemeClr val="dk1"/>
              </a:buClr>
              <a:buSzPct val="150000"/>
              <a:buFont typeface="Lato"/>
              <a:buChar char="○"/>
              <a:defRPr sz="1400" b="0" i="0" u="none" strike="noStrike" cap="none">
                <a:solidFill>
                  <a:schemeClr val="dk1"/>
                </a:solidFill>
                <a:latin typeface="Lato"/>
                <a:ea typeface="Lato"/>
                <a:cs typeface="Lato"/>
                <a:sym typeface="Lato"/>
              </a:defRPr>
            </a:lvl2pPr>
            <a:lvl3pPr marL="1028700" marR="0" lvl="2" indent="-285750" algn="l" rtl="0">
              <a:lnSpc>
                <a:spcPct val="120000"/>
              </a:lnSpc>
              <a:spcBef>
                <a:spcPts val="0"/>
              </a:spcBef>
              <a:spcAft>
                <a:spcPts val="0"/>
              </a:spcAft>
              <a:buClr>
                <a:schemeClr val="dk1"/>
              </a:buClr>
              <a:buSzPct val="150000"/>
              <a:buFont typeface="Lato"/>
              <a:buChar char="■"/>
              <a:defRPr sz="1400" b="0" i="0" u="none" strike="noStrike" cap="none">
                <a:solidFill>
                  <a:schemeClr val="dk1"/>
                </a:solidFill>
                <a:latin typeface="Lato"/>
                <a:ea typeface="Lato"/>
                <a:cs typeface="Lato"/>
                <a:sym typeface="Lato"/>
              </a:defRPr>
            </a:lvl3pPr>
            <a:lvl4pPr marL="1371600" marR="0" lvl="3" indent="-285750" algn="l" rtl="0">
              <a:lnSpc>
                <a:spcPct val="120000"/>
              </a:lnSpc>
              <a:spcBef>
                <a:spcPts val="0"/>
              </a:spcBef>
              <a:spcAft>
                <a:spcPts val="0"/>
              </a:spcAft>
              <a:buClr>
                <a:schemeClr val="dk1"/>
              </a:buClr>
              <a:buSzPct val="150000"/>
              <a:buFont typeface="Lato"/>
              <a:buChar char="●"/>
              <a:defRPr sz="1400" b="0" i="0" u="none" strike="noStrike" cap="none">
                <a:solidFill>
                  <a:schemeClr val="dk1"/>
                </a:solidFill>
                <a:latin typeface="Lato"/>
                <a:ea typeface="Lato"/>
                <a:cs typeface="Lato"/>
                <a:sym typeface="Lato"/>
              </a:defRPr>
            </a:lvl4pPr>
            <a:lvl5pPr marL="1714500" marR="0" lvl="4" indent="-285750" algn="l" rtl="0">
              <a:lnSpc>
                <a:spcPct val="120000"/>
              </a:lnSpc>
              <a:spcBef>
                <a:spcPts val="0"/>
              </a:spcBef>
              <a:spcAft>
                <a:spcPts val="0"/>
              </a:spcAft>
              <a:buClr>
                <a:schemeClr val="dk1"/>
              </a:buClr>
              <a:buSzPct val="150000"/>
              <a:buFont typeface="Lato"/>
              <a:buChar char="○"/>
              <a:defRPr sz="1400" b="0" i="0" u="none" strike="noStrike" cap="none">
                <a:solidFill>
                  <a:schemeClr val="dk1"/>
                </a:solidFill>
                <a:latin typeface="Lato"/>
                <a:ea typeface="Lato"/>
                <a:cs typeface="Lato"/>
                <a:sym typeface="Lato"/>
              </a:defRPr>
            </a:lvl5pPr>
            <a:lvl6pPr marL="2057400" marR="0" lvl="5" indent="-28575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6pPr>
            <a:lvl7pPr marL="2400300" marR="0" lvl="6" indent="-28575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7pPr>
            <a:lvl8pPr marL="2743200" marR="0" lvl="7" indent="-28575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8pPr>
            <a:lvl9pPr marL="3086100" marR="0" lvl="8" indent="-28575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9pPr>
          </a:lstStyle>
          <a:p>
            <a:pPr>
              <a:buSzPct val="129000"/>
            </a:pPr>
            <a:r>
              <a:rPr lang="en-US" sz="1100" dirty="0" err="1">
                <a:solidFill>
                  <a:srgbClr val="2185C6"/>
                </a:solidFill>
              </a:rPr>
              <a:t>lowest_rates</a:t>
            </a:r>
            <a:r>
              <a:rPr lang="en-US" sz="1100" dirty="0">
                <a:solidFill>
                  <a:srgbClr val="2185C6"/>
                </a:solidFill>
              </a:rPr>
              <a:t> is a dictionary variable</a:t>
            </a:r>
          </a:p>
          <a:p>
            <a:pPr>
              <a:buSzPct val="129000"/>
            </a:pPr>
            <a:r>
              <a:rPr lang="en-US" sz="1100" dirty="0" err="1">
                <a:solidFill>
                  <a:srgbClr val="2185C6"/>
                </a:solidFill>
              </a:rPr>
              <a:t>lane_id</a:t>
            </a:r>
            <a:r>
              <a:rPr lang="en-US" sz="1100" dirty="0">
                <a:solidFill>
                  <a:srgbClr val="2185C6"/>
                </a:solidFill>
              </a:rPr>
              <a:t> is a string, used as an index of </a:t>
            </a:r>
            <a:r>
              <a:rPr lang="en-US" sz="1100" dirty="0" err="1">
                <a:solidFill>
                  <a:srgbClr val="2185C6"/>
                </a:solidFill>
              </a:rPr>
              <a:t>lowest_rates</a:t>
            </a:r>
            <a:endParaRPr lang="en-US" sz="1100" dirty="0">
              <a:solidFill>
                <a:srgbClr val="2185C6"/>
              </a:solidFill>
            </a:endParaRPr>
          </a:p>
          <a:p>
            <a:pPr>
              <a:buSzPct val="129000"/>
            </a:pPr>
            <a:r>
              <a:rPr lang="en-US" sz="1100" dirty="0"/>
              <a:t>{‘L000001’:900.5, ‘L000002’:400.0, ‘L000003’:600.0} is a dictionary value</a:t>
            </a:r>
          </a:p>
        </p:txBody>
      </p:sp>
    </p:spTree>
    <p:extLst>
      <p:ext uri="{BB962C8B-B14F-4D97-AF65-F5344CB8AC3E}">
        <p14:creationId xmlns:p14="http://schemas.microsoft.com/office/powerpoint/2010/main" val="166367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D982-A993-405B-B865-486F93C33E3C}"/>
              </a:ext>
            </a:extLst>
          </p:cNvPr>
          <p:cNvSpPr>
            <a:spLocks noGrp="1"/>
          </p:cNvSpPr>
          <p:nvPr>
            <p:ph type="title"/>
          </p:nvPr>
        </p:nvSpPr>
        <p:spPr/>
        <p:txBody>
          <a:bodyPr anchor="ctr"/>
          <a:lstStyle/>
          <a:p>
            <a:r>
              <a:rPr lang="en-US" dirty="0"/>
              <a:t>Summary of Dictionary</a:t>
            </a:r>
          </a:p>
        </p:txBody>
      </p:sp>
      <p:sp>
        <p:nvSpPr>
          <p:cNvPr id="3" name="Content Placeholder 2">
            <a:extLst>
              <a:ext uri="{FF2B5EF4-FFF2-40B4-BE49-F238E27FC236}">
                <a16:creationId xmlns:a16="http://schemas.microsoft.com/office/drawing/2014/main" id="{483D0A9C-9059-42F5-96DB-F82B72D473F8}"/>
              </a:ext>
            </a:extLst>
          </p:cNvPr>
          <p:cNvSpPr>
            <a:spLocks noGrp="1"/>
          </p:cNvSpPr>
          <p:nvPr>
            <p:ph type="body" idx="1"/>
          </p:nvPr>
        </p:nvSpPr>
        <p:spPr/>
        <p:txBody>
          <a:bodyPr>
            <a:normAutofit/>
          </a:bodyPr>
          <a:lstStyle/>
          <a:p>
            <a:r>
              <a:rPr lang="en-US" dirty="0"/>
              <a:t>Dictionary vs List</a:t>
            </a:r>
          </a:p>
          <a:p>
            <a:r>
              <a:rPr lang="en-US" dirty="0"/>
              <a:t>Dictionary Basics</a:t>
            </a:r>
          </a:p>
          <a:p>
            <a:pPr lvl="1"/>
            <a:r>
              <a:rPr lang="en-US" dirty="0"/>
              <a:t>definition, value, assignment, in operator, </a:t>
            </a:r>
            <a:r>
              <a:rPr lang="en-US" dirty="0" err="1"/>
              <a:t>len</a:t>
            </a:r>
            <a:r>
              <a:rPr lang="en-US" dirty="0"/>
              <a:t> function, pop method, del operator</a:t>
            </a:r>
          </a:p>
          <a:p>
            <a:r>
              <a:rPr lang="en-US" dirty="0">
                <a:solidFill>
                  <a:srgbClr val="2185C6"/>
                </a:solidFill>
              </a:rPr>
              <a:t>Dictionary as a set of counters</a:t>
            </a:r>
          </a:p>
          <a:p>
            <a:pPr lvl="1"/>
            <a:r>
              <a:rPr lang="en-US" dirty="0"/>
              <a:t>use of </a:t>
            </a:r>
            <a:r>
              <a:rPr lang="en-US" dirty="0">
                <a:solidFill>
                  <a:srgbClr val="2185C6"/>
                </a:solidFill>
              </a:rPr>
              <a:t>get method() </a:t>
            </a:r>
            <a:r>
              <a:rPr lang="en-US" dirty="0"/>
              <a:t>to </a:t>
            </a:r>
            <a:r>
              <a:rPr lang="en-US" dirty="0">
                <a:solidFill>
                  <a:srgbClr val="2185C6"/>
                </a:solidFill>
              </a:rPr>
              <a:t>handle counting pattern</a:t>
            </a:r>
          </a:p>
          <a:p>
            <a:pPr lvl="1"/>
            <a:endParaRPr lang="en-US" dirty="0"/>
          </a:p>
          <a:p>
            <a:endParaRPr lang="en-US" dirty="0"/>
          </a:p>
        </p:txBody>
      </p:sp>
      <p:sp>
        <p:nvSpPr>
          <p:cNvPr id="5" name="Slide Number Placeholder 4">
            <a:extLst>
              <a:ext uri="{FF2B5EF4-FFF2-40B4-BE49-F238E27FC236}">
                <a16:creationId xmlns:a16="http://schemas.microsoft.com/office/drawing/2014/main" id="{27B1A912-8DD1-4C26-99FE-15C20649DD14}"/>
              </a:ext>
            </a:extLst>
          </p:cNvPr>
          <p:cNvSpPr>
            <a:spLocks noGrp="1"/>
          </p:cNvSpPr>
          <p:nvPr>
            <p:ph type="sldNum" idx="12"/>
          </p:nvPr>
        </p:nvSpPr>
        <p:spPr/>
        <p:txBody>
          <a:bodyPr/>
          <a:lstStyle/>
          <a:p>
            <a:fld id="{07FA3494-9353-42BA-B4F7-D8D8DAD0F940}" type="slidenum">
              <a:rPr lang="en-US" altLang="zh-CN" smtClean="0"/>
              <a:pPr/>
              <a:t>36</a:t>
            </a:fld>
            <a:endParaRPr lang="en-US" altLang="zh-CN" dirty="0"/>
          </a:p>
        </p:txBody>
      </p:sp>
    </p:spTree>
    <p:extLst>
      <p:ext uri="{BB962C8B-B14F-4D97-AF65-F5344CB8AC3E}">
        <p14:creationId xmlns:p14="http://schemas.microsoft.com/office/powerpoint/2010/main" val="485442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267A32-0B70-408B-9AD9-0BE058ADB9E0}"/>
              </a:ext>
            </a:extLst>
          </p:cNvPr>
          <p:cNvSpPr>
            <a:spLocks noGrp="1"/>
          </p:cNvSpPr>
          <p:nvPr>
            <p:ph type="ctrTitle"/>
          </p:nvPr>
        </p:nvSpPr>
        <p:spPr>
          <a:xfrm>
            <a:off x="514350" y="3441469"/>
            <a:ext cx="5829300" cy="649434"/>
          </a:xfrm>
        </p:spPr>
        <p:txBody>
          <a:bodyPr spcFirstLastPara="1" vert="horz" wrap="square" lIns="68580" tIns="34290" rIns="68580" bIns="34290" rtlCol="0" anchor="t" anchorCtr="0">
            <a:normAutofit/>
          </a:bodyPr>
          <a:lstStyle/>
          <a:p>
            <a:pPr algn="l" defTabSz="685800"/>
            <a:r>
              <a:rPr lang="en-US" sz="3200" dirty="0"/>
              <a:t>Looping and dictionaries</a:t>
            </a:r>
          </a:p>
        </p:txBody>
      </p:sp>
      <p:sp>
        <p:nvSpPr>
          <p:cNvPr id="4" name="Slide Number Placeholder 3">
            <a:extLst>
              <a:ext uri="{FF2B5EF4-FFF2-40B4-BE49-F238E27FC236}">
                <a16:creationId xmlns:a16="http://schemas.microsoft.com/office/drawing/2014/main" id="{768A6720-3292-4273-99E6-6AE713A262B6}"/>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2E91ACDB-7BED-4E3C-B84C-8B2FE4A4870D}" type="slidenum">
              <a:rPr lang="en-US" altLang="zh-CN" sz="900" kern="1200" dirty="0">
                <a:latin typeface="+mn-lt"/>
                <a:ea typeface="+mn-ea"/>
                <a:cs typeface="+mn-cs"/>
              </a:rPr>
              <a:pPr>
                <a:spcAft>
                  <a:spcPts val="450"/>
                </a:spcAft>
              </a:pPr>
              <a:t>37</a:t>
            </a:fld>
            <a:endParaRPr lang="en-US" altLang="zh-CN" sz="900" kern="1200" dirty="0">
              <a:latin typeface="+mn-lt"/>
              <a:ea typeface="+mn-ea"/>
              <a:cs typeface="+mn-cs"/>
            </a:endParaRPr>
          </a:p>
        </p:txBody>
      </p:sp>
    </p:spTree>
    <p:extLst>
      <p:ext uri="{BB962C8B-B14F-4D97-AF65-F5344CB8AC3E}">
        <p14:creationId xmlns:p14="http://schemas.microsoft.com/office/powerpoint/2010/main" val="3804363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Shape 456"/>
          <p:cNvSpPr txBox="1">
            <a:spLocks noGrp="1"/>
          </p:cNvSpPr>
          <p:nvPr>
            <p:ph type="title"/>
          </p:nvPr>
        </p:nvSpPr>
        <p:spPr>
          <a:xfrm>
            <a:off x="670275" y="358388"/>
            <a:ext cx="6112910" cy="857400"/>
          </a:xfrm>
        </p:spPr>
        <p:txBody>
          <a:bodyPr/>
          <a:lstStyle/>
          <a:p>
            <a:r>
              <a:rPr lang="en-US" dirty="0">
                <a:sym typeface="Cabin"/>
              </a:rPr>
              <a:t>Definite Loops and Dictionaries</a:t>
            </a:r>
          </a:p>
        </p:txBody>
      </p:sp>
      <p:sp>
        <p:nvSpPr>
          <p:cNvPr id="457" name="Shape 457"/>
          <p:cNvSpPr txBox="1">
            <a:spLocks noGrp="1"/>
          </p:cNvSpPr>
          <p:nvPr>
            <p:ph type="body" idx="1"/>
          </p:nvPr>
        </p:nvSpPr>
        <p:spPr/>
        <p:txBody>
          <a:bodyPr/>
          <a:lstStyle/>
          <a:p>
            <a:r>
              <a:rPr lang="en-US" dirty="0">
                <a:sym typeface="Cabin"/>
              </a:rPr>
              <a:t>Even though </a:t>
            </a:r>
            <a:r>
              <a:rPr lang="en-US" dirty="0">
                <a:solidFill>
                  <a:srgbClr val="2185C6"/>
                </a:solidFill>
                <a:sym typeface="Cabin"/>
              </a:rPr>
              <a:t>dictionaries are not stored in order</a:t>
            </a:r>
            <a:r>
              <a:rPr lang="en-US" dirty="0">
                <a:sym typeface="Cabin"/>
              </a:rPr>
              <a:t>, we can write a </a:t>
            </a:r>
            <a:r>
              <a:rPr lang="en-US" dirty="0">
                <a:solidFill>
                  <a:srgbClr val="2185C6"/>
                </a:solidFill>
                <a:sym typeface="Cabin"/>
              </a:rPr>
              <a:t>for loop that goes through all the entries </a:t>
            </a:r>
            <a:r>
              <a:rPr lang="en-US" dirty="0">
                <a:sym typeface="Cabin"/>
              </a:rPr>
              <a:t>in a dictionary </a:t>
            </a:r>
            <a:r>
              <a:rPr lang="en-US" dirty="0">
                <a:solidFill>
                  <a:srgbClr val="F20052"/>
                </a:solidFill>
                <a:sym typeface="Cabin"/>
              </a:rPr>
              <a:t>by keys </a:t>
            </a:r>
          </a:p>
          <a:p>
            <a:endParaRPr lang="en-US" dirty="0">
              <a:sym typeface="Cabin"/>
            </a:endParaRPr>
          </a:p>
          <a:p>
            <a:r>
              <a:rPr lang="en-US" dirty="0">
                <a:sym typeface="Cabin"/>
              </a:rPr>
              <a:t>This loop </a:t>
            </a:r>
            <a:r>
              <a:rPr lang="en-US" dirty="0">
                <a:solidFill>
                  <a:srgbClr val="2185C6"/>
                </a:solidFill>
                <a:sym typeface="Cabin"/>
              </a:rPr>
              <a:t>goes through all of the keys </a:t>
            </a:r>
            <a:r>
              <a:rPr lang="en-US" dirty="0">
                <a:sym typeface="Cabin"/>
              </a:rPr>
              <a:t>in the dictionary and looks up the values</a:t>
            </a:r>
          </a:p>
        </p:txBody>
      </p:sp>
      <p:sp>
        <p:nvSpPr>
          <p:cNvPr id="458" name="Shape 458"/>
          <p:cNvSpPr txBox="1"/>
          <p:nvPr/>
        </p:nvSpPr>
        <p:spPr>
          <a:xfrm>
            <a:off x="1123466" y="2940541"/>
            <a:ext cx="4611068" cy="1271811"/>
          </a:xfrm>
          <a:prstGeom prst="rect">
            <a:avLst/>
          </a:prstGeom>
          <a:noFill/>
          <a:ln>
            <a:noFill/>
          </a:ln>
        </p:spPr>
        <p:txBody>
          <a:bodyPr lIns="0" tIns="0" rIns="0" bIns="0" anchor="ctr" anchorCtr="0">
            <a:noAutofit/>
          </a:bodyPr>
          <a:lstStyle/>
          <a:p>
            <a:pPr>
              <a:buClr>
                <a:schemeClr val="lt1"/>
              </a:buClr>
              <a:buSzPct val="25000"/>
            </a:pPr>
            <a:r>
              <a:rPr lang="en-US" sz="1013" dirty="0">
                <a:latin typeface="Courier"/>
                <a:ea typeface="Courier"/>
                <a:cs typeface="Courier"/>
                <a:sym typeface="Courier New"/>
              </a:rPr>
              <a:t>&gt;&gt;&gt; counts = { 'chuck' : 1 , '</a:t>
            </a:r>
            <a:r>
              <a:rPr lang="en-US" sz="1013" dirty="0" err="1">
                <a:latin typeface="Courier"/>
                <a:ea typeface="Courier"/>
                <a:cs typeface="Courier"/>
                <a:sym typeface="Courier New"/>
              </a:rPr>
              <a:t>fred</a:t>
            </a:r>
            <a:r>
              <a:rPr lang="en-US" sz="1013" dirty="0">
                <a:latin typeface="Courier"/>
                <a:ea typeface="Courier"/>
                <a:cs typeface="Courier"/>
                <a:sym typeface="Courier New"/>
              </a:rPr>
              <a:t>' : 42, '</a:t>
            </a:r>
            <a:r>
              <a:rPr lang="en-US" sz="1013" dirty="0" err="1">
                <a:latin typeface="Courier"/>
                <a:ea typeface="Courier"/>
                <a:cs typeface="Courier"/>
                <a:sym typeface="Courier New"/>
              </a:rPr>
              <a:t>jan</a:t>
            </a:r>
            <a:r>
              <a:rPr lang="en-US" sz="1013" dirty="0">
                <a:latin typeface="Courier"/>
                <a:ea typeface="Courier"/>
                <a:cs typeface="Courier"/>
                <a:sym typeface="Courier New"/>
              </a:rPr>
              <a:t>': 100}</a:t>
            </a:r>
          </a:p>
          <a:p>
            <a:pPr>
              <a:buClr>
                <a:schemeClr val="lt1"/>
              </a:buClr>
              <a:buSzPct val="25000"/>
            </a:pPr>
            <a:r>
              <a:rPr lang="en-US" sz="1013" dirty="0">
                <a:latin typeface="Courier"/>
                <a:ea typeface="Courier"/>
                <a:cs typeface="Courier"/>
                <a:sym typeface="Courier New"/>
              </a:rPr>
              <a:t>&gt;&gt;&gt; </a:t>
            </a:r>
            <a:r>
              <a:rPr lang="en-US" sz="1013" b="1" dirty="0">
                <a:solidFill>
                  <a:srgbClr val="FF0000"/>
                </a:solidFill>
                <a:latin typeface="Courier"/>
                <a:ea typeface="Courier"/>
                <a:cs typeface="Courier"/>
                <a:sym typeface="Courier New"/>
              </a:rPr>
              <a:t>for key in counts:</a:t>
            </a:r>
          </a:p>
          <a:p>
            <a:pPr>
              <a:buClr>
                <a:schemeClr val="lt1"/>
              </a:buClr>
              <a:buSzPct val="25000"/>
            </a:pPr>
            <a:r>
              <a:rPr lang="en-US" sz="1013" dirty="0">
                <a:latin typeface="Courier"/>
                <a:ea typeface="Courier"/>
                <a:cs typeface="Courier"/>
                <a:sym typeface="Courier New"/>
              </a:rPr>
              <a:t>...     </a:t>
            </a:r>
            <a:r>
              <a:rPr lang="en-US" sz="1013" b="1" dirty="0">
                <a:solidFill>
                  <a:srgbClr val="0070C0"/>
                </a:solidFill>
                <a:latin typeface="Courier"/>
                <a:ea typeface="Courier"/>
                <a:cs typeface="Courier"/>
                <a:sym typeface="Courier New"/>
              </a:rPr>
              <a:t>print(key, counts[key])</a:t>
            </a:r>
          </a:p>
          <a:p>
            <a:pPr>
              <a:buClr>
                <a:schemeClr val="lt1"/>
              </a:buClr>
              <a:buSzPct val="25000"/>
            </a:pPr>
            <a:r>
              <a:rPr lang="en-US" sz="1013" dirty="0">
                <a:latin typeface="Courier"/>
                <a:ea typeface="Courier"/>
                <a:cs typeface="Courier"/>
                <a:sym typeface="Courier New"/>
              </a:rPr>
              <a:t>... </a:t>
            </a:r>
          </a:p>
          <a:p>
            <a:pPr>
              <a:buClr>
                <a:srgbClr val="00FFFF"/>
              </a:buClr>
              <a:buSzPct val="25000"/>
            </a:pPr>
            <a:r>
              <a:rPr lang="en-US" sz="1013" dirty="0" err="1">
                <a:latin typeface="Courier"/>
                <a:ea typeface="Courier"/>
                <a:cs typeface="Courier"/>
                <a:sym typeface="Courier New"/>
              </a:rPr>
              <a:t>jan</a:t>
            </a:r>
            <a:r>
              <a:rPr lang="en-US" sz="1013" dirty="0">
                <a:latin typeface="Courier"/>
                <a:ea typeface="Courier"/>
                <a:cs typeface="Courier"/>
                <a:sym typeface="Courier New"/>
              </a:rPr>
              <a:t> 100</a:t>
            </a:r>
          </a:p>
          <a:p>
            <a:pPr>
              <a:buClr>
                <a:srgbClr val="00FFFF"/>
              </a:buClr>
              <a:buSzPct val="25000"/>
            </a:pPr>
            <a:r>
              <a:rPr lang="en-US" sz="1013" dirty="0">
                <a:latin typeface="Courier"/>
                <a:ea typeface="Courier"/>
                <a:cs typeface="Courier"/>
                <a:sym typeface="Courier New"/>
              </a:rPr>
              <a:t>chuck 1</a:t>
            </a:r>
          </a:p>
          <a:p>
            <a:pPr>
              <a:buClr>
                <a:srgbClr val="00FFFF"/>
              </a:buClr>
              <a:buSzPct val="25000"/>
            </a:pPr>
            <a:r>
              <a:rPr lang="en-US" sz="1013" dirty="0" err="1">
                <a:latin typeface="Courier"/>
                <a:ea typeface="Courier"/>
                <a:cs typeface="Courier"/>
                <a:sym typeface="Courier New"/>
              </a:rPr>
              <a:t>fred</a:t>
            </a:r>
            <a:r>
              <a:rPr lang="en-US" sz="1013" dirty="0">
                <a:latin typeface="Courier"/>
                <a:ea typeface="Courier"/>
                <a:cs typeface="Courier"/>
                <a:sym typeface="Courier New"/>
              </a:rPr>
              <a:t> 42</a:t>
            </a:r>
          </a:p>
          <a:p>
            <a:pPr>
              <a:buClr>
                <a:schemeClr val="lt1"/>
              </a:buClr>
              <a:buSzPct val="25000"/>
            </a:pPr>
            <a:r>
              <a:rPr lang="en-US" sz="1013" dirty="0">
                <a:latin typeface="Courier"/>
                <a:ea typeface="Courier"/>
                <a:cs typeface="Courier"/>
                <a:sym typeface="Courier New"/>
              </a:rPr>
              <a:t>&gt;&gt;&gt;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Shape 463"/>
          <p:cNvSpPr txBox="1">
            <a:spLocks noGrp="1"/>
          </p:cNvSpPr>
          <p:nvPr>
            <p:ph type="title"/>
          </p:nvPr>
        </p:nvSpPr>
        <p:spPr>
          <a:xfrm>
            <a:off x="670274" y="358388"/>
            <a:ext cx="6187725" cy="857400"/>
          </a:xfrm>
        </p:spPr>
        <p:txBody>
          <a:bodyPr/>
          <a:lstStyle/>
          <a:p>
            <a:r>
              <a:rPr lang="en-US" sz="2400" dirty="0">
                <a:sym typeface="Cabin"/>
              </a:rPr>
              <a:t>Retrieving Lists of Keys, Values, and Items:</a:t>
            </a:r>
            <a:br>
              <a:rPr lang="en-US" sz="2400" dirty="0">
                <a:sym typeface="Cabin"/>
              </a:rPr>
            </a:br>
            <a:r>
              <a:rPr lang="en-US" sz="2400" dirty="0">
                <a:sym typeface="Cabin"/>
              </a:rPr>
              <a:t>keys(), values(), and items()</a:t>
            </a:r>
          </a:p>
        </p:txBody>
      </p:sp>
      <p:sp>
        <p:nvSpPr>
          <p:cNvPr id="464" name="Shape 464"/>
          <p:cNvSpPr txBox="1">
            <a:spLocks noGrp="1"/>
          </p:cNvSpPr>
          <p:nvPr>
            <p:ph type="body" idx="1"/>
          </p:nvPr>
        </p:nvSpPr>
        <p:spPr/>
        <p:txBody>
          <a:bodyPr/>
          <a:lstStyle/>
          <a:p>
            <a:r>
              <a:rPr lang="en-US" dirty="0">
                <a:sym typeface="Cabin"/>
              </a:rPr>
              <a:t>You can </a:t>
            </a:r>
            <a:r>
              <a:rPr lang="en-US" dirty="0">
                <a:solidFill>
                  <a:srgbClr val="2185C6"/>
                </a:solidFill>
                <a:sym typeface="Cabin"/>
              </a:rPr>
              <a:t>get a list of keys, values, or items</a:t>
            </a:r>
            <a:r>
              <a:rPr lang="en-US" dirty="0">
                <a:sym typeface="Cabin"/>
              </a:rPr>
              <a:t> (both) from a dictionary using methods </a:t>
            </a:r>
            <a:r>
              <a:rPr lang="en-US" dirty="0">
                <a:solidFill>
                  <a:srgbClr val="2185C6"/>
                </a:solidFill>
                <a:sym typeface="Cabin"/>
              </a:rPr>
              <a:t>keys(), values(), and items()</a:t>
            </a:r>
          </a:p>
        </p:txBody>
      </p:sp>
      <p:sp>
        <p:nvSpPr>
          <p:cNvPr id="465" name="Shape 465"/>
          <p:cNvSpPr txBox="1"/>
          <p:nvPr/>
        </p:nvSpPr>
        <p:spPr>
          <a:xfrm>
            <a:off x="1093634" y="2173524"/>
            <a:ext cx="4062149" cy="1334899"/>
          </a:xfrm>
          <a:prstGeom prst="rect">
            <a:avLst/>
          </a:prstGeom>
          <a:noFill/>
          <a:ln>
            <a:noFill/>
          </a:ln>
        </p:spPr>
        <p:txBody>
          <a:bodyPr lIns="0" tIns="0" rIns="0" bIns="0" anchor="ctr" anchorCtr="0">
            <a:noAutofit/>
          </a:bodyPr>
          <a:lstStyle/>
          <a:p>
            <a:pPr>
              <a:buClr>
                <a:schemeClr val="lt1"/>
              </a:buClr>
              <a:buSzPct val="25000"/>
            </a:pPr>
            <a:r>
              <a:rPr lang="en-US" sz="1055" dirty="0">
                <a:latin typeface="Courier"/>
                <a:ea typeface="Courier"/>
                <a:cs typeface="Courier"/>
                <a:sym typeface="Courier New"/>
              </a:rPr>
              <a:t>&gt;&gt;&gt; </a:t>
            </a:r>
            <a:r>
              <a:rPr lang="en-US" sz="1055" dirty="0" err="1">
                <a:latin typeface="Courier"/>
                <a:ea typeface="Courier"/>
                <a:cs typeface="Courier"/>
                <a:sym typeface="Courier New"/>
              </a:rPr>
              <a:t>jjj</a:t>
            </a:r>
            <a:r>
              <a:rPr lang="en-US" sz="1055" dirty="0">
                <a:latin typeface="Courier"/>
                <a:ea typeface="Courier"/>
                <a:cs typeface="Courier"/>
                <a:sym typeface="Courier New"/>
              </a:rPr>
              <a:t> = { 'chuck' : 1 , '</a:t>
            </a:r>
            <a:r>
              <a:rPr lang="en-US" sz="1055" dirty="0" err="1">
                <a:latin typeface="Courier"/>
                <a:ea typeface="Courier"/>
                <a:cs typeface="Courier"/>
                <a:sym typeface="Courier New"/>
              </a:rPr>
              <a:t>fred</a:t>
            </a:r>
            <a:r>
              <a:rPr lang="en-US" sz="1055" dirty="0">
                <a:latin typeface="Courier"/>
                <a:ea typeface="Courier"/>
                <a:cs typeface="Courier"/>
                <a:sym typeface="Courier New"/>
              </a:rPr>
              <a:t>' : 42, '</a:t>
            </a:r>
            <a:r>
              <a:rPr lang="en-US" sz="1055" dirty="0" err="1">
                <a:latin typeface="Courier"/>
                <a:ea typeface="Courier"/>
                <a:cs typeface="Courier"/>
                <a:sym typeface="Courier New"/>
              </a:rPr>
              <a:t>jan</a:t>
            </a:r>
            <a:r>
              <a:rPr lang="en-US" sz="1055" dirty="0">
                <a:latin typeface="Courier"/>
                <a:ea typeface="Courier"/>
                <a:cs typeface="Courier"/>
                <a:sym typeface="Courier New"/>
              </a:rPr>
              <a:t>': 100}</a:t>
            </a:r>
          </a:p>
          <a:p>
            <a:pPr>
              <a:buClr>
                <a:schemeClr val="lt1"/>
              </a:buClr>
              <a:buSzPct val="25000"/>
            </a:pPr>
            <a:r>
              <a:rPr lang="en-US" sz="1055" dirty="0">
                <a:latin typeface="Courier"/>
                <a:ea typeface="Courier"/>
                <a:cs typeface="Courier"/>
                <a:sym typeface="Courier New"/>
              </a:rPr>
              <a:t>&gt;&gt;&gt; print(</a:t>
            </a:r>
            <a:r>
              <a:rPr lang="en-US" sz="1055" dirty="0" err="1">
                <a:latin typeface="Courier"/>
                <a:ea typeface="Courier"/>
                <a:cs typeface="Courier"/>
                <a:sym typeface="Courier New"/>
              </a:rPr>
              <a:t>jjj.</a:t>
            </a:r>
            <a:r>
              <a:rPr lang="en-US" sz="1055" b="1" dirty="0" err="1">
                <a:solidFill>
                  <a:srgbClr val="FF0000"/>
                </a:solidFill>
                <a:latin typeface="Courier"/>
                <a:ea typeface="Courier"/>
                <a:cs typeface="Courier"/>
                <a:sym typeface="Courier New"/>
              </a:rPr>
              <a:t>keys</a:t>
            </a:r>
            <a:r>
              <a:rPr lang="en-US" sz="1055" b="1" dirty="0">
                <a:solidFill>
                  <a:srgbClr val="FF0000"/>
                </a:solidFill>
                <a:latin typeface="Courier"/>
                <a:ea typeface="Courier"/>
                <a:cs typeface="Courier"/>
                <a:sym typeface="Courier New"/>
              </a:rPr>
              <a:t>()</a:t>
            </a:r>
            <a:r>
              <a:rPr lang="en-US" sz="1055" dirty="0">
                <a:latin typeface="Courier"/>
                <a:ea typeface="Courier"/>
                <a:cs typeface="Courier"/>
                <a:sym typeface="Courier New"/>
              </a:rPr>
              <a:t>)</a:t>
            </a:r>
          </a:p>
          <a:p>
            <a:pPr>
              <a:buClr>
                <a:srgbClr val="00FF00"/>
              </a:buClr>
              <a:buSzPct val="25000"/>
            </a:pPr>
            <a:r>
              <a:rPr lang="en-US" sz="1055" b="1" dirty="0">
                <a:solidFill>
                  <a:srgbClr val="0070C0"/>
                </a:solidFill>
                <a:latin typeface="Courier"/>
                <a:ea typeface="Courier"/>
                <a:cs typeface="Courier"/>
                <a:sym typeface="Courier New"/>
              </a:rPr>
              <a:t>['</a:t>
            </a:r>
            <a:r>
              <a:rPr lang="en-US" sz="1055" b="1" dirty="0" err="1">
                <a:solidFill>
                  <a:srgbClr val="0070C0"/>
                </a:solidFill>
                <a:latin typeface="Courier"/>
                <a:ea typeface="Courier"/>
                <a:cs typeface="Courier"/>
                <a:sym typeface="Courier New"/>
              </a:rPr>
              <a:t>jan</a:t>
            </a:r>
            <a:r>
              <a:rPr lang="en-US" sz="1055" b="1" dirty="0">
                <a:solidFill>
                  <a:srgbClr val="0070C0"/>
                </a:solidFill>
                <a:latin typeface="Courier"/>
                <a:ea typeface="Courier"/>
                <a:cs typeface="Courier"/>
                <a:sym typeface="Courier New"/>
              </a:rPr>
              <a:t>', 'chuck', '</a:t>
            </a:r>
            <a:r>
              <a:rPr lang="en-US" sz="1055" b="1" dirty="0" err="1">
                <a:solidFill>
                  <a:srgbClr val="0070C0"/>
                </a:solidFill>
                <a:latin typeface="Courier"/>
                <a:ea typeface="Courier"/>
                <a:cs typeface="Courier"/>
                <a:sym typeface="Courier New"/>
              </a:rPr>
              <a:t>fred</a:t>
            </a:r>
            <a:r>
              <a:rPr lang="en-US" sz="1055" b="1" dirty="0">
                <a:solidFill>
                  <a:srgbClr val="0070C0"/>
                </a:solidFill>
                <a:latin typeface="Courier"/>
                <a:ea typeface="Courier"/>
                <a:cs typeface="Courier"/>
                <a:sym typeface="Courier New"/>
              </a:rPr>
              <a:t>']</a:t>
            </a:r>
          </a:p>
          <a:p>
            <a:pPr>
              <a:buClr>
                <a:schemeClr val="lt1"/>
              </a:buClr>
              <a:buSzPct val="25000"/>
            </a:pPr>
            <a:r>
              <a:rPr lang="en-US" sz="1055" dirty="0">
                <a:latin typeface="Courier"/>
                <a:ea typeface="Courier"/>
                <a:cs typeface="Courier"/>
                <a:sym typeface="Courier New"/>
              </a:rPr>
              <a:t>&gt;&gt;&gt; print(</a:t>
            </a:r>
            <a:r>
              <a:rPr lang="en-US" sz="1055" dirty="0" err="1">
                <a:latin typeface="Courier"/>
                <a:ea typeface="Courier"/>
                <a:cs typeface="Courier"/>
                <a:sym typeface="Courier New"/>
              </a:rPr>
              <a:t>jjj.</a:t>
            </a:r>
            <a:r>
              <a:rPr lang="en-US" sz="1055" b="1" dirty="0" err="1">
                <a:solidFill>
                  <a:srgbClr val="FF0000"/>
                </a:solidFill>
                <a:latin typeface="Courier"/>
                <a:ea typeface="Courier"/>
                <a:cs typeface="Courier"/>
                <a:sym typeface="Courier New"/>
              </a:rPr>
              <a:t>values</a:t>
            </a:r>
            <a:r>
              <a:rPr lang="en-US" sz="1055" b="1" dirty="0">
                <a:solidFill>
                  <a:srgbClr val="FF0000"/>
                </a:solidFill>
                <a:latin typeface="Courier"/>
                <a:ea typeface="Courier"/>
                <a:cs typeface="Courier"/>
                <a:sym typeface="Courier New"/>
              </a:rPr>
              <a:t>()</a:t>
            </a:r>
            <a:r>
              <a:rPr lang="en-US" sz="1055" dirty="0">
                <a:latin typeface="Courier"/>
                <a:ea typeface="Courier"/>
                <a:cs typeface="Courier"/>
                <a:sym typeface="Courier New"/>
              </a:rPr>
              <a:t>)</a:t>
            </a:r>
          </a:p>
          <a:p>
            <a:pPr>
              <a:buClr>
                <a:srgbClr val="FF00FF"/>
              </a:buClr>
              <a:buSzPct val="25000"/>
            </a:pPr>
            <a:r>
              <a:rPr lang="en-US" sz="1055" b="1" dirty="0">
                <a:solidFill>
                  <a:srgbClr val="0070C0"/>
                </a:solidFill>
                <a:latin typeface="Courier"/>
                <a:ea typeface="Courier"/>
                <a:cs typeface="Courier"/>
                <a:sym typeface="Courier New"/>
              </a:rPr>
              <a:t>[100, 1, 42]</a:t>
            </a:r>
          </a:p>
          <a:p>
            <a:pPr>
              <a:buClr>
                <a:schemeClr val="lt1"/>
              </a:buClr>
              <a:buSzPct val="25000"/>
            </a:pPr>
            <a:r>
              <a:rPr lang="en-US" sz="1055" dirty="0">
                <a:latin typeface="Courier"/>
                <a:ea typeface="Courier"/>
                <a:cs typeface="Courier"/>
                <a:sym typeface="Courier New"/>
              </a:rPr>
              <a:t>&gt;&gt;&gt; print(</a:t>
            </a:r>
            <a:r>
              <a:rPr lang="en-US" sz="1055" dirty="0" err="1">
                <a:latin typeface="Courier"/>
                <a:ea typeface="Courier"/>
                <a:cs typeface="Courier"/>
                <a:sym typeface="Courier New"/>
              </a:rPr>
              <a:t>jjj.</a:t>
            </a:r>
            <a:r>
              <a:rPr lang="en-US" sz="1055" b="1" dirty="0" err="1">
                <a:solidFill>
                  <a:srgbClr val="FF0000"/>
                </a:solidFill>
                <a:latin typeface="Courier"/>
                <a:ea typeface="Courier"/>
                <a:cs typeface="Courier"/>
                <a:sym typeface="Courier New"/>
              </a:rPr>
              <a:t>items</a:t>
            </a:r>
            <a:r>
              <a:rPr lang="en-US" sz="1055" b="1" dirty="0">
                <a:solidFill>
                  <a:srgbClr val="FF0000"/>
                </a:solidFill>
                <a:latin typeface="Courier"/>
                <a:ea typeface="Courier"/>
                <a:cs typeface="Courier"/>
                <a:sym typeface="Courier New"/>
              </a:rPr>
              <a:t>()</a:t>
            </a:r>
            <a:r>
              <a:rPr lang="en-US" sz="1055" dirty="0">
                <a:latin typeface="Courier"/>
                <a:ea typeface="Courier"/>
                <a:cs typeface="Courier"/>
                <a:sym typeface="Courier New"/>
              </a:rPr>
              <a:t>)</a:t>
            </a:r>
          </a:p>
          <a:p>
            <a:pPr>
              <a:buClr>
                <a:schemeClr val="lt1"/>
              </a:buClr>
              <a:buSzPct val="25000"/>
            </a:pPr>
            <a:r>
              <a:rPr lang="en-US" sz="1055" b="1" dirty="0">
                <a:solidFill>
                  <a:srgbClr val="0070C0"/>
                </a:solidFill>
                <a:latin typeface="Courier"/>
                <a:ea typeface="Courier"/>
                <a:cs typeface="Courier"/>
                <a:sym typeface="Courier New"/>
              </a:rPr>
              <a:t>[('</a:t>
            </a:r>
            <a:r>
              <a:rPr lang="en-US" sz="1055" b="1" dirty="0" err="1">
                <a:solidFill>
                  <a:srgbClr val="0070C0"/>
                </a:solidFill>
                <a:latin typeface="Courier"/>
                <a:ea typeface="Courier"/>
                <a:cs typeface="Courier"/>
                <a:sym typeface="Courier New"/>
              </a:rPr>
              <a:t>jan</a:t>
            </a:r>
            <a:r>
              <a:rPr lang="en-US" sz="1055" b="1" dirty="0">
                <a:solidFill>
                  <a:srgbClr val="0070C0"/>
                </a:solidFill>
                <a:latin typeface="Courier"/>
                <a:ea typeface="Courier"/>
                <a:cs typeface="Courier"/>
                <a:sym typeface="Courier New"/>
              </a:rPr>
              <a:t>', 100), ('chuck', 1), ('</a:t>
            </a:r>
            <a:r>
              <a:rPr lang="en-US" sz="1055" b="1" dirty="0" err="1">
                <a:solidFill>
                  <a:srgbClr val="0070C0"/>
                </a:solidFill>
                <a:latin typeface="Courier"/>
                <a:ea typeface="Courier"/>
                <a:cs typeface="Courier"/>
                <a:sym typeface="Courier New"/>
              </a:rPr>
              <a:t>fred</a:t>
            </a:r>
            <a:r>
              <a:rPr lang="en-US" sz="1055" b="1" dirty="0">
                <a:solidFill>
                  <a:srgbClr val="0070C0"/>
                </a:solidFill>
                <a:latin typeface="Courier"/>
                <a:ea typeface="Courier"/>
                <a:cs typeface="Courier"/>
                <a:sym typeface="Courier New"/>
              </a:rPr>
              <a:t>', 42)]</a:t>
            </a:r>
          </a:p>
          <a:p>
            <a:pPr>
              <a:buClr>
                <a:schemeClr val="lt1"/>
              </a:buClr>
              <a:buSzPct val="25000"/>
            </a:pPr>
            <a:r>
              <a:rPr lang="en-US" sz="1055" dirty="0">
                <a:latin typeface="Courier"/>
                <a:ea typeface="Courier"/>
                <a:cs typeface="Courier"/>
                <a:sym typeface="Courier New"/>
              </a:rPr>
              <a:t>&gt;&gt;&gt; </a:t>
            </a:r>
          </a:p>
        </p:txBody>
      </p:sp>
      <p:sp>
        <p:nvSpPr>
          <p:cNvPr id="466" name="Shape 466"/>
          <p:cNvSpPr txBox="1"/>
          <p:nvPr/>
        </p:nvSpPr>
        <p:spPr>
          <a:xfrm>
            <a:off x="4034753" y="3828886"/>
            <a:ext cx="1682090" cy="479473"/>
          </a:xfrm>
          <a:prstGeom prst="rect">
            <a:avLst/>
          </a:prstGeom>
          <a:noFill/>
          <a:ln>
            <a:noFill/>
          </a:ln>
        </p:spPr>
        <p:txBody>
          <a:bodyPr lIns="0" tIns="0" rIns="0" bIns="0" anchor="ctr" anchorCtr="0">
            <a:noAutofit/>
          </a:bodyPr>
          <a:lstStyle/>
          <a:p>
            <a:pPr>
              <a:buClr>
                <a:schemeClr val="lt1"/>
              </a:buClr>
              <a:buSzPct val="25000"/>
            </a:pPr>
            <a:r>
              <a:rPr lang="en-US" sz="1435" dirty="0">
                <a:latin typeface="Arial" charset="0"/>
                <a:ea typeface="Arial" charset="0"/>
                <a:cs typeface="Arial" charset="0"/>
                <a:sym typeface="Cabin"/>
              </a:rPr>
              <a:t>What is a “tuple”? </a:t>
            </a:r>
          </a:p>
          <a:p>
            <a:pPr>
              <a:buClr>
                <a:schemeClr val="lt1"/>
              </a:buClr>
              <a:buSzPct val="25000"/>
            </a:pPr>
            <a:r>
              <a:rPr lang="en-US" sz="1435" dirty="0">
                <a:latin typeface="Arial" charset="0"/>
                <a:ea typeface="Arial" charset="0"/>
                <a:cs typeface="Arial" charset="0"/>
                <a:sym typeface="Cabin"/>
              </a:rPr>
              <a:t>- coming soon...</a:t>
            </a:r>
          </a:p>
        </p:txBody>
      </p:sp>
      <p:cxnSp>
        <p:nvCxnSpPr>
          <p:cNvPr id="467" name="Shape 467"/>
          <p:cNvCxnSpPr/>
          <p:nvPr/>
        </p:nvCxnSpPr>
        <p:spPr>
          <a:xfrm>
            <a:off x="4034753" y="3419861"/>
            <a:ext cx="114524" cy="307565"/>
          </a:xfrm>
          <a:prstGeom prst="straightConnector1">
            <a:avLst/>
          </a:prstGeom>
          <a:noFill/>
          <a:ln w="76200" cap="rnd" cmpd="sng">
            <a:solidFill>
              <a:srgbClr val="2185C6"/>
            </a:solidFill>
            <a:prstDash val="solid"/>
            <a:miter/>
            <a:headEnd type="stealth" w="med" len="med"/>
            <a:tailEnd type="none" w="med" len="med"/>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Shape 472"/>
          <p:cNvSpPr txBox="1">
            <a:spLocks noGrp="1"/>
          </p:cNvSpPr>
          <p:nvPr>
            <p:ph type="title"/>
          </p:nvPr>
        </p:nvSpPr>
        <p:spPr/>
        <p:txBody>
          <a:bodyPr/>
          <a:lstStyle/>
          <a:p>
            <a:r>
              <a:rPr lang="en-US" dirty="0">
                <a:sym typeface="Cabin"/>
              </a:rPr>
              <a:t>Bonus: Two Iteration Variables!</a:t>
            </a:r>
          </a:p>
        </p:txBody>
      </p:sp>
      <p:sp>
        <p:nvSpPr>
          <p:cNvPr id="473" name="Shape 473"/>
          <p:cNvSpPr txBox="1">
            <a:spLocks noGrp="1"/>
          </p:cNvSpPr>
          <p:nvPr>
            <p:ph type="body" idx="1"/>
          </p:nvPr>
        </p:nvSpPr>
        <p:spPr/>
        <p:txBody>
          <a:bodyPr/>
          <a:lstStyle/>
          <a:p>
            <a:r>
              <a:rPr lang="en-US" dirty="0">
                <a:sym typeface="Cabin"/>
              </a:rPr>
              <a:t>We can </a:t>
            </a:r>
            <a:r>
              <a:rPr lang="en-US" dirty="0">
                <a:solidFill>
                  <a:srgbClr val="2185C6"/>
                </a:solidFill>
                <a:sym typeface="Cabin"/>
              </a:rPr>
              <a:t>loop through the key-value pairs </a:t>
            </a:r>
            <a:r>
              <a:rPr lang="en-US" dirty="0">
                <a:sym typeface="Cabin"/>
              </a:rPr>
              <a:t>in a dictionary using </a:t>
            </a:r>
            <a:r>
              <a:rPr lang="en-US" dirty="0">
                <a:solidFill>
                  <a:srgbClr val="2185C6"/>
                </a:solidFill>
                <a:sym typeface="Cabin"/>
              </a:rPr>
              <a:t>two iteration variables</a:t>
            </a:r>
          </a:p>
          <a:p>
            <a:r>
              <a:rPr lang="en-US" dirty="0">
                <a:sym typeface="Cabin"/>
              </a:rPr>
              <a:t>Each iteration, </a:t>
            </a:r>
            <a:r>
              <a:rPr lang="en-US" dirty="0">
                <a:solidFill>
                  <a:srgbClr val="F20052"/>
                </a:solidFill>
                <a:sym typeface="Cabin"/>
              </a:rPr>
              <a:t>the first variable is the key and the second variable is the corresponding value for the key</a:t>
            </a:r>
          </a:p>
        </p:txBody>
      </p:sp>
      <p:sp>
        <p:nvSpPr>
          <p:cNvPr id="474" name="Shape 474"/>
          <p:cNvSpPr txBox="1"/>
          <p:nvPr/>
        </p:nvSpPr>
        <p:spPr>
          <a:xfrm>
            <a:off x="2668136" y="2685721"/>
            <a:ext cx="3592414" cy="2019937"/>
          </a:xfrm>
          <a:prstGeom prst="rect">
            <a:avLst/>
          </a:prstGeom>
          <a:noFill/>
          <a:ln>
            <a:noFill/>
          </a:ln>
        </p:spPr>
        <p:txBody>
          <a:bodyPr lIns="0" tIns="0" rIns="0" bIns="0" anchor="ctr" anchorCtr="0">
            <a:noAutofit/>
          </a:bodyPr>
          <a:lstStyle/>
          <a:p>
            <a:pPr>
              <a:buClr>
                <a:schemeClr val="lt1"/>
              </a:buClr>
              <a:buSzPct val="25000"/>
            </a:pPr>
            <a:r>
              <a:rPr lang="en-US" sz="1013" dirty="0" err="1">
                <a:latin typeface="Courier"/>
                <a:ea typeface="Courier"/>
                <a:cs typeface="Courier"/>
                <a:sym typeface="Courier New"/>
              </a:rPr>
              <a:t>jjj</a:t>
            </a:r>
            <a:r>
              <a:rPr lang="en-US" sz="1013" dirty="0">
                <a:latin typeface="Courier"/>
                <a:ea typeface="Courier"/>
                <a:cs typeface="Courier"/>
                <a:sym typeface="Courier New"/>
              </a:rPr>
              <a:t> = { 'chuck' : 1 , '</a:t>
            </a:r>
            <a:r>
              <a:rPr lang="en-US" sz="1013" dirty="0" err="1">
                <a:latin typeface="Courier"/>
                <a:ea typeface="Courier"/>
                <a:cs typeface="Courier"/>
                <a:sym typeface="Courier New"/>
              </a:rPr>
              <a:t>fred</a:t>
            </a:r>
            <a:r>
              <a:rPr lang="en-US" sz="1013" dirty="0">
                <a:latin typeface="Courier"/>
                <a:ea typeface="Courier"/>
                <a:cs typeface="Courier"/>
                <a:sym typeface="Courier New"/>
              </a:rPr>
              <a:t>' : 42, '</a:t>
            </a:r>
            <a:r>
              <a:rPr lang="en-US" sz="1013" dirty="0" err="1">
                <a:latin typeface="Courier"/>
                <a:ea typeface="Courier"/>
                <a:cs typeface="Courier"/>
                <a:sym typeface="Courier New"/>
              </a:rPr>
              <a:t>jan</a:t>
            </a:r>
            <a:r>
              <a:rPr lang="en-US" sz="1013" dirty="0">
                <a:latin typeface="Courier"/>
                <a:ea typeface="Courier"/>
                <a:cs typeface="Courier"/>
                <a:sym typeface="Courier New"/>
              </a:rPr>
              <a:t>': 100}</a:t>
            </a:r>
          </a:p>
          <a:p>
            <a:pPr>
              <a:buClr>
                <a:schemeClr val="lt1"/>
              </a:buClr>
              <a:buSzPct val="25000"/>
            </a:pPr>
            <a:r>
              <a:rPr lang="en-US" sz="1013" dirty="0">
                <a:latin typeface="Courier"/>
                <a:ea typeface="Courier"/>
                <a:cs typeface="Courier"/>
                <a:sym typeface="Courier New"/>
              </a:rPr>
              <a:t>for </a:t>
            </a:r>
            <a:r>
              <a:rPr lang="en-US" sz="1013" b="1" dirty="0" err="1">
                <a:solidFill>
                  <a:srgbClr val="FF0000"/>
                </a:solidFill>
                <a:latin typeface="Courier"/>
                <a:ea typeface="Courier"/>
                <a:cs typeface="Courier"/>
                <a:sym typeface="Courier New"/>
              </a:rPr>
              <a:t>aaa,</a:t>
            </a:r>
            <a:r>
              <a:rPr lang="en-US" sz="1013" b="1" dirty="0" err="1">
                <a:solidFill>
                  <a:srgbClr val="0070C0"/>
                </a:solidFill>
                <a:latin typeface="Courier"/>
                <a:ea typeface="Courier"/>
                <a:cs typeface="Courier"/>
                <a:sym typeface="Courier New"/>
              </a:rPr>
              <a:t>bbb</a:t>
            </a:r>
            <a:r>
              <a:rPr lang="en-US" sz="1013" b="1" dirty="0">
                <a:solidFill>
                  <a:srgbClr val="FF0000"/>
                </a:solidFill>
                <a:latin typeface="Courier"/>
                <a:ea typeface="Courier"/>
                <a:cs typeface="Courier"/>
                <a:sym typeface="Courier New"/>
              </a:rPr>
              <a:t> </a:t>
            </a:r>
            <a:r>
              <a:rPr lang="en-US" sz="1013" dirty="0">
                <a:latin typeface="Courier"/>
                <a:ea typeface="Courier"/>
                <a:cs typeface="Courier"/>
                <a:sym typeface="Courier New"/>
              </a:rPr>
              <a:t>in </a:t>
            </a:r>
            <a:r>
              <a:rPr lang="en-US" sz="1013" dirty="0" err="1">
                <a:latin typeface="Courier"/>
                <a:ea typeface="Courier"/>
                <a:cs typeface="Courier"/>
                <a:sym typeface="Courier New"/>
              </a:rPr>
              <a:t>jjj.items</a:t>
            </a:r>
            <a:r>
              <a:rPr lang="en-US" sz="1013" dirty="0">
                <a:latin typeface="Courier"/>
                <a:ea typeface="Courier"/>
                <a:cs typeface="Courier"/>
                <a:sym typeface="Courier New"/>
              </a:rPr>
              <a:t>() :</a:t>
            </a:r>
          </a:p>
          <a:p>
            <a:pPr lvl="0">
              <a:buClr>
                <a:schemeClr val="lt1"/>
              </a:buClr>
              <a:buSzPct val="25000"/>
            </a:pPr>
            <a:r>
              <a:rPr lang="en-US" sz="1013" dirty="0">
                <a:latin typeface="Courier"/>
                <a:ea typeface="Courier"/>
                <a:cs typeface="Courier"/>
                <a:sym typeface="Courier New"/>
              </a:rPr>
              <a:t>    print(</a:t>
            </a:r>
            <a:r>
              <a:rPr lang="en-US" sz="1013" dirty="0" err="1">
                <a:latin typeface="Courier"/>
                <a:ea typeface="Courier"/>
                <a:cs typeface="Courier"/>
                <a:sym typeface="Courier New"/>
              </a:rPr>
              <a:t>aaa</a:t>
            </a:r>
            <a:r>
              <a:rPr lang="en-US" sz="1013" dirty="0">
                <a:latin typeface="Courier"/>
                <a:ea typeface="Courier"/>
                <a:cs typeface="Courier"/>
                <a:sym typeface="Courier New"/>
              </a:rPr>
              <a:t>, </a:t>
            </a:r>
            <a:r>
              <a:rPr lang="en-US" sz="1013" dirty="0" err="1">
                <a:latin typeface="Courier"/>
                <a:ea typeface="Courier"/>
                <a:cs typeface="Courier"/>
                <a:sym typeface="Courier New"/>
              </a:rPr>
              <a:t>bbb</a:t>
            </a:r>
            <a:r>
              <a:rPr lang="en-US" sz="1013" dirty="0">
                <a:latin typeface="Courier"/>
                <a:ea typeface="Courier"/>
                <a:cs typeface="Courier"/>
                <a:sym typeface="Courier New"/>
              </a:rPr>
              <a:t>)</a:t>
            </a:r>
          </a:p>
          <a:p>
            <a:pPr>
              <a:buClr>
                <a:schemeClr val="lt1"/>
              </a:buClr>
              <a:buSzPct val="25000"/>
            </a:pPr>
            <a:endParaRPr lang="en-US" sz="1013" dirty="0">
              <a:latin typeface="Courier"/>
              <a:ea typeface="Courier"/>
              <a:cs typeface="Courier"/>
              <a:sym typeface="Courier New"/>
            </a:endParaRPr>
          </a:p>
          <a:p>
            <a:pPr>
              <a:buClr>
                <a:schemeClr val="lt1"/>
              </a:buClr>
              <a:buSzPct val="25000"/>
            </a:pPr>
            <a:endParaRPr lang="en-US" sz="1013" dirty="0">
              <a:latin typeface="Courier"/>
              <a:ea typeface="Courier"/>
              <a:cs typeface="Courier"/>
              <a:sym typeface="Courier New"/>
            </a:endParaRPr>
          </a:p>
          <a:p>
            <a:pPr>
              <a:buClr>
                <a:schemeClr val="lt1"/>
              </a:buClr>
              <a:buSzPct val="25000"/>
            </a:pPr>
            <a:r>
              <a:rPr lang="en-US" sz="1013" dirty="0">
                <a:latin typeface="Courier"/>
                <a:ea typeface="Courier"/>
                <a:cs typeface="Courier"/>
                <a:sym typeface="Courier New"/>
              </a:rPr>
              <a:t> </a:t>
            </a:r>
          </a:p>
          <a:p>
            <a:pPr>
              <a:buClr>
                <a:srgbClr val="FF7F00"/>
              </a:buClr>
              <a:buSzPct val="25000"/>
            </a:pPr>
            <a:r>
              <a:rPr lang="en-US" sz="1013" dirty="0" err="1">
                <a:latin typeface="Courier"/>
                <a:ea typeface="Courier"/>
                <a:cs typeface="Courier"/>
                <a:sym typeface="Courier New"/>
              </a:rPr>
              <a:t>jan</a:t>
            </a:r>
            <a:r>
              <a:rPr lang="en-US" sz="1013" dirty="0">
                <a:latin typeface="Courier"/>
                <a:ea typeface="Courier"/>
                <a:cs typeface="Courier"/>
                <a:sym typeface="Courier New"/>
              </a:rPr>
              <a:t> 100</a:t>
            </a:r>
          </a:p>
          <a:p>
            <a:pPr>
              <a:buClr>
                <a:srgbClr val="FF7F00"/>
              </a:buClr>
              <a:buSzPct val="25000"/>
            </a:pPr>
            <a:r>
              <a:rPr lang="en-US" sz="1013" dirty="0">
                <a:latin typeface="Courier"/>
                <a:ea typeface="Courier"/>
                <a:cs typeface="Courier"/>
                <a:sym typeface="Courier New"/>
              </a:rPr>
              <a:t>chuck 1</a:t>
            </a:r>
          </a:p>
          <a:p>
            <a:pPr>
              <a:buClr>
                <a:srgbClr val="FF7F00"/>
              </a:buClr>
              <a:buSzPct val="25000"/>
            </a:pPr>
            <a:r>
              <a:rPr lang="en-US" sz="1013" dirty="0" err="1">
                <a:latin typeface="Courier"/>
                <a:ea typeface="Courier"/>
                <a:cs typeface="Courier"/>
                <a:sym typeface="Courier New"/>
              </a:rPr>
              <a:t>fred</a:t>
            </a:r>
            <a:r>
              <a:rPr lang="en-US" sz="1013" dirty="0">
                <a:latin typeface="Courier"/>
                <a:ea typeface="Courier"/>
                <a:cs typeface="Courier"/>
                <a:sym typeface="Courier New"/>
              </a:rPr>
              <a:t> 42</a:t>
            </a:r>
          </a:p>
          <a:p>
            <a:pPr>
              <a:buClr>
                <a:schemeClr val="lt1"/>
              </a:buClr>
              <a:buSzPct val="25000"/>
            </a:pPr>
            <a:r>
              <a:rPr lang="en-US" sz="1013" b="1" dirty="0">
                <a:latin typeface="Courier"/>
                <a:ea typeface="Courier"/>
                <a:cs typeface="Courier"/>
                <a:sym typeface="Courier New"/>
              </a:rPr>
              <a:t> </a:t>
            </a:r>
          </a:p>
          <a:p>
            <a:pPr algn="ctr"/>
            <a:endParaRPr sz="1013" b="1" dirty="0">
              <a:latin typeface="Courier"/>
              <a:ea typeface="Courier"/>
              <a:cs typeface="Courier"/>
              <a:sym typeface="Courier New"/>
            </a:endParaRPr>
          </a:p>
        </p:txBody>
      </p:sp>
      <p:sp>
        <p:nvSpPr>
          <p:cNvPr id="475" name="Shape 475"/>
          <p:cNvSpPr txBox="1"/>
          <p:nvPr/>
        </p:nvSpPr>
        <p:spPr>
          <a:xfrm>
            <a:off x="4709777" y="3994349"/>
            <a:ext cx="630914" cy="262490"/>
          </a:xfrm>
          <a:prstGeom prst="rect">
            <a:avLst/>
          </a:prstGeom>
          <a:noFill/>
          <a:ln>
            <a:noFill/>
          </a:ln>
        </p:spPr>
        <p:txBody>
          <a:bodyPr lIns="0" tIns="0" rIns="0" bIns="0" anchor="ctr" anchorCtr="0">
            <a:noAutofit/>
          </a:bodyPr>
          <a:lstStyle/>
          <a:p>
            <a:pPr algn="r">
              <a:buClr>
                <a:srgbClr val="FF7F00"/>
              </a:buClr>
              <a:buSzPct val="25000"/>
            </a:pPr>
            <a:r>
              <a:rPr lang="en-US" sz="1519">
                <a:latin typeface="Arial" charset="0"/>
                <a:ea typeface="Arial" charset="0"/>
                <a:cs typeface="Arial" charset="0"/>
                <a:sym typeface="Cabin"/>
              </a:rPr>
              <a:t>[chuck]</a:t>
            </a:r>
          </a:p>
        </p:txBody>
      </p:sp>
      <p:sp>
        <p:nvSpPr>
          <p:cNvPr id="476" name="Shape 476"/>
          <p:cNvSpPr txBox="1"/>
          <p:nvPr/>
        </p:nvSpPr>
        <p:spPr>
          <a:xfrm>
            <a:off x="5465229" y="3988991"/>
            <a:ext cx="155376" cy="273248"/>
          </a:xfrm>
          <a:prstGeom prst="rect">
            <a:avLst/>
          </a:prstGeom>
          <a:noFill/>
          <a:ln w="25400" cap="rnd" cmpd="sng">
            <a:solidFill>
              <a:srgbClr val="FF0000"/>
            </a:solidFill>
            <a:prstDash val="solid"/>
            <a:miter/>
            <a:headEnd type="none" w="med" len="med"/>
            <a:tailEnd type="none" w="med" len="med"/>
          </a:ln>
        </p:spPr>
        <p:txBody>
          <a:bodyPr lIns="0" tIns="0" rIns="0" bIns="0" anchor="ctr" anchorCtr="0">
            <a:noAutofit/>
          </a:bodyPr>
          <a:lstStyle/>
          <a:p>
            <a:pPr>
              <a:buClr>
                <a:schemeClr val="lt1"/>
              </a:buClr>
              <a:buSzPct val="25000"/>
            </a:pPr>
            <a:r>
              <a:rPr lang="en-US" sz="1519">
                <a:latin typeface="Arial" charset="0"/>
                <a:ea typeface="Arial" charset="0"/>
                <a:cs typeface="Arial" charset="0"/>
                <a:sym typeface="Cabin"/>
              </a:rPr>
              <a:t>1</a:t>
            </a:r>
          </a:p>
        </p:txBody>
      </p:sp>
      <p:sp>
        <p:nvSpPr>
          <p:cNvPr id="477" name="Shape 477"/>
          <p:cNvSpPr txBox="1"/>
          <p:nvPr/>
        </p:nvSpPr>
        <p:spPr>
          <a:xfrm>
            <a:off x="4830997" y="4342607"/>
            <a:ext cx="488279" cy="262490"/>
          </a:xfrm>
          <a:prstGeom prst="rect">
            <a:avLst/>
          </a:prstGeom>
          <a:noFill/>
          <a:ln>
            <a:noFill/>
          </a:ln>
        </p:spPr>
        <p:txBody>
          <a:bodyPr lIns="0" tIns="0" rIns="0" bIns="0" anchor="ctr" anchorCtr="0">
            <a:noAutofit/>
          </a:bodyPr>
          <a:lstStyle/>
          <a:p>
            <a:pPr algn="r">
              <a:buClr>
                <a:srgbClr val="FF7F00"/>
              </a:buClr>
              <a:buSzPct val="25000"/>
            </a:pPr>
            <a:r>
              <a:rPr lang="en-US" sz="1519">
                <a:latin typeface="Arial" charset="0"/>
                <a:ea typeface="Arial" charset="0"/>
                <a:cs typeface="Arial" charset="0"/>
                <a:sym typeface="Cabin"/>
              </a:rPr>
              <a:t>[fred]</a:t>
            </a:r>
          </a:p>
        </p:txBody>
      </p:sp>
      <p:sp>
        <p:nvSpPr>
          <p:cNvPr id="478" name="Shape 478"/>
          <p:cNvSpPr txBox="1"/>
          <p:nvPr/>
        </p:nvSpPr>
        <p:spPr>
          <a:xfrm>
            <a:off x="5443798" y="4337249"/>
            <a:ext cx="251817" cy="273248"/>
          </a:xfrm>
          <a:prstGeom prst="rect">
            <a:avLst/>
          </a:prstGeom>
          <a:noFill/>
          <a:ln w="25400" cap="rnd" cmpd="sng">
            <a:solidFill>
              <a:srgbClr val="FF0000"/>
            </a:solidFill>
            <a:prstDash val="solid"/>
            <a:miter/>
            <a:headEnd type="none" w="med" len="med"/>
            <a:tailEnd type="none" w="med" len="med"/>
          </a:ln>
        </p:spPr>
        <p:txBody>
          <a:bodyPr lIns="0" tIns="0" rIns="0" bIns="0" anchor="ctr" anchorCtr="0">
            <a:noAutofit/>
          </a:bodyPr>
          <a:lstStyle/>
          <a:p>
            <a:pPr>
              <a:buClr>
                <a:schemeClr val="lt1"/>
              </a:buClr>
              <a:buSzPct val="25000"/>
            </a:pPr>
            <a:r>
              <a:rPr lang="en-US" sz="1519">
                <a:latin typeface="Arial" charset="0"/>
                <a:ea typeface="Arial" charset="0"/>
                <a:cs typeface="Arial" charset="0"/>
                <a:sym typeface="Cabin"/>
              </a:rPr>
              <a:t>42</a:t>
            </a:r>
          </a:p>
        </p:txBody>
      </p:sp>
      <p:sp>
        <p:nvSpPr>
          <p:cNvPr id="479" name="Shape 479"/>
          <p:cNvSpPr txBox="1"/>
          <p:nvPr/>
        </p:nvSpPr>
        <p:spPr>
          <a:xfrm>
            <a:off x="4967671" y="3335338"/>
            <a:ext cx="365718" cy="262490"/>
          </a:xfrm>
          <a:prstGeom prst="rect">
            <a:avLst/>
          </a:prstGeom>
          <a:noFill/>
          <a:ln>
            <a:noFill/>
          </a:ln>
        </p:spPr>
        <p:txBody>
          <a:bodyPr lIns="0" tIns="0" rIns="0" bIns="0" anchor="ctr" anchorCtr="0">
            <a:noAutofit/>
          </a:bodyPr>
          <a:lstStyle/>
          <a:p>
            <a:pPr algn="ctr">
              <a:buClr>
                <a:srgbClr val="FF7F00"/>
              </a:buClr>
              <a:buSzPct val="25000"/>
            </a:pPr>
            <a:r>
              <a:rPr lang="en-US" sz="1519">
                <a:latin typeface="Arial" charset="0"/>
                <a:ea typeface="Arial" charset="0"/>
                <a:cs typeface="Arial" charset="0"/>
                <a:sym typeface="Cabin"/>
              </a:rPr>
              <a:t>aaa</a:t>
            </a:r>
            <a:endParaRPr lang="en-US" sz="1519" dirty="0">
              <a:latin typeface="Arial" charset="0"/>
              <a:ea typeface="Arial" charset="0"/>
              <a:cs typeface="Arial" charset="0"/>
              <a:sym typeface="Cabin"/>
            </a:endParaRPr>
          </a:p>
        </p:txBody>
      </p:sp>
      <p:sp>
        <p:nvSpPr>
          <p:cNvPr id="480" name="Shape 480"/>
          <p:cNvSpPr txBox="1"/>
          <p:nvPr/>
        </p:nvSpPr>
        <p:spPr>
          <a:xfrm>
            <a:off x="5437100" y="3335338"/>
            <a:ext cx="337542" cy="262532"/>
          </a:xfrm>
          <a:prstGeom prst="rect">
            <a:avLst/>
          </a:prstGeom>
          <a:noFill/>
          <a:ln>
            <a:noFill/>
          </a:ln>
        </p:spPr>
        <p:txBody>
          <a:bodyPr lIns="0" tIns="0" rIns="0" bIns="0" anchor="ctr" anchorCtr="0">
            <a:noAutofit/>
          </a:bodyPr>
          <a:lstStyle/>
          <a:p>
            <a:pPr algn="ctr">
              <a:buClr>
                <a:srgbClr val="FFFF00"/>
              </a:buClr>
              <a:buSzPct val="25000"/>
            </a:pPr>
            <a:r>
              <a:rPr lang="en-US" sz="1519">
                <a:latin typeface="Arial" charset="0"/>
                <a:ea typeface="Arial" charset="0"/>
                <a:cs typeface="Arial" charset="0"/>
                <a:sym typeface="Cabin"/>
              </a:rPr>
              <a:t>bbb</a:t>
            </a:r>
          </a:p>
        </p:txBody>
      </p:sp>
      <p:sp>
        <p:nvSpPr>
          <p:cNvPr id="481" name="Shape 481"/>
          <p:cNvSpPr txBox="1"/>
          <p:nvPr/>
        </p:nvSpPr>
        <p:spPr>
          <a:xfrm>
            <a:off x="4937485" y="3651449"/>
            <a:ext cx="397786" cy="262490"/>
          </a:xfrm>
          <a:prstGeom prst="rect">
            <a:avLst/>
          </a:prstGeom>
          <a:noFill/>
          <a:ln>
            <a:noFill/>
          </a:ln>
        </p:spPr>
        <p:txBody>
          <a:bodyPr lIns="0" tIns="0" rIns="0" bIns="0" anchor="ctr" anchorCtr="0">
            <a:noAutofit/>
          </a:bodyPr>
          <a:lstStyle/>
          <a:p>
            <a:pPr algn="r">
              <a:buClr>
                <a:srgbClr val="FF7F00"/>
              </a:buClr>
              <a:buSzPct val="25000"/>
            </a:pPr>
            <a:r>
              <a:rPr lang="en-US" sz="1519">
                <a:latin typeface="Arial" charset="0"/>
                <a:ea typeface="Arial" charset="0"/>
                <a:cs typeface="Arial" charset="0"/>
                <a:sym typeface="Cabin"/>
              </a:rPr>
              <a:t>[jan]</a:t>
            </a:r>
          </a:p>
        </p:txBody>
      </p:sp>
      <p:sp>
        <p:nvSpPr>
          <p:cNvPr id="482" name="Shape 482"/>
          <p:cNvSpPr txBox="1"/>
          <p:nvPr/>
        </p:nvSpPr>
        <p:spPr>
          <a:xfrm>
            <a:off x="5459872" y="3646091"/>
            <a:ext cx="348257" cy="273248"/>
          </a:xfrm>
          <a:prstGeom prst="rect">
            <a:avLst/>
          </a:prstGeom>
          <a:noFill/>
          <a:ln w="25400" cap="rnd" cmpd="sng">
            <a:solidFill>
              <a:srgbClr val="FF0000"/>
            </a:solidFill>
            <a:prstDash val="solid"/>
            <a:miter/>
            <a:headEnd type="none" w="med" len="med"/>
            <a:tailEnd type="none" w="med" len="med"/>
          </a:ln>
        </p:spPr>
        <p:txBody>
          <a:bodyPr lIns="0" tIns="0" rIns="0" bIns="0" anchor="ctr" anchorCtr="0">
            <a:noAutofit/>
          </a:bodyPr>
          <a:lstStyle/>
          <a:p>
            <a:pPr>
              <a:buClr>
                <a:schemeClr val="lt1"/>
              </a:buClr>
              <a:buSzPct val="25000"/>
            </a:pPr>
            <a:r>
              <a:rPr lang="en-US" sz="1519">
                <a:latin typeface="Arial" charset="0"/>
                <a:ea typeface="Arial" charset="0"/>
                <a:cs typeface="Arial" charset="0"/>
                <a:sym typeface="Cabin"/>
              </a:rPr>
              <a:t>100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Shape 487"/>
          <p:cNvSpPr txBox="1"/>
          <p:nvPr/>
        </p:nvSpPr>
        <p:spPr>
          <a:xfrm>
            <a:off x="556771" y="1628775"/>
            <a:ext cx="3890531" cy="3104183"/>
          </a:xfrm>
          <a:prstGeom prst="rect">
            <a:avLst/>
          </a:prstGeom>
          <a:noFill/>
          <a:ln>
            <a:noFill/>
          </a:ln>
        </p:spPr>
        <p:txBody>
          <a:bodyPr lIns="0" tIns="0" rIns="0" bIns="0" anchor="ctr" anchorCtr="0">
            <a:noAutofit/>
          </a:bodyPr>
          <a:lstStyle/>
          <a:p>
            <a:pPr>
              <a:buClr>
                <a:srgbClr val="00FF00"/>
              </a:buClr>
              <a:buSzPct val="25000"/>
            </a:pPr>
            <a:r>
              <a:rPr lang="en-US" sz="1097" dirty="0">
                <a:latin typeface="Courier"/>
                <a:ea typeface="Courier"/>
                <a:cs typeface="Courier"/>
                <a:sym typeface="Courier New"/>
              </a:rPr>
              <a:t>name = input('Enter file:')</a:t>
            </a:r>
          </a:p>
          <a:p>
            <a:pPr>
              <a:buClr>
                <a:srgbClr val="00FF00"/>
              </a:buClr>
              <a:buSzPct val="25000"/>
            </a:pPr>
            <a:r>
              <a:rPr lang="en-US" sz="1097" dirty="0">
                <a:latin typeface="Courier"/>
                <a:ea typeface="Courier"/>
                <a:cs typeface="Courier"/>
                <a:sym typeface="Courier New"/>
              </a:rPr>
              <a:t>handle = open(name)</a:t>
            </a:r>
          </a:p>
          <a:p>
            <a:pPr algn="ctr"/>
            <a:endParaRPr sz="1097" dirty="0">
              <a:latin typeface="Courier"/>
              <a:ea typeface="Courier"/>
              <a:cs typeface="Courier"/>
              <a:sym typeface="Courier New"/>
            </a:endParaRPr>
          </a:p>
          <a:p>
            <a:pPr>
              <a:buClr>
                <a:srgbClr val="00FF00"/>
              </a:buClr>
              <a:buSzPct val="25000"/>
            </a:pPr>
            <a:r>
              <a:rPr lang="en-US" sz="1097" dirty="0">
                <a:latin typeface="Courier"/>
                <a:ea typeface="Courier"/>
                <a:cs typeface="Courier"/>
                <a:sym typeface="Courier New"/>
              </a:rPr>
              <a:t>counts = </a:t>
            </a:r>
            <a:r>
              <a:rPr lang="en-US" sz="1097" dirty="0" err="1">
                <a:latin typeface="Courier"/>
                <a:ea typeface="Courier"/>
                <a:cs typeface="Courier"/>
                <a:sym typeface="Courier New"/>
              </a:rPr>
              <a:t>dict</a:t>
            </a:r>
            <a:r>
              <a:rPr lang="en-US" sz="1097" dirty="0">
                <a:latin typeface="Courier"/>
                <a:ea typeface="Courier"/>
                <a:cs typeface="Courier"/>
                <a:sym typeface="Courier New"/>
              </a:rPr>
              <a:t>()</a:t>
            </a:r>
          </a:p>
          <a:p>
            <a:pPr lvl="0">
              <a:buClr>
                <a:srgbClr val="00FF00"/>
              </a:buClr>
              <a:buSzPct val="25000"/>
            </a:pPr>
            <a:r>
              <a:rPr lang="en-US" sz="1097" b="1" dirty="0">
                <a:solidFill>
                  <a:srgbClr val="0070C0"/>
                </a:solidFill>
                <a:latin typeface="Courier"/>
                <a:ea typeface="Courier"/>
                <a:cs typeface="Courier"/>
                <a:sym typeface="Courier New"/>
              </a:rPr>
              <a:t>for line in handle:</a:t>
            </a:r>
          </a:p>
          <a:p>
            <a:pPr lvl="0">
              <a:buClr>
                <a:srgbClr val="00FF00"/>
              </a:buClr>
              <a:buSzPct val="25000"/>
            </a:pPr>
            <a:r>
              <a:rPr lang="en-US" sz="1097" dirty="0">
                <a:latin typeface="Courier"/>
                <a:ea typeface="Courier"/>
                <a:cs typeface="Courier"/>
                <a:sym typeface="Courier New"/>
              </a:rPr>
              <a:t>    words = </a:t>
            </a:r>
            <a:r>
              <a:rPr lang="en-US" sz="1097" dirty="0" err="1">
                <a:latin typeface="Courier"/>
                <a:ea typeface="Courier"/>
                <a:cs typeface="Courier"/>
                <a:sym typeface="Courier New"/>
              </a:rPr>
              <a:t>line.split</a:t>
            </a:r>
            <a:r>
              <a:rPr lang="en-US" sz="1097" dirty="0">
                <a:latin typeface="Courier"/>
                <a:ea typeface="Courier"/>
                <a:cs typeface="Courier"/>
                <a:sym typeface="Courier New"/>
              </a:rPr>
              <a:t>()</a:t>
            </a:r>
          </a:p>
          <a:p>
            <a:pPr>
              <a:buClr>
                <a:srgbClr val="00FF00"/>
              </a:buClr>
              <a:buSzPct val="25000"/>
            </a:pPr>
            <a:r>
              <a:rPr lang="en-US" sz="1097" dirty="0">
                <a:latin typeface="Courier"/>
                <a:ea typeface="Courier"/>
                <a:cs typeface="Courier"/>
                <a:sym typeface="Courier New"/>
              </a:rPr>
              <a:t>    </a:t>
            </a:r>
            <a:r>
              <a:rPr lang="en-US" sz="1097" b="1" dirty="0">
                <a:solidFill>
                  <a:srgbClr val="0070C0"/>
                </a:solidFill>
                <a:latin typeface="Courier"/>
                <a:ea typeface="Courier"/>
                <a:cs typeface="Courier"/>
                <a:sym typeface="Courier New"/>
              </a:rPr>
              <a:t>for word in words:</a:t>
            </a:r>
          </a:p>
          <a:p>
            <a:pPr>
              <a:buClr>
                <a:srgbClr val="00FF00"/>
              </a:buClr>
              <a:buSzPct val="25000"/>
            </a:pPr>
            <a:r>
              <a:rPr lang="en-US" sz="1097" dirty="0">
                <a:latin typeface="Courier"/>
                <a:ea typeface="Courier"/>
                <a:cs typeface="Courier"/>
                <a:sym typeface="Courier New"/>
              </a:rPr>
              <a:t>        counts[word] = </a:t>
            </a:r>
            <a:r>
              <a:rPr lang="en-US" sz="1097" dirty="0" err="1">
                <a:latin typeface="Courier"/>
                <a:ea typeface="Courier"/>
                <a:cs typeface="Courier"/>
                <a:sym typeface="Courier New"/>
              </a:rPr>
              <a:t>counts.get</a:t>
            </a:r>
            <a:r>
              <a:rPr lang="en-US" sz="1097" dirty="0">
                <a:latin typeface="Courier"/>
                <a:ea typeface="Courier"/>
                <a:cs typeface="Courier"/>
                <a:sym typeface="Courier New"/>
              </a:rPr>
              <a:t>(word,0) + 1</a:t>
            </a:r>
          </a:p>
          <a:p>
            <a:pPr>
              <a:buClr>
                <a:srgbClr val="00FF00"/>
              </a:buClr>
            </a:pPr>
            <a:endParaRPr sz="1097" dirty="0">
              <a:latin typeface="Courier"/>
              <a:ea typeface="Courier"/>
              <a:cs typeface="Courier"/>
              <a:sym typeface="Courier New"/>
            </a:endParaRPr>
          </a:p>
          <a:p>
            <a:pPr>
              <a:buClr>
                <a:srgbClr val="00FF00"/>
              </a:buClr>
              <a:buSzPct val="25000"/>
            </a:pPr>
            <a:r>
              <a:rPr lang="en-US" sz="1097" dirty="0" err="1">
                <a:latin typeface="Courier"/>
                <a:ea typeface="Courier"/>
                <a:cs typeface="Courier"/>
                <a:sym typeface="Courier New"/>
              </a:rPr>
              <a:t>bigcount</a:t>
            </a:r>
            <a:r>
              <a:rPr lang="en-US" sz="1097" dirty="0">
                <a:latin typeface="Courier"/>
                <a:ea typeface="Courier"/>
                <a:cs typeface="Courier"/>
                <a:sym typeface="Courier New"/>
              </a:rPr>
              <a:t> = None</a:t>
            </a:r>
          </a:p>
          <a:p>
            <a:pPr>
              <a:buClr>
                <a:srgbClr val="00FF00"/>
              </a:buClr>
              <a:buSzPct val="25000"/>
            </a:pPr>
            <a:r>
              <a:rPr lang="en-US" sz="1097" dirty="0" err="1">
                <a:latin typeface="Courier"/>
                <a:ea typeface="Courier"/>
                <a:cs typeface="Courier"/>
                <a:sym typeface="Courier New"/>
              </a:rPr>
              <a:t>bigword</a:t>
            </a:r>
            <a:r>
              <a:rPr lang="en-US" sz="1097" dirty="0">
                <a:latin typeface="Courier"/>
                <a:ea typeface="Courier"/>
                <a:cs typeface="Courier"/>
                <a:sym typeface="Courier New"/>
              </a:rPr>
              <a:t> = None</a:t>
            </a:r>
          </a:p>
          <a:p>
            <a:pPr>
              <a:buClr>
                <a:srgbClr val="00FF00"/>
              </a:buClr>
              <a:buSzPct val="25000"/>
            </a:pPr>
            <a:r>
              <a:rPr lang="en-US" sz="1097" b="1" dirty="0">
                <a:solidFill>
                  <a:srgbClr val="FF0000"/>
                </a:solidFill>
                <a:latin typeface="Courier"/>
                <a:ea typeface="Courier"/>
                <a:cs typeface="Courier"/>
                <a:sym typeface="Courier New"/>
              </a:rPr>
              <a:t>for </a:t>
            </a:r>
            <a:r>
              <a:rPr lang="en-US" sz="1097" b="1" dirty="0" err="1">
                <a:solidFill>
                  <a:srgbClr val="FF0000"/>
                </a:solidFill>
                <a:latin typeface="Courier"/>
                <a:ea typeface="Courier"/>
                <a:cs typeface="Courier"/>
                <a:sym typeface="Courier New"/>
              </a:rPr>
              <a:t>word,count</a:t>
            </a:r>
            <a:r>
              <a:rPr lang="en-US" sz="1097" b="1" dirty="0">
                <a:solidFill>
                  <a:srgbClr val="FF0000"/>
                </a:solidFill>
                <a:latin typeface="Courier"/>
                <a:ea typeface="Courier"/>
                <a:cs typeface="Courier"/>
                <a:sym typeface="Courier New"/>
              </a:rPr>
              <a:t> in </a:t>
            </a:r>
            <a:r>
              <a:rPr lang="en-US" sz="1097" b="1" dirty="0" err="1">
                <a:solidFill>
                  <a:srgbClr val="FF0000"/>
                </a:solidFill>
                <a:latin typeface="Courier"/>
                <a:ea typeface="Courier"/>
                <a:cs typeface="Courier"/>
                <a:sym typeface="Courier New"/>
              </a:rPr>
              <a:t>counts.items</a:t>
            </a:r>
            <a:r>
              <a:rPr lang="en-US" sz="1097" b="1" dirty="0">
                <a:solidFill>
                  <a:srgbClr val="FF0000"/>
                </a:solidFill>
                <a:latin typeface="Courier"/>
                <a:ea typeface="Courier"/>
                <a:cs typeface="Courier"/>
                <a:sym typeface="Courier New"/>
              </a:rPr>
              <a:t>():</a:t>
            </a:r>
          </a:p>
          <a:p>
            <a:pPr>
              <a:buClr>
                <a:srgbClr val="00FF00"/>
              </a:buClr>
              <a:buSzPct val="25000"/>
            </a:pPr>
            <a:r>
              <a:rPr lang="en-US" sz="1097" dirty="0">
                <a:latin typeface="Courier"/>
                <a:ea typeface="Courier"/>
                <a:cs typeface="Courier"/>
                <a:sym typeface="Courier New"/>
              </a:rPr>
              <a:t>    if </a:t>
            </a:r>
            <a:r>
              <a:rPr lang="en-US" sz="1097" dirty="0" err="1">
                <a:latin typeface="Courier"/>
                <a:ea typeface="Courier"/>
                <a:cs typeface="Courier"/>
                <a:sym typeface="Courier New"/>
              </a:rPr>
              <a:t>bigcount</a:t>
            </a:r>
            <a:r>
              <a:rPr lang="en-US" sz="1097" dirty="0">
                <a:latin typeface="Courier"/>
                <a:ea typeface="Courier"/>
                <a:cs typeface="Courier"/>
                <a:sym typeface="Courier New"/>
              </a:rPr>
              <a:t> is None or count &gt; </a:t>
            </a:r>
            <a:r>
              <a:rPr lang="en-US" sz="1097" dirty="0" err="1">
                <a:latin typeface="Courier"/>
                <a:ea typeface="Courier"/>
                <a:cs typeface="Courier"/>
                <a:sym typeface="Courier New"/>
              </a:rPr>
              <a:t>bigcount</a:t>
            </a:r>
            <a:r>
              <a:rPr lang="en-US" sz="1097" dirty="0">
                <a:latin typeface="Courier"/>
                <a:ea typeface="Courier"/>
                <a:cs typeface="Courier"/>
                <a:sym typeface="Courier New"/>
              </a:rPr>
              <a:t>:</a:t>
            </a:r>
          </a:p>
          <a:p>
            <a:pPr>
              <a:buClr>
                <a:srgbClr val="00FF00"/>
              </a:buClr>
              <a:buSzPct val="25000"/>
            </a:pPr>
            <a:r>
              <a:rPr lang="en-US" sz="1097" dirty="0">
                <a:latin typeface="Courier"/>
                <a:ea typeface="Courier"/>
                <a:cs typeface="Courier"/>
                <a:sym typeface="Courier New"/>
              </a:rPr>
              <a:t>        </a:t>
            </a:r>
            <a:r>
              <a:rPr lang="en-US" sz="1097" dirty="0" err="1">
                <a:latin typeface="Courier"/>
                <a:ea typeface="Courier"/>
                <a:cs typeface="Courier"/>
                <a:sym typeface="Courier New"/>
              </a:rPr>
              <a:t>bigword</a:t>
            </a:r>
            <a:r>
              <a:rPr lang="en-US" sz="1097" dirty="0">
                <a:latin typeface="Courier"/>
                <a:ea typeface="Courier"/>
                <a:cs typeface="Courier"/>
                <a:sym typeface="Courier New"/>
              </a:rPr>
              <a:t> = word</a:t>
            </a:r>
          </a:p>
          <a:p>
            <a:pPr>
              <a:buClr>
                <a:srgbClr val="00FF00"/>
              </a:buClr>
              <a:buSzPct val="25000"/>
            </a:pPr>
            <a:r>
              <a:rPr lang="en-US" sz="1097" dirty="0">
                <a:latin typeface="Courier"/>
                <a:ea typeface="Courier"/>
                <a:cs typeface="Courier"/>
                <a:sym typeface="Courier New"/>
              </a:rPr>
              <a:t>        </a:t>
            </a:r>
            <a:r>
              <a:rPr lang="en-US" sz="1097" dirty="0" err="1">
                <a:latin typeface="Courier"/>
                <a:ea typeface="Courier"/>
                <a:cs typeface="Courier"/>
                <a:sym typeface="Courier New"/>
              </a:rPr>
              <a:t>bigcount</a:t>
            </a:r>
            <a:r>
              <a:rPr lang="en-US" sz="1097" dirty="0">
                <a:latin typeface="Courier"/>
                <a:ea typeface="Courier"/>
                <a:cs typeface="Courier"/>
                <a:sym typeface="Courier New"/>
              </a:rPr>
              <a:t> = count</a:t>
            </a:r>
          </a:p>
          <a:p>
            <a:pPr>
              <a:buClr>
                <a:srgbClr val="00FF00"/>
              </a:buClr>
            </a:pPr>
            <a:endParaRPr sz="1097" dirty="0">
              <a:latin typeface="Courier"/>
              <a:ea typeface="Courier"/>
              <a:cs typeface="Courier"/>
              <a:sym typeface="Courier New"/>
            </a:endParaRPr>
          </a:p>
          <a:p>
            <a:pPr>
              <a:buClr>
                <a:srgbClr val="00FF00"/>
              </a:buClr>
              <a:buSzPct val="25000"/>
            </a:pPr>
            <a:r>
              <a:rPr lang="en-US" sz="1097" dirty="0">
                <a:latin typeface="Courier"/>
                <a:ea typeface="Courier"/>
                <a:cs typeface="Courier"/>
                <a:sym typeface="Courier New"/>
              </a:rPr>
              <a:t>print(</a:t>
            </a:r>
            <a:r>
              <a:rPr lang="en-US" sz="1097" dirty="0" err="1">
                <a:latin typeface="Courier"/>
                <a:ea typeface="Courier"/>
                <a:cs typeface="Courier"/>
                <a:sym typeface="Courier New"/>
              </a:rPr>
              <a:t>bigword</a:t>
            </a:r>
            <a:r>
              <a:rPr lang="en-US" sz="1097" dirty="0">
                <a:latin typeface="Courier"/>
                <a:ea typeface="Courier"/>
                <a:cs typeface="Courier"/>
                <a:sym typeface="Courier New"/>
              </a:rPr>
              <a:t>, </a:t>
            </a:r>
            <a:r>
              <a:rPr lang="en-US" sz="1097" dirty="0" err="1">
                <a:latin typeface="Courier"/>
                <a:ea typeface="Courier"/>
                <a:cs typeface="Courier"/>
                <a:sym typeface="Courier New"/>
              </a:rPr>
              <a:t>bigcount</a:t>
            </a:r>
            <a:r>
              <a:rPr lang="en-US" sz="1097" dirty="0">
                <a:latin typeface="Courier"/>
                <a:ea typeface="Courier"/>
                <a:cs typeface="Courier"/>
                <a:sym typeface="Courier New"/>
              </a:rPr>
              <a:t>)</a:t>
            </a:r>
          </a:p>
        </p:txBody>
      </p:sp>
      <p:sp>
        <p:nvSpPr>
          <p:cNvPr id="489" name="Shape 489"/>
          <p:cNvSpPr txBox="1"/>
          <p:nvPr/>
        </p:nvSpPr>
        <p:spPr>
          <a:xfrm>
            <a:off x="4603976" y="3469291"/>
            <a:ext cx="1875276" cy="712547"/>
          </a:xfrm>
          <a:prstGeom prst="rect">
            <a:avLst/>
          </a:prstGeom>
          <a:noFill/>
          <a:ln w="12700" cap="rnd" cmpd="sng">
            <a:solidFill>
              <a:srgbClr val="FF0000"/>
            </a:solidFill>
            <a:prstDash val="solid"/>
            <a:miter/>
            <a:headEnd type="none" w="med" len="med"/>
            <a:tailEnd type="none" w="med" len="med"/>
          </a:ln>
        </p:spPr>
        <p:txBody>
          <a:bodyPr lIns="0" tIns="0" rIns="0" bIns="0" anchor="ctr" anchorCtr="0">
            <a:noAutofit/>
          </a:bodyPr>
          <a:lstStyle/>
          <a:p>
            <a:pPr>
              <a:buClr>
                <a:srgbClr val="FFFF00"/>
              </a:buClr>
              <a:buSzPct val="25000"/>
            </a:pPr>
            <a:r>
              <a:rPr lang="en-US" sz="1519" dirty="0">
                <a:latin typeface="Arial" charset="0"/>
                <a:ea typeface="Arial" charset="0"/>
                <a:cs typeface="Arial" charset="0"/>
                <a:sym typeface="Cabin"/>
              </a:rPr>
              <a:t>Enter file: words.txt</a:t>
            </a:r>
          </a:p>
          <a:p>
            <a:pPr>
              <a:buClr>
                <a:srgbClr val="FFFF00"/>
              </a:buClr>
              <a:buSzPct val="25000"/>
            </a:pPr>
            <a:r>
              <a:rPr lang="en-US" sz="1519" dirty="0">
                <a:latin typeface="Arial" charset="0"/>
                <a:ea typeface="Arial" charset="0"/>
                <a:cs typeface="Arial" charset="0"/>
                <a:sym typeface="Cabin"/>
              </a:rPr>
              <a:t> to 16</a:t>
            </a:r>
          </a:p>
        </p:txBody>
      </p:sp>
      <p:sp>
        <p:nvSpPr>
          <p:cNvPr id="2" name="TextBox 1"/>
          <p:cNvSpPr txBox="1"/>
          <p:nvPr/>
        </p:nvSpPr>
        <p:spPr>
          <a:xfrm>
            <a:off x="4447303" y="1628775"/>
            <a:ext cx="2267219" cy="415498"/>
          </a:xfrm>
          <a:prstGeom prst="rect">
            <a:avLst/>
          </a:prstGeom>
          <a:noFill/>
        </p:spPr>
        <p:txBody>
          <a:bodyPr wrap="square" rtlCol="0">
            <a:spAutoFit/>
          </a:bodyPr>
          <a:lstStyle/>
          <a:p>
            <a:r>
              <a:rPr lang="en-US" sz="1050" dirty="0">
                <a:solidFill>
                  <a:srgbClr val="0070C0"/>
                </a:solidFill>
              </a:rPr>
              <a:t>Count words in a file by using two nested loops: a loop inside a loop</a:t>
            </a:r>
          </a:p>
        </p:txBody>
      </p:sp>
      <p:sp>
        <p:nvSpPr>
          <p:cNvPr id="6" name="TextBox 5">
            <a:extLst>
              <a:ext uri="{FF2B5EF4-FFF2-40B4-BE49-F238E27FC236}">
                <a16:creationId xmlns:a16="http://schemas.microsoft.com/office/drawing/2014/main" id="{C36565E1-36B9-493E-A1B9-7EB89C604FF9}"/>
              </a:ext>
            </a:extLst>
          </p:cNvPr>
          <p:cNvSpPr txBox="1"/>
          <p:nvPr/>
        </p:nvSpPr>
        <p:spPr>
          <a:xfrm>
            <a:off x="4463842" y="2627905"/>
            <a:ext cx="2065730" cy="415498"/>
          </a:xfrm>
          <a:prstGeom prst="rect">
            <a:avLst/>
          </a:prstGeom>
          <a:noFill/>
        </p:spPr>
        <p:txBody>
          <a:bodyPr wrap="square" rtlCol="0">
            <a:spAutoFit/>
          </a:bodyPr>
          <a:lstStyle/>
          <a:p>
            <a:r>
              <a:rPr lang="en-US" sz="1050" dirty="0">
                <a:solidFill>
                  <a:srgbClr val="0070C0"/>
                </a:solidFill>
              </a:rPr>
              <a:t>Find the most frequent words using two iteration variables</a:t>
            </a:r>
          </a:p>
        </p:txBody>
      </p:sp>
      <p:sp>
        <p:nvSpPr>
          <p:cNvPr id="3" name="Title 2">
            <a:extLst>
              <a:ext uri="{FF2B5EF4-FFF2-40B4-BE49-F238E27FC236}">
                <a16:creationId xmlns:a16="http://schemas.microsoft.com/office/drawing/2014/main" id="{69B67F16-8220-4C60-9D1E-E6452D27F338}"/>
              </a:ext>
            </a:extLst>
          </p:cNvPr>
          <p:cNvSpPr>
            <a:spLocks noGrp="1"/>
          </p:cNvSpPr>
          <p:nvPr>
            <p:ph type="title"/>
          </p:nvPr>
        </p:nvSpPr>
        <p:spPr/>
        <p:txBody>
          <a:bodyPr anchor="ctr">
            <a:normAutofit fontScale="90000"/>
          </a:bodyPr>
          <a:lstStyle/>
          <a:p>
            <a:r>
              <a:rPr lang="en-US" dirty="0"/>
              <a:t>Find the most frequent word in a file</a:t>
            </a:r>
          </a:p>
        </p:txBody>
      </p:sp>
    </p:spTree>
    <p:extLst>
      <p:ext uri="{BB962C8B-B14F-4D97-AF65-F5344CB8AC3E}">
        <p14:creationId xmlns:p14="http://schemas.microsoft.com/office/powerpoint/2010/main" val="157231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7">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8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7">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87">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7">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87">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D982-A993-405B-B865-486F93C33E3C}"/>
              </a:ext>
            </a:extLst>
          </p:cNvPr>
          <p:cNvSpPr>
            <a:spLocks noGrp="1"/>
          </p:cNvSpPr>
          <p:nvPr>
            <p:ph type="title"/>
          </p:nvPr>
        </p:nvSpPr>
        <p:spPr/>
        <p:txBody>
          <a:bodyPr anchor="ctr"/>
          <a:lstStyle/>
          <a:p>
            <a:r>
              <a:rPr lang="en-US" dirty="0"/>
              <a:t>Summary of Dictionary</a:t>
            </a:r>
          </a:p>
        </p:txBody>
      </p:sp>
      <p:sp>
        <p:nvSpPr>
          <p:cNvPr id="3" name="Content Placeholder 2">
            <a:extLst>
              <a:ext uri="{FF2B5EF4-FFF2-40B4-BE49-F238E27FC236}">
                <a16:creationId xmlns:a16="http://schemas.microsoft.com/office/drawing/2014/main" id="{483D0A9C-9059-42F5-96DB-F82B72D473F8}"/>
              </a:ext>
            </a:extLst>
          </p:cNvPr>
          <p:cNvSpPr>
            <a:spLocks noGrp="1"/>
          </p:cNvSpPr>
          <p:nvPr>
            <p:ph type="body" idx="1"/>
          </p:nvPr>
        </p:nvSpPr>
        <p:spPr>
          <a:xfrm>
            <a:off x="670275" y="1373588"/>
            <a:ext cx="2758725" cy="3552300"/>
          </a:xfrm>
        </p:spPr>
        <p:txBody>
          <a:bodyPr>
            <a:normAutofit/>
          </a:bodyPr>
          <a:lstStyle/>
          <a:p>
            <a:r>
              <a:rPr lang="en-US" dirty="0"/>
              <a:t>Dictionary vs List</a:t>
            </a:r>
          </a:p>
          <a:p>
            <a:r>
              <a:rPr lang="en-US" dirty="0"/>
              <a:t>Dictionary Basics</a:t>
            </a:r>
          </a:p>
          <a:p>
            <a:pPr lvl="1"/>
            <a:r>
              <a:rPr lang="en-US" dirty="0"/>
              <a:t>definition, value, assignment, in operator, </a:t>
            </a:r>
            <a:r>
              <a:rPr lang="en-US" dirty="0" err="1"/>
              <a:t>len</a:t>
            </a:r>
            <a:r>
              <a:rPr lang="en-US" dirty="0"/>
              <a:t> function, pop method, del operator</a:t>
            </a:r>
          </a:p>
          <a:p>
            <a:r>
              <a:rPr lang="en-US" dirty="0"/>
              <a:t>Dictionary as a set of counters</a:t>
            </a:r>
          </a:p>
          <a:p>
            <a:pPr lvl="1"/>
            <a:r>
              <a:rPr lang="en-US" dirty="0"/>
              <a:t>use of get method() to handle counting pattern</a:t>
            </a:r>
          </a:p>
          <a:p>
            <a:pPr lvl="1"/>
            <a:endParaRPr lang="en-US" dirty="0"/>
          </a:p>
          <a:p>
            <a:endParaRPr lang="en-US" dirty="0"/>
          </a:p>
        </p:txBody>
      </p:sp>
      <p:sp>
        <p:nvSpPr>
          <p:cNvPr id="5" name="Slide Number Placeholder 4">
            <a:extLst>
              <a:ext uri="{FF2B5EF4-FFF2-40B4-BE49-F238E27FC236}">
                <a16:creationId xmlns:a16="http://schemas.microsoft.com/office/drawing/2014/main" id="{27B1A912-8DD1-4C26-99FE-15C20649DD14}"/>
              </a:ext>
            </a:extLst>
          </p:cNvPr>
          <p:cNvSpPr>
            <a:spLocks noGrp="1"/>
          </p:cNvSpPr>
          <p:nvPr>
            <p:ph type="sldNum" idx="12"/>
          </p:nvPr>
        </p:nvSpPr>
        <p:spPr/>
        <p:txBody>
          <a:bodyPr/>
          <a:lstStyle/>
          <a:p>
            <a:fld id="{07FA3494-9353-42BA-B4F7-D8D8DAD0F940}" type="slidenum">
              <a:rPr lang="en-US" altLang="zh-CN" smtClean="0"/>
              <a:pPr/>
              <a:t>42</a:t>
            </a:fld>
            <a:endParaRPr lang="en-US" altLang="zh-CN" dirty="0"/>
          </a:p>
        </p:txBody>
      </p:sp>
      <p:sp>
        <p:nvSpPr>
          <p:cNvPr id="4" name="Content Placeholder 3">
            <a:extLst>
              <a:ext uri="{FF2B5EF4-FFF2-40B4-BE49-F238E27FC236}">
                <a16:creationId xmlns:a16="http://schemas.microsoft.com/office/drawing/2014/main" id="{959B00F3-C993-482E-A673-A2543C9CFDBF}"/>
              </a:ext>
            </a:extLst>
          </p:cNvPr>
          <p:cNvSpPr>
            <a:spLocks noGrp="1"/>
          </p:cNvSpPr>
          <p:nvPr>
            <p:ph sz="half" idx="4294967295"/>
          </p:nvPr>
        </p:nvSpPr>
        <p:spPr>
          <a:xfrm>
            <a:off x="3429000" y="1373588"/>
            <a:ext cx="3038302" cy="3026962"/>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400" dirty="0">
                <a:solidFill>
                  <a:srgbClr val="2185C6"/>
                </a:solidFill>
              </a:rPr>
              <a:t>Traversing dictionary for their keys, values, and items</a:t>
            </a:r>
          </a:p>
          <a:p>
            <a:pPr marL="685800" lvl="1" indent="-285750">
              <a:lnSpc>
                <a:spcPct val="120000"/>
              </a:lnSpc>
              <a:buSzPct val="150000"/>
            </a:pPr>
            <a:r>
              <a:rPr lang="en-US" sz="1400" dirty="0"/>
              <a:t>Use of methods </a:t>
            </a:r>
            <a:r>
              <a:rPr lang="en-US" sz="1400" dirty="0">
                <a:solidFill>
                  <a:srgbClr val="2185C6"/>
                </a:solidFill>
              </a:rPr>
              <a:t>keys(), values(), and items()</a:t>
            </a:r>
          </a:p>
          <a:p>
            <a:pPr marL="685800" lvl="1" indent="-285750">
              <a:lnSpc>
                <a:spcPct val="120000"/>
              </a:lnSpc>
              <a:buSzPct val="150000"/>
            </a:pPr>
            <a:endParaRPr lang="en-US" sz="1400" dirty="0"/>
          </a:p>
        </p:txBody>
      </p:sp>
    </p:spTree>
    <p:extLst>
      <p:ext uri="{BB962C8B-B14F-4D97-AF65-F5344CB8AC3E}">
        <p14:creationId xmlns:p14="http://schemas.microsoft.com/office/powerpoint/2010/main" val="2275145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A60DA6-E2BD-4315-B069-520DE80B6D09}"/>
              </a:ext>
            </a:extLst>
          </p:cNvPr>
          <p:cNvSpPr>
            <a:spLocks noGrp="1"/>
          </p:cNvSpPr>
          <p:nvPr>
            <p:ph type="ctrTitle"/>
          </p:nvPr>
        </p:nvSpPr>
        <p:spPr>
          <a:xfrm>
            <a:off x="514350" y="3458093"/>
            <a:ext cx="5829300" cy="607871"/>
          </a:xfrm>
        </p:spPr>
        <p:txBody>
          <a:bodyPr spcFirstLastPara="1" vert="horz" wrap="square" lIns="68580" tIns="34290" rIns="68580" bIns="34290" rtlCol="0" anchor="t" anchorCtr="0">
            <a:normAutofit/>
          </a:bodyPr>
          <a:lstStyle/>
          <a:p>
            <a:pPr algn="l" defTabSz="685800"/>
            <a:r>
              <a:rPr lang="en-US" sz="3200" dirty="0"/>
              <a:t>Advanced text parsing</a:t>
            </a:r>
          </a:p>
        </p:txBody>
      </p:sp>
      <p:sp>
        <p:nvSpPr>
          <p:cNvPr id="2" name="Slide Number Placeholder 1">
            <a:extLst>
              <a:ext uri="{FF2B5EF4-FFF2-40B4-BE49-F238E27FC236}">
                <a16:creationId xmlns:a16="http://schemas.microsoft.com/office/drawing/2014/main" id="{A66270F2-4274-407A-B360-B226F5F07F65}"/>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C9590603-A132-48AD-888A-A9BEB7F9CDB6}" type="slidenum">
              <a:rPr lang="en-US" altLang="zh-CN" sz="900" kern="1200" dirty="0">
                <a:latin typeface="+mn-lt"/>
                <a:ea typeface="+mn-ea"/>
                <a:cs typeface="+mn-cs"/>
              </a:rPr>
              <a:pPr>
                <a:spcAft>
                  <a:spcPts val="450"/>
                </a:spcAft>
              </a:pPr>
              <a:t>43</a:t>
            </a:fld>
            <a:endParaRPr lang="en-US" altLang="zh-CN" sz="900" kern="1200" dirty="0">
              <a:latin typeface="+mn-lt"/>
              <a:ea typeface="+mn-ea"/>
              <a:cs typeface="+mn-cs"/>
            </a:endParaRPr>
          </a:p>
        </p:txBody>
      </p:sp>
    </p:spTree>
    <p:extLst>
      <p:ext uri="{BB962C8B-B14F-4D97-AF65-F5344CB8AC3E}">
        <p14:creationId xmlns:p14="http://schemas.microsoft.com/office/powerpoint/2010/main" val="2320696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B24A5CC-F423-4A02-8AD4-67DF7B603E0A}"/>
              </a:ext>
            </a:extLst>
          </p:cNvPr>
          <p:cNvSpPr>
            <a:spLocks noGrp="1"/>
          </p:cNvSpPr>
          <p:nvPr>
            <p:ph type="body" idx="1"/>
          </p:nvPr>
        </p:nvSpPr>
        <p:spPr>
          <a:xfrm>
            <a:off x="3699225" y="617401"/>
            <a:ext cx="2981566" cy="3552300"/>
          </a:xfrm>
        </p:spPr>
        <p:txBody>
          <a:bodyPr>
            <a:normAutofit/>
          </a:bodyPr>
          <a:lstStyle/>
          <a:p>
            <a:pPr marL="0" indent="0">
              <a:spcBef>
                <a:spcPts val="600"/>
              </a:spcBef>
              <a:buSzPts val="2400"/>
              <a:buNone/>
            </a:pPr>
            <a:r>
              <a:rPr lang="en-US" u="sng" dirty="0">
                <a:sym typeface="Cabin"/>
              </a:rPr>
              <a:t>Text with punctuation and capitalization:</a:t>
            </a:r>
          </a:p>
          <a:p>
            <a:pPr marL="0" indent="0">
              <a:buNone/>
            </a:pPr>
            <a:endParaRPr lang="en-US" u="sng" dirty="0"/>
          </a:p>
          <a:p>
            <a:pPr marL="0" indent="0">
              <a:buNone/>
            </a:pPr>
            <a:r>
              <a:rPr lang="en-US" dirty="0"/>
              <a:t>But, soft! what light through yonder window breaks?</a:t>
            </a:r>
          </a:p>
          <a:p>
            <a:pPr marL="0" indent="0">
              <a:buNone/>
            </a:pPr>
            <a:r>
              <a:rPr lang="en-US" dirty="0"/>
              <a:t>It is the east, and Juliet is the sun.</a:t>
            </a:r>
          </a:p>
          <a:p>
            <a:pPr marL="0" indent="0">
              <a:buNone/>
            </a:pPr>
            <a:r>
              <a:rPr lang="en-US" dirty="0"/>
              <a:t>Arise, fair sun, and kill the envious moon,</a:t>
            </a:r>
          </a:p>
          <a:p>
            <a:pPr marL="0" indent="0">
              <a:buNone/>
            </a:pPr>
            <a:r>
              <a:rPr lang="en-US" dirty="0"/>
              <a:t>Who is already sick and pale with grief,</a:t>
            </a:r>
          </a:p>
        </p:txBody>
      </p:sp>
      <p:sp>
        <p:nvSpPr>
          <p:cNvPr id="4" name="Slide Number Placeholder 3">
            <a:extLst>
              <a:ext uri="{FF2B5EF4-FFF2-40B4-BE49-F238E27FC236}">
                <a16:creationId xmlns:a16="http://schemas.microsoft.com/office/drawing/2014/main" id="{F3059DE9-14E5-4257-AA54-E078B71D42DA}"/>
              </a:ext>
            </a:extLst>
          </p:cNvPr>
          <p:cNvSpPr>
            <a:spLocks noGrp="1"/>
          </p:cNvSpPr>
          <p:nvPr>
            <p:ph type="sldNum" idx="12"/>
          </p:nvPr>
        </p:nvSpPr>
        <p:spPr/>
        <p:txBody>
          <a:bodyPr/>
          <a:lstStyle/>
          <a:p>
            <a:fld id="{B77688AD-4E46-4C5E-BF52-43A21767171C}" type="slidenum">
              <a:rPr lang="en-US" altLang="zh-CN" smtClean="0"/>
              <a:pPr/>
              <a:t>44</a:t>
            </a:fld>
            <a:endParaRPr lang="en-US" altLang="zh-CN" dirty="0"/>
          </a:p>
        </p:txBody>
      </p:sp>
      <p:sp>
        <p:nvSpPr>
          <p:cNvPr id="9" name="Content Placeholder 8">
            <a:extLst>
              <a:ext uri="{FF2B5EF4-FFF2-40B4-BE49-F238E27FC236}">
                <a16:creationId xmlns:a16="http://schemas.microsoft.com/office/drawing/2014/main" id="{E56C2B23-5BA8-4C09-85D0-47A3AEB4B99B}"/>
              </a:ext>
            </a:extLst>
          </p:cNvPr>
          <p:cNvSpPr>
            <a:spLocks noGrp="1"/>
          </p:cNvSpPr>
          <p:nvPr>
            <p:ph sz="half" idx="4294967295"/>
          </p:nvPr>
        </p:nvSpPr>
        <p:spPr>
          <a:xfrm>
            <a:off x="670275" y="617401"/>
            <a:ext cx="2860104" cy="254635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51435" tIns="25718" rIns="51435" bIns="25718" numCol="1" rtlCol="0" anchor="t" anchorCtr="0" compatLnSpc="1">
            <a:prstTxWarp prst="textNoShape">
              <a:avLst/>
            </a:prstTxWarp>
            <a:normAutofit/>
          </a:bodyPr>
          <a:lstStyle/>
          <a:p>
            <a:pPr marL="0" indent="0">
              <a:lnSpc>
                <a:spcPct val="120000"/>
              </a:lnSpc>
              <a:buNone/>
            </a:pPr>
            <a:r>
              <a:rPr lang="en-US" sz="1400" u="sng" dirty="0">
                <a:sym typeface="Cabin"/>
              </a:rPr>
              <a:t>Text without punctuation or capitalization :</a:t>
            </a:r>
          </a:p>
          <a:p>
            <a:pPr marL="0" indent="0">
              <a:lnSpc>
                <a:spcPct val="120000"/>
              </a:lnSpc>
              <a:buNone/>
            </a:pPr>
            <a:endParaRPr lang="en-US" sz="1400" u="sng" dirty="0">
              <a:sym typeface="Cabin"/>
            </a:endParaRPr>
          </a:p>
          <a:p>
            <a:pPr marL="0" indent="0">
              <a:lnSpc>
                <a:spcPct val="120000"/>
              </a:lnSpc>
              <a:buNone/>
            </a:pPr>
            <a:r>
              <a:rPr lang="en-US" sz="1400" dirty="0">
                <a:sym typeface="Cabin"/>
              </a:rPr>
              <a:t>the clown ran after the car and the car ran into the tent and the tent fell down on the clown and the car</a:t>
            </a:r>
          </a:p>
          <a:p>
            <a:pPr marL="0" indent="0">
              <a:buNone/>
            </a:pPr>
            <a:endParaRPr lang="en-US" sz="1400" dirty="0"/>
          </a:p>
        </p:txBody>
      </p:sp>
      <p:sp>
        <p:nvSpPr>
          <p:cNvPr id="10" name="TextBox 9">
            <a:extLst>
              <a:ext uri="{FF2B5EF4-FFF2-40B4-BE49-F238E27FC236}">
                <a16:creationId xmlns:a16="http://schemas.microsoft.com/office/drawing/2014/main" id="{B5AF8E24-5538-4288-96F2-DB4AF9A53B6D}"/>
              </a:ext>
            </a:extLst>
          </p:cNvPr>
          <p:cNvSpPr txBox="1"/>
          <p:nvPr/>
        </p:nvSpPr>
        <p:spPr>
          <a:xfrm>
            <a:off x="526542" y="3892241"/>
            <a:ext cx="6154249" cy="715837"/>
          </a:xfrm>
          <a:prstGeom prst="rect">
            <a:avLst/>
          </a:prstGeom>
          <a:noFill/>
        </p:spPr>
        <p:txBody>
          <a:bodyPr wrap="none" rtlCol="0">
            <a:spAutoFit/>
          </a:bodyPr>
          <a:lstStyle/>
          <a:p>
            <a:r>
              <a:rPr lang="en-US" sz="1013" dirty="0">
                <a:latin typeface="Courier"/>
              </a:rPr>
              <a:t>&gt;&gt;&gt;line='But, soft! what light through yonder window breaks?'</a:t>
            </a:r>
          </a:p>
          <a:p>
            <a:r>
              <a:rPr lang="en-US" sz="1013" dirty="0">
                <a:latin typeface="Courier"/>
              </a:rPr>
              <a:t>&gt;&gt;&gt;</a:t>
            </a:r>
            <a:r>
              <a:rPr lang="en-US" sz="1013" dirty="0" err="1">
                <a:latin typeface="Courier"/>
              </a:rPr>
              <a:t>line.split</a:t>
            </a:r>
            <a:r>
              <a:rPr lang="en-US" sz="1013" dirty="0">
                <a:latin typeface="Courier"/>
              </a:rPr>
              <a:t>()</a:t>
            </a:r>
          </a:p>
          <a:p>
            <a:r>
              <a:rPr lang="en-US" sz="1013" dirty="0">
                <a:latin typeface="Courier"/>
              </a:rPr>
              <a:t>['But,', 'soft!', 'what', 'light', 'through', 'yonder', 'window', 'breaks?']</a:t>
            </a:r>
          </a:p>
          <a:p>
            <a:endParaRPr lang="en-US" sz="1013" dirty="0">
              <a:latin typeface="Courier"/>
            </a:endParaRPr>
          </a:p>
        </p:txBody>
      </p:sp>
    </p:spTree>
    <p:extLst>
      <p:ext uri="{BB962C8B-B14F-4D97-AF65-F5344CB8AC3E}">
        <p14:creationId xmlns:p14="http://schemas.microsoft.com/office/powerpoint/2010/main" val="3516831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CBADB-9996-4E8D-9E2B-462037BAA0C8}"/>
              </a:ext>
            </a:extLst>
          </p:cNvPr>
          <p:cNvSpPr>
            <a:spLocks noGrp="1"/>
          </p:cNvSpPr>
          <p:nvPr>
            <p:ph type="title"/>
          </p:nvPr>
        </p:nvSpPr>
        <p:spPr/>
        <p:txBody>
          <a:bodyPr>
            <a:normAutofit fontScale="90000"/>
          </a:bodyPr>
          <a:lstStyle/>
          <a:p>
            <a:r>
              <a:rPr lang="en-US" i="1" dirty="0" err="1">
                <a:solidFill>
                  <a:srgbClr val="2185C6"/>
                </a:solidFill>
              </a:rPr>
              <a:t>maketrans</a:t>
            </a:r>
            <a:r>
              <a:rPr lang="en-US" i="1" dirty="0"/>
              <a:t> </a:t>
            </a:r>
            <a:r>
              <a:rPr lang="en-US" dirty="0"/>
              <a:t>and </a:t>
            </a:r>
            <a:r>
              <a:rPr lang="en-US" i="1" dirty="0">
                <a:solidFill>
                  <a:srgbClr val="2185C6"/>
                </a:solidFill>
              </a:rPr>
              <a:t>translate</a:t>
            </a:r>
            <a:r>
              <a:rPr lang="en-US" i="1" dirty="0"/>
              <a:t> </a:t>
            </a:r>
            <a:r>
              <a:rPr lang="en-US" dirty="0"/>
              <a:t>methods for a string</a:t>
            </a:r>
          </a:p>
        </p:txBody>
      </p:sp>
      <p:sp>
        <p:nvSpPr>
          <p:cNvPr id="3" name="Content Placeholder 2">
            <a:extLst>
              <a:ext uri="{FF2B5EF4-FFF2-40B4-BE49-F238E27FC236}">
                <a16:creationId xmlns:a16="http://schemas.microsoft.com/office/drawing/2014/main" id="{FD80A2DA-AC0F-4E1D-9178-AE2FFCAFA231}"/>
              </a:ext>
            </a:extLst>
          </p:cNvPr>
          <p:cNvSpPr>
            <a:spLocks noGrp="1"/>
          </p:cNvSpPr>
          <p:nvPr>
            <p:ph type="body" idx="1"/>
          </p:nvPr>
        </p:nvSpPr>
        <p:spPr/>
        <p:txBody>
          <a:bodyPr>
            <a:normAutofit/>
          </a:bodyPr>
          <a:lstStyle/>
          <a:p>
            <a:r>
              <a:rPr lang="en-US" b="0" i="0" dirty="0" err="1">
                <a:solidFill>
                  <a:srgbClr val="0070C0"/>
                </a:solidFill>
                <a:effectLst/>
                <a:latin typeface="Consolas" panose="020B0609020204030204" pitchFamily="49" charset="0"/>
              </a:rPr>
              <a:t>line.translate</a:t>
            </a:r>
            <a:r>
              <a:rPr lang="en-US" b="0" i="0" dirty="0">
                <a:solidFill>
                  <a:srgbClr val="333333"/>
                </a:solidFill>
                <a:effectLst/>
                <a:latin typeface="Consolas" panose="020B0609020204030204" pitchFamily="49" charset="0"/>
              </a:rPr>
              <a:t>(</a:t>
            </a:r>
            <a:r>
              <a:rPr lang="en-US" b="1" dirty="0" err="1">
                <a:solidFill>
                  <a:srgbClr val="FF0000"/>
                </a:solidFill>
                <a:latin typeface="Courier"/>
              </a:rPr>
              <a:t>str</a:t>
            </a:r>
            <a:r>
              <a:rPr lang="en-US" b="0" i="0" dirty="0" err="1">
                <a:solidFill>
                  <a:srgbClr val="FF0000"/>
                </a:solidFill>
                <a:effectLst/>
                <a:latin typeface="Consolas" panose="020B0609020204030204" pitchFamily="49" charset="0"/>
              </a:rPr>
              <a:t>.maketrans</a:t>
            </a:r>
            <a:r>
              <a:rPr lang="en-US" b="0" i="0" dirty="0">
                <a:solidFill>
                  <a:srgbClr val="333333"/>
                </a:solidFill>
                <a:effectLst/>
                <a:latin typeface="Consolas" panose="020B0609020204030204" pitchFamily="49" charset="0"/>
              </a:rPr>
              <a:t>(</a:t>
            </a:r>
            <a:r>
              <a:rPr lang="en-US" b="0" i="0" dirty="0" err="1">
                <a:solidFill>
                  <a:srgbClr val="333333"/>
                </a:solidFill>
                <a:effectLst/>
                <a:latin typeface="Consolas" panose="020B0609020204030204" pitchFamily="49" charset="0"/>
              </a:rPr>
              <a:t>fromstr</a:t>
            </a:r>
            <a:r>
              <a:rPr lang="en-US" b="0" i="0" dirty="0">
                <a:solidFill>
                  <a:srgbClr val="333333"/>
                </a:solidFill>
                <a:effectLst/>
                <a:latin typeface="Consolas" panose="020B0609020204030204" pitchFamily="49" charset="0"/>
              </a:rPr>
              <a:t>, </a:t>
            </a:r>
            <a:r>
              <a:rPr lang="en-US" b="0" i="0" dirty="0" err="1">
                <a:solidFill>
                  <a:srgbClr val="333333"/>
                </a:solidFill>
                <a:effectLst/>
                <a:latin typeface="Consolas" panose="020B0609020204030204" pitchFamily="49" charset="0"/>
              </a:rPr>
              <a:t>tostr</a:t>
            </a:r>
            <a:r>
              <a:rPr lang="en-US" b="0" i="0" dirty="0">
                <a:solidFill>
                  <a:srgbClr val="333333"/>
                </a:solidFill>
                <a:effectLst/>
                <a:latin typeface="Consolas" panose="020B0609020204030204" pitchFamily="49" charset="0"/>
              </a:rPr>
              <a:t>, </a:t>
            </a:r>
            <a:r>
              <a:rPr lang="en-US" b="0" i="0" dirty="0" err="1">
                <a:solidFill>
                  <a:srgbClr val="333333"/>
                </a:solidFill>
                <a:effectLst/>
                <a:latin typeface="Consolas" panose="020B0609020204030204" pitchFamily="49" charset="0"/>
              </a:rPr>
              <a:t>deletestr</a:t>
            </a:r>
            <a:r>
              <a:rPr lang="en-US" b="0" i="0" dirty="0">
                <a:solidFill>
                  <a:srgbClr val="333333"/>
                </a:solidFill>
                <a:effectLst/>
                <a:latin typeface="Consolas" panose="020B0609020204030204" pitchFamily="49" charset="0"/>
              </a:rPr>
              <a:t>))</a:t>
            </a:r>
          </a:p>
          <a:p>
            <a:pPr lvl="1"/>
            <a:r>
              <a:rPr lang="en-US" dirty="0"/>
              <a:t>Return a new string that replaces the characters in </a:t>
            </a:r>
            <a:r>
              <a:rPr lang="en-US" i="1" dirty="0" err="1"/>
              <a:t>fromstr</a:t>
            </a:r>
            <a:r>
              <a:rPr lang="en-US" dirty="0"/>
              <a:t> with the character in the same position in </a:t>
            </a:r>
            <a:r>
              <a:rPr lang="en-US" i="1" dirty="0" err="1"/>
              <a:t>tostr</a:t>
            </a:r>
            <a:r>
              <a:rPr lang="en-US" i="1" dirty="0"/>
              <a:t> </a:t>
            </a:r>
            <a:r>
              <a:rPr lang="en-US" dirty="0"/>
              <a:t>and delete all characters that are in </a:t>
            </a:r>
            <a:r>
              <a:rPr lang="en-US" dirty="0" err="1"/>
              <a:t>deletestr</a:t>
            </a:r>
            <a:r>
              <a:rPr lang="en-US" dirty="0"/>
              <a:t>. </a:t>
            </a:r>
          </a:p>
          <a:p>
            <a:pPr lvl="1"/>
            <a:r>
              <a:rPr lang="en-US" dirty="0"/>
              <a:t>The </a:t>
            </a:r>
            <a:r>
              <a:rPr lang="en-US" i="1" dirty="0" err="1"/>
              <a:t>fromstr</a:t>
            </a:r>
            <a:r>
              <a:rPr lang="en-US" i="1" dirty="0"/>
              <a:t> </a:t>
            </a:r>
            <a:r>
              <a:rPr lang="en-US" dirty="0"/>
              <a:t>and </a:t>
            </a:r>
            <a:r>
              <a:rPr lang="en-US" i="1" dirty="0" err="1"/>
              <a:t>tostr</a:t>
            </a:r>
            <a:r>
              <a:rPr lang="en-US" i="1" dirty="0"/>
              <a:t> </a:t>
            </a:r>
            <a:r>
              <a:rPr lang="en-US" dirty="0"/>
              <a:t>can be empty strings and the </a:t>
            </a:r>
            <a:r>
              <a:rPr lang="en-US" i="1" dirty="0" err="1"/>
              <a:t>deletestr</a:t>
            </a:r>
            <a:r>
              <a:rPr lang="en-US" i="1" dirty="0"/>
              <a:t> </a:t>
            </a:r>
            <a:r>
              <a:rPr lang="en-US" dirty="0"/>
              <a:t>parameter can be omitted.</a:t>
            </a:r>
          </a:p>
        </p:txBody>
      </p:sp>
      <p:sp>
        <p:nvSpPr>
          <p:cNvPr id="5" name="Slide Number Placeholder 4">
            <a:extLst>
              <a:ext uri="{FF2B5EF4-FFF2-40B4-BE49-F238E27FC236}">
                <a16:creationId xmlns:a16="http://schemas.microsoft.com/office/drawing/2014/main" id="{E4564040-D238-4B06-B9E5-D53DE22A398E}"/>
              </a:ext>
            </a:extLst>
          </p:cNvPr>
          <p:cNvSpPr>
            <a:spLocks noGrp="1"/>
          </p:cNvSpPr>
          <p:nvPr>
            <p:ph type="sldNum" idx="12"/>
          </p:nvPr>
        </p:nvSpPr>
        <p:spPr/>
        <p:txBody>
          <a:bodyPr/>
          <a:lstStyle/>
          <a:p>
            <a:fld id="{07FA3494-9353-42BA-B4F7-D8D8DAD0F940}" type="slidenum">
              <a:rPr lang="en-US" altLang="zh-CN" smtClean="0"/>
              <a:pPr/>
              <a:t>45</a:t>
            </a:fld>
            <a:endParaRPr lang="en-US" altLang="zh-CN" dirty="0"/>
          </a:p>
        </p:txBody>
      </p:sp>
      <p:sp>
        <p:nvSpPr>
          <p:cNvPr id="7" name="TextBox 6">
            <a:extLst>
              <a:ext uri="{FF2B5EF4-FFF2-40B4-BE49-F238E27FC236}">
                <a16:creationId xmlns:a16="http://schemas.microsoft.com/office/drawing/2014/main" id="{928190DD-F8C6-43E9-8A45-9F40A23B2EE2}"/>
              </a:ext>
            </a:extLst>
          </p:cNvPr>
          <p:cNvSpPr txBox="1"/>
          <p:nvPr/>
        </p:nvSpPr>
        <p:spPr>
          <a:xfrm>
            <a:off x="771525" y="3524295"/>
            <a:ext cx="5447325" cy="1339341"/>
          </a:xfrm>
          <a:prstGeom prst="rect">
            <a:avLst/>
          </a:prstGeom>
          <a:noFill/>
        </p:spPr>
        <p:txBody>
          <a:bodyPr wrap="none" rtlCol="0">
            <a:spAutoFit/>
          </a:bodyPr>
          <a:lstStyle/>
          <a:p>
            <a:r>
              <a:rPr lang="en-US" sz="1013" b="1" dirty="0">
                <a:solidFill>
                  <a:srgbClr val="0070C0"/>
                </a:solidFill>
                <a:latin typeface="Courier"/>
              </a:rPr>
              <a:t>&gt;&gt;&gt;import string</a:t>
            </a:r>
          </a:p>
          <a:p>
            <a:r>
              <a:rPr lang="en-US" sz="1013" b="1" dirty="0">
                <a:solidFill>
                  <a:srgbClr val="0070C0"/>
                </a:solidFill>
                <a:latin typeface="Courier"/>
              </a:rPr>
              <a:t>&gt;&gt;&gt;</a:t>
            </a:r>
            <a:r>
              <a:rPr lang="en-US" sz="1013" b="1" dirty="0" err="1">
                <a:solidFill>
                  <a:srgbClr val="0070C0"/>
                </a:solidFill>
                <a:latin typeface="Courier"/>
              </a:rPr>
              <a:t>string.punctuation</a:t>
            </a:r>
            <a:endParaRPr lang="en-US" sz="1013" b="1" dirty="0">
              <a:solidFill>
                <a:srgbClr val="0070C0"/>
              </a:solidFill>
              <a:latin typeface="Courier"/>
            </a:endParaRPr>
          </a:p>
          <a:p>
            <a:r>
              <a:rPr lang="en-US" sz="1013" b="1" dirty="0">
                <a:solidFill>
                  <a:srgbClr val="0070C0"/>
                </a:solidFill>
                <a:latin typeface="Courier"/>
              </a:rPr>
              <a:t>'!"#$%&amp;\'()*+,-./:;&lt;=&gt;?@[\\]^_`{|}~'</a:t>
            </a:r>
          </a:p>
          <a:p>
            <a:r>
              <a:rPr lang="en-US" sz="1013" dirty="0">
                <a:latin typeface="Courier"/>
              </a:rPr>
              <a:t>&gt;&gt;&gt;line=‘But, soft! what light through yonder window breaks?’</a:t>
            </a:r>
          </a:p>
          <a:p>
            <a:r>
              <a:rPr lang="en-US" sz="1013" b="1" dirty="0">
                <a:solidFill>
                  <a:srgbClr val="FF0000"/>
                </a:solidFill>
                <a:latin typeface="Courier"/>
              </a:rPr>
              <a:t>&gt;&gt;&gt; </a:t>
            </a:r>
            <a:r>
              <a:rPr lang="en-US" sz="1013" b="1" dirty="0" err="1">
                <a:solidFill>
                  <a:srgbClr val="FF0000"/>
                </a:solidFill>
                <a:latin typeface="Courier"/>
              </a:rPr>
              <a:t>line.translate</a:t>
            </a:r>
            <a:r>
              <a:rPr lang="en-US" sz="1013" b="1" dirty="0">
                <a:solidFill>
                  <a:srgbClr val="FF0000"/>
                </a:solidFill>
                <a:latin typeface="Courier"/>
              </a:rPr>
              <a:t>(</a:t>
            </a:r>
            <a:r>
              <a:rPr lang="en-US" sz="1013" b="1" dirty="0" err="1">
                <a:solidFill>
                  <a:srgbClr val="FF0000"/>
                </a:solidFill>
                <a:latin typeface="Courier"/>
              </a:rPr>
              <a:t>str.maketrans</a:t>
            </a:r>
            <a:r>
              <a:rPr lang="en-US" sz="1013" b="1" dirty="0">
                <a:solidFill>
                  <a:srgbClr val="FF0000"/>
                </a:solidFill>
                <a:latin typeface="Courier"/>
              </a:rPr>
              <a:t>('','',</a:t>
            </a:r>
            <a:r>
              <a:rPr lang="en-US" sz="1013" b="1" dirty="0" err="1">
                <a:solidFill>
                  <a:srgbClr val="0070C0"/>
                </a:solidFill>
                <a:latin typeface="Courier"/>
              </a:rPr>
              <a:t>string.punctuation</a:t>
            </a:r>
            <a:r>
              <a:rPr lang="en-US" sz="1013" b="1" dirty="0">
                <a:solidFill>
                  <a:srgbClr val="FF0000"/>
                </a:solidFill>
                <a:latin typeface="Courier"/>
              </a:rPr>
              <a:t>))</a:t>
            </a:r>
          </a:p>
          <a:p>
            <a:r>
              <a:rPr lang="en-US" sz="1013" dirty="0">
                <a:latin typeface="Courier"/>
              </a:rPr>
              <a:t>'But soft what light through yonder window breaks’</a:t>
            </a:r>
          </a:p>
          <a:p>
            <a:r>
              <a:rPr lang="en-US" sz="1013" dirty="0">
                <a:latin typeface="Courier"/>
              </a:rPr>
              <a:t>&gt;&gt;&gt; </a:t>
            </a:r>
            <a:r>
              <a:rPr lang="en-US" sz="1013" b="1" dirty="0" err="1">
                <a:solidFill>
                  <a:srgbClr val="FF0000"/>
                </a:solidFill>
                <a:latin typeface="Courier"/>
              </a:rPr>
              <a:t>line.translate</a:t>
            </a:r>
            <a:r>
              <a:rPr lang="en-US" sz="1013" b="1" dirty="0">
                <a:solidFill>
                  <a:srgbClr val="FF0000"/>
                </a:solidFill>
                <a:latin typeface="Courier"/>
              </a:rPr>
              <a:t>(</a:t>
            </a:r>
            <a:r>
              <a:rPr lang="en-US" sz="1013" b="1" dirty="0" err="1">
                <a:solidFill>
                  <a:srgbClr val="FF0000"/>
                </a:solidFill>
                <a:latin typeface="Courier"/>
              </a:rPr>
              <a:t>str.maketrans</a:t>
            </a:r>
            <a:r>
              <a:rPr lang="en-US" sz="1013" b="1" dirty="0">
                <a:solidFill>
                  <a:srgbClr val="FF0000"/>
                </a:solidFill>
                <a:latin typeface="Courier"/>
              </a:rPr>
              <a:t>('','',</a:t>
            </a:r>
            <a:r>
              <a:rPr lang="en-US" sz="1013" b="1" dirty="0" err="1">
                <a:solidFill>
                  <a:srgbClr val="0070C0"/>
                </a:solidFill>
                <a:latin typeface="Courier"/>
              </a:rPr>
              <a:t>string.punctuation</a:t>
            </a:r>
            <a:r>
              <a:rPr lang="en-US" sz="1013" b="1" dirty="0">
                <a:solidFill>
                  <a:srgbClr val="FF0000"/>
                </a:solidFill>
                <a:latin typeface="Courier"/>
              </a:rPr>
              <a:t>))</a:t>
            </a:r>
            <a:r>
              <a:rPr lang="en-US" sz="1013" dirty="0">
                <a:latin typeface="Courier"/>
              </a:rPr>
              <a:t>.lower()</a:t>
            </a:r>
          </a:p>
          <a:p>
            <a:r>
              <a:rPr lang="en-US" sz="1013" b="1" dirty="0">
                <a:solidFill>
                  <a:srgbClr val="00B050"/>
                </a:solidFill>
                <a:latin typeface="Courier"/>
              </a:rPr>
              <a:t>'but soft what light through yonder window breaks'</a:t>
            </a:r>
          </a:p>
        </p:txBody>
      </p:sp>
    </p:spTree>
    <p:extLst>
      <p:ext uri="{BB962C8B-B14F-4D97-AF65-F5344CB8AC3E}">
        <p14:creationId xmlns:p14="http://schemas.microsoft.com/office/powerpoint/2010/main" val="1068197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3E2E1-0796-4790-8F7C-D0A45BCEE954}"/>
              </a:ext>
            </a:extLst>
          </p:cNvPr>
          <p:cNvSpPr>
            <a:spLocks noGrp="1"/>
          </p:cNvSpPr>
          <p:nvPr>
            <p:ph type="title"/>
          </p:nvPr>
        </p:nvSpPr>
        <p:spPr/>
        <p:txBody>
          <a:bodyPr anchor="ctr">
            <a:normAutofit fontScale="90000"/>
          </a:bodyPr>
          <a:lstStyle/>
          <a:p>
            <a:r>
              <a:rPr lang="en-US" dirty="0"/>
              <a:t>Counting words with punctuations and capitalization</a:t>
            </a:r>
          </a:p>
        </p:txBody>
      </p:sp>
      <p:sp>
        <p:nvSpPr>
          <p:cNvPr id="4" name="Slide Number Placeholder 3">
            <a:extLst>
              <a:ext uri="{FF2B5EF4-FFF2-40B4-BE49-F238E27FC236}">
                <a16:creationId xmlns:a16="http://schemas.microsoft.com/office/drawing/2014/main" id="{335075F8-C3AD-45E9-8512-FFDB839472F2}"/>
              </a:ext>
            </a:extLst>
          </p:cNvPr>
          <p:cNvSpPr>
            <a:spLocks noGrp="1"/>
          </p:cNvSpPr>
          <p:nvPr>
            <p:ph type="sldNum" idx="12"/>
          </p:nvPr>
        </p:nvSpPr>
        <p:spPr/>
        <p:txBody>
          <a:bodyPr/>
          <a:lstStyle/>
          <a:p>
            <a:fld id="{2E91ACDB-7BED-4E3C-B84C-8B2FE4A4870D}" type="slidenum">
              <a:rPr lang="en-US" altLang="zh-CN" smtClean="0"/>
              <a:pPr/>
              <a:t>46</a:t>
            </a:fld>
            <a:endParaRPr lang="en-US" altLang="zh-CN" dirty="0"/>
          </a:p>
        </p:txBody>
      </p:sp>
      <p:sp>
        <p:nvSpPr>
          <p:cNvPr id="5" name="TextBox 4">
            <a:extLst>
              <a:ext uri="{FF2B5EF4-FFF2-40B4-BE49-F238E27FC236}">
                <a16:creationId xmlns:a16="http://schemas.microsoft.com/office/drawing/2014/main" id="{67599E36-EFCD-44F0-89B4-DF88CB93195C}"/>
              </a:ext>
            </a:extLst>
          </p:cNvPr>
          <p:cNvSpPr txBox="1"/>
          <p:nvPr/>
        </p:nvSpPr>
        <p:spPr>
          <a:xfrm>
            <a:off x="391164" y="1640147"/>
            <a:ext cx="184731" cy="248209"/>
          </a:xfrm>
          <a:prstGeom prst="rect">
            <a:avLst/>
          </a:prstGeom>
          <a:noFill/>
        </p:spPr>
        <p:txBody>
          <a:bodyPr wrap="none" rtlCol="0">
            <a:spAutoFit/>
          </a:bodyPr>
          <a:lstStyle/>
          <a:p>
            <a:endParaRPr lang="en-US" sz="1013" dirty="0"/>
          </a:p>
        </p:txBody>
      </p:sp>
      <p:sp>
        <p:nvSpPr>
          <p:cNvPr id="6" name="TextBox 5">
            <a:extLst>
              <a:ext uri="{FF2B5EF4-FFF2-40B4-BE49-F238E27FC236}">
                <a16:creationId xmlns:a16="http://schemas.microsoft.com/office/drawing/2014/main" id="{1F7E812F-FA98-42FF-9E0A-D65905C98962}"/>
              </a:ext>
            </a:extLst>
          </p:cNvPr>
          <p:cNvSpPr txBox="1"/>
          <p:nvPr/>
        </p:nvSpPr>
        <p:spPr>
          <a:xfrm>
            <a:off x="881357" y="1640147"/>
            <a:ext cx="3515706" cy="3139321"/>
          </a:xfrm>
          <a:prstGeom prst="rect">
            <a:avLst/>
          </a:prstGeom>
          <a:noFill/>
        </p:spPr>
        <p:txBody>
          <a:bodyPr wrap="none" rtlCol="0">
            <a:spAutoFit/>
          </a:bodyPr>
          <a:lstStyle/>
          <a:p>
            <a:r>
              <a:rPr lang="en-US" sz="900" dirty="0"/>
              <a:t>import string</a:t>
            </a:r>
          </a:p>
          <a:p>
            <a:endParaRPr lang="en-US" sz="900" dirty="0"/>
          </a:p>
          <a:p>
            <a:r>
              <a:rPr lang="en-US" sz="900" dirty="0" err="1"/>
              <a:t>fname</a:t>
            </a:r>
            <a:r>
              <a:rPr lang="en-US" sz="900" dirty="0"/>
              <a:t> = input('Enter the file name: ')</a:t>
            </a:r>
          </a:p>
          <a:p>
            <a:r>
              <a:rPr lang="en-US" sz="900" dirty="0"/>
              <a:t>try:</a:t>
            </a:r>
          </a:p>
          <a:p>
            <a:r>
              <a:rPr lang="en-US" sz="900" dirty="0"/>
              <a:t>    </a:t>
            </a:r>
            <a:r>
              <a:rPr lang="en-US" sz="900" dirty="0" err="1"/>
              <a:t>fhand</a:t>
            </a:r>
            <a:r>
              <a:rPr lang="en-US" sz="900" dirty="0"/>
              <a:t> = open(</a:t>
            </a:r>
            <a:r>
              <a:rPr lang="en-US" sz="900" dirty="0" err="1"/>
              <a:t>fname</a:t>
            </a:r>
            <a:r>
              <a:rPr lang="en-US" sz="900" dirty="0"/>
              <a:t>)</a:t>
            </a:r>
          </a:p>
          <a:p>
            <a:r>
              <a:rPr lang="en-US" sz="900" dirty="0"/>
              <a:t>except:</a:t>
            </a:r>
          </a:p>
          <a:p>
            <a:r>
              <a:rPr lang="en-US" sz="900" dirty="0"/>
              <a:t>    print('File cannot be opened:', </a:t>
            </a:r>
            <a:r>
              <a:rPr lang="en-US" sz="900" dirty="0" err="1"/>
              <a:t>fname</a:t>
            </a:r>
            <a:r>
              <a:rPr lang="en-US" sz="900" dirty="0"/>
              <a:t>)</a:t>
            </a:r>
          </a:p>
          <a:p>
            <a:r>
              <a:rPr lang="en-US" sz="900" dirty="0"/>
              <a:t>    exit()</a:t>
            </a:r>
          </a:p>
          <a:p>
            <a:endParaRPr lang="en-US" sz="900" dirty="0"/>
          </a:p>
          <a:p>
            <a:r>
              <a:rPr lang="en-US" sz="900" dirty="0"/>
              <a:t>counts = </a:t>
            </a:r>
            <a:r>
              <a:rPr lang="en-US" sz="900" dirty="0" err="1"/>
              <a:t>dict</a:t>
            </a:r>
            <a:r>
              <a:rPr lang="en-US" sz="900" dirty="0"/>
              <a:t>()</a:t>
            </a:r>
          </a:p>
          <a:p>
            <a:r>
              <a:rPr lang="en-US" sz="900" dirty="0"/>
              <a:t>for line in </a:t>
            </a:r>
            <a:r>
              <a:rPr lang="en-US" sz="900" dirty="0" err="1"/>
              <a:t>fhand</a:t>
            </a:r>
            <a:r>
              <a:rPr lang="en-US" sz="900" dirty="0"/>
              <a:t>:</a:t>
            </a:r>
          </a:p>
          <a:p>
            <a:r>
              <a:rPr lang="en-US" sz="900" dirty="0"/>
              <a:t>    line = </a:t>
            </a:r>
            <a:r>
              <a:rPr lang="en-US" sz="900" dirty="0" err="1"/>
              <a:t>line.rstrip</a:t>
            </a:r>
            <a:r>
              <a:rPr lang="en-US" sz="900" dirty="0"/>
              <a:t>()</a:t>
            </a:r>
          </a:p>
          <a:p>
            <a:r>
              <a:rPr lang="en-US" sz="900" b="1" dirty="0">
                <a:solidFill>
                  <a:srgbClr val="FF0000"/>
                </a:solidFill>
              </a:rPr>
              <a:t>    line = </a:t>
            </a:r>
            <a:r>
              <a:rPr lang="en-US" sz="900" b="1" dirty="0" err="1">
                <a:solidFill>
                  <a:srgbClr val="FF0000"/>
                </a:solidFill>
              </a:rPr>
              <a:t>line.translate</a:t>
            </a:r>
            <a:r>
              <a:rPr lang="en-US" sz="900" b="1" dirty="0">
                <a:solidFill>
                  <a:srgbClr val="FF0000"/>
                </a:solidFill>
              </a:rPr>
              <a:t>(</a:t>
            </a:r>
            <a:r>
              <a:rPr lang="en-US" sz="900" b="1" dirty="0" err="1">
                <a:solidFill>
                  <a:srgbClr val="FF0000"/>
                </a:solidFill>
              </a:rPr>
              <a:t>str.maketrans</a:t>
            </a:r>
            <a:r>
              <a:rPr lang="en-US" sz="900" b="1" dirty="0">
                <a:solidFill>
                  <a:srgbClr val="FF0000"/>
                </a:solidFill>
              </a:rPr>
              <a:t>('', '', </a:t>
            </a:r>
            <a:r>
              <a:rPr lang="en-US" sz="900" b="1" dirty="0" err="1">
                <a:solidFill>
                  <a:srgbClr val="FF0000"/>
                </a:solidFill>
              </a:rPr>
              <a:t>string.punctuation</a:t>
            </a:r>
            <a:r>
              <a:rPr lang="en-US" sz="900" b="1" dirty="0">
                <a:solidFill>
                  <a:srgbClr val="FF0000"/>
                </a:solidFill>
              </a:rPr>
              <a:t>))</a:t>
            </a:r>
          </a:p>
          <a:p>
            <a:r>
              <a:rPr lang="en-US" sz="900" b="1" dirty="0">
                <a:solidFill>
                  <a:srgbClr val="FF0000"/>
                </a:solidFill>
              </a:rPr>
              <a:t>    line = </a:t>
            </a:r>
            <a:r>
              <a:rPr lang="en-US" sz="900" b="1" dirty="0" err="1">
                <a:solidFill>
                  <a:srgbClr val="FF0000"/>
                </a:solidFill>
              </a:rPr>
              <a:t>line.lower</a:t>
            </a:r>
            <a:r>
              <a:rPr lang="en-US" sz="900" b="1" dirty="0">
                <a:solidFill>
                  <a:srgbClr val="FF0000"/>
                </a:solidFill>
              </a:rPr>
              <a:t>()</a:t>
            </a:r>
          </a:p>
          <a:p>
            <a:r>
              <a:rPr lang="en-US" sz="900" dirty="0"/>
              <a:t>    words = </a:t>
            </a:r>
            <a:r>
              <a:rPr lang="en-US" sz="900" dirty="0" err="1"/>
              <a:t>line.split</a:t>
            </a:r>
            <a:r>
              <a:rPr lang="en-US" sz="900" dirty="0"/>
              <a:t>()</a:t>
            </a:r>
          </a:p>
          <a:p>
            <a:r>
              <a:rPr lang="en-US" sz="900" dirty="0"/>
              <a:t>    for word in words:</a:t>
            </a:r>
          </a:p>
          <a:p>
            <a:r>
              <a:rPr lang="en-US" sz="900" dirty="0"/>
              <a:t>        if word not in counts:</a:t>
            </a:r>
          </a:p>
          <a:p>
            <a:r>
              <a:rPr lang="en-US" sz="900" dirty="0"/>
              <a:t>            counts[word] = 1</a:t>
            </a:r>
          </a:p>
          <a:p>
            <a:r>
              <a:rPr lang="en-US" sz="900" dirty="0"/>
              <a:t>        else:</a:t>
            </a:r>
          </a:p>
          <a:p>
            <a:r>
              <a:rPr lang="en-US" sz="900" dirty="0"/>
              <a:t>            counts[word] += 1</a:t>
            </a:r>
          </a:p>
          <a:p>
            <a:endParaRPr lang="en-US" sz="900" dirty="0"/>
          </a:p>
          <a:p>
            <a:r>
              <a:rPr lang="en-US" sz="900" dirty="0"/>
              <a:t>print(counts)</a:t>
            </a:r>
          </a:p>
        </p:txBody>
      </p:sp>
      <p:sp>
        <p:nvSpPr>
          <p:cNvPr id="7" name="TextBox 6">
            <a:extLst>
              <a:ext uri="{FF2B5EF4-FFF2-40B4-BE49-F238E27FC236}">
                <a16:creationId xmlns:a16="http://schemas.microsoft.com/office/drawing/2014/main" id="{0CF79BB8-548B-4F70-859F-3A6FB5DFD835}"/>
              </a:ext>
            </a:extLst>
          </p:cNvPr>
          <p:cNvSpPr txBox="1"/>
          <p:nvPr/>
        </p:nvSpPr>
        <p:spPr>
          <a:xfrm>
            <a:off x="4401106" y="1640147"/>
            <a:ext cx="2065730" cy="2742226"/>
          </a:xfrm>
          <a:prstGeom prst="rect">
            <a:avLst/>
          </a:prstGeom>
          <a:noFill/>
        </p:spPr>
        <p:txBody>
          <a:bodyPr wrap="square" rtlCol="0">
            <a:spAutoFit/>
          </a:bodyPr>
          <a:lstStyle/>
          <a:p>
            <a:r>
              <a:rPr lang="en-US" sz="1013" dirty="0">
                <a:latin typeface="Courier"/>
              </a:rPr>
              <a:t>Enter the file name:  romeo.txt</a:t>
            </a:r>
          </a:p>
          <a:p>
            <a:endParaRPr lang="en-US" sz="1013" dirty="0">
              <a:latin typeface="Courier"/>
            </a:endParaRPr>
          </a:p>
          <a:p>
            <a:r>
              <a:rPr lang="en-US" sz="1013" dirty="0">
                <a:latin typeface="Courier"/>
              </a:rPr>
              <a:t>{'but': 1, 'soft': 1, 'what': 1, 'light': 1, 'through': 1, 'yonder': 1, 'window': 1, 'breaks': 1, 'it': 1, 'is': 3, 'the': 3, 'east': 1, 'and': 3, '</a:t>
            </a:r>
            <a:r>
              <a:rPr lang="en-US" sz="1013" dirty="0" err="1">
                <a:latin typeface="Courier"/>
              </a:rPr>
              <a:t>juliet</a:t>
            </a:r>
            <a:r>
              <a:rPr lang="en-US" sz="1013" dirty="0">
                <a:latin typeface="Courier"/>
              </a:rPr>
              <a:t>': 1, 'sun': 2, 'arise': 1, 'fair': 1, 'kill': 1, 'envious': 1, 'moon': 1, 'who': 1, 'already': 1, 'sick': 1, 'pale': 1, 'with': 1, 'grief': 1}</a:t>
            </a:r>
          </a:p>
        </p:txBody>
      </p:sp>
    </p:spTree>
    <p:extLst>
      <p:ext uri="{BB962C8B-B14F-4D97-AF65-F5344CB8AC3E}">
        <p14:creationId xmlns:p14="http://schemas.microsoft.com/office/powerpoint/2010/main" val="2438189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048EB-AA0F-4586-96FA-EC19503E1462}"/>
              </a:ext>
            </a:extLst>
          </p:cNvPr>
          <p:cNvSpPr>
            <a:spLocks noGrp="1"/>
          </p:cNvSpPr>
          <p:nvPr>
            <p:ph type="title"/>
          </p:nvPr>
        </p:nvSpPr>
        <p:spPr/>
        <p:txBody>
          <a:bodyPr anchor="ctr">
            <a:noAutofit/>
          </a:bodyPr>
          <a:lstStyle/>
          <a:p>
            <a:r>
              <a:rPr lang="en-US" sz="2400" dirty="0" err="1">
                <a:solidFill>
                  <a:srgbClr val="0070C0"/>
                </a:solidFill>
                <a:latin typeface="Consolas" panose="020B0609020204030204" pitchFamily="49" charset="0"/>
              </a:rPr>
              <a:t>line.translate</a:t>
            </a:r>
            <a:r>
              <a:rPr lang="en-US" sz="2400" dirty="0">
                <a:solidFill>
                  <a:srgbClr val="333333"/>
                </a:solidFill>
                <a:latin typeface="Consolas" panose="020B0609020204030204" pitchFamily="49" charset="0"/>
              </a:rPr>
              <a:t>(</a:t>
            </a:r>
            <a:r>
              <a:rPr lang="en-US" sz="2400" b="1" dirty="0" err="1">
                <a:solidFill>
                  <a:srgbClr val="FF0000"/>
                </a:solidFill>
                <a:latin typeface="Courier"/>
              </a:rPr>
              <a:t>str</a:t>
            </a:r>
            <a:r>
              <a:rPr lang="en-US" sz="2400" dirty="0" err="1">
                <a:solidFill>
                  <a:srgbClr val="FF0000"/>
                </a:solidFill>
                <a:latin typeface="Consolas" panose="020B0609020204030204" pitchFamily="49" charset="0"/>
              </a:rPr>
              <a:t>.maketrans</a:t>
            </a:r>
            <a:r>
              <a:rPr lang="en-US" sz="2400" dirty="0">
                <a:solidFill>
                  <a:srgbClr val="333333"/>
                </a:solidFill>
                <a:latin typeface="Consolas" panose="020B0609020204030204" pitchFamily="49" charset="0"/>
              </a:rPr>
              <a:t>('', '', </a:t>
            </a:r>
            <a:r>
              <a:rPr lang="en-US" sz="2400" dirty="0" err="1">
                <a:solidFill>
                  <a:srgbClr val="333333"/>
                </a:solidFill>
                <a:latin typeface="Consolas" panose="020B0609020204030204" pitchFamily="49" charset="0"/>
              </a:rPr>
              <a:t>string.punctuation</a:t>
            </a:r>
            <a:r>
              <a:rPr lang="en-US" sz="2400" dirty="0">
                <a:solidFill>
                  <a:srgbClr val="333333"/>
                </a:solidFill>
                <a:latin typeface="Consolas" panose="020B0609020204030204" pitchFamily="49" charset="0"/>
              </a:rPr>
              <a:t>)</a:t>
            </a:r>
            <a:endParaRPr lang="en-US" sz="2400" dirty="0"/>
          </a:p>
        </p:txBody>
      </p:sp>
      <p:sp>
        <p:nvSpPr>
          <p:cNvPr id="4" name="Content Placeholder 3">
            <a:extLst>
              <a:ext uri="{FF2B5EF4-FFF2-40B4-BE49-F238E27FC236}">
                <a16:creationId xmlns:a16="http://schemas.microsoft.com/office/drawing/2014/main" id="{7CF1E4A6-59E2-4F7B-9C93-B1CEF19D8E43}"/>
              </a:ext>
            </a:extLst>
          </p:cNvPr>
          <p:cNvSpPr>
            <a:spLocks noGrp="1"/>
          </p:cNvSpPr>
          <p:nvPr>
            <p:ph type="body" idx="1"/>
          </p:nvPr>
        </p:nvSpPr>
        <p:spPr>
          <a:xfrm>
            <a:off x="670275" y="1373588"/>
            <a:ext cx="4839979" cy="3552300"/>
          </a:xfrm>
        </p:spPr>
        <p:txBody>
          <a:bodyPr/>
          <a:lstStyle/>
          <a:p>
            <a:r>
              <a:rPr lang="en-US" b="1" dirty="0" err="1">
                <a:solidFill>
                  <a:srgbClr val="FF0000"/>
                </a:solidFill>
                <a:latin typeface="Lato" panose="020F0502020204030203" pitchFamily="34" charset="0"/>
                <a:ea typeface="Lato" panose="020F0502020204030203" pitchFamily="34" charset="0"/>
                <a:cs typeface="Lato" panose="020F0502020204030203" pitchFamily="34" charset="0"/>
              </a:rPr>
              <a:t>str</a:t>
            </a:r>
            <a:r>
              <a:rPr lang="en-US" dirty="0" err="1">
                <a:solidFill>
                  <a:srgbClr val="FF0000"/>
                </a:solidFill>
                <a:latin typeface="Lato" panose="020F0502020204030203" pitchFamily="34" charset="0"/>
                <a:ea typeface="Lato" panose="020F0502020204030203" pitchFamily="34" charset="0"/>
                <a:cs typeface="Lato" panose="020F0502020204030203" pitchFamily="34" charset="0"/>
              </a:rPr>
              <a:t>.maketrans</a:t>
            </a:r>
            <a:r>
              <a:rPr lang="en-US" dirty="0">
                <a:solidFill>
                  <a:srgbClr val="333333"/>
                </a:solidFill>
                <a:latin typeface="Lato" panose="020F0502020204030203" pitchFamily="34" charset="0"/>
                <a:ea typeface="Lato" panose="020F0502020204030203" pitchFamily="34" charset="0"/>
                <a:cs typeface="Lato" panose="020F0502020204030203" pitchFamily="34" charset="0"/>
              </a:rPr>
              <a:t>('', '', </a:t>
            </a:r>
            <a:r>
              <a:rPr lang="en-US" dirty="0" err="1">
                <a:solidFill>
                  <a:srgbClr val="333333"/>
                </a:solidFill>
                <a:latin typeface="Lato" panose="020F0502020204030203" pitchFamily="34" charset="0"/>
                <a:ea typeface="Lato" panose="020F0502020204030203" pitchFamily="34" charset="0"/>
                <a:cs typeface="Lato" panose="020F0502020204030203" pitchFamily="34" charset="0"/>
              </a:rPr>
              <a:t>string.punctuation</a:t>
            </a:r>
            <a:r>
              <a:rPr lang="en-US" dirty="0">
                <a:solidFill>
                  <a:srgbClr val="333333"/>
                </a:solidFill>
                <a:latin typeface="Lato" panose="020F0502020204030203" pitchFamily="34" charset="0"/>
                <a:ea typeface="Lato" panose="020F0502020204030203" pitchFamily="34" charset="0"/>
                <a:cs typeface="Lato" panose="020F0502020204030203" pitchFamily="34" charset="0"/>
              </a:rPr>
              <a:t>) creates a dictionary that maps each punctuation symbol to None</a:t>
            </a:r>
          </a:p>
          <a:p>
            <a:r>
              <a:rPr lang="en-US" dirty="0">
                <a:solidFill>
                  <a:srgbClr val="333333"/>
                </a:solidFill>
                <a:latin typeface="Lato" panose="020F0502020204030203" pitchFamily="34" charset="0"/>
                <a:ea typeface="Lato" panose="020F0502020204030203" pitchFamily="34" charset="0"/>
                <a:cs typeface="Lato" panose="020F0502020204030203" pitchFamily="34" charset="0"/>
              </a:rPr>
              <a:t>This dictionary used in the translate method</a:t>
            </a:r>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3" name="Slide Number Placeholder 2">
            <a:extLst>
              <a:ext uri="{FF2B5EF4-FFF2-40B4-BE49-F238E27FC236}">
                <a16:creationId xmlns:a16="http://schemas.microsoft.com/office/drawing/2014/main" id="{A2B34934-353E-47FA-B7E0-644966D5234E}"/>
              </a:ext>
            </a:extLst>
          </p:cNvPr>
          <p:cNvSpPr>
            <a:spLocks noGrp="1"/>
          </p:cNvSpPr>
          <p:nvPr>
            <p:ph type="sldNum" idx="12"/>
          </p:nvPr>
        </p:nvSpPr>
        <p:spPr/>
        <p:txBody>
          <a:bodyPr/>
          <a:lstStyle/>
          <a:p>
            <a:fld id="{12E723BB-6780-4FEA-9886-10CF677DF7CF}" type="slidenum">
              <a:rPr lang="en-US" altLang="zh-CN" smtClean="0"/>
              <a:pPr/>
              <a:t>47</a:t>
            </a:fld>
            <a:endParaRPr lang="en-US" altLang="zh-CN" dirty="0"/>
          </a:p>
        </p:txBody>
      </p:sp>
      <p:pic>
        <p:nvPicPr>
          <p:cNvPr id="6" name="Picture 5">
            <a:extLst>
              <a:ext uri="{FF2B5EF4-FFF2-40B4-BE49-F238E27FC236}">
                <a16:creationId xmlns:a16="http://schemas.microsoft.com/office/drawing/2014/main" id="{CA829954-A218-416F-A3F7-373F28D798E0}"/>
              </a:ext>
            </a:extLst>
          </p:cNvPr>
          <p:cNvPicPr>
            <a:picLocks noChangeAspect="1"/>
          </p:cNvPicPr>
          <p:nvPr/>
        </p:nvPicPr>
        <p:blipFill>
          <a:blip r:embed="rId2"/>
          <a:stretch>
            <a:fillRect/>
          </a:stretch>
        </p:blipFill>
        <p:spPr>
          <a:xfrm>
            <a:off x="5891418" y="1206936"/>
            <a:ext cx="669820" cy="3633104"/>
          </a:xfrm>
          <a:prstGeom prst="rect">
            <a:avLst/>
          </a:prstGeom>
        </p:spPr>
      </p:pic>
    </p:spTree>
    <p:extLst>
      <p:ext uri="{BB962C8B-B14F-4D97-AF65-F5344CB8AC3E}">
        <p14:creationId xmlns:p14="http://schemas.microsoft.com/office/powerpoint/2010/main" val="16975243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D982-A993-405B-B865-486F93C33E3C}"/>
              </a:ext>
            </a:extLst>
          </p:cNvPr>
          <p:cNvSpPr>
            <a:spLocks noGrp="1"/>
          </p:cNvSpPr>
          <p:nvPr>
            <p:ph type="title"/>
          </p:nvPr>
        </p:nvSpPr>
        <p:spPr/>
        <p:txBody>
          <a:bodyPr anchor="ctr"/>
          <a:lstStyle/>
          <a:p>
            <a:r>
              <a:rPr lang="en-US" dirty="0"/>
              <a:t>Summary of Dictionary</a:t>
            </a:r>
          </a:p>
        </p:txBody>
      </p:sp>
      <p:sp>
        <p:nvSpPr>
          <p:cNvPr id="3" name="Content Placeholder 2">
            <a:extLst>
              <a:ext uri="{FF2B5EF4-FFF2-40B4-BE49-F238E27FC236}">
                <a16:creationId xmlns:a16="http://schemas.microsoft.com/office/drawing/2014/main" id="{483D0A9C-9059-42F5-96DB-F82B72D473F8}"/>
              </a:ext>
            </a:extLst>
          </p:cNvPr>
          <p:cNvSpPr>
            <a:spLocks noGrp="1"/>
          </p:cNvSpPr>
          <p:nvPr>
            <p:ph type="body" idx="1"/>
          </p:nvPr>
        </p:nvSpPr>
        <p:spPr>
          <a:xfrm>
            <a:off x="670275" y="1373588"/>
            <a:ext cx="2758725" cy="3552300"/>
          </a:xfrm>
        </p:spPr>
        <p:txBody>
          <a:bodyPr>
            <a:normAutofit/>
          </a:bodyPr>
          <a:lstStyle/>
          <a:p>
            <a:r>
              <a:rPr lang="en-US" dirty="0"/>
              <a:t>Dictionary vs List</a:t>
            </a:r>
          </a:p>
          <a:p>
            <a:r>
              <a:rPr lang="en-US" dirty="0"/>
              <a:t>Dictionary Basics</a:t>
            </a:r>
          </a:p>
          <a:p>
            <a:pPr lvl="1"/>
            <a:r>
              <a:rPr lang="en-US" dirty="0"/>
              <a:t>definition, value, assignment, in operator, </a:t>
            </a:r>
            <a:r>
              <a:rPr lang="en-US" dirty="0" err="1"/>
              <a:t>len</a:t>
            </a:r>
            <a:r>
              <a:rPr lang="en-US" dirty="0"/>
              <a:t> function, pop method, del operator</a:t>
            </a:r>
          </a:p>
          <a:p>
            <a:r>
              <a:rPr lang="en-US" dirty="0"/>
              <a:t>Dictionary as a set of counters</a:t>
            </a:r>
          </a:p>
          <a:p>
            <a:pPr lvl="1"/>
            <a:r>
              <a:rPr lang="en-US" dirty="0"/>
              <a:t>use of get method() to handle counting pattern</a:t>
            </a:r>
          </a:p>
          <a:p>
            <a:pPr lvl="1"/>
            <a:endParaRPr lang="en-US" dirty="0"/>
          </a:p>
          <a:p>
            <a:endParaRPr lang="en-US" dirty="0"/>
          </a:p>
        </p:txBody>
      </p:sp>
      <p:sp>
        <p:nvSpPr>
          <p:cNvPr id="5" name="Slide Number Placeholder 4">
            <a:extLst>
              <a:ext uri="{FF2B5EF4-FFF2-40B4-BE49-F238E27FC236}">
                <a16:creationId xmlns:a16="http://schemas.microsoft.com/office/drawing/2014/main" id="{27B1A912-8DD1-4C26-99FE-15C20649DD14}"/>
              </a:ext>
            </a:extLst>
          </p:cNvPr>
          <p:cNvSpPr>
            <a:spLocks noGrp="1"/>
          </p:cNvSpPr>
          <p:nvPr>
            <p:ph type="sldNum" idx="12"/>
          </p:nvPr>
        </p:nvSpPr>
        <p:spPr/>
        <p:txBody>
          <a:bodyPr/>
          <a:lstStyle/>
          <a:p>
            <a:fld id="{07FA3494-9353-42BA-B4F7-D8D8DAD0F940}" type="slidenum">
              <a:rPr lang="en-US" altLang="zh-CN" smtClean="0"/>
              <a:pPr/>
              <a:t>48</a:t>
            </a:fld>
            <a:endParaRPr lang="en-US" altLang="zh-CN" dirty="0"/>
          </a:p>
        </p:txBody>
      </p:sp>
      <p:sp>
        <p:nvSpPr>
          <p:cNvPr id="4" name="Content Placeholder 3">
            <a:extLst>
              <a:ext uri="{FF2B5EF4-FFF2-40B4-BE49-F238E27FC236}">
                <a16:creationId xmlns:a16="http://schemas.microsoft.com/office/drawing/2014/main" id="{959B00F3-C993-482E-A673-A2543C9CFDBF}"/>
              </a:ext>
            </a:extLst>
          </p:cNvPr>
          <p:cNvSpPr>
            <a:spLocks noGrp="1"/>
          </p:cNvSpPr>
          <p:nvPr>
            <p:ph sz="half" idx="4294967295"/>
          </p:nvPr>
        </p:nvSpPr>
        <p:spPr>
          <a:xfrm>
            <a:off x="3429000" y="1373588"/>
            <a:ext cx="2987703" cy="3026962"/>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400" dirty="0"/>
              <a:t>Traversing dictionary for their keys, values, and items</a:t>
            </a:r>
          </a:p>
          <a:p>
            <a:pPr marL="685800" lvl="1" indent="-285750">
              <a:lnSpc>
                <a:spcPct val="120000"/>
              </a:lnSpc>
              <a:buSzPct val="150000"/>
            </a:pPr>
            <a:r>
              <a:rPr lang="en-US" sz="1400" dirty="0"/>
              <a:t>Use of methods keys(), values(), and items()</a:t>
            </a:r>
          </a:p>
          <a:p>
            <a:pPr marL="342900" indent="-257175">
              <a:lnSpc>
                <a:spcPct val="120000"/>
              </a:lnSpc>
              <a:spcBef>
                <a:spcPts val="450"/>
              </a:spcBef>
              <a:buSzPts val="1800"/>
            </a:pPr>
            <a:r>
              <a:rPr lang="en-US" sz="1400" dirty="0">
                <a:solidFill>
                  <a:srgbClr val="2185C6"/>
                </a:solidFill>
              </a:rPr>
              <a:t>Advanced text parsing before using dictionary</a:t>
            </a:r>
          </a:p>
          <a:p>
            <a:pPr marL="685800" lvl="1" indent="-285750">
              <a:lnSpc>
                <a:spcPct val="120000"/>
              </a:lnSpc>
              <a:buSzPct val="150000"/>
            </a:pPr>
            <a:r>
              <a:rPr lang="en-US" sz="1400" dirty="0"/>
              <a:t>use of </a:t>
            </a:r>
            <a:r>
              <a:rPr lang="en-US" sz="1400" dirty="0">
                <a:solidFill>
                  <a:srgbClr val="2185C6"/>
                </a:solidFill>
              </a:rPr>
              <a:t>translate</a:t>
            </a:r>
            <a:r>
              <a:rPr lang="en-US" sz="1400" dirty="0"/>
              <a:t> and </a:t>
            </a:r>
            <a:r>
              <a:rPr lang="en-US" sz="1400" dirty="0" err="1">
                <a:solidFill>
                  <a:srgbClr val="2185C6"/>
                </a:solidFill>
              </a:rPr>
              <a:t>maketrans</a:t>
            </a:r>
            <a:r>
              <a:rPr lang="en-US" sz="1400" dirty="0"/>
              <a:t> methods of a string</a:t>
            </a:r>
          </a:p>
          <a:p>
            <a:pPr marL="685800" lvl="1" indent="-285750">
              <a:lnSpc>
                <a:spcPct val="120000"/>
              </a:lnSpc>
              <a:buSzPct val="150000"/>
            </a:pPr>
            <a:endParaRPr lang="en-US" sz="1400" dirty="0"/>
          </a:p>
        </p:txBody>
      </p:sp>
    </p:spTree>
    <p:extLst>
      <p:ext uri="{BB962C8B-B14F-4D97-AF65-F5344CB8AC3E}">
        <p14:creationId xmlns:p14="http://schemas.microsoft.com/office/powerpoint/2010/main" val="440044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A60DA6-E2BD-4315-B069-520DE80B6D09}"/>
              </a:ext>
            </a:extLst>
          </p:cNvPr>
          <p:cNvSpPr>
            <a:spLocks noGrp="1"/>
          </p:cNvSpPr>
          <p:nvPr>
            <p:ph type="ctrTitle"/>
          </p:nvPr>
        </p:nvSpPr>
        <p:spPr>
          <a:xfrm>
            <a:off x="514350" y="3491344"/>
            <a:ext cx="5829300" cy="582933"/>
          </a:xfrm>
        </p:spPr>
        <p:txBody>
          <a:bodyPr spcFirstLastPara="1" vert="horz" wrap="square" lIns="68580" tIns="34290" rIns="68580" bIns="34290" rtlCol="0" anchor="t" anchorCtr="0">
            <a:normAutofit/>
          </a:bodyPr>
          <a:lstStyle/>
          <a:p>
            <a:pPr algn="l" defTabSz="685800"/>
            <a:r>
              <a:rPr lang="en-US" sz="3200" dirty="0"/>
              <a:t>Debugging for large datasets</a:t>
            </a:r>
          </a:p>
        </p:txBody>
      </p:sp>
      <p:sp>
        <p:nvSpPr>
          <p:cNvPr id="2" name="Slide Number Placeholder 1">
            <a:extLst>
              <a:ext uri="{FF2B5EF4-FFF2-40B4-BE49-F238E27FC236}">
                <a16:creationId xmlns:a16="http://schemas.microsoft.com/office/drawing/2014/main" id="{A66270F2-4274-407A-B360-B226F5F07F65}"/>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C9590603-A132-48AD-888A-A9BEB7F9CDB6}" type="slidenum">
              <a:rPr lang="en-US" altLang="zh-CN" sz="900" kern="1200" dirty="0">
                <a:latin typeface="+mn-lt"/>
                <a:ea typeface="+mn-ea"/>
                <a:cs typeface="+mn-cs"/>
              </a:rPr>
              <a:pPr>
                <a:spcAft>
                  <a:spcPts val="450"/>
                </a:spcAft>
              </a:pPr>
              <a:t>49</a:t>
            </a:fld>
            <a:endParaRPr lang="en-US" altLang="zh-CN" sz="900" kern="1200" dirty="0">
              <a:latin typeface="+mn-lt"/>
              <a:ea typeface="+mn-ea"/>
              <a:cs typeface="+mn-cs"/>
            </a:endParaRPr>
          </a:p>
        </p:txBody>
      </p:sp>
    </p:spTree>
    <p:extLst>
      <p:ext uri="{BB962C8B-B14F-4D97-AF65-F5344CB8AC3E}">
        <p14:creationId xmlns:p14="http://schemas.microsoft.com/office/powerpoint/2010/main" val="39344600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1DDA61-979D-41A2-A428-228B14AB12D4}"/>
              </a:ext>
            </a:extLst>
          </p:cNvPr>
          <p:cNvSpPr>
            <a:spLocks noGrp="1"/>
          </p:cNvSpPr>
          <p:nvPr>
            <p:ph type="title"/>
          </p:nvPr>
        </p:nvSpPr>
        <p:spPr/>
        <p:txBody>
          <a:bodyPr/>
          <a:lstStyle/>
          <a:p>
            <a:r>
              <a:rPr lang="en-US" dirty="0">
                <a:solidFill>
                  <a:schemeClr val="tx1"/>
                </a:solidFill>
              </a:rPr>
              <a:t>Debugging for Large Datasets</a:t>
            </a:r>
          </a:p>
        </p:txBody>
      </p:sp>
      <p:sp>
        <p:nvSpPr>
          <p:cNvPr id="6" name="Content Placeholder 5">
            <a:extLst>
              <a:ext uri="{FF2B5EF4-FFF2-40B4-BE49-F238E27FC236}">
                <a16:creationId xmlns:a16="http://schemas.microsoft.com/office/drawing/2014/main" id="{0ED5D8D8-50FE-478C-8436-80B8B4128CF8}"/>
              </a:ext>
            </a:extLst>
          </p:cNvPr>
          <p:cNvSpPr>
            <a:spLocks noGrp="1"/>
          </p:cNvSpPr>
          <p:nvPr>
            <p:ph type="body" idx="1"/>
          </p:nvPr>
        </p:nvSpPr>
        <p:spPr>
          <a:xfrm>
            <a:off x="670275" y="1373588"/>
            <a:ext cx="2758725" cy="3552300"/>
          </a:xfrm>
        </p:spPr>
        <p:txBody>
          <a:bodyPr>
            <a:normAutofit/>
          </a:bodyPr>
          <a:lstStyle/>
          <a:p>
            <a:pPr>
              <a:lnSpc>
                <a:spcPct val="150000"/>
              </a:lnSpc>
            </a:pPr>
            <a:r>
              <a:rPr lang="en-US" sz="1050" dirty="0">
                <a:solidFill>
                  <a:srgbClr val="2185C6"/>
                </a:solidFill>
              </a:rPr>
              <a:t>Scale down the input</a:t>
            </a:r>
          </a:p>
          <a:p>
            <a:pPr lvl="1">
              <a:lnSpc>
                <a:spcPct val="150000"/>
              </a:lnSpc>
            </a:pPr>
            <a:r>
              <a:rPr lang="en-US" sz="1050" dirty="0">
                <a:solidFill>
                  <a:srgbClr val="222222"/>
                </a:solidFill>
              </a:rPr>
              <a:t>If possible, </a:t>
            </a:r>
            <a:r>
              <a:rPr lang="en-US" sz="1050" dirty="0">
                <a:solidFill>
                  <a:srgbClr val="2185C6"/>
                </a:solidFill>
              </a:rPr>
              <a:t>starts with a small size of the dataset</a:t>
            </a:r>
          </a:p>
          <a:p>
            <a:pPr lvl="1">
              <a:lnSpc>
                <a:spcPct val="150000"/>
              </a:lnSpc>
            </a:pPr>
            <a:r>
              <a:rPr lang="en-US" sz="1050" dirty="0">
                <a:solidFill>
                  <a:srgbClr val="222222"/>
                </a:solidFill>
              </a:rPr>
              <a:t>If there is an error, </a:t>
            </a:r>
          </a:p>
          <a:p>
            <a:pPr marL="740664" lvl="2" indent="0">
              <a:lnSpc>
                <a:spcPct val="150000"/>
              </a:lnSpc>
              <a:buNone/>
            </a:pPr>
            <a:r>
              <a:rPr lang="en-US" sz="1050" dirty="0">
                <a:solidFill>
                  <a:srgbClr val="222222"/>
                </a:solidFill>
              </a:rPr>
              <a:t>you can </a:t>
            </a:r>
            <a:r>
              <a:rPr lang="en-US" sz="1050" dirty="0">
                <a:solidFill>
                  <a:srgbClr val="2185C6"/>
                </a:solidFill>
              </a:rPr>
              <a:t>reduce the size to the smallest value</a:t>
            </a:r>
            <a:r>
              <a:rPr lang="en-US" sz="1050" dirty="0">
                <a:solidFill>
                  <a:srgbClr val="222222"/>
                </a:solidFill>
              </a:rPr>
              <a:t> that manifests the error, and </a:t>
            </a:r>
          </a:p>
          <a:p>
            <a:pPr marL="740664" lvl="2" indent="0">
              <a:lnSpc>
                <a:spcPct val="150000"/>
              </a:lnSpc>
              <a:buNone/>
            </a:pPr>
            <a:r>
              <a:rPr lang="en-US" sz="1050" dirty="0">
                <a:solidFill>
                  <a:srgbClr val="222222"/>
                </a:solidFill>
              </a:rPr>
              <a:t>then </a:t>
            </a:r>
            <a:r>
              <a:rPr lang="en-US" sz="1050" dirty="0">
                <a:solidFill>
                  <a:srgbClr val="2185C6"/>
                </a:solidFill>
              </a:rPr>
              <a:t>increase the size gradually </a:t>
            </a:r>
            <a:r>
              <a:rPr lang="en-US" sz="1050" dirty="0">
                <a:solidFill>
                  <a:srgbClr val="222222"/>
                </a:solidFill>
              </a:rPr>
              <a:t>as you find and correct errors</a:t>
            </a:r>
            <a:endParaRPr lang="en-US" sz="1050" dirty="0"/>
          </a:p>
        </p:txBody>
      </p:sp>
      <p:sp>
        <p:nvSpPr>
          <p:cNvPr id="4" name="Slide Number Placeholder 3">
            <a:extLst>
              <a:ext uri="{FF2B5EF4-FFF2-40B4-BE49-F238E27FC236}">
                <a16:creationId xmlns:a16="http://schemas.microsoft.com/office/drawing/2014/main" id="{2D734EE9-D509-4B57-B854-CACEBC8C5F82}"/>
              </a:ext>
            </a:extLst>
          </p:cNvPr>
          <p:cNvSpPr>
            <a:spLocks noGrp="1"/>
          </p:cNvSpPr>
          <p:nvPr>
            <p:ph type="sldNum" idx="12"/>
          </p:nvPr>
        </p:nvSpPr>
        <p:spPr/>
        <p:txBody>
          <a:bodyPr/>
          <a:lstStyle/>
          <a:p>
            <a:fld id="{B77688AD-4E46-4C5E-BF52-43A21767171C}" type="slidenum">
              <a:rPr lang="en-US" altLang="zh-CN" smtClean="0"/>
              <a:pPr/>
              <a:t>50</a:t>
            </a:fld>
            <a:endParaRPr lang="en-US" altLang="zh-CN" dirty="0"/>
          </a:p>
        </p:txBody>
      </p:sp>
      <p:sp>
        <p:nvSpPr>
          <p:cNvPr id="7" name="Content Placeholder 6">
            <a:extLst>
              <a:ext uri="{FF2B5EF4-FFF2-40B4-BE49-F238E27FC236}">
                <a16:creationId xmlns:a16="http://schemas.microsoft.com/office/drawing/2014/main" id="{55E716D9-8A71-49C9-8B96-E307118F79D1}"/>
              </a:ext>
            </a:extLst>
          </p:cNvPr>
          <p:cNvSpPr>
            <a:spLocks noGrp="1"/>
          </p:cNvSpPr>
          <p:nvPr>
            <p:ph sz="half" idx="4294967295"/>
          </p:nvPr>
        </p:nvSpPr>
        <p:spPr>
          <a:xfrm>
            <a:off x="3429000" y="1373588"/>
            <a:ext cx="3028950" cy="2546350"/>
          </a:xfrm>
          <a:noFill/>
          <a:ln>
            <a:noFill/>
          </a:ln>
        </p:spPr>
        <p:txBody>
          <a:bodyPr spcFirstLastPara="1" wrap="square" lIns="91425" tIns="91425" rIns="91425" bIns="91425" anchor="t" anchorCtr="0">
            <a:normAutofit fontScale="92500" lnSpcReduction="20000"/>
          </a:bodyPr>
          <a:lstStyle/>
          <a:p>
            <a:pPr marL="342900" indent="-257175">
              <a:lnSpc>
                <a:spcPct val="150000"/>
              </a:lnSpc>
              <a:spcBef>
                <a:spcPts val="450"/>
              </a:spcBef>
              <a:buSzPts val="1800"/>
            </a:pPr>
            <a:r>
              <a:rPr lang="en-US" sz="1050" dirty="0"/>
              <a:t>For example, if your program </a:t>
            </a:r>
            <a:r>
              <a:rPr lang="en-US" sz="1050" dirty="0">
                <a:solidFill>
                  <a:srgbClr val="F20052"/>
                </a:solidFill>
              </a:rPr>
              <a:t>reads a large text file but has an error</a:t>
            </a:r>
          </a:p>
          <a:p>
            <a:pPr marL="685800" lvl="1" indent="-285750">
              <a:lnSpc>
                <a:spcPct val="150000"/>
              </a:lnSpc>
              <a:buSzPct val="150000"/>
            </a:pPr>
            <a:r>
              <a:rPr lang="en-US" sz="1050" dirty="0">
                <a:solidFill>
                  <a:srgbClr val="2185C6"/>
                </a:solidFill>
              </a:rPr>
              <a:t>Create a new file that only contains the first 10 lines of the large file</a:t>
            </a:r>
          </a:p>
          <a:p>
            <a:pPr marL="685800" lvl="1" indent="-285750">
              <a:lnSpc>
                <a:spcPct val="150000"/>
              </a:lnSpc>
              <a:buSzPct val="150000"/>
            </a:pPr>
            <a:r>
              <a:rPr lang="en-US" sz="1050" dirty="0">
                <a:solidFill>
                  <a:srgbClr val="2185C6"/>
                </a:solidFill>
              </a:rPr>
              <a:t>Test your program </a:t>
            </a:r>
            <a:r>
              <a:rPr lang="en-US" sz="1050" dirty="0">
                <a:solidFill>
                  <a:srgbClr val="222222"/>
                </a:solidFill>
              </a:rPr>
              <a:t>on this smaller file</a:t>
            </a:r>
          </a:p>
          <a:p>
            <a:pPr marL="685800" lvl="1" indent="-285750">
              <a:lnSpc>
                <a:spcPct val="150000"/>
              </a:lnSpc>
              <a:buSzPct val="150000"/>
            </a:pPr>
            <a:r>
              <a:rPr lang="en-US" sz="1050" dirty="0">
                <a:solidFill>
                  <a:srgbClr val="222222"/>
                </a:solidFill>
              </a:rPr>
              <a:t>If your </a:t>
            </a:r>
            <a:r>
              <a:rPr lang="en-US" sz="1050" dirty="0">
                <a:solidFill>
                  <a:srgbClr val="F20052"/>
                </a:solidFill>
              </a:rPr>
              <a:t>program still has errors </a:t>
            </a:r>
            <a:r>
              <a:rPr lang="en-US" sz="1050" dirty="0">
                <a:solidFill>
                  <a:srgbClr val="222222"/>
                </a:solidFill>
              </a:rPr>
              <a:t>when reading this smaller file:</a:t>
            </a:r>
          </a:p>
          <a:p>
            <a:pPr marL="740664" lvl="2" indent="0">
              <a:lnSpc>
                <a:spcPct val="150000"/>
              </a:lnSpc>
              <a:buSzPct val="150000"/>
              <a:buNone/>
            </a:pPr>
            <a:r>
              <a:rPr lang="en-US" sz="1050" dirty="0">
                <a:solidFill>
                  <a:srgbClr val="2185C6"/>
                </a:solidFill>
              </a:rPr>
              <a:t>check and correct the errors </a:t>
            </a:r>
            <a:r>
              <a:rPr lang="en-US" sz="1050" dirty="0">
                <a:solidFill>
                  <a:srgbClr val="222222"/>
                </a:solidFill>
              </a:rPr>
              <a:t>of your program</a:t>
            </a:r>
          </a:p>
          <a:p>
            <a:pPr marL="685800" lvl="1" indent="-285750">
              <a:lnSpc>
                <a:spcPct val="150000"/>
              </a:lnSpc>
              <a:buSzPct val="150000"/>
            </a:pPr>
            <a:r>
              <a:rPr lang="en-US" sz="1050" dirty="0">
                <a:solidFill>
                  <a:srgbClr val="222222"/>
                </a:solidFill>
              </a:rPr>
              <a:t>Else </a:t>
            </a:r>
            <a:r>
              <a:rPr lang="en-US" sz="1050" dirty="0">
                <a:solidFill>
                  <a:srgbClr val="2185C6"/>
                </a:solidFill>
              </a:rPr>
              <a:t>add more lines to the new file, and go to test it again</a:t>
            </a:r>
          </a:p>
        </p:txBody>
      </p:sp>
    </p:spTree>
    <p:extLst>
      <p:ext uri="{BB962C8B-B14F-4D97-AF65-F5344CB8AC3E}">
        <p14:creationId xmlns:p14="http://schemas.microsoft.com/office/powerpoint/2010/main" val="17548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1DDA61-979D-41A2-A428-228B14AB12D4}"/>
              </a:ext>
            </a:extLst>
          </p:cNvPr>
          <p:cNvSpPr>
            <a:spLocks noGrp="1"/>
          </p:cNvSpPr>
          <p:nvPr>
            <p:ph type="title"/>
          </p:nvPr>
        </p:nvSpPr>
        <p:spPr/>
        <p:txBody>
          <a:bodyPr>
            <a:normAutofit fontScale="90000"/>
          </a:bodyPr>
          <a:lstStyle/>
          <a:p>
            <a:r>
              <a:rPr lang="en-US" dirty="0"/>
              <a:t>Debugging for Large Datasets</a:t>
            </a:r>
          </a:p>
        </p:txBody>
      </p:sp>
      <p:sp>
        <p:nvSpPr>
          <p:cNvPr id="6" name="Content Placeholder 5">
            <a:extLst>
              <a:ext uri="{FF2B5EF4-FFF2-40B4-BE49-F238E27FC236}">
                <a16:creationId xmlns:a16="http://schemas.microsoft.com/office/drawing/2014/main" id="{0ED5D8D8-50FE-478C-8436-80B8B4128CF8}"/>
              </a:ext>
            </a:extLst>
          </p:cNvPr>
          <p:cNvSpPr>
            <a:spLocks noGrp="1"/>
          </p:cNvSpPr>
          <p:nvPr>
            <p:ph type="body" idx="1"/>
          </p:nvPr>
        </p:nvSpPr>
        <p:spPr/>
        <p:txBody>
          <a:bodyPr>
            <a:normAutofit/>
          </a:bodyPr>
          <a:lstStyle/>
          <a:p>
            <a:r>
              <a:rPr lang="en-US" sz="1800" dirty="0">
                <a:solidFill>
                  <a:srgbClr val="2185C6"/>
                </a:solidFill>
              </a:rPr>
              <a:t>Check summaries and types</a:t>
            </a:r>
          </a:p>
          <a:p>
            <a:pPr lvl="1"/>
            <a:r>
              <a:rPr lang="en-US" sz="1200" b="0" i="0" dirty="0">
                <a:solidFill>
                  <a:srgbClr val="222222"/>
                </a:solidFill>
                <a:effectLst/>
              </a:rPr>
              <a:t>Instead of printing and checking the entire dataset, consider printing summaries of the data</a:t>
            </a:r>
          </a:p>
          <a:p>
            <a:pPr lvl="2"/>
            <a:r>
              <a:rPr lang="en-US" sz="1200" dirty="0">
                <a:solidFill>
                  <a:srgbClr val="222222"/>
                </a:solidFill>
              </a:rPr>
              <a:t>E.g. </a:t>
            </a:r>
            <a:r>
              <a:rPr lang="en-US" sz="1200" b="0" i="0" dirty="0">
                <a:solidFill>
                  <a:srgbClr val="2185C6"/>
                </a:solidFill>
                <a:effectLst/>
              </a:rPr>
              <a:t>the number of items in a dictionary </a:t>
            </a:r>
            <a:r>
              <a:rPr lang="en-US" sz="1200" b="0" i="0" dirty="0">
                <a:solidFill>
                  <a:srgbClr val="222222"/>
                </a:solidFill>
                <a:effectLst/>
              </a:rPr>
              <a:t>(using </a:t>
            </a:r>
            <a:r>
              <a:rPr lang="en-US" sz="1200" b="0" i="0" dirty="0" err="1">
                <a:solidFill>
                  <a:srgbClr val="2185C6"/>
                </a:solidFill>
                <a:effectLst/>
              </a:rPr>
              <a:t>len</a:t>
            </a:r>
            <a:r>
              <a:rPr lang="en-US" sz="1200" b="0" i="0" dirty="0">
                <a:solidFill>
                  <a:srgbClr val="222222"/>
                </a:solidFill>
                <a:effectLst/>
              </a:rPr>
              <a:t> function) or the total of a list of numbers (using sum function)</a:t>
            </a:r>
          </a:p>
          <a:p>
            <a:pPr lvl="1"/>
            <a:r>
              <a:rPr lang="en-US" sz="1200" b="0" i="0" dirty="0">
                <a:solidFill>
                  <a:srgbClr val="F20052"/>
                </a:solidFill>
                <a:effectLst/>
              </a:rPr>
              <a:t>A common cause of runtime errors is a value that is not the right type</a:t>
            </a:r>
            <a:r>
              <a:rPr lang="en-US" sz="1200" b="0" i="0" dirty="0">
                <a:solidFill>
                  <a:srgbClr val="222222"/>
                </a:solidFill>
                <a:effectLst/>
              </a:rPr>
              <a:t>. </a:t>
            </a:r>
          </a:p>
          <a:p>
            <a:pPr lvl="2"/>
            <a:r>
              <a:rPr lang="en-US" sz="1200" b="0" i="0" dirty="0">
                <a:solidFill>
                  <a:srgbClr val="222222"/>
                </a:solidFill>
                <a:effectLst/>
              </a:rPr>
              <a:t>For debugging this kind of error, it is often enough to print the type of a value.</a:t>
            </a:r>
            <a:endParaRPr lang="en-US" sz="1200" dirty="0"/>
          </a:p>
        </p:txBody>
      </p:sp>
      <p:sp>
        <p:nvSpPr>
          <p:cNvPr id="4" name="Slide Number Placeholder 3">
            <a:extLst>
              <a:ext uri="{FF2B5EF4-FFF2-40B4-BE49-F238E27FC236}">
                <a16:creationId xmlns:a16="http://schemas.microsoft.com/office/drawing/2014/main" id="{2D734EE9-D509-4B57-B854-CACEBC8C5F82}"/>
              </a:ext>
            </a:extLst>
          </p:cNvPr>
          <p:cNvSpPr>
            <a:spLocks noGrp="1"/>
          </p:cNvSpPr>
          <p:nvPr>
            <p:ph type="sldNum" idx="12"/>
          </p:nvPr>
        </p:nvSpPr>
        <p:spPr/>
        <p:txBody>
          <a:bodyPr/>
          <a:lstStyle/>
          <a:p>
            <a:fld id="{B77688AD-4E46-4C5E-BF52-43A21767171C}" type="slidenum">
              <a:rPr lang="en-US" altLang="zh-CN" smtClean="0"/>
              <a:pPr/>
              <a:t>51</a:t>
            </a:fld>
            <a:endParaRPr lang="en-US" altLang="zh-CN" dirty="0"/>
          </a:p>
        </p:txBody>
      </p:sp>
      <p:pic>
        <p:nvPicPr>
          <p:cNvPr id="25" name="Picture 24">
            <a:extLst>
              <a:ext uri="{FF2B5EF4-FFF2-40B4-BE49-F238E27FC236}">
                <a16:creationId xmlns:a16="http://schemas.microsoft.com/office/drawing/2014/main" id="{513661EC-EA3D-E24F-9DAE-19637A3645E6}"/>
              </a:ext>
            </a:extLst>
          </p:cNvPr>
          <p:cNvPicPr>
            <a:picLocks noChangeAspect="1"/>
          </p:cNvPicPr>
          <p:nvPr/>
        </p:nvPicPr>
        <p:blipFill>
          <a:blip r:embed="rId2"/>
          <a:stretch>
            <a:fillRect/>
          </a:stretch>
        </p:blipFill>
        <p:spPr>
          <a:xfrm>
            <a:off x="863315" y="3416420"/>
            <a:ext cx="2882504" cy="1200150"/>
          </a:xfrm>
          <a:prstGeom prst="rect">
            <a:avLst/>
          </a:prstGeom>
        </p:spPr>
      </p:pic>
      <p:grpSp>
        <p:nvGrpSpPr>
          <p:cNvPr id="26" name="Group 25">
            <a:extLst>
              <a:ext uri="{FF2B5EF4-FFF2-40B4-BE49-F238E27FC236}">
                <a16:creationId xmlns:a16="http://schemas.microsoft.com/office/drawing/2014/main" id="{EAA0250A-F146-B448-B17A-C844813BED55}"/>
              </a:ext>
            </a:extLst>
          </p:cNvPr>
          <p:cNvGrpSpPr/>
          <p:nvPr/>
        </p:nvGrpSpPr>
        <p:grpSpPr>
          <a:xfrm>
            <a:off x="744112" y="3514726"/>
            <a:ext cx="5800397" cy="1520915"/>
            <a:chOff x="824744" y="4179831"/>
            <a:chExt cx="10311816" cy="2703847"/>
          </a:xfrm>
        </p:grpSpPr>
        <p:grpSp>
          <p:nvGrpSpPr>
            <p:cNvPr id="27" name="Group 26">
              <a:extLst>
                <a:ext uri="{FF2B5EF4-FFF2-40B4-BE49-F238E27FC236}">
                  <a16:creationId xmlns:a16="http://schemas.microsoft.com/office/drawing/2014/main" id="{754C9908-069E-0E45-A209-EAE5BEDE87FF}"/>
                </a:ext>
              </a:extLst>
            </p:cNvPr>
            <p:cNvGrpSpPr/>
            <p:nvPr/>
          </p:nvGrpSpPr>
          <p:grpSpPr>
            <a:xfrm>
              <a:off x="6072737" y="4179831"/>
              <a:ext cx="5063823" cy="2541645"/>
              <a:chOff x="6072737" y="4179831"/>
              <a:chExt cx="5063823" cy="2541645"/>
            </a:xfrm>
          </p:grpSpPr>
          <p:pic>
            <p:nvPicPr>
              <p:cNvPr id="29" name="Picture 28">
                <a:extLst>
                  <a:ext uri="{FF2B5EF4-FFF2-40B4-BE49-F238E27FC236}">
                    <a16:creationId xmlns:a16="http://schemas.microsoft.com/office/drawing/2014/main" id="{43825FD5-5437-704D-BDC7-3DD2202916D0}"/>
                  </a:ext>
                </a:extLst>
              </p:cNvPr>
              <p:cNvPicPr>
                <a:picLocks noChangeAspect="1"/>
              </p:cNvPicPr>
              <p:nvPr/>
            </p:nvPicPr>
            <p:blipFill>
              <a:blip r:embed="rId3"/>
              <a:stretch>
                <a:fillRect/>
              </a:stretch>
            </p:blipFill>
            <p:spPr>
              <a:xfrm>
                <a:off x="6384032" y="4179831"/>
                <a:ext cx="4752528" cy="2541645"/>
              </a:xfrm>
              <a:prstGeom prst="rect">
                <a:avLst/>
              </a:prstGeom>
            </p:spPr>
          </p:pic>
          <p:sp>
            <p:nvSpPr>
              <p:cNvPr id="30" name="Arrow: Right 10">
                <a:extLst>
                  <a:ext uri="{FF2B5EF4-FFF2-40B4-BE49-F238E27FC236}">
                    <a16:creationId xmlns:a16="http://schemas.microsoft.com/office/drawing/2014/main" id="{6609DAEB-04F3-2D4D-8266-F27F5D560024}"/>
                  </a:ext>
                </a:extLst>
              </p:cNvPr>
              <p:cNvSpPr/>
              <p:nvPr/>
            </p:nvSpPr>
            <p:spPr>
              <a:xfrm>
                <a:off x="6744072" y="6093296"/>
                <a:ext cx="288032" cy="144017"/>
              </a:xfrm>
              <a:prstGeom prst="rightArrow">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31" name="Arrow: Right 11">
                <a:extLst>
                  <a:ext uri="{FF2B5EF4-FFF2-40B4-BE49-F238E27FC236}">
                    <a16:creationId xmlns:a16="http://schemas.microsoft.com/office/drawing/2014/main" id="{C1E8B9EF-0BDE-504F-B1B5-A04556C34861}"/>
                  </a:ext>
                </a:extLst>
              </p:cNvPr>
              <p:cNvSpPr/>
              <p:nvPr/>
            </p:nvSpPr>
            <p:spPr>
              <a:xfrm>
                <a:off x="6072737" y="5517230"/>
                <a:ext cx="288032" cy="144017"/>
              </a:xfrm>
              <a:prstGeom prst="rightArrow">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sp>
            <p:nvSpPr>
              <p:cNvPr id="32" name="Arrow: Right 12">
                <a:extLst>
                  <a:ext uri="{FF2B5EF4-FFF2-40B4-BE49-F238E27FC236}">
                    <a16:creationId xmlns:a16="http://schemas.microsoft.com/office/drawing/2014/main" id="{A7B732A6-4A5B-8C42-9142-D743202600E8}"/>
                  </a:ext>
                </a:extLst>
              </p:cNvPr>
              <p:cNvSpPr/>
              <p:nvPr/>
            </p:nvSpPr>
            <p:spPr>
              <a:xfrm>
                <a:off x="6089836" y="6439345"/>
                <a:ext cx="288032" cy="144017"/>
              </a:xfrm>
              <a:prstGeom prst="rightArrow">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13"/>
              </a:p>
            </p:txBody>
          </p:sp>
        </p:grpSp>
        <p:sp>
          <p:nvSpPr>
            <p:cNvPr id="28" name="TextBox 27">
              <a:extLst>
                <a:ext uri="{FF2B5EF4-FFF2-40B4-BE49-F238E27FC236}">
                  <a16:creationId xmlns:a16="http://schemas.microsoft.com/office/drawing/2014/main" id="{4C141526-7C71-FE4B-A197-728CBAFBB4EE}"/>
                </a:ext>
              </a:extLst>
            </p:cNvPr>
            <p:cNvSpPr txBox="1"/>
            <p:nvPr/>
          </p:nvSpPr>
          <p:spPr>
            <a:xfrm>
              <a:off x="824744" y="6165305"/>
              <a:ext cx="5428023" cy="718373"/>
            </a:xfrm>
            <a:prstGeom prst="rect">
              <a:avLst/>
            </a:prstGeom>
            <a:noFill/>
          </p:spPr>
          <p:txBody>
            <a:bodyPr wrap="square" rtlCol="0">
              <a:spAutoFit/>
            </a:bodyPr>
            <a:lstStyle/>
            <a:p>
              <a:r>
                <a:rPr lang="en-US" sz="1013" dirty="0">
                  <a:solidFill>
                    <a:srgbClr val="FF0000"/>
                  </a:solidFill>
                </a:rPr>
                <a:t>Count the number of staffs output, which must be the same for names, emails, phones, rooms, etc.</a:t>
              </a:r>
            </a:p>
          </p:txBody>
        </p:sp>
      </p:grpSp>
    </p:spTree>
    <p:extLst>
      <p:ext uri="{BB962C8B-B14F-4D97-AF65-F5344CB8AC3E}">
        <p14:creationId xmlns:p14="http://schemas.microsoft.com/office/powerpoint/2010/main" val="272959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1DDA61-979D-41A2-A428-228B14AB12D4}"/>
              </a:ext>
            </a:extLst>
          </p:cNvPr>
          <p:cNvSpPr>
            <a:spLocks noGrp="1"/>
          </p:cNvSpPr>
          <p:nvPr>
            <p:ph type="title"/>
          </p:nvPr>
        </p:nvSpPr>
        <p:spPr/>
        <p:txBody>
          <a:bodyPr anchor="ctr"/>
          <a:lstStyle/>
          <a:p>
            <a:r>
              <a:rPr lang="en-US" dirty="0"/>
              <a:t>Debugging for Large Datasets</a:t>
            </a:r>
          </a:p>
        </p:txBody>
      </p:sp>
      <p:sp>
        <p:nvSpPr>
          <p:cNvPr id="7" name="Content Placeholder 6">
            <a:extLst>
              <a:ext uri="{FF2B5EF4-FFF2-40B4-BE49-F238E27FC236}">
                <a16:creationId xmlns:a16="http://schemas.microsoft.com/office/drawing/2014/main" id="{55E716D9-8A71-49C9-8B96-E307118F79D1}"/>
              </a:ext>
            </a:extLst>
          </p:cNvPr>
          <p:cNvSpPr>
            <a:spLocks noGrp="1"/>
          </p:cNvSpPr>
          <p:nvPr>
            <p:ph type="body" idx="1"/>
          </p:nvPr>
        </p:nvSpPr>
        <p:spPr/>
        <p:txBody>
          <a:bodyPr>
            <a:normAutofit/>
          </a:bodyPr>
          <a:lstStyle/>
          <a:p>
            <a:r>
              <a:rPr lang="en-US" sz="1800" dirty="0">
                <a:solidFill>
                  <a:srgbClr val="2185C6"/>
                </a:solidFill>
              </a:rPr>
              <a:t>Write self-checks</a:t>
            </a:r>
          </a:p>
          <a:p>
            <a:pPr lvl="1"/>
            <a:r>
              <a:rPr lang="en-US" b="0" i="0" dirty="0">
                <a:solidFill>
                  <a:srgbClr val="222222"/>
                </a:solidFill>
                <a:effectLst/>
              </a:rPr>
              <a:t>Sometimes you can </a:t>
            </a:r>
            <a:r>
              <a:rPr lang="en-US" b="0" i="0" dirty="0">
                <a:solidFill>
                  <a:srgbClr val="2185C6"/>
                </a:solidFill>
                <a:effectLst/>
              </a:rPr>
              <a:t>write code to check for errors automatically</a:t>
            </a:r>
            <a:r>
              <a:rPr lang="en-US" b="0" i="0" dirty="0">
                <a:solidFill>
                  <a:srgbClr val="222222"/>
                </a:solidFill>
                <a:effectLst/>
              </a:rPr>
              <a:t>. </a:t>
            </a:r>
          </a:p>
          <a:p>
            <a:pPr lvl="1"/>
            <a:r>
              <a:rPr lang="en-US" b="0" i="0" dirty="0">
                <a:solidFill>
                  <a:srgbClr val="222222"/>
                </a:solidFill>
                <a:effectLst/>
              </a:rPr>
              <a:t>For example, suppose you are computing the </a:t>
            </a:r>
            <a:r>
              <a:rPr lang="en-US" b="0" i="0" dirty="0">
                <a:solidFill>
                  <a:srgbClr val="2185C6"/>
                </a:solidFill>
                <a:effectLst/>
              </a:rPr>
              <a:t>average of a list of numbers</a:t>
            </a:r>
          </a:p>
          <a:p>
            <a:pPr lvl="2"/>
            <a:r>
              <a:rPr lang="en-US" sz="1200" b="0" i="0" dirty="0">
                <a:solidFill>
                  <a:srgbClr val="222222"/>
                </a:solidFill>
                <a:effectLst/>
              </a:rPr>
              <a:t>You could check that </a:t>
            </a:r>
            <a:r>
              <a:rPr lang="en-US" sz="1200" b="0" i="0" dirty="0">
                <a:solidFill>
                  <a:srgbClr val="2185C6"/>
                </a:solidFill>
                <a:effectLst/>
              </a:rPr>
              <a:t>the result is not greater than the largest element in the list or less than the smallest. </a:t>
            </a:r>
          </a:p>
          <a:p>
            <a:pPr lvl="3"/>
            <a:r>
              <a:rPr lang="en-US" sz="1200" b="0" i="0" dirty="0">
                <a:solidFill>
                  <a:srgbClr val="222222"/>
                </a:solidFill>
                <a:effectLst/>
              </a:rPr>
              <a:t>This is called a "</a:t>
            </a:r>
            <a:r>
              <a:rPr lang="en-US" sz="1200" b="0" i="0" dirty="0">
                <a:solidFill>
                  <a:srgbClr val="2185C6"/>
                </a:solidFill>
                <a:effectLst/>
              </a:rPr>
              <a:t>sanity check</a:t>
            </a:r>
            <a:r>
              <a:rPr lang="en-US" sz="1200" b="0" i="0" dirty="0">
                <a:solidFill>
                  <a:srgbClr val="222222"/>
                </a:solidFill>
                <a:effectLst/>
              </a:rPr>
              <a:t>" because it detects results that are "completely illogical".</a:t>
            </a:r>
          </a:p>
          <a:p>
            <a:pPr lvl="2"/>
            <a:r>
              <a:rPr lang="en-US" sz="1200" dirty="0"/>
              <a:t>Another kind of check </a:t>
            </a:r>
            <a:r>
              <a:rPr lang="en-US" sz="1200" dirty="0">
                <a:solidFill>
                  <a:srgbClr val="2185C6"/>
                </a:solidFill>
              </a:rPr>
              <a:t>compares the results of two different computations</a:t>
            </a:r>
            <a:r>
              <a:rPr lang="en-US" sz="1200" dirty="0"/>
              <a:t> to see if they are consistent. </a:t>
            </a:r>
          </a:p>
          <a:p>
            <a:pPr lvl="3"/>
            <a:r>
              <a:rPr lang="en-US" sz="1200" dirty="0"/>
              <a:t>This is called a "</a:t>
            </a:r>
            <a:r>
              <a:rPr lang="en-US" sz="1200" dirty="0">
                <a:solidFill>
                  <a:srgbClr val="2185C6"/>
                </a:solidFill>
              </a:rPr>
              <a:t>consistency check</a:t>
            </a:r>
            <a:r>
              <a:rPr lang="en-US" sz="1200" dirty="0"/>
              <a:t>".</a:t>
            </a:r>
            <a:endParaRPr lang="en-US" dirty="0"/>
          </a:p>
        </p:txBody>
      </p:sp>
      <p:sp>
        <p:nvSpPr>
          <p:cNvPr id="4" name="Slide Number Placeholder 3">
            <a:extLst>
              <a:ext uri="{FF2B5EF4-FFF2-40B4-BE49-F238E27FC236}">
                <a16:creationId xmlns:a16="http://schemas.microsoft.com/office/drawing/2014/main" id="{2D734EE9-D509-4B57-B854-CACEBC8C5F82}"/>
              </a:ext>
            </a:extLst>
          </p:cNvPr>
          <p:cNvSpPr>
            <a:spLocks noGrp="1"/>
          </p:cNvSpPr>
          <p:nvPr>
            <p:ph type="sldNum" idx="12"/>
          </p:nvPr>
        </p:nvSpPr>
        <p:spPr/>
        <p:txBody>
          <a:bodyPr/>
          <a:lstStyle/>
          <a:p>
            <a:fld id="{B77688AD-4E46-4C5E-BF52-43A21767171C}" type="slidenum">
              <a:rPr lang="en-US" altLang="zh-CN" smtClean="0"/>
              <a:pPr/>
              <a:t>52</a:t>
            </a:fld>
            <a:endParaRPr lang="en-US" altLang="zh-CN" dirty="0"/>
          </a:p>
        </p:txBody>
      </p:sp>
      <p:pic>
        <p:nvPicPr>
          <p:cNvPr id="3" name="Picture 2">
            <a:extLst>
              <a:ext uri="{FF2B5EF4-FFF2-40B4-BE49-F238E27FC236}">
                <a16:creationId xmlns:a16="http://schemas.microsoft.com/office/drawing/2014/main" id="{F7D07BC8-264F-4A9A-9C56-4B595F2ACBBD}"/>
              </a:ext>
            </a:extLst>
          </p:cNvPr>
          <p:cNvPicPr>
            <a:picLocks noChangeAspect="1"/>
          </p:cNvPicPr>
          <p:nvPr/>
        </p:nvPicPr>
        <p:blipFill>
          <a:blip r:embed="rId3"/>
          <a:stretch>
            <a:fillRect/>
          </a:stretch>
        </p:blipFill>
        <p:spPr>
          <a:xfrm>
            <a:off x="4744046" y="1481435"/>
            <a:ext cx="1960960" cy="294680"/>
          </a:xfrm>
          <a:prstGeom prst="rect">
            <a:avLst/>
          </a:prstGeom>
        </p:spPr>
      </p:pic>
    </p:spTree>
    <p:extLst>
      <p:ext uri="{BB962C8B-B14F-4D97-AF65-F5344CB8AC3E}">
        <p14:creationId xmlns:p14="http://schemas.microsoft.com/office/powerpoint/2010/main" val="351243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1DDA61-979D-41A2-A428-228B14AB12D4}"/>
              </a:ext>
            </a:extLst>
          </p:cNvPr>
          <p:cNvSpPr>
            <a:spLocks noGrp="1"/>
          </p:cNvSpPr>
          <p:nvPr>
            <p:ph type="title"/>
          </p:nvPr>
        </p:nvSpPr>
        <p:spPr/>
        <p:txBody>
          <a:bodyPr anchor="ctr"/>
          <a:lstStyle/>
          <a:p>
            <a:r>
              <a:rPr lang="en-US" dirty="0"/>
              <a:t>Debugging for Large Datasets</a:t>
            </a:r>
          </a:p>
        </p:txBody>
      </p:sp>
      <p:sp>
        <p:nvSpPr>
          <p:cNvPr id="6" name="Content Placeholder 5">
            <a:extLst>
              <a:ext uri="{FF2B5EF4-FFF2-40B4-BE49-F238E27FC236}">
                <a16:creationId xmlns:a16="http://schemas.microsoft.com/office/drawing/2014/main" id="{0ED5D8D8-50FE-478C-8436-80B8B4128CF8}"/>
              </a:ext>
            </a:extLst>
          </p:cNvPr>
          <p:cNvSpPr>
            <a:spLocks noGrp="1"/>
          </p:cNvSpPr>
          <p:nvPr>
            <p:ph type="body" idx="1"/>
          </p:nvPr>
        </p:nvSpPr>
        <p:spPr/>
        <p:txBody>
          <a:bodyPr/>
          <a:lstStyle/>
          <a:p>
            <a:r>
              <a:rPr lang="en-US" sz="1800" dirty="0">
                <a:solidFill>
                  <a:srgbClr val="2185C6"/>
                </a:solidFill>
              </a:rPr>
              <a:t>Pretty print the output</a:t>
            </a:r>
          </a:p>
          <a:p>
            <a:pPr lvl="1"/>
            <a:r>
              <a:rPr lang="en-US" sz="1575" dirty="0"/>
              <a:t>Formatting debugging output can make it easier to spot an error.</a:t>
            </a:r>
          </a:p>
        </p:txBody>
      </p:sp>
      <p:sp>
        <p:nvSpPr>
          <p:cNvPr id="4" name="Slide Number Placeholder 3">
            <a:extLst>
              <a:ext uri="{FF2B5EF4-FFF2-40B4-BE49-F238E27FC236}">
                <a16:creationId xmlns:a16="http://schemas.microsoft.com/office/drawing/2014/main" id="{2D734EE9-D509-4B57-B854-CACEBC8C5F82}"/>
              </a:ext>
            </a:extLst>
          </p:cNvPr>
          <p:cNvSpPr>
            <a:spLocks noGrp="1"/>
          </p:cNvSpPr>
          <p:nvPr>
            <p:ph type="sldNum" idx="12"/>
          </p:nvPr>
        </p:nvSpPr>
        <p:spPr/>
        <p:txBody>
          <a:bodyPr/>
          <a:lstStyle/>
          <a:p>
            <a:fld id="{B77688AD-4E46-4C5E-BF52-43A21767171C}" type="slidenum">
              <a:rPr lang="en-US" altLang="zh-CN" smtClean="0"/>
              <a:pPr/>
              <a:t>53</a:t>
            </a:fld>
            <a:endParaRPr lang="en-US" altLang="zh-CN" dirty="0"/>
          </a:p>
        </p:txBody>
      </p:sp>
    </p:spTree>
    <p:extLst>
      <p:ext uri="{BB962C8B-B14F-4D97-AF65-F5344CB8AC3E}">
        <p14:creationId xmlns:p14="http://schemas.microsoft.com/office/powerpoint/2010/main" val="673198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D982-A993-405B-B865-486F93C33E3C}"/>
              </a:ext>
            </a:extLst>
          </p:cNvPr>
          <p:cNvSpPr>
            <a:spLocks noGrp="1"/>
          </p:cNvSpPr>
          <p:nvPr>
            <p:ph type="title"/>
          </p:nvPr>
        </p:nvSpPr>
        <p:spPr/>
        <p:txBody>
          <a:bodyPr anchor="ctr"/>
          <a:lstStyle/>
          <a:p>
            <a:r>
              <a:rPr lang="en-US"/>
              <a:t>Summary of Dictionary</a:t>
            </a:r>
            <a:endParaRPr lang="en-US" dirty="0"/>
          </a:p>
        </p:txBody>
      </p:sp>
      <p:sp>
        <p:nvSpPr>
          <p:cNvPr id="3" name="Content Placeholder 2">
            <a:extLst>
              <a:ext uri="{FF2B5EF4-FFF2-40B4-BE49-F238E27FC236}">
                <a16:creationId xmlns:a16="http://schemas.microsoft.com/office/drawing/2014/main" id="{483D0A9C-9059-42F5-96DB-F82B72D473F8}"/>
              </a:ext>
            </a:extLst>
          </p:cNvPr>
          <p:cNvSpPr>
            <a:spLocks noGrp="1"/>
          </p:cNvSpPr>
          <p:nvPr>
            <p:ph type="body" idx="1"/>
          </p:nvPr>
        </p:nvSpPr>
        <p:spPr>
          <a:xfrm>
            <a:off x="670275" y="1373588"/>
            <a:ext cx="2758725" cy="3552300"/>
          </a:xfrm>
          <a:noFill/>
          <a:ln>
            <a:noFill/>
          </a:ln>
        </p:spPr>
        <p:txBody>
          <a:bodyPr spcFirstLastPara="1" wrap="square" lIns="91425" tIns="91425" rIns="91425" bIns="91425" anchor="t" anchorCtr="0">
            <a:normAutofit/>
          </a:bodyPr>
          <a:lstStyle/>
          <a:p>
            <a:r>
              <a:rPr lang="en-US" dirty="0"/>
              <a:t>Dictionary vs List</a:t>
            </a:r>
          </a:p>
          <a:p>
            <a:r>
              <a:rPr lang="en-US" dirty="0"/>
              <a:t>Dictionary Basics</a:t>
            </a:r>
          </a:p>
          <a:p>
            <a:pPr lvl="1"/>
            <a:r>
              <a:rPr lang="en-US" dirty="0"/>
              <a:t>definition, value, assignment, in operator</a:t>
            </a:r>
            <a:r>
              <a:rPr lang="en-US"/>
              <a:t>, len</a:t>
            </a:r>
            <a:r>
              <a:rPr lang="en-US" dirty="0"/>
              <a:t> function, pop method, del operator</a:t>
            </a:r>
          </a:p>
          <a:p>
            <a:r>
              <a:rPr lang="en-US" dirty="0"/>
              <a:t>Dictionary as a set of counters</a:t>
            </a:r>
          </a:p>
          <a:p>
            <a:pPr lvl="1"/>
            <a:r>
              <a:rPr lang="en-US" dirty="0"/>
              <a:t>use of get method() to handle counting pattern</a:t>
            </a:r>
          </a:p>
          <a:p>
            <a:pPr lvl="1"/>
            <a:endParaRPr lang="en-US" dirty="0"/>
          </a:p>
          <a:p>
            <a:endParaRPr lang="en-US" dirty="0"/>
          </a:p>
        </p:txBody>
      </p:sp>
      <p:sp>
        <p:nvSpPr>
          <p:cNvPr id="5" name="Slide Number Placeholder 4">
            <a:extLst>
              <a:ext uri="{FF2B5EF4-FFF2-40B4-BE49-F238E27FC236}">
                <a16:creationId xmlns:a16="http://schemas.microsoft.com/office/drawing/2014/main" id="{27B1A912-8DD1-4C26-99FE-15C20649DD14}"/>
              </a:ext>
            </a:extLst>
          </p:cNvPr>
          <p:cNvSpPr>
            <a:spLocks noGrp="1"/>
          </p:cNvSpPr>
          <p:nvPr>
            <p:ph type="sldNum" idx="12"/>
          </p:nvPr>
        </p:nvSpPr>
        <p:spPr/>
        <p:txBody>
          <a:bodyPr/>
          <a:lstStyle/>
          <a:p>
            <a:fld id="{07FA3494-9353-42BA-B4F7-D8D8DAD0F940}" type="slidenum">
              <a:rPr lang="en-US" altLang="zh-CN" smtClean="0"/>
              <a:pPr/>
              <a:t>54</a:t>
            </a:fld>
            <a:endParaRPr lang="en-US" altLang="zh-CN" dirty="0"/>
          </a:p>
        </p:txBody>
      </p:sp>
      <p:sp>
        <p:nvSpPr>
          <p:cNvPr id="4" name="Content Placeholder 3">
            <a:extLst>
              <a:ext uri="{FF2B5EF4-FFF2-40B4-BE49-F238E27FC236}">
                <a16:creationId xmlns:a16="http://schemas.microsoft.com/office/drawing/2014/main" id="{959B00F3-C993-482E-A673-A2543C9CFDBF}"/>
              </a:ext>
            </a:extLst>
          </p:cNvPr>
          <p:cNvSpPr>
            <a:spLocks noGrp="1"/>
          </p:cNvSpPr>
          <p:nvPr>
            <p:ph sz="half" idx="4294967295"/>
          </p:nvPr>
        </p:nvSpPr>
        <p:spPr>
          <a:xfrm>
            <a:off x="3429000" y="1373588"/>
            <a:ext cx="3429000" cy="3026962"/>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400" dirty="0"/>
              <a:t>Traversing dictionary for their keys, values, and items</a:t>
            </a:r>
          </a:p>
          <a:p>
            <a:pPr marL="685800" lvl="1" indent="-285750">
              <a:lnSpc>
                <a:spcPct val="120000"/>
              </a:lnSpc>
              <a:buSzPct val="150000"/>
            </a:pPr>
            <a:r>
              <a:rPr lang="en-US" sz="1400" dirty="0"/>
              <a:t>Use of methods keys(), values(), and items()</a:t>
            </a:r>
          </a:p>
          <a:p>
            <a:pPr marL="342900" indent="-257175">
              <a:lnSpc>
                <a:spcPct val="120000"/>
              </a:lnSpc>
              <a:spcBef>
                <a:spcPts val="450"/>
              </a:spcBef>
              <a:buSzPts val="1800"/>
            </a:pPr>
            <a:r>
              <a:rPr lang="en-US" sz="1400" dirty="0"/>
              <a:t>Advanced text parsing before using dictionary</a:t>
            </a:r>
          </a:p>
          <a:p>
            <a:pPr marL="685800" lvl="1" indent="-285750">
              <a:lnSpc>
                <a:spcPct val="120000"/>
              </a:lnSpc>
              <a:buSzPct val="150000"/>
            </a:pPr>
            <a:r>
              <a:rPr lang="en-US" sz="1400" dirty="0"/>
              <a:t>use of translate and </a:t>
            </a:r>
            <a:r>
              <a:rPr lang="en-US" sz="1400" dirty="0" err="1"/>
              <a:t>maketrans</a:t>
            </a:r>
            <a:r>
              <a:rPr lang="en-US" sz="1400" dirty="0"/>
              <a:t> methods of a string</a:t>
            </a:r>
          </a:p>
          <a:p>
            <a:pPr marL="342900" indent="-257175">
              <a:lnSpc>
                <a:spcPct val="120000"/>
              </a:lnSpc>
              <a:spcBef>
                <a:spcPts val="450"/>
              </a:spcBef>
              <a:buSzPts val="1800"/>
            </a:pPr>
            <a:r>
              <a:rPr lang="en-US" sz="1400" dirty="0">
                <a:solidFill>
                  <a:srgbClr val="2185C6"/>
                </a:solidFill>
              </a:rPr>
              <a:t>Debugging for large data sets</a:t>
            </a:r>
          </a:p>
          <a:p>
            <a:pPr marL="685800" lvl="1" indent="-285750">
              <a:lnSpc>
                <a:spcPct val="120000"/>
              </a:lnSpc>
              <a:buSzPct val="150000"/>
            </a:pPr>
            <a:endParaRPr lang="en-US" sz="1400" dirty="0"/>
          </a:p>
        </p:txBody>
      </p:sp>
    </p:spTree>
    <p:extLst>
      <p:ext uri="{BB962C8B-B14F-4D97-AF65-F5344CB8AC3E}">
        <p14:creationId xmlns:p14="http://schemas.microsoft.com/office/powerpoint/2010/main" val="7280911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Shape 463"/>
          <p:cNvSpPr txBox="1">
            <a:spLocks noGrp="1"/>
          </p:cNvSpPr>
          <p:nvPr>
            <p:ph type="title"/>
          </p:nvPr>
        </p:nvSpPr>
        <p:spPr>
          <a:xfrm>
            <a:off x="670274" y="358388"/>
            <a:ext cx="6187725" cy="857400"/>
          </a:xfrm>
        </p:spPr>
        <p:txBody>
          <a:bodyPr>
            <a:noAutofit/>
          </a:bodyPr>
          <a:lstStyle/>
          <a:p>
            <a:r>
              <a:rPr lang="en-US" sz="2400" dirty="0">
                <a:sym typeface="Cabin"/>
              </a:rPr>
              <a:t>Retrieving Lists of Keys, Values, and Items:</a:t>
            </a:r>
            <a:br>
              <a:rPr lang="en-US" sz="2400" dirty="0">
                <a:sym typeface="Cabin"/>
              </a:rPr>
            </a:br>
            <a:r>
              <a:rPr lang="en-US" sz="2400" dirty="0">
                <a:sym typeface="Cabin"/>
              </a:rPr>
              <a:t>keys(), values(), and items()</a:t>
            </a:r>
          </a:p>
        </p:txBody>
      </p:sp>
      <p:sp>
        <p:nvSpPr>
          <p:cNvPr id="464" name="Shape 464"/>
          <p:cNvSpPr txBox="1">
            <a:spLocks noGrp="1"/>
          </p:cNvSpPr>
          <p:nvPr>
            <p:ph type="body" idx="1"/>
          </p:nvPr>
        </p:nvSpPr>
        <p:spPr/>
        <p:txBody>
          <a:bodyPr/>
          <a:lstStyle/>
          <a:p>
            <a:r>
              <a:rPr lang="en-US" dirty="0">
                <a:sym typeface="Cabin"/>
              </a:rPr>
              <a:t>You can get a list of keys, values, or items (both) from a dictionary using methods keys(), values(), and items()</a:t>
            </a:r>
          </a:p>
        </p:txBody>
      </p:sp>
      <p:sp>
        <p:nvSpPr>
          <p:cNvPr id="465" name="Shape 465"/>
          <p:cNvSpPr txBox="1"/>
          <p:nvPr/>
        </p:nvSpPr>
        <p:spPr>
          <a:xfrm>
            <a:off x="1154941" y="2489201"/>
            <a:ext cx="4062149" cy="1334899"/>
          </a:xfrm>
          <a:prstGeom prst="rect">
            <a:avLst/>
          </a:prstGeom>
          <a:noFill/>
          <a:ln>
            <a:noFill/>
          </a:ln>
        </p:spPr>
        <p:txBody>
          <a:bodyPr lIns="0" tIns="0" rIns="0" bIns="0" anchor="ctr" anchorCtr="0">
            <a:noAutofit/>
          </a:bodyPr>
          <a:lstStyle/>
          <a:p>
            <a:pPr>
              <a:buClr>
                <a:schemeClr val="lt1"/>
              </a:buClr>
              <a:buSzPct val="25000"/>
            </a:pPr>
            <a:r>
              <a:rPr lang="en-US" sz="1055" dirty="0">
                <a:latin typeface="Courier"/>
                <a:ea typeface="Courier"/>
                <a:cs typeface="Courier"/>
                <a:sym typeface="Courier New"/>
              </a:rPr>
              <a:t>&gt;&gt;&gt; </a:t>
            </a:r>
            <a:r>
              <a:rPr lang="en-US" sz="1055" dirty="0" err="1">
                <a:latin typeface="Courier"/>
                <a:ea typeface="Courier"/>
                <a:cs typeface="Courier"/>
                <a:sym typeface="Courier New"/>
              </a:rPr>
              <a:t>jjj</a:t>
            </a:r>
            <a:r>
              <a:rPr lang="en-US" sz="1055" dirty="0">
                <a:latin typeface="Courier"/>
                <a:ea typeface="Courier"/>
                <a:cs typeface="Courier"/>
                <a:sym typeface="Courier New"/>
              </a:rPr>
              <a:t> = { 'chuck' : 1 , '</a:t>
            </a:r>
            <a:r>
              <a:rPr lang="en-US" sz="1055" dirty="0" err="1">
                <a:latin typeface="Courier"/>
                <a:ea typeface="Courier"/>
                <a:cs typeface="Courier"/>
                <a:sym typeface="Courier New"/>
              </a:rPr>
              <a:t>fred</a:t>
            </a:r>
            <a:r>
              <a:rPr lang="en-US" sz="1055" dirty="0">
                <a:latin typeface="Courier"/>
                <a:ea typeface="Courier"/>
                <a:cs typeface="Courier"/>
                <a:sym typeface="Courier New"/>
              </a:rPr>
              <a:t>' : 42, '</a:t>
            </a:r>
            <a:r>
              <a:rPr lang="en-US" sz="1055" dirty="0" err="1">
                <a:latin typeface="Courier"/>
                <a:ea typeface="Courier"/>
                <a:cs typeface="Courier"/>
                <a:sym typeface="Courier New"/>
              </a:rPr>
              <a:t>jan</a:t>
            </a:r>
            <a:r>
              <a:rPr lang="en-US" sz="1055" dirty="0">
                <a:latin typeface="Courier"/>
                <a:ea typeface="Courier"/>
                <a:cs typeface="Courier"/>
                <a:sym typeface="Courier New"/>
              </a:rPr>
              <a:t>': 100}</a:t>
            </a:r>
          </a:p>
          <a:p>
            <a:pPr>
              <a:buClr>
                <a:schemeClr val="lt1"/>
              </a:buClr>
              <a:buSzPct val="25000"/>
            </a:pPr>
            <a:r>
              <a:rPr lang="en-US" sz="1055" dirty="0">
                <a:latin typeface="Courier"/>
                <a:ea typeface="Courier"/>
                <a:cs typeface="Courier"/>
                <a:sym typeface="Courier New"/>
              </a:rPr>
              <a:t>&gt;&gt;&gt; print(</a:t>
            </a:r>
            <a:r>
              <a:rPr lang="en-US" sz="1055" dirty="0" err="1">
                <a:latin typeface="Courier"/>
                <a:ea typeface="Courier"/>
                <a:cs typeface="Courier"/>
                <a:sym typeface="Courier New"/>
              </a:rPr>
              <a:t>jjj.keys</a:t>
            </a:r>
            <a:r>
              <a:rPr lang="en-US" sz="1055" dirty="0">
                <a:latin typeface="Courier"/>
                <a:ea typeface="Courier"/>
                <a:cs typeface="Courier"/>
                <a:sym typeface="Courier New"/>
              </a:rPr>
              <a:t>())</a:t>
            </a:r>
          </a:p>
          <a:p>
            <a:pPr>
              <a:buClr>
                <a:srgbClr val="00FF00"/>
              </a:buClr>
              <a:buSzPct val="25000"/>
            </a:pPr>
            <a:r>
              <a:rPr lang="en-US" sz="1055" dirty="0">
                <a:latin typeface="Courier"/>
                <a:ea typeface="Courier"/>
                <a:cs typeface="Courier"/>
                <a:sym typeface="Courier New"/>
              </a:rPr>
              <a:t>['</a:t>
            </a:r>
            <a:r>
              <a:rPr lang="en-US" sz="1055" dirty="0" err="1">
                <a:latin typeface="Courier"/>
                <a:ea typeface="Courier"/>
                <a:cs typeface="Courier"/>
                <a:sym typeface="Courier New"/>
              </a:rPr>
              <a:t>jan</a:t>
            </a:r>
            <a:r>
              <a:rPr lang="en-US" sz="1055" dirty="0">
                <a:latin typeface="Courier"/>
                <a:ea typeface="Courier"/>
                <a:cs typeface="Courier"/>
                <a:sym typeface="Courier New"/>
              </a:rPr>
              <a:t>', 'chuck', '</a:t>
            </a:r>
            <a:r>
              <a:rPr lang="en-US" sz="1055" dirty="0" err="1">
                <a:latin typeface="Courier"/>
                <a:ea typeface="Courier"/>
                <a:cs typeface="Courier"/>
                <a:sym typeface="Courier New"/>
              </a:rPr>
              <a:t>fred</a:t>
            </a:r>
            <a:r>
              <a:rPr lang="en-US" sz="1055" dirty="0">
                <a:latin typeface="Courier"/>
                <a:ea typeface="Courier"/>
                <a:cs typeface="Courier"/>
                <a:sym typeface="Courier New"/>
              </a:rPr>
              <a:t>']</a:t>
            </a:r>
          </a:p>
          <a:p>
            <a:pPr>
              <a:buClr>
                <a:schemeClr val="lt1"/>
              </a:buClr>
              <a:buSzPct val="25000"/>
            </a:pPr>
            <a:r>
              <a:rPr lang="en-US" sz="1055" dirty="0">
                <a:latin typeface="Courier"/>
                <a:ea typeface="Courier"/>
                <a:cs typeface="Courier"/>
                <a:sym typeface="Courier New"/>
              </a:rPr>
              <a:t>&gt;&gt;&gt; print(</a:t>
            </a:r>
            <a:r>
              <a:rPr lang="en-US" sz="1055" dirty="0" err="1">
                <a:latin typeface="Courier"/>
                <a:ea typeface="Courier"/>
                <a:cs typeface="Courier"/>
                <a:sym typeface="Courier New"/>
              </a:rPr>
              <a:t>jjj.values</a:t>
            </a:r>
            <a:r>
              <a:rPr lang="en-US" sz="1055" dirty="0">
                <a:latin typeface="Courier"/>
                <a:ea typeface="Courier"/>
                <a:cs typeface="Courier"/>
                <a:sym typeface="Courier New"/>
              </a:rPr>
              <a:t>())</a:t>
            </a:r>
          </a:p>
          <a:p>
            <a:pPr>
              <a:buClr>
                <a:srgbClr val="FF00FF"/>
              </a:buClr>
              <a:buSzPct val="25000"/>
            </a:pPr>
            <a:r>
              <a:rPr lang="en-US" sz="1055" dirty="0">
                <a:latin typeface="Courier"/>
                <a:ea typeface="Courier"/>
                <a:cs typeface="Courier"/>
                <a:sym typeface="Courier New"/>
              </a:rPr>
              <a:t>[100, 1, 42]</a:t>
            </a:r>
          </a:p>
          <a:p>
            <a:pPr>
              <a:buClr>
                <a:schemeClr val="lt1"/>
              </a:buClr>
              <a:buSzPct val="25000"/>
            </a:pPr>
            <a:r>
              <a:rPr lang="en-US" sz="1055" dirty="0">
                <a:latin typeface="Courier"/>
                <a:ea typeface="Courier"/>
                <a:cs typeface="Courier"/>
                <a:sym typeface="Courier New"/>
              </a:rPr>
              <a:t>&gt;&gt;&gt; print(</a:t>
            </a:r>
            <a:r>
              <a:rPr lang="en-US" sz="1055" dirty="0" err="1">
                <a:latin typeface="Courier"/>
                <a:ea typeface="Courier"/>
                <a:cs typeface="Courier"/>
                <a:sym typeface="Courier New"/>
              </a:rPr>
              <a:t>jjj.items</a:t>
            </a:r>
            <a:r>
              <a:rPr lang="en-US" sz="1055" dirty="0">
                <a:latin typeface="Courier"/>
                <a:ea typeface="Courier"/>
                <a:cs typeface="Courier"/>
                <a:sym typeface="Courier New"/>
              </a:rPr>
              <a:t>())</a:t>
            </a:r>
          </a:p>
          <a:p>
            <a:pPr>
              <a:buClr>
                <a:schemeClr val="lt1"/>
              </a:buClr>
              <a:buSzPct val="25000"/>
            </a:pPr>
            <a:r>
              <a:rPr lang="en-US" sz="1055" b="1" dirty="0">
                <a:solidFill>
                  <a:srgbClr val="0070C0"/>
                </a:solidFill>
                <a:latin typeface="Courier"/>
                <a:ea typeface="Courier"/>
                <a:cs typeface="Courier"/>
                <a:sym typeface="Courier New"/>
              </a:rPr>
              <a:t>[</a:t>
            </a:r>
            <a:r>
              <a:rPr lang="en-US" sz="1800" b="1" dirty="0">
                <a:solidFill>
                  <a:srgbClr val="FF0000"/>
                </a:solidFill>
                <a:latin typeface="Courier"/>
                <a:ea typeface="Courier"/>
                <a:cs typeface="Courier"/>
                <a:sym typeface="Courier New"/>
              </a:rPr>
              <a:t>('</a:t>
            </a:r>
            <a:r>
              <a:rPr lang="en-US" sz="1800" b="1" dirty="0" err="1">
                <a:solidFill>
                  <a:srgbClr val="FF0000"/>
                </a:solidFill>
                <a:latin typeface="Courier"/>
                <a:ea typeface="Courier"/>
                <a:cs typeface="Courier"/>
                <a:sym typeface="Courier New"/>
              </a:rPr>
              <a:t>jan</a:t>
            </a:r>
            <a:r>
              <a:rPr lang="en-US" sz="1800" b="1" dirty="0">
                <a:solidFill>
                  <a:srgbClr val="FF0000"/>
                </a:solidFill>
                <a:latin typeface="Courier"/>
                <a:ea typeface="Courier"/>
                <a:cs typeface="Courier"/>
                <a:sym typeface="Courier New"/>
              </a:rPr>
              <a:t>', 100)</a:t>
            </a:r>
            <a:r>
              <a:rPr lang="en-US" sz="1055" b="1" dirty="0">
                <a:solidFill>
                  <a:srgbClr val="0070C0"/>
                </a:solidFill>
                <a:latin typeface="Courier"/>
                <a:ea typeface="Courier"/>
                <a:cs typeface="Courier"/>
                <a:sym typeface="Courier New"/>
              </a:rPr>
              <a:t>, ('chuck', 1), ('</a:t>
            </a:r>
            <a:r>
              <a:rPr lang="en-US" sz="1055" b="1" dirty="0" err="1">
                <a:solidFill>
                  <a:srgbClr val="0070C0"/>
                </a:solidFill>
                <a:latin typeface="Courier"/>
                <a:ea typeface="Courier"/>
                <a:cs typeface="Courier"/>
                <a:sym typeface="Courier New"/>
              </a:rPr>
              <a:t>fred</a:t>
            </a:r>
            <a:r>
              <a:rPr lang="en-US" sz="1055" b="1" dirty="0">
                <a:solidFill>
                  <a:srgbClr val="0070C0"/>
                </a:solidFill>
                <a:latin typeface="Courier"/>
                <a:ea typeface="Courier"/>
                <a:cs typeface="Courier"/>
                <a:sym typeface="Courier New"/>
              </a:rPr>
              <a:t>', 42)]</a:t>
            </a:r>
          </a:p>
          <a:p>
            <a:pPr>
              <a:buClr>
                <a:schemeClr val="lt1"/>
              </a:buClr>
              <a:buSzPct val="25000"/>
            </a:pPr>
            <a:r>
              <a:rPr lang="en-US" sz="1055" dirty="0">
                <a:latin typeface="Courier"/>
                <a:ea typeface="Courier"/>
                <a:cs typeface="Courier"/>
                <a:sym typeface="Courier New"/>
              </a:rPr>
              <a:t>&gt;&gt;&gt; </a:t>
            </a:r>
          </a:p>
        </p:txBody>
      </p:sp>
      <p:sp>
        <p:nvSpPr>
          <p:cNvPr id="466" name="Shape 466"/>
          <p:cNvSpPr txBox="1"/>
          <p:nvPr/>
        </p:nvSpPr>
        <p:spPr>
          <a:xfrm>
            <a:off x="4670308" y="4069540"/>
            <a:ext cx="1682090" cy="479473"/>
          </a:xfrm>
          <a:prstGeom prst="rect">
            <a:avLst/>
          </a:prstGeom>
          <a:noFill/>
          <a:ln>
            <a:noFill/>
          </a:ln>
        </p:spPr>
        <p:txBody>
          <a:bodyPr lIns="0" tIns="0" rIns="0" bIns="0" anchor="ctr" anchorCtr="0">
            <a:noAutofit/>
          </a:bodyPr>
          <a:lstStyle/>
          <a:p>
            <a:pPr>
              <a:buClr>
                <a:schemeClr val="lt1"/>
              </a:buClr>
              <a:buSzPct val="25000"/>
            </a:pPr>
            <a:r>
              <a:rPr lang="en-US" sz="1435" dirty="0">
                <a:latin typeface="Arial" charset="0"/>
                <a:ea typeface="Arial" charset="0"/>
                <a:cs typeface="Arial" charset="0"/>
                <a:sym typeface="Cabin"/>
              </a:rPr>
              <a:t>What is a “</a:t>
            </a:r>
            <a:r>
              <a:rPr lang="en-US" sz="2250" dirty="0">
                <a:solidFill>
                  <a:srgbClr val="FF0000"/>
                </a:solidFill>
                <a:latin typeface="Arial" charset="0"/>
                <a:ea typeface="Arial" charset="0"/>
                <a:cs typeface="Arial" charset="0"/>
                <a:sym typeface="Cabin"/>
              </a:rPr>
              <a:t>tuple</a:t>
            </a:r>
            <a:r>
              <a:rPr lang="en-US" sz="1435" dirty="0">
                <a:latin typeface="Arial" charset="0"/>
                <a:ea typeface="Arial" charset="0"/>
                <a:cs typeface="Arial" charset="0"/>
                <a:sym typeface="Cabin"/>
              </a:rPr>
              <a:t>”? </a:t>
            </a:r>
          </a:p>
          <a:p>
            <a:pPr>
              <a:buClr>
                <a:schemeClr val="lt1"/>
              </a:buClr>
              <a:buSzPct val="25000"/>
            </a:pPr>
            <a:r>
              <a:rPr lang="en-US" sz="1435" dirty="0">
                <a:latin typeface="Arial" charset="0"/>
                <a:ea typeface="Arial" charset="0"/>
                <a:cs typeface="Arial" charset="0"/>
                <a:sym typeface="Cabin"/>
              </a:rPr>
              <a:t>- coming soon...</a:t>
            </a:r>
          </a:p>
        </p:txBody>
      </p:sp>
      <p:cxnSp>
        <p:nvCxnSpPr>
          <p:cNvPr id="467" name="Shape 467"/>
          <p:cNvCxnSpPr/>
          <p:nvPr/>
        </p:nvCxnSpPr>
        <p:spPr>
          <a:xfrm>
            <a:off x="4555784" y="3729559"/>
            <a:ext cx="114524" cy="307565"/>
          </a:xfrm>
          <a:prstGeom prst="straightConnector1">
            <a:avLst/>
          </a:prstGeom>
          <a:noFill/>
          <a:ln w="76200" cap="rnd" cmpd="sng">
            <a:solidFill>
              <a:schemeClr val="tx2"/>
            </a:solidFill>
            <a:prstDash val="solid"/>
            <a:miter/>
            <a:headEnd type="stealth" w="med" len="med"/>
            <a:tailEnd type="none" w="med" len="med"/>
          </a:ln>
        </p:spPr>
      </p:cxnSp>
    </p:spTree>
    <p:extLst>
      <p:ext uri="{BB962C8B-B14F-4D97-AF65-F5344CB8AC3E}">
        <p14:creationId xmlns:p14="http://schemas.microsoft.com/office/powerpoint/2010/main" val="5272554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7459D-9413-487E-B35C-DD7D02CAB712}"/>
              </a:ext>
            </a:extLst>
          </p:cNvPr>
          <p:cNvSpPr>
            <a:spLocks noGrp="1"/>
          </p:cNvSpPr>
          <p:nvPr>
            <p:ph type="ctrTitle"/>
          </p:nvPr>
        </p:nvSpPr>
        <p:spPr>
          <a:xfrm>
            <a:off x="514350" y="3458094"/>
            <a:ext cx="5829300" cy="566307"/>
          </a:xfrm>
        </p:spPr>
        <p:txBody>
          <a:bodyPr spcFirstLastPara="1" vert="horz" wrap="square" lIns="68580" tIns="34290" rIns="68580" bIns="34290" rtlCol="0" anchor="t" anchorCtr="0">
            <a:normAutofit/>
          </a:bodyPr>
          <a:lstStyle/>
          <a:p>
            <a:pPr algn="l" defTabSz="685800"/>
            <a:r>
              <a:rPr lang="en-US" sz="3200" dirty="0"/>
              <a:t>Tuples: concepts</a:t>
            </a:r>
          </a:p>
        </p:txBody>
      </p:sp>
      <p:sp>
        <p:nvSpPr>
          <p:cNvPr id="4" name="Slide Number Placeholder 3">
            <a:extLst>
              <a:ext uri="{FF2B5EF4-FFF2-40B4-BE49-F238E27FC236}">
                <a16:creationId xmlns:a16="http://schemas.microsoft.com/office/drawing/2014/main" id="{8ACEDB1C-0462-45E7-A290-A1BE5C8540E4}"/>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B77688AD-4E46-4C5E-BF52-43A21767171C}" type="slidenum">
              <a:rPr lang="en-US" altLang="zh-CN" sz="900" kern="1200" dirty="0">
                <a:latin typeface="+mn-lt"/>
                <a:ea typeface="+mn-ea"/>
                <a:cs typeface="+mn-cs"/>
              </a:rPr>
              <a:pPr>
                <a:spcAft>
                  <a:spcPts val="450"/>
                </a:spcAft>
              </a:pPr>
              <a:t>56</a:t>
            </a:fld>
            <a:endParaRPr lang="en-US" altLang="zh-CN" sz="900" kern="1200" dirty="0">
              <a:latin typeface="+mn-lt"/>
              <a:ea typeface="+mn-ea"/>
              <a:cs typeface="+mn-cs"/>
            </a:endParaRPr>
          </a:p>
        </p:txBody>
      </p:sp>
    </p:spTree>
    <p:extLst>
      <p:ext uri="{BB962C8B-B14F-4D97-AF65-F5344CB8AC3E}">
        <p14:creationId xmlns:p14="http://schemas.microsoft.com/office/powerpoint/2010/main" val="14890510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27685-B4C1-4186-AB64-641BD4316702}"/>
              </a:ext>
            </a:extLst>
          </p:cNvPr>
          <p:cNvSpPr>
            <a:spLocks noGrp="1"/>
          </p:cNvSpPr>
          <p:nvPr>
            <p:ph type="title"/>
          </p:nvPr>
        </p:nvSpPr>
        <p:spPr/>
        <p:txBody>
          <a:bodyPr/>
          <a:lstStyle/>
          <a:p>
            <a:r>
              <a:rPr lang="en-US" dirty="0"/>
              <a:t>Examples of Tuples</a:t>
            </a:r>
          </a:p>
        </p:txBody>
      </p:sp>
      <p:sp>
        <p:nvSpPr>
          <p:cNvPr id="4" name="Content Placeholder 3">
            <a:extLst>
              <a:ext uri="{FF2B5EF4-FFF2-40B4-BE49-F238E27FC236}">
                <a16:creationId xmlns:a16="http://schemas.microsoft.com/office/drawing/2014/main" id="{BC9A8912-4B45-41DD-827D-9D5F2BCC2EBA}"/>
              </a:ext>
            </a:extLst>
          </p:cNvPr>
          <p:cNvSpPr>
            <a:spLocks noGrp="1"/>
          </p:cNvSpPr>
          <p:nvPr>
            <p:ph type="body" idx="1"/>
          </p:nvPr>
        </p:nvSpPr>
        <p:spPr>
          <a:xfrm>
            <a:off x="670275" y="2431118"/>
            <a:ext cx="5627158" cy="2265815"/>
          </a:xfrm>
        </p:spPr>
        <p:txBody>
          <a:bodyPr/>
          <a:lstStyle/>
          <a:p>
            <a:r>
              <a:rPr lang="en-US" dirty="0"/>
              <a:t>List value: </a:t>
            </a:r>
            <a:r>
              <a:rPr lang="en-US" dirty="0">
                <a:sym typeface="Courier New"/>
              </a:rPr>
              <a:t>['Joseph’, 'Sally’, 'Glenn', 'Sally’, 'Joseph’]</a:t>
            </a:r>
          </a:p>
          <a:p>
            <a:pPr lvl="1"/>
            <a:r>
              <a:rPr lang="en-US" dirty="0">
                <a:solidFill>
                  <a:srgbClr val="2185C6"/>
                </a:solidFill>
                <a:sym typeface="Courier New"/>
              </a:rPr>
              <a:t>Index is integer</a:t>
            </a:r>
            <a:endParaRPr lang="en-US" dirty="0">
              <a:solidFill>
                <a:srgbClr val="2185C6"/>
              </a:solidFill>
            </a:endParaRPr>
          </a:p>
          <a:p>
            <a:r>
              <a:rPr lang="en-US" dirty="0">
                <a:solidFill>
                  <a:srgbClr val="2185C6"/>
                </a:solidFill>
              </a:rPr>
              <a:t>List variable: </a:t>
            </a:r>
            <a:r>
              <a:rPr lang="en-US" dirty="0">
                <a:solidFill>
                  <a:srgbClr val="2185C6"/>
                </a:solidFill>
                <a:sym typeface="Courier New"/>
              </a:rPr>
              <a:t>votes</a:t>
            </a:r>
          </a:p>
          <a:p>
            <a:r>
              <a:rPr lang="en-US" dirty="0">
                <a:solidFill>
                  <a:srgbClr val="2185C6"/>
                </a:solidFill>
                <a:sym typeface="Courier New"/>
              </a:rPr>
              <a:t>Dictionary value: {'Joseph’:0, 'Sally’: 0, 'Glenn’: 0}</a:t>
            </a:r>
          </a:p>
          <a:p>
            <a:pPr lvl="1"/>
            <a:r>
              <a:rPr lang="en-US" dirty="0">
                <a:solidFill>
                  <a:srgbClr val="2185C6"/>
                </a:solidFill>
                <a:sym typeface="Courier New"/>
              </a:rPr>
              <a:t>Index can be any type</a:t>
            </a:r>
          </a:p>
          <a:p>
            <a:r>
              <a:rPr lang="en-US" dirty="0">
                <a:solidFill>
                  <a:srgbClr val="2185C6"/>
                </a:solidFill>
                <a:sym typeface="Courier New"/>
              </a:rPr>
              <a:t>Dictionary variable: scores</a:t>
            </a:r>
          </a:p>
          <a:p>
            <a:r>
              <a:rPr lang="en-US" dirty="0">
                <a:solidFill>
                  <a:srgbClr val="FF9715"/>
                </a:solidFill>
              </a:rPr>
              <a:t>Tuple value: </a:t>
            </a:r>
            <a:r>
              <a:rPr lang="en-US" dirty="0">
                <a:solidFill>
                  <a:srgbClr val="FF9715"/>
                </a:solidFill>
                <a:sym typeface="Courier New"/>
              </a:rPr>
              <a:t>('Joseph', 2)</a:t>
            </a:r>
          </a:p>
          <a:p>
            <a:r>
              <a:rPr lang="en-US" dirty="0">
                <a:solidFill>
                  <a:srgbClr val="FF9715"/>
                </a:solidFill>
                <a:sym typeface="Courier New"/>
              </a:rPr>
              <a:t>Tuple variable: </a:t>
            </a:r>
            <a:r>
              <a:rPr lang="en-US" dirty="0" err="1">
                <a:solidFill>
                  <a:srgbClr val="FF9715"/>
                </a:solidFill>
                <a:sym typeface="Courier New"/>
              </a:rPr>
              <a:t>joseph_item</a:t>
            </a:r>
            <a:r>
              <a:rPr lang="en-US" dirty="0">
                <a:solidFill>
                  <a:srgbClr val="FF9715"/>
                </a:solidFill>
                <a:sym typeface="Courier New"/>
              </a:rPr>
              <a:t> </a:t>
            </a:r>
            <a:endParaRPr lang="en-US" dirty="0">
              <a:solidFill>
                <a:srgbClr val="FF9715"/>
              </a:solidFill>
            </a:endParaRPr>
          </a:p>
        </p:txBody>
      </p:sp>
      <p:sp>
        <p:nvSpPr>
          <p:cNvPr id="5" name="Slide Number Placeholder 4">
            <a:extLst>
              <a:ext uri="{FF2B5EF4-FFF2-40B4-BE49-F238E27FC236}">
                <a16:creationId xmlns:a16="http://schemas.microsoft.com/office/drawing/2014/main" id="{AC2EC43B-9DF9-4141-9114-B0907404A0BE}"/>
              </a:ext>
            </a:extLst>
          </p:cNvPr>
          <p:cNvSpPr>
            <a:spLocks noGrp="1"/>
          </p:cNvSpPr>
          <p:nvPr>
            <p:ph type="sldNum" idx="12"/>
          </p:nvPr>
        </p:nvSpPr>
        <p:spPr/>
        <p:txBody>
          <a:bodyPr/>
          <a:lstStyle/>
          <a:p>
            <a:fld id="{07FA3494-9353-42BA-B4F7-D8D8DAD0F940}" type="slidenum">
              <a:rPr lang="en-US" altLang="zh-CN" smtClean="0"/>
              <a:pPr/>
              <a:t>57</a:t>
            </a:fld>
            <a:endParaRPr lang="en-US" altLang="zh-CN" dirty="0"/>
          </a:p>
        </p:txBody>
      </p:sp>
      <p:sp>
        <p:nvSpPr>
          <p:cNvPr id="7" name="Shape 406">
            <a:extLst>
              <a:ext uri="{FF2B5EF4-FFF2-40B4-BE49-F238E27FC236}">
                <a16:creationId xmlns:a16="http://schemas.microsoft.com/office/drawing/2014/main" id="{C89715C1-F454-4FEF-BAE6-3288EFEEC278}"/>
              </a:ext>
            </a:extLst>
          </p:cNvPr>
          <p:cNvSpPr txBox="1"/>
          <p:nvPr/>
        </p:nvSpPr>
        <p:spPr>
          <a:xfrm>
            <a:off x="854760" y="1364522"/>
            <a:ext cx="6359207" cy="1174631"/>
          </a:xfrm>
          <a:prstGeom prst="rect">
            <a:avLst/>
          </a:prstGeom>
          <a:noFill/>
          <a:ln>
            <a:noFill/>
          </a:ln>
        </p:spPr>
        <p:txBody>
          <a:bodyPr lIns="0" tIns="0" rIns="0" bIns="0" anchor="ctr" anchorCtr="0">
            <a:noAutofit/>
          </a:bodyPr>
          <a:lstStyle/>
          <a:p>
            <a:pPr>
              <a:buClr>
                <a:srgbClr val="00FF00"/>
              </a:buClr>
              <a:buSzPct val="25000"/>
            </a:pPr>
            <a:r>
              <a:rPr lang="en-US" sz="1266" b="1" dirty="0">
                <a:solidFill>
                  <a:srgbClr val="7030A0"/>
                </a:solidFill>
                <a:latin typeface="Courier"/>
                <a:ea typeface="Courier"/>
                <a:cs typeface="Courier"/>
                <a:sym typeface="Courier New"/>
              </a:rPr>
              <a:t>votes</a:t>
            </a:r>
            <a:r>
              <a:rPr lang="en-US" sz="1266" dirty="0">
                <a:solidFill>
                  <a:srgbClr val="7030A0"/>
                </a:solidFill>
                <a:latin typeface="Courier"/>
                <a:ea typeface="Courier"/>
                <a:cs typeface="Courier"/>
                <a:sym typeface="Courier New"/>
              </a:rPr>
              <a:t> = </a:t>
            </a:r>
            <a:r>
              <a:rPr lang="en-US" sz="1266" b="1" dirty="0">
                <a:solidFill>
                  <a:srgbClr val="7030A0"/>
                </a:solidFill>
                <a:latin typeface="Courier"/>
                <a:ea typeface="Courier"/>
                <a:cs typeface="Courier"/>
                <a:sym typeface="Courier New"/>
              </a:rPr>
              <a:t>['Joseph’, 'Sally’, 'Glenn', 'Sally’, 'Joseph’]</a:t>
            </a:r>
          </a:p>
          <a:p>
            <a:pPr>
              <a:buClr>
                <a:srgbClr val="00FF00"/>
              </a:buClr>
              <a:buSzPct val="25000"/>
            </a:pPr>
            <a:r>
              <a:rPr lang="en-US" sz="1266" b="1" dirty="0">
                <a:solidFill>
                  <a:schemeClr val="accent6">
                    <a:lumMod val="75000"/>
                  </a:schemeClr>
                </a:solidFill>
                <a:latin typeface="Courier"/>
                <a:ea typeface="Courier"/>
                <a:cs typeface="Courier"/>
                <a:sym typeface="Courier New"/>
              </a:rPr>
              <a:t>scores = {'Joseph’:2, 'Sally’: 2, 'Glenn’: 1}</a:t>
            </a:r>
          </a:p>
          <a:p>
            <a:pPr>
              <a:buClr>
                <a:srgbClr val="FFFF00"/>
              </a:buClr>
              <a:buSzPct val="25000"/>
            </a:pPr>
            <a:r>
              <a:rPr lang="en-US" sz="1266" dirty="0">
                <a:solidFill>
                  <a:srgbClr val="FF0000"/>
                </a:solidFill>
                <a:latin typeface="Courier"/>
                <a:ea typeface="Courier"/>
                <a:cs typeface="Courier"/>
                <a:sym typeface="Courier New"/>
              </a:rPr>
              <a:t>&gt;&gt;&gt;</a:t>
            </a:r>
            <a:r>
              <a:rPr lang="en-US" sz="1266" dirty="0" err="1">
                <a:solidFill>
                  <a:srgbClr val="FF0000"/>
                </a:solidFill>
                <a:latin typeface="Courier"/>
                <a:ea typeface="Courier"/>
                <a:cs typeface="Courier"/>
                <a:sym typeface="Courier New"/>
              </a:rPr>
              <a:t>scores.items</a:t>
            </a:r>
            <a:r>
              <a:rPr lang="en-US" sz="1266" dirty="0">
                <a:solidFill>
                  <a:srgbClr val="FF0000"/>
                </a:solidFill>
                <a:latin typeface="Courier"/>
                <a:ea typeface="Courier"/>
                <a:cs typeface="Courier"/>
                <a:sym typeface="Courier New"/>
              </a:rPr>
              <a:t>()</a:t>
            </a:r>
          </a:p>
          <a:p>
            <a:pPr>
              <a:buClr>
                <a:srgbClr val="FFFF00"/>
              </a:buClr>
              <a:buSzPct val="25000"/>
            </a:pPr>
            <a:r>
              <a:rPr lang="en-US" sz="1050" b="1" dirty="0" err="1">
                <a:solidFill>
                  <a:srgbClr val="FF0000"/>
                </a:solidFill>
                <a:latin typeface="Courier"/>
                <a:ea typeface="Courier"/>
                <a:cs typeface="Courier"/>
                <a:sym typeface="Courier New"/>
              </a:rPr>
              <a:t>dict_items</a:t>
            </a:r>
            <a:r>
              <a:rPr lang="en-US" sz="1050" b="1" dirty="0">
                <a:solidFill>
                  <a:srgbClr val="FF0000"/>
                </a:solidFill>
                <a:latin typeface="Courier"/>
                <a:ea typeface="Courier"/>
                <a:cs typeface="Courier"/>
                <a:sym typeface="Courier New"/>
              </a:rPr>
              <a:t>([('Joseph', 2), ('Sally', 2), ('Glenn', 1)])</a:t>
            </a:r>
            <a:endParaRPr lang="en-US" sz="1125" b="1" dirty="0">
              <a:solidFill>
                <a:srgbClr val="FF0000"/>
              </a:solidFill>
              <a:latin typeface="Courier"/>
              <a:ea typeface="Courier"/>
              <a:cs typeface="Courier"/>
              <a:sym typeface="Courier New"/>
            </a:endParaRPr>
          </a:p>
          <a:p>
            <a:pPr>
              <a:buClr>
                <a:srgbClr val="FFFF00"/>
              </a:buClr>
              <a:buSzPct val="25000"/>
            </a:pPr>
            <a:r>
              <a:rPr lang="en-US" sz="1266" dirty="0">
                <a:solidFill>
                  <a:srgbClr val="FF0000"/>
                </a:solidFill>
                <a:latin typeface="Courier"/>
                <a:ea typeface="Courier"/>
                <a:cs typeface="Courier"/>
                <a:sym typeface="Courier New"/>
              </a:rPr>
              <a:t>&gt;&gt;&gt; </a:t>
            </a:r>
            <a:r>
              <a:rPr lang="en-US" sz="1050" b="1" dirty="0" err="1">
                <a:solidFill>
                  <a:srgbClr val="FF0000"/>
                </a:solidFill>
                <a:latin typeface="Courier"/>
                <a:ea typeface="Courier"/>
                <a:cs typeface="Courier"/>
                <a:sym typeface="Courier New"/>
              </a:rPr>
              <a:t>joseph_item</a:t>
            </a:r>
            <a:r>
              <a:rPr lang="en-US" sz="1050" b="1" dirty="0">
                <a:solidFill>
                  <a:srgbClr val="FF0000"/>
                </a:solidFill>
                <a:latin typeface="Courier"/>
                <a:ea typeface="Courier"/>
                <a:cs typeface="Courier"/>
                <a:sym typeface="Courier New"/>
              </a:rPr>
              <a:t> = (‘Joseph’, scores[‘Joseph’])</a:t>
            </a:r>
            <a:endParaRPr lang="en-US" sz="1266" b="1" dirty="0">
              <a:solidFill>
                <a:srgbClr val="FF0000"/>
              </a:solidFill>
              <a:latin typeface="Courier"/>
              <a:ea typeface="Courier"/>
              <a:cs typeface="Courier"/>
              <a:sym typeface="Courier New"/>
            </a:endParaRPr>
          </a:p>
        </p:txBody>
      </p:sp>
    </p:spTree>
    <p:extLst>
      <p:ext uri="{BB962C8B-B14F-4D97-AF65-F5344CB8AC3E}">
        <p14:creationId xmlns:p14="http://schemas.microsoft.com/office/powerpoint/2010/main" val="296991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957E-019A-4AE2-8812-9BAC71F08E0B}"/>
              </a:ext>
            </a:extLst>
          </p:cNvPr>
          <p:cNvSpPr>
            <a:spLocks noGrp="1"/>
          </p:cNvSpPr>
          <p:nvPr>
            <p:ph type="title"/>
          </p:nvPr>
        </p:nvSpPr>
        <p:spPr/>
        <p:txBody>
          <a:bodyPr/>
          <a:lstStyle/>
          <a:p>
            <a:r>
              <a:rPr lang="en-US" dirty="0"/>
              <a:t>Tuples </a:t>
            </a:r>
          </a:p>
        </p:txBody>
      </p:sp>
      <p:sp>
        <p:nvSpPr>
          <p:cNvPr id="3" name="Content Placeholder 2">
            <a:extLst>
              <a:ext uri="{FF2B5EF4-FFF2-40B4-BE49-F238E27FC236}">
                <a16:creationId xmlns:a16="http://schemas.microsoft.com/office/drawing/2014/main" id="{FAA3E142-1BEF-4966-8BB7-F7D2F1E42A43}"/>
              </a:ext>
            </a:extLst>
          </p:cNvPr>
          <p:cNvSpPr>
            <a:spLocks noGrp="1"/>
          </p:cNvSpPr>
          <p:nvPr>
            <p:ph type="body" idx="1"/>
          </p:nvPr>
        </p:nvSpPr>
        <p:spPr/>
        <p:txBody>
          <a:bodyPr/>
          <a:lstStyle/>
          <a:p>
            <a:r>
              <a:rPr lang="en-US" dirty="0"/>
              <a:t>Syntactically, a </a:t>
            </a:r>
            <a:r>
              <a:rPr lang="en-US" dirty="0">
                <a:solidFill>
                  <a:srgbClr val="2185C6"/>
                </a:solidFill>
              </a:rPr>
              <a:t>tuple is a comma-separated list of values</a:t>
            </a:r>
            <a:r>
              <a:rPr lang="en-US" dirty="0"/>
              <a:t>:</a:t>
            </a:r>
          </a:p>
          <a:p>
            <a:pPr lvl="1"/>
            <a:r>
              <a:rPr lang="fr-FR" dirty="0"/>
              <a:t>E.g. , t = 'a', 'b', 'c', 'd', 'e'</a:t>
            </a:r>
            <a:endParaRPr lang="en-US" dirty="0"/>
          </a:p>
          <a:p>
            <a:r>
              <a:rPr lang="en-US" dirty="0"/>
              <a:t>Although it is not necessary, </a:t>
            </a:r>
            <a:r>
              <a:rPr lang="en-US" dirty="0">
                <a:solidFill>
                  <a:srgbClr val="2185C6"/>
                </a:solidFill>
              </a:rPr>
              <a:t>it is common to enclose tuples in parentheses</a:t>
            </a:r>
            <a:r>
              <a:rPr lang="en-US" dirty="0"/>
              <a:t> to help us quickly identify tuples when we look at Python code:</a:t>
            </a:r>
          </a:p>
          <a:p>
            <a:pPr lvl="1"/>
            <a:r>
              <a:rPr lang="fr-FR" dirty="0"/>
              <a:t>E.g. , t = ('a', 'b', 'c', 'd', 'e')</a:t>
            </a:r>
            <a:endParaRPr lang="en-US" dirty="0"/>
          </a:p>
          <a:p>
            <a:r>
              <a:rPr lang="en-US" dirty="0"/>
              <a:t>To </a:t>
            </a:r>
            <a:r>
              <a:rPr lang="en-US" dirty="0">
                <a:solidFill>
                  <a:srgbClr val="2185C6"/>
                </a:solidFill>
              </a:rPr>
              <a:t>create a tuple </a:t>
            </a:r>
            <a:r>
              <a:rPr lang="en-US" dirty="0"/>
              <a:t>with a single element, you </a:t>
            </a:r>
            <a:r>
              <a:rPr lang="en-US" dirty="0">
                <a:solidFill>
                  <a:srgbClr val="F20052"/>
                </a:solidFill>
              </a:rPr>
              <a:t>have to include the final comma</a:t>
            </a:r>
            <a:r>
              <a:rPr lang="en-US" dirty="0"/>
              <a:t>:</a:t>
            </a:r>
          </a:p>
          <a:p>
            <a:pPr lvl="1"/>
            <a:r>
              <a:rPr lang="fr-FR" dirty="0"/>
              <a:t>E.g. , t = ('a’,)</a:t>
            </a:r>
          </a:p>
          <a:p>
            <a:pPr lvl="1"/>
            <a:r>
              <a:rPr lang="fr-FR" dirty="0">
                <a:solidFill>
                  <a:srgbClr val="2185C6"/>
                </a:solidFill>
              </a:rPr>
              <a:t>If the last comma </a:t>
            </a:r>
            <a:r>
              <a:rPr lang="fr-FR" dirty="0" err="1">
                <a:solidFill>
                  <a:srgbClr val="2185C6"/>
                </a:solidFill>
              </a:rPr>
              <a:t>is</a:t>
            </a:r>
            <a:r>
              <a:rPr lang="fr-FR" dirty="0">
                <a:solidFill>
                  <a:srgbClr val="2185C6"/>
                </a:solidFill>
              </a:rPr>
              <a:t> </a:t>
            </a:r>
            <a:r>
              <a:rPr lang="fr-FR" dirty="0" err="1">
                <a:solidFill>
                  <a:srgbClr val="2185C6"/>
                </a:solidFill>
              </a:rPr>
              <a:t>included</a:t>
            </a:r>
            <a:r>
              <a:rPr lang="fr-FR" dirty="0"/>
              <a:t>, </a:t>
            </a:r>
            <a:r>
              <a:rPr lang="fr-FR" dirty="0">
                <a:solidFill>
                  <a:srgbClr val="2185C6"/>
                </a:solidFill>
              </a:rPr>
              <a:t>the value </a:t>
            </a:r>
            <a:r>
              <a:rPr lang="fr-FR" dirty="0" err="1">
                <a:solidFill>
                  <a:srgbClr val="2185C6"/>
                </a:solidFill>
              </a:rPr>
              <a:t>is</a:t>
            </a:r>
            <a:r>
              <a:rPr lang="fr-FR" dirty="0">
                <a:solidFill>
                  <a:srgbClr val="2185C6"/>
                </a:solidFill>
              </a:rPr>
              <a:t> not a tuple</a:t>
            </a:r>
            <a:r>
              <a:rPr lang="fr-FR" dirty="0"/>
              <a:t>: E.g., (‘a’) </a:t>
            </a:r>
            <a:r>
              <a:rPr lang="fr-FR" dirty="0" err="1"/>
              <a:t>is</a:t>
            </a:r>
            <a:r>
              <a:rPr lang="fr-FR" dirty="0"/>
              <a:t> a string ‘a’</a:t>
            </a:r>
            <a:endParaRPr lang="en-US" dirty="0"/>
          </a:p>
        </p:txBody>
      </p:sp>
      <p:sp>
        <p:nvSpPr>
          <p:cNvPr id="4" name="Slide Number Placeholder 3">
            <a:extLst>
              <a:ext uri="{FF2B5EF4-FFF2-40B4-BE49-F238E27FC236}">
                <a16:creationId xmlns:a16="http://schemas.microsoft.com/office/drawing/2014/main" id="{10C8AEB3-497A-4B0E-84E9-E738AC32E1EF}"/>
              </a:ext>
            </a:extLst>
          </p:cNvPr>
          <p:cNvSpPr>
            <a:spLocks noGrp="1"/>
          </p:cNvSpPr>
          <p:nvPr>
            <p:ph type="sldNum" idx="12"/>
          </p:nvPr>
        </p:nvSpPr>
        <p:spPr/>
        <p:txBody>
          <a:bodyPr/>
          <a:lstStyle/>
          <a:p>
            <a:fld id="{2E91ACDB-7BED-4E3C-B84C-8B2FE4A4870D}" type="slidenum">
              <a:rPr lang="en-US" altLang="zh-CN" smtClean="0"/>
              <a:pPr/>
              <a:t>58</a:t>
            </a:fld>
            <a:endParaRPr lang="en-US" altLang="zh-CN" dirty="0"/>
          </a:p>
        </p:txBody>
      </p:sp>
    </p:spTree>
    <p:extLst>
      <p:ext uri="{BB962C8B-B14F-4D97-AF65-F5344CB8AC3E}">
        <p14:creationId xmlns:p14="http://schemas.microsoft.com/office/powerpoint/2010/main" val="2673965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Shape 174"/>
          <p:cNvSpPr txBox="1">
            <a:spLocks noGrp="1"/>
          </p:cNvSpPr>
          <p:nvPr>
            <p:ph type="title"/>
          </p:nvPr>
        </p:nvSpPr>
        <p:spPr/>
        <p:txBody>
          <a:bodyPr/>
          <a:lstStyle/>
          <a:p>
            <a:r>
              <a:rPr lang="en-US" dirty="0">
                <a:sym typeface="Cabin"/>
              </a:rPr>
              <a:t>Tuples Are Like Lists</a:t>
            </a:r>
          </a:p>
        </p:txBody>
      </p:sp>
      <p:sp>
        <p:nvSpPr>
          <p:cNvPr id="175" name="Shape 175"/>
          <p:cNvSpPr txBox="1">
            <a:spLocks noGrp="1"/>
          </p:cNvSpPr>
          <p:nvPr>
            <p:ph type="body" idx="1"/>
          </p:nvPr>
        </p:nvSpPr>
        <p:spPr/>
        <p:txBody>
          <a:bodyPr/>
          <a:lstStyle/>
          <a:p>
            <a:r>
              <a:rPr lang="en-US" dirty="0">
                <a:solidFill>
                  <a:srgbClr val="2185C6"/>
                </a:solidFill>
                <a:sym typeface="Cabin"/>
              </a:rPr>
              <a:t>Tuples are another kind of sequence that functions much like a list </a:t>
            </a:r>
            <a:r>
              <a:rPr lang="en-US" dirty="0">
                <a:sym typeface="Cabin"/>
              </a:rPr>
              <a:t>- they have </a:t>
            </a:r>
            <a:r>
              <a:rPr lang="en-US" dirty="0">
                <a:solidFill>
                  <a:srgbClr val="F20052"/>
                </a:solidFill>
                <a:sym typeface="Cabin"/>
              </a:rPr>
              <a:t>elements which are indexed starting at 0</a:t>
            </a:r>
          </a:p>
          <a:p>
            <a:r>
              <a:rPr lang="en-US" dirty="0">
                <a:sym typeface="Cabin"/>
              </a:rPr>
              <a:t>- elements can be </a:t>
            </a:r>
            <a:r>
              <a:rPr lang="en-US" dirty="0">
                <a:solidFill>
                  <a:srgbClr val="2185C6"/>
                </a:solidFill>
                <a:sym typeface="Cabin"/>
              </a:rPr>
              <a:t>accessed by index </a:t>
            </a:r>
            <a:r>
              <a:rPr lang="en-US" dirty="0">
                <a:sym typeface="Cabin"/>
              </a:rPr>
              <a:t>or </a:t>
            </a:r>
            <a:r>
              <a:rPr lang="en-US" dirty="0">
                <a:solidFill>
                  <a:srgbClr val="2185C6"/>
                </a:solidFill>
                <a:sym typeface="Cabin"/>
              </a:rPr>
              <a:t>slices</a:t>
            </a:r>
            <a:r>
              <a:rPr lang="en-US" dirty="0">
                <a:sym typeface="Cabin"/>
              </a:rPr>
              <a:t> or </a:t>
            </a:r>
            <a:r>
              <a:rPr lang="en-US" dirty="0">
                <a:solidFill>
                  <a:srgbClr val="2185C6"/>
                </a:solidFill>
                <a:sym typeface="Cabin"/>
              </a:rPr>
              <a:t>for</a:t>
            </a:r>
            <a:r>
              <a:rPr lang="en-US" dirty="0">
                <a:sym typeface="Cabin"/>
              </a:rPr>
              <a:t> </a:t>
            </a:r>
            <a:r>
              <a:rPr lang="en-US" dirty="0">
                <a:solidFill>
                  <a:srgbClr val="2185C6"/>
                </a:solidFill>
                <a:sym typeface="Cabin"/>
              </a:rPr>
              <a:t>loop</a:t>
            </a:r>
          </a:p>
          <a:p>
            <a:r>
              <a:rPr lang="en-US" dirty="0">
                <a:sym typeface="Cabin"/>
              </a:rPr>
              <a:t>- functions </a:t>
            </a:r>
            <a:r>
              <a:rPr lang="en-US" dirty="0" err="1">
                <a:solidFill>
                  <a:srgbClr val="2185C6"/>
                </a:solidFill>
                <a:sym typeface="Cabin"/>
              </a:rPr>
              <a:t>len</a:t>
            </a:r>
            <a:r>
              <a:rPr lang="en-US" dirty="0">
                <a:sym typeface="Cabin"/>
              </a:rPr>
              <a:t>, </a:t>
            </a:r>
            <a:r>
              <a:rPr lang="en-US" dirty="0">
                <a:solidFill>
                  <a:srgbClr val="2185C6"/>
                </a:solidFill>
                <a:sym typeface="Cabin"/>
              </a:rPr>
              <a:t>max</a:t>
            </a:r>
            <a:r>
              <a:rPr lang="en-US" dirty="0">
                <a:sym typeface="Cabin"/>
              </a:rPr>
              <a:t>, </a:t>
            </a:r>
            <a:r>
              <a:rPr lang="en-US" dirty="0">
                <a:solidFill>
                  <a:srgbClr val="2185C6"/>
                </a:solidFill>
                <a:sym typeface="Cabin"/>
              </a:rPr>
              <a:t>min</a:t>
            </a:r>
            <a:r>
              <a:rPr lang="en-US" dirty="0">
                <a:sym typeface="Cabin"/>
              </a:rPr>
              <a:t>, </a:t>
            </a:r>
            <a:r>
              <a:rPr lang="en-US" dirty="0">
                <a:solidFill>
                  <a:srgbClr val="2185C6"/>
                </a:solidFill>
                <a:sym typeface="Cabin"/>
              </a:rPr>
              <a:t>sum</a:t>
            </a:r>
            <a:r>
              <a:rPr lang="en-US" dirty="0">
                <a:sym typeface="Cabin"/>
              </a:rPr>
              <a:t> and </a:t>
            </a:r>
            <a:r>
              <a:rPr lang="en-US" dirty="0">
                <a:solidFill>
                  <a:srgbClr val="2185C6"/>
                </a:solidFill>
                <a:sym typeface="Cabin"/>
              </a:rPr>
              <a:t>operators</a:t>
            </a:r>
            <a:r>
              <a:rPr lang="en-US" dirty="0">
                <a:sym typeface="Cabin"/>
              </a:rPr>
              <a:t> </a:t>
            </a:r>
            <a:r>
              <a:rPr lang="en-US" dirty="0">
                <a:solidFill>
                  <a:srgbClr val="2185C6"/>
                </a:solidFill>
                <a:sym typeface="Cabin"/>
              </a:rPr>
              <a:t>in</a:t>
            </a:r>
            <a:r>
              <a:rPr lang="en-US" dirty="0">
                <a:sym typeface="Cabin"/>
              </a:rPr>
              <a:t>, </a:t>
            </a:r>
            <a:r>
              <a:rPr lang="en-US" dirty="0">
                <a:solidFill>
                  <a:srgbClr val="2185C6"/>
                </a:solidFill>
                <a:sym typeface="Cabin"/>
              </a:rPr>
              <a:t>+,</a:t>
            </a:r>
            <a:r>
              <a:rPr lang="en-US" dirty="0">
                <a:sym typeface="Cabin"/>
              </a:rPr>
              <a:t> </a:t>
            </a:r>
            <a:r>
              <a:rPr lang="en-US" dirty="0">
                <a:solidFill>
                  <a:srgbClr val="2185C6"/>
                </a:solidFill>
                <a:sym typeface="Cabin"/>
              </a:rPr>
              <a:t>*</a:t>
            </a:r>
            <a:r>
              <a:rPr lang="en-US" dirty="0">
                <a:sym typeface="Cabin"/>
              </a:rPr>
              <a:t> are applicable</a:t>
            </a:r>
          </a:p>
        </p:txBody>
      </p:sp>
      <p:sp>
        <p:nvSpPr>
          <p:cNvPr id="176" name="Shape 176"/>
          <p:cNvSpPr txBox="1"/>
          <p:nvPr/>
        </p:nvSpPr>
        <p:spPr>
          <a:xfrm>
            <a:off x="1111413" y="2796515"/>
            <a:ext cx="3856992" cy="1876901"/>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New"/>
                <a:cs typeface="Courier"/>
                <a:sym typeface="Courier New"/>
              </a:rPr>
              <a:t>&gt;&gt;&gt; x = ('Glenn', 'Sally', 'Joseph')</a:t>
            </a:r>
          </a:p>
          <a:p>
            <a:pPr lvl="0">
              <a:buClr>
                <a:schemeClr val="lt1"/>
              </a:buClr>
              <a:buSzPct val="25000"/>
            </a:pPr>
            <a:r>
              <a:rPr lang="en-US" sz="1266" dirty="0">
                <a:latin typeface="Courier"/>
                <a:ea typeface="Courier New"/>
                <a:cs typeface="Courier"/>
                <a:sym typeface="Courier New"/>
              </a:rPr>
              <a:t>&gt;&gt;&gt; print(x[2])</a:t>
            </a:r>
          </a:p>
          <a:p>
            <a:pPr>
              <a:buClr>
                <a:schemeClr val="lt1"/>
              </a:buClr>
              <a:buSzPct val="25000"/>
            </a:pPr>
            <a:r>
              <a:rPr lang="en-US" sz="1266" dirty="0">
                <a:latin typeface="Courier"/>
                <a:ea typeface="Courier New"/>
                <a:cs typeface="Courier"/>
                <a:sym typeface="Courier New"/>
              </a:rPr>
              <a:t>Joseph</a:t>
            </a:r>
          </a:p>
          <a:p>
            <a:pPr>
              <a:buClr>
                <a:schemeClr val="lt1"/>
              </a:buClr>
              <a:buSzPct val="25000"/>
            </a:pPr>
            <a:r>
              <a:rPr lang="en-US" sz="1266" dirty="0">
                <a:latin typeface="Courier"/>
                <a:ea typeface="Courier New"/>
                <a:cs typeface="Courier"/>
                <a:sym typeface="Courier New"/>
              </a:rPr>
              <a:t>&gt;&gt;&gt; y = ( 1, 9, 2 )</a:t>
            </a:r>
          </a:p>
          <a:p>
            <a:pPr lvl="0">
              <a:buClr>
                <a:schemeClr val="lt1"/>
              </a:buClr>
              <a:buSzPct val="25000"/>
            </a:pPr>
            <a:r>
              <a:rPr lang="en-US" sz="1266" dirty="0">
                <a:latin typeface="Courier"/>
                <a:ea typeface="Courier New"/>
                <a:cs typeface="Courier"/>
                <a:sym typeface="Courier New"/>
              </a:rPr>
              <a:t>&gt;&gt;&gt; print(y)</a:t>
            </a:r>
          </a:p>
          <a:p>
            <a:pPr>
              <a:buClr>
                <a:schemeClr val="lt1"/>
              </a:buClr>
              <a:buSzPct val="25000"/>
            </a:pPr>
            <a:r>
              <a:rPr lang="en-US" sz="1266" dirty="0">
                <a:latin typeface="Courier"/>
                <a:ea typeface="Courier New"/>
                <a:cs typeface="Courier"/>
                <a:sym typeface="Courier New"/>
              </a:rPr>
              <a:t>(1, 9, 2)</a:t>
            </a:r>
          </a:p>
          <a:p>
            <a:pPr lvl="0">
              <a:buClr>
                <a:schemeClr val="lt1"/>
              </a:buClr>
              <a:buSzPct val="25000"/>
            </a:pPr>
            <a:r>
              <a:rPr lang="en-US" sz="1266" dirty="0">
                <a:latin typeface="Courier"/>
                <a:ea typeface="Courier New"/>
                <a:cs typeface="Courier"/>
                <a:sym typeface="Courier New"/>
              </a:rPr>
              <a:t>&gt;&gt;&gt; print(y[1:])</a:t>
            </a:r>
          </a:p>
          <a:p>
            <a:pPr>
              <a:buClr>
                <a:schemeClr val="lt1"/>
              </a:buClr>
              <a:buSzPct val="25000"/>
            </a:pPr>
            <a:r>
              <a:rPr lang="en-US" sz="1266" dirty="0">
                <a:latin typeface="Courier"/>
                <a:ea typeface="Courier New"/>
                <a:cs typeface="Courier"/>
                <a:sym typeface="Courier New"/>
              </a:rPr>
              <a:t>(9, 2)</a:t>
            </a:r>
          </a:p>
          <a:p>
            <a:pPr lvl="0">
              <a:buClr>
                <a:schemeClr val="lt1"/>
              </a:buClr>
              <a:buSzPct val="25000"/>
            </a:pPr>
            <a:r>
              <a:rPr lang="en-US" sz="1266" dirty="0">
                <a:latin typeface="Courier"/>
                <a:ea typeface="Courier New"/>
                <a:cs typeface="Courier"/>
                <a:sym typeface="Courier New"/>
              </a:rPr>
              <a:t>&gt;&gt;&gt; print(max(y))</a:t>
            </a:r>
          </a:p>
          <a:p>
            <a:pPr>
              <a:buClr>
                <a:schemeClr val="lt1"/>
              </a:buClr>
              <a:buSzPct val="25000"/>
            </a:pPr>
            <a:r>
              <a:rPr lang="en-US" sz="1266" dirty="0">
                <a:latin typeface="Courier"/>
                <a:ea typeface="Courier New"/>
                <a:cs typeface="Courier"/>
                <a:sym typeface="Courier New"/>
              </a:rPr>
              <a:t>9</a:t>
            </a:r>
          </a:p>
        </p:txBody>
      </p:sp>
      <p:sp>
        <p:nvSpPr>
          <p:cNvPr id="177" name="Shape 177"/>
          <p:cNvSpPr txBox="1"/>
          <p:nvPr/>
        </p:nvSpPr>
        <p:spPr>
          <a:xfrm>
            <a:off x="4929187" y="2730961"/>
            <a:ext cx="1928813" cy="1500145"/>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New"/>
                <a:cs typeface="Courier"/>
                <a:sym typeface="Courier New"/>
              </a:rPr>
              <a:t>&gt;&gt;&gt; for </a:t>
            </a:r>
            <a:r>
              <a:rPr lang="en-US" sz="1266" dirty="0" err="1">
                <a:latin typeface="Courier"/>
                <a:ea typeface="Courier New"/>
                <a:cs typeface="Courier"/>
                <a:sym typeface="Courier New"/>
              </a:rPr>
              <a:t>iter</a:t>
            </a:r>
            <a:r>
              <a:rPr lang="en-US" sz="1266" dirty="0">
                <a:latin typeface="Courier"/>
                <a:ea typeface="Courier New"/>
                <a:cs typeface="Courier"/>
                <a:sym typeface="Courier New"/>
              </a:rPr>
              <a:t> in y:</a:t>
            </a:r>
          </a:p>
          <a:p>
            <a:pPr>
              <a:buClr>
                <a:schemeClr val="lt1"/>
              </a:buClr>
              <a:buSzPct val="25000"/>
            </a:pPr>
            <a:r>
              <a:rPr lang="en-US" sz="1266" dirty="0">
                <a:latin typeface="Courier"/>
                <a:ea typeface="Courier New"/>
                <a:cs typeface="Courier"/>
                <a:sym typeface="Courier New"/>
              </a:rPr>
              <a:t>...     print(</a:t>
            </a:r>
            <a:r>
              <a:rPr lang="en-US" sz="1266" dirty="0" err="1">
                <a:latin typeface="Courier"/>
                <a:ea typeface="Courier New"/>
                <a:cs typeface="Courier"/>
                <a:sym typeface="Courier New"/>
              </a:rPr>
              <a:t>iter</a:t>
            </a:r>
            <a:r>
              <a:rPr lang="en-US" sz="1266" dirty="0">
                <a:latin typeface="Courier"/>
                <a:ea typeface="Courier New"/>
                <a:cs typeface="Courier"/>
                <a:sym typeface="Courier New"/>
              </a:rPr>
              <a:t>)</a:t>
            </a:r>
          </a:p>
          <a:p>
            <a:pPr>
              <a:buClr>
                <a:schemeClr val="lt1"/>
              </a:buClr>
              <a:buSzPct val="25000"/>
            </a:pPr>
            <a:r>
              <a:rPr lang="en-US" sz="1266" dirty="0">
                <a:latin typeface="Courier"/>
                <a:ea typeface="Courier New"/>
                <a:cs typeface="Courier"/>
                <a:sym typeface="Courier New"/>
              </a:rPr>
              <a:t>... </a:t>
            </a:r>
          </a:p>
          <a:p>
            <a:pPr>
              <a:buClr>
                <a:schemeClr val="lt1"/>
              </a:buClr>
              <a:buSzPct val="25000"/>
            </a:pPr>
            <a:r>
              <a:rPr lang="en-US" sz="1266" dirty="0">
                <a:latin typeface="Courier"/>
                <a:ea typeface="Courier New"/>
                <a:cs typeface="Courier"/>
                <a:sym typeface="Courier New"/>
              </a:rPr>
              <a:t>1</a:t>
            </a:r>
          </a:p>
          <a:p>
            <a:pPr>
              <a:buClr>
                <a:schemeClr val="lt1"/>
              </a:buClr>
              <a:buSzPct val="25000"/>
            </a:pPr>
            <a:r>
              <a:rPr lang="en-US" sz="1266" dirty="0">
                <a:latin typeface="Courier"/>
                <a:ea typeface="Courier New"/>
                <a:cs typeface="Courier"/>
                <a:sym typeface="Courier New"/>
              </a:rPr>
              <a:t>9</a:t>
            </a:r>
          </a:p>
          <a:p>
            <a:pPr>
              <a:buClr>
                <a:schemeClr val="lt1"/>
              </a:buClr>
              <a:buSzPct val="25000"/>
            </a:pPr>
            <a:r>
              <a:rPr lang="en-US" sz="1266" dirty="0">
                <a:latin typeface="Courier"/>
                <a:ea typeface="Courier New"/>
                <a:cs typeface="Courier"/>
                <a:sym typeface="Courier New"/>
              </a:rPr>
              <a:t>2</a:t>
            </a:r>
          </a:p>
          <a:p>
            <a:pPr>
              <a:buClr>
                <a:schemeClr val="lt1"/>
              </a:buClr>
              <a:buSzPct val="25000"/>
            </a:pPr>
            <a:r>
              <a:rPr lang="en-US" sz="1266" dirty="0">
                <a:latin typeface="Courier"/>
                <a:ea typeface="Courier New"/>
                <a:cs typeface="Courier"/>
                <a:sym typeface="Courier New"/>
              </a:rPr>
              <a:t>&gt;&gt;&gt;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p:txBody>
          <a:bodyPr/>
          <a:lstStyle/>
          <a:p>
            <a:r>
              <a:rPr lang="en-US" dirty="0">
                <a:sym typeface="Cabin"/>
              </a:rPr>
              <a:t>but... Tuples are “</a:t>
            </a:r>
            <a:r>
              <a:rPr lang="en-US" dirty="0">
                <a:solidFill>
                  <a:srgbClr val="F20052"/>
                </a:solidFill>
                <a:sym typeface="Cabin"/>
              </a:rPr>
              <a:t>immutable</a:t>
            </a:r>
            <a:r>
              <a:rPr lang="en-US" dirty="0">
                <a:sym typeface="Cabin"/>
              </a:rPr>
              <a:t>”</a:t>
            </a:r>
          </a:p>
        </p:txBody>
      </p:sp>
      <p:sp>
        <p:nvSpPr>
          <p:cNvPr id="183" name="Shape 183"/>
          <p:cNvSpPr txBox="1">
            <a:spLocks noGrp="1"/>
          </p:cNvSpPr>
          <p:nvPr>
            <p:ph type="body" idx="1"/>
          </p:nvPr>
        </p:nvSpPr>
        <p:spPr/>
        <p:txBody>
          <a:bodyPr/>
          <a:lstStyle/>
          <a:p>
            <a:r>
              <a:rPr lang="en-US" dirty="0">
                <a:sym typeface="Cabin"/>
              </a:rPr>
              <a:t>Unlike a list, once you create a tuple, you </a:t>
            </a:r>
            <a:r>
              <a:rPr lang="en-US" dirty="0">
                <a:solidFill>
                  <a:srgbClr val="F20052"/>
                </a:solidFill>
                <a:sym typeface="Cabin"/>
              </a:rPr>
              <a:t>cannot alter its contents </a:t>
            </a:r>
            <a:r>
              <a:rPr lang="en-US" dirty="0">
                <a:sym typeface="Cabin"/>
              </a:rPr>
              <a:t>- similar to a string</a:t>
            </a:r>
          </a:p>
        </p:txBody>
      </p:sp>
      <p:sp>
        <p:nvSpPr>
          <p:cNvPr id="184" name="Shape 184"/>
          <p:cNvSpPr txBox="1"/>
          <p:nvPr/>
        </p:nvSpPr>
        <p:spPr>
          <a:xfrm>
            <a:off x="670275" y="2213359"/>
            <a:ext cx="2142450" cy="1028704"/>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New"/>
                <a:cs typeface="Courier"/>
                <a:sym typeface="Courier New"/>
              </a:rPr>
              <a:t>&gt;&gt;&gt; x = [9, 8, 7]</a:t>
            </a:r>
          </a:p>
          <a:p>
            <a:pPr>
              <a:buClr>
                <a:schemeClr val="lt1"/>
              </a:buClr>
              <a:buSzPct val="25000"/>
            </a:pPr>
            <a:r>
              <a:rPr lang="en-US" sz="1266" dirty="0">
                <a:latin typeface="Courier"/>
                <a:ea typeface="Courier New"/>
                <a:cs typeface="Courier"/>
                <a:sym typeface="Courier New"/>
              </a:rPr>
              <a:t>&gt;&gt;&gt; x[2] = 6</a:t>
            </a:r>
          </a:p>
          <a:p>
            <a:pPr lvl="0">
              <a:buClr>
                <a:schemeClr val="lt1"/>
              </a:buClr>
              <a:buSzPct val="25000"/>
            </a:pPr>
            <a:r>
              <a:rPr lang="en-US" sz="1266" dirty="0">
                <a:latin typeface="Courier"/>
                <a:ea typeface="Courier New"/>
                <a:cs typeface="Courier"/>
                <a:sym typeface="Courier New"/>
              </a:rPr>
              <a:t>&gt;&gt;&gt; print(x)</a:t>
            </a:r>
          </a:p>
          <a:p>
            <a:pPr>
              <a:buClr>
                <a:schemeClr val="lt1"/>
              </a:buClr>
              <a:buSzPct val="25000"/>
            </a:pPr>
            <a:r>
              <a:rPr lang="en-US" sz="1266" dirty="0">
                <a:latin typeface="Courier"/>
                <a:ea typeface="Courier New"/>
                <a:cs typeface="Courier"/>
                <a:sym typeface="Courier New"/>
              </a:rPr>
              <a:t>&gt;&gt;&gt;[9, 8, 6]</a:t>
            </a:r>
          </a:p>
          <a:p>
            <a:pPr>
              <a:buClr>
                <a:schemeClr val="lt1"/>
              </a:buClr>
              <a:buSzPct val="25000"/>
            </a:pPr>
            <a:r>
              <a:rPr lang="en-US" sz="1266" dirty="0">
                <a:latin typeface="Courier"/>
                <a:ea typeface="Courier New"/>
                <a:cs typeface="Courier"/>
                <a:sym typeface="Courier New"/>
              </a:rPr>
              <a:t>&gt;&gt;&gt; </a:t>
            </a:r>
          </a:p>
        </p:txBody>
      </p:sp>
      <p:sp>
        <p:nvSpPr>
          <p:cNvPr id="185" name="Shape 185"/>
          <p:cNvSpPr txBox="1"/>
          <p:nvPr/>
        </p:nvSpPr>
        <p:spPr>
          <a:xfrm>
            <a:off x="2635957" y="2195429"/>
            <a:ext cx="1853804" cy="1430536"/>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New"/>
                <a:cs typeface="Courier"/>
                <a:sym typeface="Courier New"/>
              </a:rPr>
              <a:t>&gt;&gt;&gt; y = 'ABC'</a:t>
            </a:r>
          </a:p>
          <a:p>
            <a:pPr>
              <a:buClr>
                <a:schemeClr val="lt1"/>
              </a:buClr>
              <a:buSzPct val="25000"/>
            </a:pPr>
            <a:r>
              <a:rPr lang="en-US" sz="1266" dirty="0">
                <a:latin typeface="Courier"/>
                <a:ea typeface="Courier New"/>
                <a:cs typeface="Courier"/>
                <a:sym typeface="Courier New"/>
              </a:rPr>
              <a:t>&gt;&gt;&gt; y[2] = 'D'</a:t>
            </a:r>
          </a:p>
          <a:p>
            <a:pPr>
              <a:buClr>
                <a:srgbClr val="FF66FF"/>
              </a:buClr>
              <a:buSzPct val="25000"/>
            </a:pPr>
            <a:r>
              <a:rPr lang="en-US" sz="1266" dirty="0" err="1">
                <a:latin typeface="Courier"/>
                <a:ea typeface="Courier New"/>
                <a:cs typeface="Courier"/>
                <a:sym typeface="Courier New"/>
              </a:rPr>
              <a:t>Traceback</a:t>
            </a:r>
            <a:r>
              <a:rPr lang="en-US" sz="1266" dirty="0">
                <a:latin typeface="Courier"/>
                <a:ea typeface="Courier New"/>
                <a:cs typeface="Courier"/>
                <a:sym typeface="Courier New"/>
              </a:rPr>
              <a:t>:'</a:t>
            </a:r>
            <a:r>
              <a:rPr lang="en-US" sz="1266" dirty="0" err="1">
                <a:latin typeface="Courier"/>
                <a:ea typeface="Courier New"/>
                <a:cs typeface="Courier"/>
                <a:sym typeface="Courier New"/>
              </a:rPr>
              <a:t>str</a:t>
            </a:r>
            <a:r>
              <a:rPr lang="en-US" sz="1266" dirty="0">
                <a:latin typeface="Courier"/>
                <a:ea typeface="Courier New"/>
                <a:cs typeface="Courier"/>
                <a:sym typeface="Courier New"/>
              </a:rPr>
              <a:t>' object does </a:t>
            </a:r>
          </a:p>
          <a:p>
            <a:pPr>
              <a:buClr>
                <a:srgbClr val="FF66FF"/>
              </a:buClr>
              <a:buSzPct val="25000"/>
            </a:pPr>
            <a:r>
              <a:rPr lang="en-US" sz="1266" dirty="0">
                <a:latin typeface="Courier"/>
                <a:ea typeface="Courier New"/>
                <a:cs typeface="Courier"/>
                <a:sym typeface="Courier New"/>
              </a:rPr>
              <a:t>not support item </a:t>
            </a:r>
          </a:p>
          <a:p>
            <a:pPr>
              <a:buClr>
                <a:srgbClr val="FF66FF"/>
              </a:buClr>
              <a:buSzPct val="25000"/>
            </a:pPr>
            <a:r>
              <a:rPr lang="en-US" sz="1266" dirty="0">
                <a:latin typeface="Courier"/>
                <a:ea typeface="Courier New"/>
                <a:cs typeface="Courier"/>
                <a:sym typeface="Courier New"/>
              </a:rPr>
              <a:t>Assignment</a:t>
            </a:r>
          </a:p>
          <a:p>
            <a:pPr>
              <a:buClr>
                <a:schemeClr val="lt1"/>
              </a:buClr>
              <a:buSzPct val="25000"/>
            </a:pPr>
            <a:r>
              <a:rPr lang="en-US" sz="1266" dirty="0">
                <a:latin typeface="Courier"/>
                <a:ea typeface="Courier New"/>
                <a:cs typeface="Courier"/>
                <a:sym typeface="Courier New"/>
              </a:rPr>
              <a:t>&gt;&gt;&gt; </a:t>
            </a:r>
          </a:p>
        </p:txBody>
      </p:sp>
      <p:sp>
        <p:nvSpPr>
          <p:cNvPr id="186" name="Shape 186"/>
          <p:cNvSpPr txBox="1"/>
          <p:nvPr/>
        </p:nvSpPr>
        <p:spPr>
          <a:xfrm>
            <a:off x="4674942" y="2195429"/>
            <a:ext cx="2078831" cy="1430536"/>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New"/>
                <a:cs typeface="Courier"/>
                <a:sym typeface="Courier New"/>
              </a:rPr>
              <a:t>&gt;&gt;&gt; z = (5, 4, 3)</a:t>
            </a:r>
          </a:p>
          <a:p>
            <a:pPr>
              <a:buClr>
                <a:schemeClr val="lt1"/>
              </a:buClr>
              <a:buSzPct val="25000"/>
            </a:pPr>
            <a:r>
              <a:rPr lang="en-US" sz="1266" dirty="0">
                <a:latin typeface="Courier"/>
                <a:ea typeface="Courier New"/>
                <a:cs typeface="Courier"/>
                <a:sym typeface="Courier New"/>
              </a:rPr>
              <a:t>&gt;&gt;&gt; z[2] = 0</a:t>
            </a:r>
          </a:p>
          <a:p>
            <a:pPr>
              <a:buClr>
                <a:srgbClr val="FF66FF"/>
              </a:buClr>
              <a:buSzPct val="25000"/>
            </a:pPr>
            <a:r>
              <a:rPr lang="en-US" sz="1266" dirty="0" err="1">
                <a:latin typeface="Courier"/>
                <a:ea typeface="Courier New"/>
                <a:cs typeface="Courier"/>
                <a:sym typeface="Courier New"/>
              </a:rPr>
              <a:t>Traceback</a:t>
            </a:r>
            <a:r>
              <a:rPr lang="en-US" sz="1266" dirty="0">
                <a:latin typeface="Courier"/>
                <a:ea typeface="Courier New"/>
                <a:cs typeface="Courier"/>
                <a:sym typeface="Courier New"/>
              </a:rPr>
              <a:t>:'tuple' object does </a:t>
            </a:r>
          </a:p>
          <a:p>
            <a:pPr>
              <a:buClr>
                <a:srgbClr val="FF66FF"/>
              </a:buClr>
              <a:buSzPct val="25000"/>
            </a:pPr>
            <a:r>
              <a:rPr lang="en-US" sz="1266" dirty="0">
                <a:latin typeface="Courier"/>
                <a:ea typeface="Courier New"/>
                <a:cs typeface="Courier"/>
                <a:sym typeface="Courier New"/>
              </a:rPr>
              <a:t>not support item </a:t>
            </a:r>
          </a:p>
          <a:p>
            <a:pPr>
              <a:buClr>
                <a:srgbClr val="FF66FF"/>
              </a:buClr>
              <a:buSzPct val="25000"/>
            </a:pPr>
            <a:r>
              <a:rPr lang="en-US" sz="1266" dirty="0">
                <a:latin typeface="Courier"/>
                <a:ea typeface="Courier New"/>
                <a:cs typeface="Courier"/>
                <a:sym typeface="Courier New"/>
              </a:rPr>
              <a:t>Assignment</a:t>
            </a:r>
          </a:p>
          <a:p>
            <a:pPr>
              <a:buClr>
                <a:schemeClr val="lt1"/>
              </a:buClr>
              <a:buSzPct val="25000"/>
            </a:pPr>
            <a:r>
              <a:rPr lang="en-US" sz="1266" dirty="0">
                <a:latin typeface="Courier"/>
                <a:ea typeface="Courier New"/>
                <a:cs typeface="Courier"/>
                <a:sym typeface="Courier New"/>
              </a:rPr>
              <a:t>&gt;&gt;&gt;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p:txBody>
          <a:bodyPr/>
          <a:lstStyle/>
          <a:p>
            <a:r>
              <a:rPr lang="en-US" dirty="0">
                <a:sym typeface="Cabin"/>
              </a:rPr>
              <a:t>Things not to do With Tuples</a:t>
            </a:r>
          </a:p>
        </p:txBody>
      </p:sp>
      <p:sp>
        <p:nvSpPr>
          <p:cNvPr id="192" name="Shape 192"/>
          <p:cNvSpPr txBox="1"/>
          <p:nvPr/>
        </p:nvSpPr>
        <p:spPr>
          <a:xfrm>
            <a:off x="819233" y="1810191"/>
            <a:ext cx="5659875" cy="2285086"/>
          </a:xfrm>
          <a:prstGeom prst="rect">
            <a:avLst/>
          </a:prstGeom>
          <a:noFill/>
          <a:ln>
            <a:noFill/>
          </a:ln>
        </p:spPr>
        <p:txBody>
          <a:bodyPr lIns="0" tIns="0" rIns="0" bIns="0" anchor="ctr" anchorCtr="0">
            <a:noAutofit/>
          </a:bodyPr>
          <a:lstStyle/>
          <a:p>
            <a:pPr>
              <a:lnSpc>
                <a:spcPct val="150000"/>
              </a:lnSpc>
              <a:buClr>
                <a:schemeClr val="lt1"/>
              </a:buClr>
              <a:buSzPct val="25000"/>
            </a:pPr>
            <a:r>
              <a:rPr lang="en-US" sz="1266" dirty="0">
                <a:latin typeface="Courier"/>
                <a:ea typeface="Courier New"/>
                <a:cs typeface="Courier"/>
                <a:sym typeface="Courier New"/>
              </a:rPr>
              <a:t>&gt;&gt;&gt; x = (3, 2, 1)</a:t>
            </a:r>
          </a:p>
          <a:p>
            <a:pPr>
              <a:lnSpc>
                <a:spcPct val="150000"/>
              </a:lnSpc>
              <a:buClr>
                <a:schemeClr val="lt1"/>
              </a:buClr>
              <a:buSzPct val="25000"/>
            </a:pPr>
            <a:r>
              <a:rPr lang="en-US" sz="1266" dirty="0">
                <a:latin typeface="Courier"/>
                <a:ea typeface="Courier New"/>
                <a:cs typeface="Courier"/>
                <a:sym typeface="Courier New"/>
              </a:rPr>
              <a:t>&gt;&gt;&gt; </a:t>
            </a:r>
            <a:r>
              <a:rPr lang="en-US" sz="1266" dirty="0" err="1">
                <a:latin typeface="Courier"/>
                <a:ea typeface="Courier New"/>
                <a:cs typeface="Courier"/>
                <a:sym typeface="Courier New"/>
              </a:rPr>
              <a:t>x.</a:t>
            </a:r>
            <a:r>
              <a:rPr lang="en-US" sz="1266" dirty="0" err="1">
                <a:solidFill>
                  <a:srgbClr val="2185C6"/>
                </a:solidFill>
                <a:latin typeface="Courier"/>
                <a:ea typeface="Courier New"/>
                <a:cs typeface="Courier"/>
                <a:sym typeface="Courier New"/>
              </a:rPr>
              <a:t>sort</a:t>
            </a:r>
            <a:r>
              <a:rPr lang="en-US" sz="1266" dirty="0">
                <a:latin typeface="Courier"/>
                <a:ea typeface="Courier New"/>
                <a:cs typeface="Courier"/>
                <a:sym typeface="Courier New"/>
              </a:rPr>
              <a:t>()</a:t>
            </a:r>
          </a:p>
          <a:p>
            <a:pPr>
              <a:lnSpc>
                <a:spcPct val="150000"/>
              </a:lnSpc>
              <a:buClr>
                <a:srgbClr val="FF66FF"/>
              </a:buClr>
              <a:buSzPct val="25000"/>
            </a:pPr>
            <a:r>
              <a:rPr lang="en-US" sz="1266" dirty="0" err="1">
                <a:latin typeface="Courier"/>
                <a:ea typeface="Courier New"/>
                <a:cs typeface="Courier"/>
                <a:sym typeface="Courier New"/>
              </a:rPr>
              <a:t>Traceback</a:t>
            </a:r>
            <a:r>
              <a:rPr lang="en-US" sz="1266" dirty="0">
                <a:latin typeface="Courier"/>
                <a:ea typeface="Courier New"/>
                <a:cs typeface="Courier"/>
                <a:sym typeface="Courier New"/>
              </a:rPr>
              <a:t>:</a:t>
            </a:r>
          </a:p>
          <a:p>
            <a:pPr>
              <a:lnSpc>
                <a:spcPct val="150000"/>
              </a:lnSpc>
              <a:buClr>
                <a:srgbClr val="FF66FF"/>
              </a:buClr>
              <a:buSzPct val="25000"/>
            </a:pPr>
            <a:r>
              <a:rPr lang="en-US" sz="1266" dirty="0" err="1">
                <a:latin typeface="Courier"/>
                <a:ea typeface="Courier New"/>
                <a:cs typeface="Courier"/>
                <a:sym typeface="Courier New"/>
              </a:rPr>
              <a:t>AttributeError</a:t>
            </a:r>
            <a:r>
              <a:rPr lang="en-US" sz="1266" dirty="0">
                <a:latin typeface="Courier"/>
                <a:ea typeface="Courier New"/>
                <a:cs typeface="Courier"/>
                <a:sym typeface="Courier New"/>
              </a:rPr>
              <a:t>: 'tuple' object has no attribute 'sort'</a:t>
            </a:r>
          </a:p>
          <a:p>
            <a:pPr>
              <a:lnSpc>
                <a:spcPct val="150000"/>
              </a:lnSpc>
              <a:buClr>
                <a:schemeClr val="lt1"/>
              </a:buClr>
              <a:buSzPct val="25000"/>
            </a:pPr>
            <a:r>
              <a:rPr lang="en-US" sz="1266" dirty="0">
                <a:latin typeface="Courier"/>
                <a:ea typeface="Courier New"/>
                <a:cs typeface="Courier"/>
                <a:sym typeface="Courier New"/>
              </a:rPr>
              <a:t>&gt;&gt;&gt; </a:t>
            </a:r>
            <a:r>
              <a:rPr lang="en-US" sz="1266" dirty="0" err="1">
                <a:latin typeface="Courier"/>
                <a:ea typeface="Courier New"/>
                <a:cs typeface="Courier"/>
                <a:sym typeface="Courier New"/>
              </a:rPr>
              <a:t>x.</a:t>
            </a:r>
            <a:r>
              <a:rPr lang="en-US" sz="1266" dirty="0" err="1">
                <a:solidFill>
                  <a:srgbClr val="2185C6"/>
                </a:solidFill>
                <a:latin typeface="Courier"/>
                <a:ea typeface="Courier New"/>
                <a:cs typeface="Courier"/>
                <a:sym typeface="Courier New"/>
              </a:rPr>
              <a:t>append</a:t>
            </a:r>
            <a:r>
              <a:rPr lang="en-US" sz="1266" dirty="0">
                <a:latin typeface="Courier"/>
                <a:ea typeface="Courier New"/>
                <a:cs typeface="Courier"/>
                <a:sym typeface="Courier New"/>
              </a:rPr>
              <a:t>(5)</a:t>
            </a:r>
          </a:p>
          <a:p>
            <a:pPr>
              <a:lnSpc>
                <a:spcPct val="150000"/>
              </a:lnSpc>
              <a:buClr>
                <a:srgbClr val="FF66FF"/>
              </a:buClr>
              <a:buSzPct val="25000"/>
            </a:pPr>
            <a:r>
              <a:rPr lang="en-US" sz="1266" dirty="0" err="1">
                <a:latin typeface="Courier"/>
                <a:ea typeface="Courier New"/>
                <a:cs typeface="Courier"/>
                <a:sym typeface="Courier New"/>
              </a:rPr>
              <a:t>Traceback</a:t>
            </a:r>
            <a:r>
              <a:rPr lang="en-US" sz="1266" dirty="0">
                <a:latin typeface="Courier"/>
                <a:ea typeface="Courier New"/>
                <a:cs typeface="Courier"/>
                <a:sym typeface="Courier New"/>
              </a:rPr>
              <a:t>:</a:t>
            </a:r>
          </a:p>
          <a:p>
            <a:pPr>
              <a:lnSpc>
                <a:spcPct val="150000"/>
              </a:lnSpc>
              <a:buClr>
                <a:srgbClr val="FF66FF"/>
              </a:buClr>
              <a:buSzPct val="25000"/>
            </a:pPr>
            <a:r>
              <a:rPr lang="en-US" sz="1266" dirty="0" err="1">
                <a:latin typeface="Courier"/>
                <a:ea typeface="Courier New"/>
                <a:cs typeface="Courier"/>
                <a:sym typeface="Courier New"/>
              </a:rPr>
              <a:t>AttributeError</a:t>
            </a:r>
            <a:r>
              <a:rPr lang="en-US" sz="1266" dirty="0">
                <a:latin typeface="Courier"/>
                <a:ea typeface="Courier New"/>
                <a:cs typeface="Courier"/>
                <a:sym typeface="Courier New"/>
              </a:rPr>
              <a:t>: 'tuple' object has no attribute 'append'</a:t>
            </a:r>
          </a:p>
          <a:p>
            <a:pPr>
              <a:lnSpc>
                <a:spcPct val="150000"/>
              </a:lnSpc>
              <a:buClr>
                <a:schemeClr val="lt1"/>
              </a:buClr>
              <a:buSzPct val="25000"/>
            </a:pPr>
            <a:r>
              <a:rPr lang="en-US" sz="1266" dirty="0">
                <a:latin typeface="Courier"/>
                <a:ea typeface="Courier New"/>
                <a:cs typeface="Courier"/>
                <a:sym typeface="Courier New"/>
              </a:rPr>
              <a:t>&gt;&gt;&gt; </a:t>
            </a:r>
            <a:r>
              <a:rPr lang="en-US" sz="1266" dirty="0" err="1">
                <a:latin typeface="Courier"/>
                <a:ea typeface="Courier New"/>
                <a:cs typeface="Courier"/>
                <a:sym typeface="Courier New"/>
              </a:rPr>
              <a:t>x.</a:t>
            </a:r>
            <a:r>
              <a:rPr lang="en-US" sz="1266" dirty="0" err="1">
                <a:solidFill>
                  <a:srgbClr val="2185C6"/>
                </a:solidFill>
                <a:latin typeface="Courier"/>
                <a:ea typeface="Courier New"/>
                <a:cs typeface="Courier"/>
                <a:sym typeface="Courier New"/>
              </a:rPr>
              <a:t>reverse</a:t>
            </a:r>
            <a:r>
              <a:rPr lang="en-US" sz="1266" dirty="0">
                <a:latin typeface="Courier"/>
                <a:ea typeface="Courier New"/>
                <a:cs typeface="Courier"/>
                <a:sym typeface="Courier New"/>
              </a:rPr>
              <a:t>()</a:t>
            </a:r>
          </a:p>
          <a:p>
            <a:pPr>
              <a:lnSpc>
                <a:spcPct val="150000"/>
              </a:lnSpc>
              <a:buClr>
                <a:srgbClr val="FF66FF"/>
              </a:buClr>
              <a:buSzPct val="25000"/>
            </a:pPr>
            <a:r>
              <a:rPr lang="en-US" sz="1266" dirty="0" err="1">
                <a:latin typeface="Courier"/>
                <a:ea typeface="Courier New"/>
                <a:cs typeface="Courier"/>
                <a:sym typeface="Courier New"/>
              </a:rPr>
              <a:t>Traceback</a:t>
            </a:r>
            <a:r>
              <a:rPr lang="en-US" sz="1266" dirty="0">
                <a:latin typeface="Courier"/>
                <a:ea typeface="Courier New"/>
                <a:cs typeface="Courier"/>
                <a:sym typeface="Courier New"/>
              </a:rPr>
              <a:t>:</a:t>
            </a:r>
          </a:p>
          <a:p>
            <a:pPr>
              <a:lnSpc>
                <a:spcPct val="150000"/>
              </a:lnSpc>
              <a:buClr>
                <a:srgbClr val="FF66FF"/>
              </a:buClr>
              <a:buSzPct val="25000"/>
            </a:pPr>
            <a:r>
              <a:rPr lang="en-US" sz="1266" dirty="0" err="1">
                <a:latin typeface="Courier"/>
                <a:ea typeface="Courier New"/>
                <a:cs typeface="Courier"/>
                <a:sym typeface="Courier New"/>
              </a:rPr>
              <a:t>AttributeError</a:t>
            </a:r>
            <a:r>
              <a:rPr lang="en-US" sz="1266" dirty="0">
                <a:latin typeface="Courier"/>
                <a:ea typeface="Courier New"/>
                <a:cs typeface="Courier"/>
                <a:sym typeface="Courier New"/>
              </a:rPr>
              <a:t>: 'tuple' object has no attribute 'reverse'</a:t>
            </a:r>
          </a:p>
          <a:p>
            <a:pPr>
              <a:lnSpc>
                <a:spcPct val="150000"/>
              </a:lnSpc>
              <a:buClr>
                <a:schemeClr val="lt1"/>
              </a:buClr>
              <a:buSzPct val="25000"/>
            </a:pPr>
            <a:r>
              <a:rPr lang="en-US" sz="1266" dirty="0">
                <a:latin typeface="Courier"/>
                <a:ea typeface="Courier New"/>
                <a:cs typeface="Courier"/>
                <a:sym typeface="Courier New"/>
              </a:rPr>
              <a:t>&gt;&gt;&gt;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p:txBody>
          <a:bodyPr/>
          <a:lstStyle/>
          <a:p>
            <a:r>
              <a:rPr lang="en-US" dirty="0">
                <a:sym typeface="Cabin"/>
              </a:rPr>
              <a:t>A Tale of Two Sequences</a:t>
            </a:r>
          </a:p>
        </p:txBody>
      </p:sp>
      <p:sp>
        <p:nvSpPr>
          <p:cNvPr id="198" name="Shape 198"/>
          <p:cNvSpPr txBox="1"/>
          <p:nvPr/>
        </p:nvSpPr>
        <p:spPr>
          <a:xfrm>
            <a:off x="747415" y="1328919"/>
            <a:ext cx="5363170" cy="3037838"/>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New"/>
                <a:cs typeface="Courier"/>
                <a:sym typeface="Courier New"/>
              </a:rPr>
              <a:t>&gt;&gt;&gt; l = [1,2,2]</a:t>
            </a:r>
          </a:p>
          <a:p>
            <a:pPr>
              <a:buClr>
                <a:schemeClr val="lt1"/>
              </a:buClr>
              <a:buSzPct val="25000"/>
            </a:pPr>
            <a:r>
              <a:rPr lang="en-US" sz="1266" dirty="0">
                <a:latin typeface="Courier"/>
                <a:ea typeface="Courier New"/>
                <a:cs typeface="Courier"/>
                <a:sym typeface="Courier New"/>
              </a:rPr>
              <a:t>&gt;&gt;&gt; </a:t>
            </a:r>
            <a:r>
              <a:rPr lang="en-US" sz="1266" dirty="0" err="1">
                <a:solidFill>
                  <a:srgbClr val="2185C6"/>
                </a:solidFill>
                <a:latin typeface="Courier"/>
                <a:ea typeface="Courier New"/>
                <a:cs typeface="Courier"/>
                <a:sym typeface="Courier New"/>
              </a:rPr>
              <a:t>dir</a:t>
            </a:r>
            <a:r>
              <a:rPr lang="en-US" sz="1266" dirty="0">
                <a:latin typeface="Courier"/>
                <a:ea typeface="Courier New"/>
                <a:cs typeface="Courier"/>
                <a:sym typeface="Courier New"/>
              </a:rPr>
              <a:t>(l)</a:t>
            </a:r>
          </a:p>
          <a:p>
            <a:pPr>
              <a:buClr>
                <a:schemeClr val="lt1"/>
              </a:buClr>
              <a:buSzPct val="25000"/>
            </a:pPr>
            <a:r>
              <a:rPr lang="en-US" sz="1266" dirty="0">
                <a:latin typeface="Courier"/>
                <a:ea typeface="Courier New"/>
                <a:cs typeface="Courier"/>
                <a:sym typeface="Courier New"/>
              </a:rPr>
              <a:t>['append', 'count', 'extend', 'index', 'insert', 'pop', 'remove', 'reverse', 'sort']</a:t>
            </a:r>
          </a:p>
          <a:p>
            <a:pPr algn="ctr">
              <a:buClr>
                <a:srgbClr val="000000"/>
              </a:buClr>
            </a:pPr>
            <a:endParaRPr sz="1266" dirty="0">
              <a:latin typeface="Courier"/>
              <a:ea typeface="Courier New"/>
              <a:cs typeface="Courier"/>
              <a:sym typeface="Courier New"/>
            </a:endParaRPr>
          </a:p>
          <a:p>
            <a:pPr>
              <a:buClr>
                <a:schemeClr val="lt1"/>
              </a:buClr>
              <a:buSzPct val="25000"/>
            </a:pPr>
            <a:r>
              <a:rPr lang="en-US" sz="1266" dirty="0">
                <a:latin typeface="Courier"/>
                <a:ea typeface="Courier New"/>
                <a:cs typeface="Courier"/>
                <a:sym typeface="Courier New"/>
              </a:rPr>
              <a:t>&gt;&gt;&gt; t = (1,2,2)</a:t>
            </a:r>
          </a:p>
          <a:p>
            <a:pPr>
              <a:buClr>
                <a:schemeClr val="lt1"/>
              </a:buClr>
              <a:buSzPct val="25000"/>
            </a:pPr>
            <a:r>
              <a:rPr lang="en-US" sz="1266" dirty="0">
                <a:latin typeface="Courier"/>
                <a:ea typeface="Courier New"/>
                <a:cs typeface="Courier"/>
                <a:sym typeface="Courier New"/>
              </a:rPr>
              <a:t>&gt;&gt;&gt; </a:t>
            </a:r>
            <a:r>
              <a:rPr lang="en-US" sz="1266" dirty="0" err="1">
                <a:solidFill>
                  <a:srgbClr val="2185C6"/>
                </a:solidFill>
                <a:latin typeface="Courier"/>
                <a:ea typeface="Courier New"/>
                <a:cs typeface="Courier"/>
                <a:sym typeface="Courier New"/>
              </a:rPr>
              <a:t>dir</a:t>
            </a:r>
            <a:r>
              <a:rPr lang="en-US" sz="1266" dirty="0">
                <a:latin typeface="Courier"/>
                <a:ea typeface="Courier New"/>
                <a:cs typeface="Courier"/>
                <a:sym typeface="Courier New"/>
              </a:rPr>
              <a:t>(t)</a:t>
            </a:r>
          </a:p>
          <a:p>
            <a:pPr>
              <a:buClr>
                <a:schemeClr val="lt1"/>
              </a:buClr>
              <a:buSzPct val="25000"/>
            </a:pPr>
            <a:r>
              <a:rPr lang="en-US" sz="1266" dirty="0">
                <a:latin typeface="Courier"/>
                <a:ea typeface="Courier New"/>
                <a:cs typeface="Courier"/>
                <a:sym typeface="Courier New"/>
              </a:rPr>
              <a:t>['count', 'index’]</a:t>
            </a:r>
          </a:p>
          <a:p>
            <a:pPr>
              <a:buClr>
                <a:schemeClr val="lt1"/>
              </a:buClr>
              <a:buSzPct val="25000"/>
            </a:pPr>
            <a:r>
              <a:rPr lang="en-US" sz="1266" dirty="0">
                <a:latin typeface="Courier"/>
                <a:ea typeface="Courier New"/>
                <a:cs typeface="Courier"/>
                <a:sym typeface="Courier New"/>
              </a:rPr>
              <a:t>&gt;&gt;&gt; print(</a:t>
            </a:r>
            <a:r>
              <a:rPr lang="en-US" sz="1266" dirty="0" err="1">
                <a:latin typeface="Courier"/>
                <a:ea typeface="Courier New"/>
                <a:cs typeface="Courier"/>
                <a:sym typeface="Courier New"/>
              </a:rPr>
              <a:t>t.count</a:t>
            </a:r>
            <a:r>
              <a:rPr lang="en-US" sz="1266" dirty="0">
                <a:latin typeface="Courier"/>
                <a:ea typeface="Courier New"/>
                <a:cs typeface="Courier"/>
                <a:sym typeface="Courier New"/>
              </a:rPr>
              <a:t>(2))</a:t>
            </a:r>
          </a:p>
          <a:p>
            <a:pPr>
              <a:buClr>
                <a:schemeClr val="lt1"/>
              </a:buClr>
              <a:buSzPct val="25000"/>
            </a:pPr>
            <a:r>
              <a:rPr lang="en-US" sz="1266" dirty="0">
                <a:latin typeface="Courier"/>
                <a:ea typeface="Courier New"/>
                <a:cs typeface="Courier"/>
                <a:sym typeface="Courier New"/>
              </a:rPr>
              <a:t>2</a:t>
            </a:r>
          </a:p>
          <a:p>
            <a:pPr>
              <a:buClr>
                <a:schemeClr val="lt1"/>
              </a:buClr>
              <a:buSzPct val="25000"/>
            </a:pPr>
            <a:r>
              <a:rPr lang="en-US" sz="1266" dirty="0">
                <a:latin typeface="Courier"/>
                <a:ea typeface="Courier New"/>
                <a:cs typeface="Courier"/>
                <a:sym typeface="Courier New"/>
              </a:rPr>
              <a:t>&gt;&gt;&gt; print(</a:t>
            </a:r>
            <a:r>
              <a:rPr lang="en-US" sz="1266" dirty="0" err="1">
                <a:latin typeface="Courier"/>
                <a:ea typeface="Courier New"/>
                <a:cs typeface="Courier"/>
                <a:sym typeface="Courier New"/>
              </a:rPr>
              <a:t>t.index</a:t>
            </a:r>
            <a:r>
              <a:rPr lang="en-US" sz="1266" dirty="0">
                <a:latin typeface="Courier"/>
                <a:ea typeface="Courier New"/>
                <a:cs typeface="Courier"/>
                <a:sym typeface="Courier New"/>
              </a:rPr>
              <a:t>(2))</a:t>
            </a:r>
          </a:p>
          <a:p>
            <a:pPr>
              <a:buClr>
                <a:schemeClr val="lt1"/>
              </a:buClr>
              <a:buSzPct val="25000"/>
            </a:pPr>
            <a:r>
              <a:rPr lang="en-US" sz="1266" dirty="0">
                <a:latin typeface="Courier"/>
                <a:ea typeface="Courier New"/>
                <a:cs typeface="Courier"/>
                <a:sym typeface="Courier New"/>
              </a:rPr>
              <a:t>1</a:t>
            </a:r>
          </a:p>
          <a:p>
            <a:pPr>
              <a:buClr>
                <a:schemeClr val="lt1"/>
              </a:buClr>
              <a:buSzPct val="25000"/>
            </a:pPr>
            <a:r>
              <a:rPr lang="en-US" sz="1266" dirty="0">
                <a:latin typeface="Courier"/>
                <a:ea typeface="Courier New"/>
                <a:cs typeface="Courier"/>
                <a:sym typeface="Courier New"/>
              </a:rPr>
              <a:t>&gt;&gt;&gt; print(</a:t>
            </a:r>
            <a:r>
              <a:rPr lang="en-US" sz="1266" dirty="0" err="1">
                <a:latin typeface="Courier"/>
                <a:ea typeface="Courier New"/>
                <a:cs typeface="Courier"/>
                <a:sym typeface="Courier New"/>
              </a:rPr>
              <a:t>t.index</a:t>
            </a:r>
            <a:r>
              <a:rPr lang="en-US" sz="1266" dirty="0">
                <a:latin typeface="Courier"/>
                <a:ea typeface="Courier New"/>
                <a:cs typeface="Courier"/>
                <a:sym typeface="Courier New"/>
              </a:rPr>
              <a:t>(2,2))</a:t>
            </a:r>
          </a:p>
          <a:p>
            <a:pPr>
              <a:buClr>
                <a:schemeClr val="lt1"/>
              </a:buClr>
              <a:buSzPct val="25000"/>
            </a:pPr>
            <a:r>
              <a:rPr lang="en-US" sz="1266" dirty="0">
                <a:latin typeface="Courier"/>
                <a:ea typeface="Courier New"/>
                <a:cs typeface="Courier"/>
                <a:sym typeface="Courier New"/>
              </a:rPr>
              <a:t>2</a:t>
            </a:r>
          </a:p>
          <a:p>
            <a:pPr>
              <a:buClr>
                <a:schemeClr val="lt1"/>
              </a:buClr>
              <a:buSzPct val="25000"/>
            </a:pPr>
            <a:endParaRPr lang="en-US" sz="1266" dirty="0">
              <a:latin typeface="Courier"/>
              <a:ea typeface="Courier New"/>
              <a:cs typeface="Courier"/>
              <a:sym typeface="Courier New"/>
            </a:endParaRPr>
          </a:p>
        </p:txBody>
      </p:sp>
      <p:pic>
        <p:nvPicPr>
          <p:cNvPr id="3" name="Picture 2">
            <a:extLst>
              <a:ext uri="{FF2B5EF4-FFF2-40B4-BE49-F238E27FC236}">
                <a16:creationId xmlns:a16="http://schemas.microsoft.com/office/drawing/2014/main" id="{6913CC94-2A20-46EA-BC44-2478C7FC24B4}"/>
              </a:ext>
            </a:extLst>
          </p:cNvPr>
          <p:cNvPicPr>
            <a:picLocks noChangeAspect="1"/>
          </p:cNvPicPr>
          <p:nvPr/>
        </p:nvPicPr>
        <p:blipFill>
          <a:blip r:embed="rId3"/>
          <a:stretch>
            <a:fillRect/>
          </a:stretch>
        </p:blipFill>
        <p:spPr>
          <a:xfrm>
            <a:off x="3110252" y="2309357"/>
            <a:ext cx="3037838" cy="716547"/>
          </a:xfrm>
          <a:prstGeom prst="rect">
            <a:avLst/>
          </a:prstGeom>
        </p:spPr>
      </p:pic>
      <p:pic>
        <p:nvPicPr>
          <p:cNvPr id="5" name="Picture 4">
            <a:extLst>
              <a:ext uri="{FF2B5EF4-FFF2-40B4-BE49-F238E27FC236}">
                <a16:creationId xmlns:a16="http://schemas.microsoft.com/office/drawing/2014/main" id="{CB0EC8F5-610F-40F3-8501-358A3E363DBD}"/>
              </a:ext>
            </a:extLst>
          </p:cNvPr>
          <p:cNvPicPr>
            <a:picLocks noChangeAspect="1"/>
          </p:cNvPicPr>
          <p:nvPr/>
        </p:nvPicPr>
        <p:blipFill>
          <a:blip r:embed="rId4"/>
          <a:stretch>
            <a:fillRect/>
          </a:stretch>
        </p:blipFill>
        <p:spPr>
          <a:xfrm>
            <a:off x="3110253" y="3256248"/>
            <a:ext cx="3669486" cy="776948"/>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p:txBody>
          <a:bodyPr/>
          <a:lstStyle/>
          <a:p>
            <a:r>
              <a:rPr lang="en-US" dirty="0">
                <a:sym typeface="Cabin"/>
              </a:rPr>
              <a:t>Tuples are More Efficient</a:t>
            </a:r>
          </a:p>
        </p:txBody>
      </p:sp>
      <p:sp>
        <p:nvSpPr>
          <p:cNvPr id="204" name="Shape 204"/>
          <p:cNvSpPr txBox="1">
            <a:spLocks noGrp="1"/>
          </p:cNvSpPr>
          <p:nvPr>
            <p:ph type="body" idx="1"/>
          </p:nvPr>
        </p:nvSpPr>
        <p:spPr/>
        <p:txBody>
          <a:bodyPr/>
          <a:lstStyle/>
          <a:p>
            <a:r>
              <a:rPr lang="en-US" dirty="0">
                <a:sym typeface="Cabin"/>
              </a:rPr>
              <a:t>Since Python </a:t>
            </a:r>
            <a:r>
              <a:rPr lang="en-US" dirty="0">
                <a:solidFill>
                  <a:srgbClr val="2185C6"/>
                </a:solidFill>
                <a:sym typeface="Cabin"/>
              </a:rPr>
              <a:t>does not have to build tuple structures to be modifiable</a:t>
            </a:r>
            <a:r>
              <a:rPr lang="en-US" dirty="0">
                <a:sym typeface="Cabin"/>
              </a:rPr>
              <a:t>, they are </a:t>
            </a:r>
            <a:r>
              <a:rPr lang="en-US" dirty="0">
                <a:solidFill>
                  <a:srgbClr val="2185C6"/>
                </a:solidFill>
                <a:sym typeface="Cabin"/>
              </a:rPr>
              <a:t>simpler</a:t>
            </a:r>
            <a:r>
              <a:rPr lang="en-US" dirty="0">
                <a:sym typeface="Cabin"/>
              </a:rPr>
              <a:t> and </a:t>
            </a:r>
            <a:r>
              <a:rPr lang="en-US" dirty="0">
                <a:solidFill>
                  <a:srgbClr val="2185C6"/>
                </a:solidFill>
                <a:sym typeface="Cabin"/>
              </a:rPr>
              <a:t>more efficient in terms of memory use</a:t>
            </a:r>
            <a:r>
              <a:rPr lang="en-US" dirty="0">
                <a:sym typeface="Cabin"/>
              </a:rPr>
              <a:t> and </a:t>
            </a:r>
            <a:r>
              <a:rPr lang="en-US" dirty="0">
                <a:solidFill>
                  <a:srgbClr val="2185C6"/>
                </a:solidFill>
                <a:sym typeface="Cabin"/>
              </a:rPr>
              <a:t>performance</a:t>
            </a:r>
            <a:r>
              <a:rPr lang="en-US" dirty="0">
                <a:sym typeface="Cabin"/>
              </a:rPr>
              <a:t> than lists</a:t>
            </a:r>
          </a:p>
          <a:p>
            <a:endParaRPr lang="en-US" dirty="0">
              <a:sym typeface="Cabin"/>
            </a:endParaRPr>
          </a:p>
          <a:p>
            <a:endParaRPr lang="en-US" dirty="0">
              <a:sym typeface="Cabin"/>
            </a:endParaRPr>
          </a:p>
          <a:p>
            <a:pPr marL="85725" indent="0">
              <a:buNone/>
            </a:pPr>
            <a:endParaRPr lang="en-US" dirty="0">
              <a:sym typeface="Cabin"/>
            </a:endParaRPr>
          </a:p>
          <a:p>
            <a:pPr marL="85725" indent="0">
              <a:buNone/>
            </a:pPr>
            <a:endParaRPr lang="en-US" dirty="0">
              <a:sym typeface="Cabin"/>
            </a:endParaRPr>
          </a:p>
          <a:p>
            <a:r>
              <a:rPr lang="en-US" dirty="0">
                <a:sym typeface="Cabin"/>
              </a:rPr>
              <a:t>So in our program when we are </a:t>
            </a:r>
            <a:r>
              <a:rPr lang="en-US" dirty="0">
                <a:solidFill>
                  <a:srgbClr val="2185C6"/>
                </a:solidFill>
                <a:sym typeface="Cabin"/>
              </a:rPr>
              <a:t>making “temporary variables” or variables that will not be modified</a:t>
            </a:r>
            <a:r>
              <a:rPr lang="en-US" dirty="0">
                <a:sym typeface="Cabin"/>
              </a:rPr>
              <a:t>, we </a:t>
            </a:r>
            <a:r>
              <a:rPr lang="en-US" dirty="0">
                <a:solidFill>
                  <a:srgbClr val="2185C6"/>
                </a:solidFill>
                <a:sym typeface="Cabin"/>
              </a:rPr>
              <a:t>prefer tuples over lists</a:t>
            </a:r>
          </a:p>
          <a:p>
            <a:pPr lvl="1"/>
            <a:r>
              <a:rPr lang="en-US" dirty="0">
                <a:sym typeface="Cabin"/>
              </a:rPr>
              <a:t>For example: seasons=(‘spring’, summer’, ’fall’, ’winter’)</a:t>
            </a:r>
          </a:p>
        </p:txBody>
      </p:sp>
      <p:pic>
        <p:nvPicPr>
          <p:cNvPr id="3" name="Picture 2">
            <a:extLst>
              <a:ext uri="{FF2B5EF4-FFF2-40B4-BE49-F238E27FC236}">
                <a16:creationId xmlns:a16="http://schemas.microsoft.com/office/drawing/2014/main" id="{83401F59-4324-445A-A73F-69CAAE388426}"/>
              </a:ext>
            </a:extLst>
          </p:cNvPr>
          <p:cNvPicPr>
            <a:picLocks noChangeAspect="1"/>
          </p:cNvPicPr>
          <p:nvPr/>
        </p:nvPicPr>
        <p:blipFill>
          <a:blip r:embed="rId3"/>
          <a:stretch>
            <a:fillRect/>
          </a:stretch>
        </p:blipFill>
        <p:spPr>
          <a:xfrm>
            <a:off x="1065724" y="2340334"/>
            <a:ext cx="3937992" cy="9697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p:txBody>
          <a:bodyPr/>
          <a:lstStyle/>
          <a:p>
            <a:r>
              <a:rPr lang="en-US" dirty="0">
                <a:sym typeface="Cabin"/>
              </a:rPr>
              <a:t>Tuples and Assignment</a:t>
            </a:r>
          </a:p>
        </p:txBody>
      </p:sp>
      <p:sp>
        <p:nvSpPr>
          <p:cNvPr id="210" name="Shape 210"/>
          <p:cNvSpPr txBox="1">
            <a:spLocks noGrp="1"/>
          </p:cNvSpPr>
          <p:nvPr>
            <p:ph type="body" idx="1"/>
          </p:nvPr>
        </p:nvSpPr>
        <p:spPr/>
        <p:txBody>
          <a:bodyPr/>
          <a:lstStyle/>
          <a:p>
            <a:r>
              <a:rPr lang="en-US" dirty="0">
                <a:sym typeface="Cabin"/>
              </a:rPr>
              <a:t>We can also </a:t>
            </a:r>
            <a:r>
              <a:rPr lang="en-US" dirty="0">
                <a:solidFill>
                  <a:srgbClr val="2185C6"/>
                </a:solidFill>
                <a:sym typeface="Cabin"/>
              </a:rPr>
              <a:t>put a tuple on the left-hand side of an assignment statement,</a:t>
            </a:r>
            <a:r>
              <a:rPr lang="en-US" dirty="0">
                <a:sym typeface="Cabin"/>
              </a:rPr>
              <a:t> the </a:t>
            </a:r>
            <a:r>
              <a:rPr lang="en-US" dirty="0">
                <a:solidFill>
                  <a:srgbClr val="2185C6"/>
                </a:solidFill>
                <a:sym typeface="Cabin"/>
              </a:rPr>
              <a:t>right</a:t>
            </a:r>
            <a:r>
              <a:rPr lang="en-US" dirty="0">
                <a:sym typeface="Cabin"/>
              </a:rPr>
              <a:t> </a:t>
            </a:r>
            <a:r>
              <a:rPr lang="en-US" dirty="0">
                <a:solidFill>
                  <a:srgbClr val="2185C6"/>
                </a:solidFill>
                <a:sym typeface="Cabin"/>
              </a:rPr>
              <a:t>hand side can be a tuple or a list</a:t>
            </a:r>
          </a:p>
          <a:p>
            <a:r>
              <a:rPr lang="en-US" dirty="0">
                <a:sym typeface="Cabin"/>
              </a:rPr>
              <a:t>We can even omit the parentheses</a:t>
            </a:r>
          </a:p>
        </p:txBody>
      </p:sp>
      <p:sp>
        <p:nvSpPr>
          <p:cNvPr id="211" name="Shape 211"/>
          <p:cNvSpPr txBox="1"/>
          <p:nvPr/>
        </p:nvSpPr>
        <p:spPr>
          <a:xfrm>
            <a:off x="1140106" y="2185130"/>
            <a:ext cx="2511279" cy="1658187"/>
          </a:xfrm>
          <a:prstGeom prst="rect">
            <a:avLst/>
          </a:prstGeom>
          <a:noFill/>
          <a:ln>
            <a:noFill/>
          </a:ln>
        </p:spPr>
        <p:txBody>
          <a:bodyPr lIns="0" tIns="0" rIns="0" bIns="0" anchor="ctr" anchorCtr="0">
            <a:noAutofit/>
          </a:bodyPr>
          <a:lstStyle/>
          <a:p>
            <a:pPr>
              <a:buClr>
                <a:schemeClr val="lt1"/>
              </a:buClr>
              <a:buSzPct val="25000"/>
            </a:pPr>
            <a:r>
              <a:rPr lang="en-US" sz="1050" dirty="0">
                <a:latin typeface="Courier"/>
                <a:ea typeface="Courier New"/>
                <a:cs typeface="Courier"/>
                <a:sym typeface="Courier New"/>
              </a:rPr>
              <a:t>&gt;&gt;&gt; (x, y) = </a:t>
            </a:r>
            <a:r>
              <a:rPr lang="en-US" sz="1050" b="1" dirty="0">
                <a:solidFill>
                  <a:srgbClr val="0070C0"/>
                </a:solidFill>
                <a:latin typeface="Courier"/>
                <a:ea typeface="Courier New"/>
                <a:cs typeface="Courier"/>
                <a:sym typeface="Courier New"/>
              </a:rPr>
              <a:t>(4, '</a:t>
            </a:r>
            <a:r>
              <a:rPr lang="en-US" sz="1050" b="1" dirty="0" err="1">
                <a:solidFill>
                  <a:srgbClr val="0070C0"/>
                </a:solidFill>
                <a:latin typeface="Courier"/>
                <a:ea typeface="Courier New"/>
                <a:cs typeface="Courier"/>
                <a:sym typeface="Courier New"/>
              </a:rPr>
              <a:t>fred</a:t>
            </a:r>
            <a:r>
              <a:rPr lang="en-US" sz="1050" b="1" dirty="0">
                <a:solidFill>
                  <a:srgbClr val="0070C0"/>
                </a:solidFill>
                <a:latin typeface="Courier"/>
                <a:ea typeface="Courier New"/>
                <a:cs typeface="Courier"/>
                <a:sym typeface="Courier New"/>
              </a:rPr>
              <a:t>')</a:t>
            </a:r>
          </a:p>
          <a:p>
            <a:pPr lvl="0">
              <a:buClr>
                <a:schemeClr val="lt1"/>
              </a:buClr>
              <a:buSzPct val="25000"/>
            </a:pPr>
            <a:r>
              <a:rPr lang="en-US" sz="1050" dirty="0">
                <a:latin typeface="Courier"/>
                <a:ea typeface="Courier New"/>
                <a:cs typeface="Courier"/>
                <a:sym typeface="Courier New"/>
              </a:rPr>
              <a:t>&gt;&gt;&gt; print(y)</a:t>
            </a:r>
          </a:p>
          <a:p>
            <a:pPr>
              <a:buClr>
                <a:schemeClr val="lt1"/>
              </a:buClr>
              <a:buSzPct val="25000"/>
            </a:pPr>
            <a:r>
              <a:rPr lang="en-US" sz="1050" dirty="0" err="1">
                <a:latin typeface="Courier"/>
                <a:ea typeface="Courier New"/>
                <a:cs typeface="Courier"/>
                <a:sym typeface="Courier New"/>
              </a:rPr>
              <a:t>fred</a:t>
            </a:r>
            <a:endParaRPr lang="en-US" sz="1050" dirty="0">
              <a:latin typeface="Courier"/>
              <a:ea typeface="Courier New"/>
              <a:cs typeface="Courier"/>
              <a:sym typeface="Courier New"/>
            </a:endParaRPr>
          </a:p>
          <a:p>
            <a:pPr>
              <a:buClr>
                <a:schemeClr val="lt1"/>
              </a:buClr>
              <a:buSzPct val="25000"/>
            </a:pPr>
            <a:r>
              <a:rPr lang="en-US" sz="1050" dirty="0">
                <a:latin typeface="Courier"/>
                <a:ea typeface="Courier New"/>
                <a:cs typeface="Courier"/>
                <a:sym typeface="Courier New"/>
              </a:rPr>
              <a:t>&gt;&gt;&gt; </a:t>
            </a:r>
            <a:r>
              <a:rPr lang="en-US" sz="1050" b="1" dirty="0">
                <a:solidFill>
                  <a:srgbClr val="FF0000"/>
                </a:solidFill>
                <a:latin typeface="Courier"/>
                <a:ea typeface="Courier New"/>
                <a:cs typeface="Courier"/>
                <a:sym typeface="Courier New"/>
              </a:rPr>
              <a:t>a, b = (99, 98)</a:t>
            </a:r>
          </a:p>
          <a:p>
            <a:pPr lvl="0">
              <a:buClr>
                <a:schemeClr val="lt1"/>
              </a:buClr>
              <a:buSzPct val="25000"/>
            </a:pPr>
            <a:r>
              <a:rPr lang="en-US" sz="1050" dirty="0">
                <a:latin typeface="Courier"/>
                <a:ea typeface="Courier New"/>
                <a:cs typeface="Courier"/>
                <a:sym typeface="Courier New"/>
              </a:rPr>
              <a:t>&gt;&gt;&gt; print(a)</a:t>
            </a:r>
          </a:p>
          <a:p>
            <a:pPr>
              <a:buClr>
                <a:schemeClr val="lt1"/>
              </a:buClr>
              <a:buSzPct val="25000"/>
            </a:pPr>
            <a:r>
              <a:rPr lang="en-US" sz="1050" dirty="0">
                <a:latin typeface="Courier"/>
                <a:ea typeface="Courier New"/>
                <a:cs typeface="Courier"/>
                <a:sym typeface="Courier New"/>
              </a:rPr>
              <a:t>99</a:t>
            </a:r>
          </a:p>
        </p:txBody>
      </p:sp>
      <p:sp>
        <p:nvSpPr>
          <p:cNvPr id="5" name="Shape 211">
            <a:extLst>
              <a:ext uri="{FF2B5EF4-FFF2-40B4-BE49-F238E27FC236}">
                <a16:creationId xmlns:a16="http://schemas.microsoft.com/office/drawing/2014/main" id="{2CCAD17E-8078-444C-8538-44CD05F02961}"/>
              </a:ext>
            </a:extLst>
          </p:cNvPr>
          <p:cNvSpPr txBox="1"/>
          <p:nvPr/>
        </p:nvSpPr>
        <p:spPr>
          <a:xfrm>
            <a:off x="3363369" y="2342293"/>
            <a:ext cx="2881094" cy="1658187"/>
          </a:xfrm>
          <a:prstGeom prst="rect">
            <a:avLst/>
          </a:prstGeom>
          <a:noFill/>
          <a:ln>
            <a:noFill/>
          </a:ln>
        </p:spPr>
        <p:txBody>
          <a:bodyPr lIns="0" tIns="0" rIns="0" bIns="0" anchor="ctr" anchorCtr="0">
            <a:noAutofit/>
          </a:bodyPr>
          <a:lstStyle/>
          <a:p>
            <a:pPr>
              <a:buClr>
                <a:schemeClr val="lt1"/>
              </a:buClr>
              <a:buSzPct val="25000"/>
            </a:pPr>
            <a:r>
              <a:rPr lang="en-US" sz="1050" dirty="0">
                <a:latin typeface="Courier"/>
                <a:ea typeface="Courier New"/>
                <a:cs typeface="Courier"/>
                <a:sym typeface="Courier New"/>
              </a:rPr>
              <a:t>&gt;&gt;&gt; m = </a:t>
            </a:r>
            <a:r>
              <a:rPr lang="en-US" sz="1050" b="1" dirty="0">
                <a:solidFill>
                  <a:srgbClr val="0070C0"/>
                </a:solidFill>
                <a:latin typeface="Courier"/>
                <a:ea typeface="Courier New"/>
                <a:cs typeface="Courier"/>
                <a:sym typeface="Courier New"/>
              </a:rPr>
              <a:t>[ 'have', 'fun' ]</a:t>
            </a:r>
          </a:p>
          <a:p>
            <a:pPr>
              <a:buClr>
                <a:schemeClr val="lt1"/>
              </a:buClr>
              <a:buSzPct val="25000"/>
            </a:pPr>
            <a:r>
              <a:rPr lang="en-US" sz="1050" dirty="0">
                <a:latin typeface="Courier"/>
                <a:ea typeface="Courier New"/>
                <a:cs typeface="Courier"/>
                <a:sym typeface="Courier New"/>
              </a:rPr>
              <a:t>&gt;&gt;&gt; (x, y) = </a:t>
            </a:r>
            <a:r>
              <a:rPr lang="en-US" sz="1050" b="1" dirty="0">
                <a:solidFill>
                  <a:srgbClr val="0070C0"/>
                </a:solidFill>
                <a:latin typeface="Courier"/>
                <a:ea typeface="Courier New"/>
                <a:cs typeface="Courier"/>
                <a:sym typeface="Courier New"/>
              </a:rPr>
              <a:t>m</a:t>
            </a:r>
          </a:p>
          <a:p>
            <a:pPr>
              <a:buClr>
                <a:schemeClr val="lt1"/>
              </a:buClr>
              <a:buSzPct val="25000"/>
            </a:pPr>
            <a:r>
              <a:rPr lang="en-US" sz="1050" dirty="0">
                <a:latin typeface="Courier"/>
                <a:ea typeface="Courier New"/>
                <a:cs typeface="Courier"/>
                <a:sym typeface="Courier New"/>
              </a:rPr>
              <a:t>&gt;&gt;&gt; x</a:t>
            </a:r>
          </a:p>
          <a:p>
            <a:pPr>
              <a:buClr>
                <a:schemeClr val="lt1"/>
              </a:buClr>
              <a:buSzPct val="25000"/>
            </a:pPr>
            <a:r>
              <a:rPr lang="en-US" sz="1050" dirty="0">
                <a:latin typeface="Courier"/>
                <a:ea typeface="Courier New"/>
                <a:cs typeface="Courier"/>
                <a:sym typeface="Courier New"/>
              </a:rPr>
              <a:t>'have’</a:t>
            </a:r>
          </a:p>
          <a:p>
            <a:pPr>
              <a:buClr>
                <a:schemeClr val="lt1"/>
              </a:buClr>
              <a:buSzPct val="25000"/>
            </a:pPr>
            <a:r>
              <a:rPr lang="en-US" sz="1050" dirty="0">
                <a:latin typeface="Courier"/>
                <a:ea typeface="Courier New"/>
                <a:cs typeface="Courier"/>
                <a:sym typeface="Courier New"/>
              </a:rPr>
              <a:t>&gt;&gt;&gt; </a:t>
            </a:r>
            <a:r>
              <a:rPr lang="en-US" sz="1050" dirty="0" err="1">
                <a:latin typeface="Courier"/>
                <a:ea typeface="Courier New"/>
                <a:cs typeface="Courier"/>
                <a:sym typeface="Courier New"/>
              </a:rPr>
              <a:t>addr</a:t>
            </a:r>
            <a:r>
              <a:rPr lang="en-US" sz="1050" dirty="0">
                <a:latin typeface="Courier"/>
                <a:ea typeface="Courier New"/>
                <a:cs typeface="Courier"/>
                <a:sym typeface="Courier New"/>
              </a:rPr>
              <a:t> = 'monty@python.org'</a:t>
            </a:r>
          </a:p>
          <a:p>
            <a:pPr>
              <a:buClr>
                <a:schemeClr val="lt1"/>
              </a:buClr>
              <a:buSzPct val="25000"/>
            </a:pPr>
            <a:r>
              <a:rPr lang="en-US" sz="1050" dirty="0">
                <a:latin typeface="Courier"/>
                <a:ea typeface="Courier New"/>
                <a:cs typeface="Courier"/>
                <a:sym typeface="Courier New"/>
              </a:rPr>
              <a:t>&gt;&gt;&gt; </a:t>
            </a:r>
            <a:r>
              <a:rPr lang="en-US" sz="1050" b="1" dirty="0" err="1">
                <a:solidFill>
                  <a:srgbClr val="FF0000"/>
                </a:solidFill>
                <a:latin typeface="Courier"/>
                <a:ea typeface="Courier New"/>
                <a:cs typeface="Courier"/>
                <a:sym typeface="Courier New"/>
              </a:rPr>
              <a:t>uname</a:t>
            </a:r>
            <a:r>
              <a:rPr lang="en-US" sz="1050" b="1" dirty="0">
                <a:solidFill>
                  <a:srgbClr val="FF0000"/>
                </a:solidFill>
                <a:latin typeface="Courier"/>
                <a:ea typeface="Courier New"/>
                <a:cs typeface="Courier"/>
                <a:sym typeface="Courier New"/>
              </a:rPr>
              <a:t>, domain = </a:t>
            </a:r>
            <a:r>
              <a:rPr lang="en-US" sz="1050" b="1" dirty="0" err="1">
                <a:solidFill>
                  <a:srgbClr val="FF0000"/>
                </a:solidFill>
                <a:latin typeface="Courier"/>
                <a:ea typeface="Courier New"/>
                <a:cs typeface="Courier"/>
                <a:sym typeface="Courier New"/>
              </a:rPr>
              <a:t>addr.split</a:t>
            </a:r>
            <a:r>
              <a:rPr lang="en-US" sz="1050" b="1" dirty="0">
                <a:solidFill>
                  <a:srgbClr val="FF0000"/>
                </a:solidFill>
                <a:latin typeface="Courier"/>
                <a:ea typeface="Courier New"/>
                <a:cs typeface="Courier"/>
                <a:sym typeface="Courier New"/>
              </a:rPr>
              <a:t>('@’)</a:t>
            </a:r>
          </a:p>
          <a:p>
            <a:pPr>
              <a:buClr>
                <a:schemeClr val="lt1"/>
              </a:buClr>
              <a:buSzPct val="25000"/>
            </a:pPr>
            <a:r>
              <a:rPr lang="en-US" sz="1050" dirty="0">
                <a:latin typeface="Courier"/>
                <a:ea typeface="Courier New"/>
                <a:cs typeface="Courier"/>
                <a:sym typeface="Courier New"/>
              </a:rPr>
              <a:t>&gt;&gt;&gt; print(</a:t>
            </a:r>
            <a:r>
              <a:rPr lang="en-US" sz="1050" dirty="0" err="1">
                <a:latin typeface="Courier"/>
                <a:ea typeface="Courier New"/>
                <a:cs typeface="Courier"/>
                <a:sym typeface="Courier New"/>
              </a:rPr>
              <a:t>uname</a:t>
            </a:r>
            <a:r>
              <a:rPr lang="en-US" sz="1050" dirty="0">
                <a:latin typeface="Courier"/>
                <a:ea typeface="Courier New"/>
                <a:cs typeface="Courier"/>
                <a:sym typeface="Courier New"/>
              </a:rPr>
              <a:t>) </a:t>
            </a:r>
          </a:p>
          <a:p>
            <a:pPr>
              <a:buClr>
                <a:schemeClr val="lt1"/>
              </a:buClr>
              <a:buSzPct val="25000"/>
            </a:pPr>
            <a:r>
              <a:rPr lang="en-US" sz="1050" dirty="0" err="1">
                <a:latin typeface="Courier"/>
                <a:ea typeface="Courier New"/>
                <a:cs typeface="Courier"/>
                <a:sym typeface="Courier New"/>
              </a:rPr>
              <a:t>monty</a:t>
            </a:r>
            <a:endParaRPr lang="en-US" sz="1050" dirty="0">
              <a:latin typeface="Courier"/>
              <a:ea typeface="Courier New"/>
              <a:cs typeface="Courier"/>
              <a:sym typeface="Courier New"/>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p:txBody>
          <a:bodyPr/>
          <a:lstStyle/>
          <a:p>
            <a:r>
              <a:rPr lang="en-US" dirty="0">
                <a:sym typeface="Cabin"/>
              </a:rPr>
              <a:t>Tuples and Dictionaries</a:t>
            </a:r>
          </a:p>
        </p:txBody>
      </p:sp>
      <p:sp>
        <p:nvSpPr>
          <p:cNvPr id="217" name="Shape 217"/>
          <p:cNvSpPr txBox="1">
            <a:spLocks noGrp="1"/>
          </p:cNvSpPr>
          <p:nvPr>
            <p:ph type="body" idx="1"/>
          </p:nvPr>
        </p:nvSpPr>
        <p:spPr>
          <a:xfrm>
            <a:off x="670275" y="1373588"/>
            <a:ext cx="2758725" cy="3552300"/>
          </a:xfrm>
        </p:spPr>
        <p:txBody>
          <a:bodyPr/>
          <a:lstStyle/>
          <a:p>
            <a:r>
              <a:rPr lang="en-US" dirty="0">
                <a:sym typeface="Cabin"/>
              </a:rPr>
              <a:t>The </a:t>
            </a:r>
            <a:r>
              <a:rPr lang="en-US" dirty="0">
                <a:solidFill>
                  <a:srgbClr val="2185C6"/>
                </a:solidFill>
                <a:sym typeface="Cabin"/>
              </a:rPr>
              <a:t>items() </a:t>
            </a:r>
            <a:r>
              <a:rPr lang="en-US" dirty="0">
                <a:sym typeface="Cabin"/>
              </a:rPr>
              <a:t>method in dictionaries </a:t>
            </a:r>
            <a:r>
              <a:rPr lang="en-US" dirty="0">
                <a:solidFill>
                  <a:srgbClr val="2185C6"/>
                </a:solidFill>
                <a:sym typeface="Cabin"/>
              </a:rPr>
              <a:t>returns a list of (key, value) tuples</a:t>
            </a:r>
          </a:p>
          <a:p>
            <a:endParaRPr lang="en-US" dirty="0">
              <a:sym typeface="Cabin"/>
            </a:endParaRPr>
          </a:p>
          <a:p>
            <a:r>
              <a:rPr lang="en-US" dirty="0">
                <a:sym typeface="Cabin"/>
              </a:rPr>
              <a:t>A nice code pattern for </a:t>
            </a:r>
            <a:r>
              <a:rPr lang="en-US" dirty="0">
                <a:solidFill>
                  <a:srgbClr val="2185C6"/>
                </a:solidFill>
                <a:sym typeface="Cabin"/>
              </a:rPr>
              <a:t>traversing the keys and values of a dictionary in a single for loop:</a:t>
            </a:r>
            <a:r>
              <a:rPr lang="en-US" dirty="0">
                <a:sym typeface="Cabin"/>
              </a:rPr>
              <a:t> </a:t>
            </a:r>
          </a:p>
          <a:p>
            <a:r>
              <a:rPr lang="en-US" dirty="0">
                <a:solidFill>
                  <a:srgbClr val="2185C6"/>
                </a:solidFill>
                <a:sym typeface="Cabin"/>
              </a:rPr>
              <a:t>for key, </a:t>
            </a:r>
            <a:r>
              <a:rPr lang="en-US" dirty="0" err="1">
                <a:solidFill>
                  <a:srgbClr val="2185C6"/>
                </a:solidFill>
                <a:sym typeface="Cabin"/>
              </a:rPr>
              <a:t>val</a:t>
            </a:r>
            <a:r>
              <a:rPr lang="en-US" dirty="0">
                <a:solidFill>
                  <a:srgbClr val="2185C6"/>
                </a:solidFill>
                <a:sym typeface="Cabin"/>
              </a:rPr>
              <a:t> in </a:t>
            </a:r>
            <a:r>
              <a:rPr lang="en-US" dirty="0" err="1">
                <a:solidFill>
                  <a:srgbClr val="2185C6"/>
                </a:solidFill>
                <a:sym typeface="Cabin"/>
              </a:rPr>
              <a:t>d.items</a:t>
            </a:r>
            <a:r>
              <a:rPr lang="en-US" dirty="0">
                <a:solidFill>
                  <a:srgbClr val="2185C6"/>
                </a:solidFill>
                <a:sym typeface="Cabin"/>
              </a:rPr>
              <a:t>()</a:t>
            </a:r>
          </a:p>
        </p:txBody>
      </p:sp>
      <p:sp>
        <p:nvSpPr>
          <p:cNvPr id="218" name="Shape 218"/>
          <p:cNvSpPr txBox="1"/>
          <p:nvPr/>
        </p:nvSpPr>
        <p:spPr>
          <a:xfrm>
            <a:off x="3591174" y="1083870"/>
            <a:ext cx="3266826" cy="2636043"/>
          </a:xfrm>
          <a:prstGeom prst="rect">
            <a:avLst/>
          </a:prstGeom>
          <a:noFill/>
          <a:ln>
            <a:noFill/>
          </a:ln>
        </p:spPr>
        <p:txBody>
          <a:bodyPr lIns="0" tIns="0" rIns="0" bIns="0" anchor="ctr" anchorCtr="0">
            <a:noAutofit/>
          </a:bodyPr>
          <a:lstStyle/>
          <a:p>
            <a:pPr>
              <a:buClr>
                <a:schemeClr val="lt1"/>
              </a:buClr>
              <a:buSzPct val="25000"/>
            </a:pPr>
            <a:r>
              <a:rPr lang="en-US" sz="1050" dirty="0">
                <a:latin typeface="Courier"/>
                <a:ea typeface="Courier New"/>
                <a:cs typeface="Courier"/>
                <a:sym typeface="Courier New"/>
              </a:rPr>
              <a:t>&gt;&gt;&gt; d = </a:t>
            </a:r>
            <a:r>
              <a:rPr lang="en-US" sz="1050" dirty="0" err="1">
                <a:latin typeface="Courier"/>
                <a:ea typeface="Courier New"/>
                <a:cs typeface="Courier"/>
                <a:sym typeface="Courier New"/>
              </a:rPr>
              <a:t>dict</a:t>
            </a:r>
            <a:r>
              <a:rPr lang="en-US" sz="1050" dirty="0">
                <a:latin typeface="Courier"/>
                <a:ea typeface="Courier New"/>
                <a:cs typeface="Courier"/>
                <a:sym typeface="Courier New"/>
              </a:rPr>
              <a:t>()</a:t>
            </a:r>
          </a:p>
          <a:p>
            <a:pPr>
              <a:buClr>
                <a:schemeClr val="lt1"/>
              </a:buClr>
              <a:buSzPct val="25000"/>
            </a:pPr>
            <a:r>
              <a:rPr lang="en-US" sz="1050" dirty="0">
                <a:latin typeface="Courier"/>
                <a:ea typeface="Courier New"/>
                <a:cs typeface="Courier"/>
                <a:sym typeface="Courier New"/>
              </a:rPr>
              <a:t>&gt;&gt;&gt; d['</a:t>
            </a:r>
            <a:r>
              <a:rPr lang="en-US" sz="1050" dirty="0" err="1">
                <a:latin typeface="Courier"/>
                <a:ea typeface="Courier New"/>
                <a:cs typeface="Courier"/>
                <a:sym typeface="Courier New"/>
              </a:rPr>
              <a:t>csev</a:t>
            </a:r>
            <a:r>
              <a:rPr lang="en-US" sz="1050" dirty="0">
                <a:latin typeface="Courier"/>
                <a:ea typeface="Courier New"/>
                <a:cs typeface="Courier"/>
                <a:sym typeface="Courier New"/>
              </a:rPr>
              <a:t>'] = 2</a:t>
            </a:r>
          </a:p>
          <a:p>
            <a:pPr>
              <a:buClr>
                <a:schemeClr val="lt1"/>
              </a:buClr>
              <a:buSzPct val="25000"/>
            </a:pPr>
            <a:r>
              <a:rPr lang="en-US" sz="1050" dirty="0">
                <a:latin typeface="Courier"/>
                <a:ea typeface="Courier New"/>
                <a:cs typeface="Courier"/>
                <a:sym typeface="Courier New"/>
              </a:rPr>
              <a:t>&gt;&gt;&gt; d['</a:t>
            </a:r>
            <a:r>
              <a:rPr lang="en-US" sz="1050" dirty="0" err="1">
                <a:latin typeface="Courier"/>
                <a:ea typeface="Courier New"/>
                <a:cs typeface="Courier"/>
                <a:sym typeface="Courier New"/>
              </a:rPr>
              <a:t>cwen</a:t>
            </a:r>
            <a:r>
              <a:rPr lang="en-US" sz="1050" dirty="0">
                <a:latin typeface="Courier"/>
                <a:ea typeface="Courier New"/>
                <a:cs typeface="Courier"/>
                <a:sym typeface="Courier New"/>
              </a:rPr>
              <a:t>'] = 4</a:t>
            </a:r>
          </a:p>
          <a:p>
            <a:pPr>
              <a:buClr>
                <a:schemeClr val="lt1"/>
              </a:buClr>
              <a:buSzPct val="25000"/>
            </a:pPr>
            <a:r>
              <a:rPr lang="en-US" sz="1050" dirty="0">
                <a:latin typeface="Courier"/>
                <a:ea typeface="Courier New"/>
                <a:cs typeface="Courier"/>
                <a:sym typeface="Courier New"/>
              </a:rPr>
              <a:t>&gt;&gt;&gt; </a:t>
            </a:r>
            <a:r>
              <a:rPr lang="en-US" sz="1050" dirty="0">
                <a:solidFill>
                  <a:srgbClr val="FF0000"/>
                </a:solidFill>
                <a:latin typeface="Courier"/>
                <a:ea typeface="Courier New"/>
                <a:cs typeface="Courier"/>
                <a:sym typeface="Courier New"/>
              </a:rPr>
              <a:t>for (</a:t>
            </a:r>
            <a:r>
              <a:rPr lang="en-US" sz="1050" dirty="0" err="1">
                <a:solidFill>
                  <a:srgbClr val="FF0000"/>
                </a:solidFill>
                <a:latin typeface="Courier"/>
                <a:ea typeface="Courier New"/>
                <a:cs typeface="Courier"/>
                <a:sym typeface="Courier New"/>
              </a:rPr>
              <a:t>k,v</a:t>
            </a:r>
            <a:r>
              <a:rPr lang="en-US" sz="1050" dirty="0">
                <a:solidFill>
                  <a:srgbClr val="FF0000"/>
                </a:solidFill>
                <a:latin typeface="Courier"/>
                <a:ea typeface="Courier New"/>
                <a:cs typeface="Courier"/>
                <a:sym typeface="Courier New"/>
              </a:rPr>
              <a:t>) in </a:t>
            </a:r>
            <a:r>
              <a:rPr lang="en-US" sz="1050" dirty="0" err="1">
                <a:solidFill>
                  <a:srgbClr val="FF0000"/>
                </a:solidFill>
                <a:latin typeface="Courier"/>
                <a:ea typeface="Courier New"/>
                <a:cs typeface="Courier"/>
                <a:sym typeface="Courier New"/>
              </a:rPr>
              <a:t>d.items</a:t>
            </a:r>
            <a:r>
              <a:rPr lang="en-US" sz="1050" dirty="0">
                <a:solidFill>
                  <a:srgbClr val="FF0000"/>
                </a:solidFill>
                <a:latin typeface="Courier"/>
                <a:ea typeface="Courier New"/>
                <a:cs typeface="Courier"/>
                <a:sym typeface="Courier New"/>
              </a:rPr>
              <a:t>(): </a:t>
            </a:r>
          </a:p>
          <a:p>
            <a:pPr lvl="0">
              <a:buClr>
                <a:schemeClr val="lt1"/>
              </a:buClr>
              <a:buSzPct val="25000"/>
            </a:pPr>
            <a:r>
              <a:rPr lang="en-US" sz="1050" dirty="0">
                <a:latin typeface="Courier"/>
                <a:ea typeface="Courier New"/>
                <a:cs typeface="Courier"/>
                <a:sym typeface="Courier New"/>
              </a:rPr>
              <a:t>...     print(k, v)</a:t>
            </a:r>
          </a:p>
          <a:p>
            <a:pPr>
              <a:buClr>
                <a:schemeClr val="lt1"/>
              </a:buClr>
              <a:buSzPct val="25000"/>
            </a:pPr>
            <a:r>
              <a:rPr lang="en-US" sz="1050" dirty="0">
                <a:latin typeface="Courier"/>
                <a:ea typeface="Courier New"/>
                <a:cs typeface="Courier"/>
                <a:sym typeface="Courier New"/>
              </a:rPr>
              <a:t>...</a:t>
            </a:r>
          </a:p>
          <a:p>
            <a:pPr>
              <a:buClr>
                <a:schemeClr val="lt1"/>
              </a:buClr>
              <a:buSzPct val="25000"/>
            </a:pPr>
            <a:r>
              <a:rPr lang="en-US" sz="1050" dirty="0" err="1">
                <a:latin typeface="Courier"/>
                <a:ea typeface="Courier New"/>
                <a:cs typeface="Courier"/>
                <a:sym typeface="Courier New"/>
              </a:rPr>
              <a:t>csev</a:t>
            </a:r>
            <a:r>
              <a:rPr lang="en-US" sz="1050" dirty="0">
                <a:latin typeface="Courier"/>
                <a:ea typeface="Courier New"/>
                <a:cs typeface="Courier"/>
                <a:sym typeface="Courier New"/>
              </a:rPr>
              <a:t> 2</a:t>
            </a:r>
          </a:p>
          <a:p>
            <a:pPr>
              <a:buClr>
                <a:schemeClr val="lt1"/>
              </a:buClr>
              <a:buSzPct val="25000"/>
            </a:pPr>
            <a:r>
              <a:rPr lang="en-US" sz="1050" dirty="0" err="1">
                <a:latin typeface="Courier"/>
                <a:ea typeface="Courier New"/>
                <a:cs typeface="Courier"/>
                <a:sym typeface="Courier New"/>
              </a:rPr>
              <a:t>cwen</a:t>
            </a:r>
            <a:r>
              <a:rPr lang="en-US" sz="1050" dirty="0">
                <a:latin typeface="Courier"/>
                <a:ea typeface="Courier New"/>
                <a:cs typeface="Courier"/>
                <a:sym typeface="Courier New"/>
              </a:rPr>
              <a:t> 4</a:t>
            </a:r>
          </a:p>
          <a:p>
            <a:pPr>
              <a:buClr>
                <a:schemeClr val="lt1"/>
              </a:buClr>
              <a:buSzPct val="25000"/>
            </a:pPr>
            <a:r>
              <a:rPr lang="en-US" sz="1050" dirty="0">
                <a:latin typeface="Courier"/>
                <a:ea typeface="Courier New"/>
                <a:cs typeface="Courier"/>
                <a:sym typeface="Courier New"/>
              </a:rPr>
              <a:t>&gt;&gt;&gt; </a:t>
            </a:r>
            <a:r>
              <a:rPr lang="en-US" sz="1050" dirty="0" err="1">
                <a:latin typeface="Courier"/>
                <a:ea typeface="Courier New"/>
                <a:cs typeface="Courier"/>
                <a:sym typeface="Courier New"/>
              </a:rPr>
              <a:t>tups</a:t>
            </a:r>
            <a:r>
              <a:rPr lang="en-US" sz="1050" dirty="0">
                <a:latin typeface="Courier"/>
                <a:ea typeface="Courier New"/>
                <a:cs typeface="Courier"/>
                <a:sym typeface="Courier New"/>
              </a:rPr>
              <a:t> = </a:t>
            </a:r>
            <a:r>
              <a:rPr lang="en-US" sz="1050" dirty="0" err="1">
                <a:latin typeface="Courier"/>
                <a:ea typeface="Courier New"/>
                <a:cs typeface="Courier"/>
                <a:sym typeface="Courier New"/>
              </a:rPr>
              <a:t>d.items</a:t>
            </a:r>
            <a:r>
              <a:rPr lang="en-US" sz="1050" dirty="0">
                <a:latin typeface="Courier"/>
                <a:ea typeface="Courier New"/>
                <a:cs typeface="Courier"/>
                <a:sym typeface="Courier New"/>
              </a:rPr>
              <a:t>()</a:t>
            </a:r>
          </a:p>
          <a:p>
            <a:pPr lvl="0">
              <a:buClr>
                <a:schemeClr val="lt1"/>
              </a:buClr>
              <a:buSzPct val="25000"/>
            </a:pPr>
            <a:r>
              <a:rPr lang="en-US" sz="1050" dirty="0">
                <a:latin typeface="Courier"/>
                <a:ea typeface="Courier New"/>
                <a:cs typeface="Courier"/>
                <a:sym typeface="Courier New"/>
              </a:rPr>
              <a:t>&gt;&gt;&gt; print(</a:t>
            </a:r>
            <a:r>
              <a:rPr lang="en-US" sz="1050" dirty="0" err="1">
                <a:latin typeface="Courier"/>
                <a:ea typeface="Courier New"/>
                <a:cs typeface="Courier"/>
                <a:sym typeface="Courier New"/>
              </a:rPr>
              <a:t>tups</a:t>
            </a:r>
            <a:r>
              <a:rPr lang="en-US" sz="1050" dirty="0">
                <a:latin typeface="Courier"/>
                <a:ea typeface="Courier New"/>
                <a:cs typeface="Courier"/>
                <a:sym typeface="Courier New"/>
              </a:rPr>
              <a:t>)</a:t>
            </a:r>
          </a:p>
          <a:p>
            <a:pPr>
              <a:buClr>
                <a:schemeClr val="lt1"/>
              </a:buClr>
              <a:buSzPct val="25000"/>
            </a:pPr>
            <a:r>
              <a:rPr lang="en-US" sz="1050" dirty="0" err="1">
                <a:latin typeface="Courier"/>
                <a:ea typeface="Courier New"/>
                <a:cs typeface="Courier"/>
                <a:sym typeface="Courier New"/>
              </a:rPr>
              <a:t>dict_items</a:t>
            </a:r>
            <a:r>
              <a:rPr lang="en-US" sz="1050" dirty="0">
                <a:latin typeface="Courier"/>
                <a:ea typeface="Courier New"/>
                <a:cs typeface="Courier"/>
                <a:sym typeface="Courier New"/>
              </a:rPr>
              <a:t>([('</a:t>
            </a:r>
            <a:r>
              <a:rPr lang="en-US" sz="1050" dirty="0" err="1">
                <a:latin typeface="Courier"/>
                <a:ea typeface="Courier New"/>
                <a:cs typeface="Courier"/>
                <a:sym typeface="Courier New"/>
              </a:rPr>
              <a:t>csev</a:t>
            </a:r>
            <a:r>
              <a:rPr lang="en-US" sz="1050" dirty="0">
                <a:latin typeface="Courier"/>
                <a:ea typeface="Courier New"/>
                <a:cs typeface="Courier"/>
                <a:sym typeface="Courier New"/>
              </a:rPr>
              <a:t>', 2), ('</a:t>
            </a:r>
            <a:r>
              <a:rPr lang="en-US" sz="1050" dirty="0" err="1">
                <a:latin typeface="Courier"/>
                <a:ea typeface="Courier New"/>
                <a:cs typeface="Courier"/>
                <a:sym typeface="Courier New"/>
              </a:rPr>
              <a:t>cwen</a:t>
            </a:r>
            <a:r>
              <a:rPr lang="en-US" sz="1050" dirty="0">
                <a:latin typeface="Courier"/>
                <a:ea typeface="Courier New"/>
                <a:cs typeface="Courier"/>
                <a:sym typeface="Courier New"/>
              </a:rPr>
              <a:t>',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FB9D87-46F2-46AA-B853-EC8438F3AEC8}"/>
              </a:ext>
            </a:extLst>
          </p:cNvPr>
          <p:cNvSpPr>
            <a:spLocks noGrp="1"/>
          </p:cNvSpPr>
          <p:nvPr>
            <p:ph type="title"/>
          </p:nvPr>
        </p:nvSpPr>
        <p:spPr/>
        <p:txBody>
          <a:bodyPr/>
          <a:lstStyle/>
          <a:p>
            <a:r>
              <a:rPr lang="en-US" dirty="0"/>
              <a:t>Using Tuples as Composite Keys in a Dictionary</a:t>
            </a:r>
          </a:p>
        </p:txBody>
      </p:sp>
      <p:sp>
        <p:nvSpPr>
          <p:cNvPr id="6" name="Content Placeholder 5">
            <a:extLst>
              <a:ext uri="{FF2B5EF4-FFF2-40B4-BE49-F238E27FC236}">
                <a16:creationId xmlns:a16="http://schemas.microsoft.com/office/drawing/2014/main" id="{88144C0D-3B24-4084-85CC-F44C8F949057}"/>
              </a:ext>
            </a:extLst>
          </p:cNvPr>
          <p:cNvSpPr>
            <a:spLocks noGrp="1"/>
          </p:cNvSpPr>
          <p:nvPr>
            <p:ph type="body" idx="1"/>
          </p:nvPr>
        </p:nvSpPr>
        <p:spPr/>
        <p:txBody>
          <a:bodyPr/>
          <a:lstStyle/>
          <a:p>
            <a:r>
              <a:rPr lang="en-US" dirty="0"/>
              <a:t>If we want to </a:t>
            </a:r>
            <a:r>
              <a:rPr lang="en-US" dirty="0">
                <a:solidFill>
                  <a:srgbClr val="2185C6"/>
                </a:solidFill>
              </a:rPr>
              <a:t>create a composite key </a:t>
            </a:r>
            <a:r>
              <a:rPr lang="en-US" dirty="0"/>
              <a:t>to use in a dictionary we </a:t>
            </a:r>
            <a:r>
              <a:rPr lang="en-US" dirty="0">
                <a:solidFill>
                  <a:srgbClr val="F20052"/>
                </a:solidFill>
              </a:rPr>
              <a:t>must use a tuple as the key (not list)</a:t>
            </a:r>
          </a:p>
          <a:p>
            <a:r>
              <a:rPr lang="en-US" dirty="0"/>
              <a:t>For example, we want to create a telephone directory, mapping last-name and first-name to telephone numbers</a:t>
            </a:r>
          </a:p>
          <a:p>
            <a:pPr lvl="1"/>
            <a:r>
              <a:rPr lang="en-US" dirty="0"/>
              <a:t>key: (last-name, first-name)</a:t>
            </a:r>
          </a:p>
          <a:p>
            <a:pPr lvl="1"/>
            <a:r>
              <a:rPr lang="en-US" dirty="0"/>
              <a:t>value: </a:t>
            </a:r>
            <a:r>
              <a:rPr lang="en-US" dirty="0" err="1"/>
              <a:t>telelphone</a:t>
            </a:r>
            <a:r>
              <a:rPr lang="en-US" dirty="0"/>
              <a:t> number</a:t>
            </a:r>
          </a:p>
        </p:txBody>
      </p:sp>
      <p:sp>
        <p:nvSpPr>
          <p:cNvPr id="4" name="Slide Number Placeholder 3">
            <a:extLst>
              <a:ext uri="{FF2B5EF4-FFF2-40B4-BE49-F238E27FC236}">
                <a16:creationId xmlns:a16="http://schemas.microsoft.com/office/drawing/2014/main" id="{CD398EBA-FBDA-4245-8298-F9197B3919BE}"/>
              </a:ext>
            </a:extLst>
          </p:cNvPr>
          <p:cNvSpPr>
            <a:spLocks noGrp="1"/>
          </p:cNvSpPr>
          <p:nvPr>
            <p:ph type="sldNum" idx="12"/>
          </p:nvPr>
        </p:nvSpPr>
        <p:spPr/>
        <p:txBody>
          <a:bodyPr/>
          <a:lstStyle/>
          <a:p>
            <a:fld id="{B77688AD-4E46-4C5E-BF52-43A21767171C}" type="slidenum">
              <a:rPr lang="en-US" altLang="zh-CN" smtClean="0"/>
              <a:pPr/>
              <a:t>66</a:t>
            </a:fld>
            <a:endParaRPr lang="en-US" altLang="zh-CN" dirty="0"/>
          </a:p>
        </p:txBody>
      </p:sp>
      <p:sp>
        <p:nvSpPr>
          <p:cNvPr id="36" name="Content Placeholder 6">
            <a:extLst>
              <a:ext uri="{FF2B5EF4-FFF2-40B4-BE49-F238E27FC236}">
                <a16:creationId xmlns:a16="http://schemas.microsoft.com/office/drawing/2014/main" id="{83825B4E-F2C1-DA4B-A5EA-8EEEE7473F25}"/>
              </a:ext>
            </a:extLst>
          </p:cNvPr>
          <p:cNvSpPr>
            <a:spLocks noGrp="1"/>
          </p:cNvSpPr>
          <p:nvPr>
            <p:ph sz="half" idx="4294967295"/>
          </p:nvPr>
        </p:nvSpPr>
        <p:spPr>
          <a:xfrm>
            <a:off x="3614140" y="2803359"/>
            <a:ext cx="2675342" cy="349034"/>
          </a:xfrm>
          <a:ln>
            <a:solidFill>
              <a:srgbClr val="FF0000"/>
            </a:solidFill>
          </a:ln>
        </p:spPr>
        <p:txBody>
          <a:bodyPr>
            <a:noAutofit/>
          </a:bodyPr>
          <a:lstStyle/>
          <a:p>
            <a:pPr marL="0" indent="0">
              <a:spcBef>
                <a:spcPts val="0"/>
              </a:spcBef>
              <a:buNone/>
            </a:pPr>
            <a:r>
              <a:rPr lang="en-US" sz="1050" b="1" dirty="0">
                <a:solidFill>
                  <a:srgbClr val="FF0000"/>
                </a:solidFill>
                <a:latin typeface="Courier"/>
              </a:rPr>
              <a:t>directory[</a:t>
            </a:r>
            <a:r>
              <a:rPr lang="en-US" sz="1050" b="1" dirty="0" err="1">
                <a:solidFill>
                  <a:srgbClr val="FF0000"/>
                </a:solidFill>
                <a:latin typeface="Courier"/>
              </a:rPr>
              <a:t>last,first</a:t>
            </a:r>
            <a:r>
              <a:rPr lang="en-US" sz="1050" b="1" dirty="0">
                <a:solidFill>
                  <a:srgbClr val="FF0000"/>
                </a:solidFill>
                <a:latin typeface="Courier"/>
              </a:rPr>
              <a:t>] = number</a:t>
            </a:r>
          </a:p>
        </p:txBody>
      </p:sp>
      <p:pic>
        <p:nvPicPr>
          <p:cNvPr id="37" name="Picture 36">
            <a:extLst>
              <a:ext uri="{FF2B5EF4-FFF2-40B4-BE49-F238E27FC236}">
                <a16:creationId xmlns:a16="http://schemas.microsoft.com/office/drawing/2014/main" id="{99B17C62-3348-7A49-B8BF-FE5CF51082C0}"/>
              </a:ext>
            </a:extLst>
          </p:cNvPr>
          <p:cNvPicPr>
            <a:picLocks noChangeAspect="1"/>
          </p:cNvPicPr>
          <p:nvPr/>
        </p:nvPicPr>
        <p:blipFill>
          <a:blip r:embed="rId2"/>
          <a:stretch>
            <a:fillRect/>
          </a:stretch>
        </p:blipFill>
        <p:spPr>
          <a:xfrm>
            <a:off x="1160353" y="3454073"/>
            <a:ext cx="5328414" cy="954430"/>
          </a:xfrm>
          <a:prstGeom prst="rect">
            <a:avLst/>
          </a:prstGeom>
        </p:spPr>
      </p:pic>
    </p:spTree>
    <p:extLst>
      <p:ext uri="{BB962C8B-B14F-4D97-AF65-F5344CB8AC3E}">
        <p14:creationId xmlns:p14="http://schemas.microsoft.com/office/powerpoint/2010/main" val="28042479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A8F2E-5C8D-46C6-BF88-ECDC798C302F}"/>
              </a:ext>
            </a:extLst>
          </p:cNvPr>
          <p:cNvSpPr>
            <a:spLocks noGrp="1"/>
          </p:cNvSpPr>
          <p:nvPr>
            <p:ph type="title"/>
          </p:nvPr>
        </p:nvSpPr>
        <p:spPr/>
        <p:txBody>
          <a:bodyPr/>
          <a:lstStyle/>
          <a:p>
            <a:r>
              <a:rPr lang="en-US" dirty="0"/>
              <a:t>Summary of Tuples</a:t>
            </a:r>
          </a:p>
        </p:txBody>
      </p:sp>
      <p:sp>
        <p:nvSpPr>
          <p:cNvPr id="6" name="Content Placeholder 5">
            <a:extLst>
              <a:ext uri="{FF2B5EF4-FFF2-40B4-BE49-F238E27FC236}">
                <a16:creationId xmlns:a16="http://schemas.microsoft.com/office/drawing/2014/main" id="{89F1C946-3257-4508-91AC-197320709824}"/>
              </a:ext>
            </a:extLst>
          </p:cNvPr>
          <p:cNvSpPr>
            <a:spLocks noGrp="1"/>
          </p:cNvSpPr>
          <p:nvPr>
            <p:ph type="body" idx="1"/>
          </p:nvPr>
        </p:nvSpPr>
        <p:spPr/>
        <p:txBody>
          <a:bodyPr/>
          <a:lstStyle/>
          <a:p>
            <a:r>
              <a:rPr lang="en-US" dirty="0">
                <a:solidFill>
                  <a:srgbClr val="2185C6"/>
                </a:solidFill>
              </a:rPr>
              <a:t>Tuples</a:t>
            </a:r>
          </a:p>
          <a:p>
            <a:pPr lvl="1"/>
            <a:r>
              <a:rPr lang="en-US" dirty="0">
                <a:solidFill>
                  <a:srgbClr val="2185C6"/>
                </a:solidFill>
              </a:rPr>
              <a:t>Like list</a:t>
            </a:r>
            <a:r>
              <a:rPr lang="en-US" dirty="0"/>
              <a:t>, but </a:t>
            </a:r>
            <a:r>
              <a:rPr lang="en-US" dirty="0">
                <a:solidFill>
                  <a:srgbClr val="2185C6"/>
                </a:solidFill>
              </a:rPr>
              <a:t>Immutable</a:t>
            </a:r>
          </a:p>
          <a:p>
            <a:pPr lvl="1"/>
            <a:r>
              <a:rPr lang="en-US" dirty="0">
                <a:solidFill>
                  <a:srgbClr val="2185C6"/>
                </a:solidFill>
              </a:rPr>
              <a:t>Use as items or keys </a:t>
            </a:r>
            <a:r>
              <a:rPr lang="en-US" dirty="0"/>
              <a:t>of dictionaries</a:t>
            </a:r>
          </a:p>
          <a:p>
            <a:pPr lvl="1"/>
            <a:r>
              <a:rPr lang="en-US" dirty="0">
                <a:solidFill>
                  <a:srgbClr val="2185C6"/>
                </a:solidFill>
              </a:rPr>
              <a:t>Assignment: (</a:t>
            </a:r>
            <a:r>
              <a:rPr lang="en-US" dirty="0" err="1">
                <a:solidFill>
                  <a:srgbClr val="2185C6"/>
                </a:solidFill>
              </a:rPr>
              <a:t>x,y</a:t>
            </a:r>
            <a:r>
              <a:rPr lang="en-US" dirty="0">
                <a:solidFill>
                  <a:srgbClr val="2185C6"/>
                </a:solidFill>
              </a:rPr>
              <a:t>) = (‘</a:t>
            </a:r>
            <a:r>
              <a:rPr lang="en-US" dirty="0" err="1">
                <a:solidFill>
                  <a:srgbClr val="2185C6"/>
                </a:solidFill>
              </a:rPr>
              <a:t>a’,’b</a:t>
            </a:r>
            <a:r>
              <a:rPr lang="en-US" dirty="0">
                <a:solidFill>
                  <a:srgbClr val="2185C6"/>
                </a:solidFill>
              </a:rPr>
              <a:t>’)</a:t>
            </a:r>
          </a:p>
          <a:p>
            <a:endParaRPr lang="en-US" dirty="0"/>
          </a:p>
        </p:txBody>
      </p:sp>
      <p:sp>
        <p:nvSpPr>
          <p:cNvPr id="4" name="Slide Number Placeholder 3">
            <a:extLst>
              <a:ext uri="{FF2B5EF4-FFF2-40B4-BE49-F238E27FC236}">
                <a16:creationId xmlns:a16="http://schemas.microsoft.com/office/drawing/2014/main" id="{65961BA0-BED0-42DD-9662-B5CFC9D5F53E}"/>
              </a:ext>
            </a:extLst>
          </p:cNvPr>
          <p:cNvSpPr>
            <a:spLocks noGrp="1"/>
          </p:cNvSpPr>
          <p:nvPr>
            <p:ph type="sldNum" idx="12"/>
          </p:nvPr>
        </p:nvSpPr>
        <p:spPr/>
        <p:txBody>
          <a:bodyPr/>
          <a:lstStyle/>
          <a:p>
            <a:fld id="{2E91ACDB-7BED-4E3C-B84C-8B2FE4A4870D}" type="slidenum">
              <a:rPr lang="en-US" altLang="zh-CN" smtClean="0"/>
              <a:pPr/>
              <a:t>67</a:t>
            </a:fld>
            <a:endParaRPr lang="en-US" altLang="zh-CN" dirty="0"/>
          </a:p>
        </p:txBody>
      </p:sp>
    </p:spTree>
    <p:extLst>
      <p:ext uri="{BB962C8B-B14F-4D97-AF65-F5344CB8AC3E}">
        <p14:creationId xmlns:p14="http://schemas.microsoft.com/office/powerpoint/2010/main" val="19600689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7459D-9413-487E-B35C-DD7D02CAB712}"/>
              </a:ext>
            </a:extLst>
          </p:cNvPr>
          <p:cNvSpPr>
            <a:spLocks noGrp="1"/>
          </p:cNvSpPr>
          <p:nvPr>
            <p:ph type="ctrTitle"/>
          </p:nvPr>
        </p:nvSpPr>
        <p:spPr>
          <a:xfrm>
            <a:off x="514350" y="3466407"/>
            <a:ext cx="5829300" cy="533056"/>
          </a:xfrm>
        </p:spPr>
        <p:txBody>
          <a:bodyPr spcFirstLastPara="1" vert="horz" wrap="square" lIns="68580" tIns="34290" rIns="68580" bIns="34290" rtlCol="0" anchor="t" anchorCtr="0">
            <a:noAutofit/>
          </a:bodyPr>
          <a:lstStyle/>
          <a:p>
            <a:pPr algn="l" defTabSz="685800"/>
            <a:r>
              <a:rPr lang="en-US" sz="3200" dirty="0"/>
              <a:t>Tuples: comparing</a:t>
            </a:r>
          </a:p>
        </p:txBody>
      </p:sp>
      <p:sp>
        <p:nvSpPr>
          <p:cNvPr id="4" name="Slide Number Placeholder 3">
            <a:extLst>
              <a:ext uri="{FF2B5EF4-FFF2-40B4-BE49-F238E27FC236}">
                <a16:creationId xmlns:a16="http://schemas.microsoft.com/office/drawing/2014/main" id="{8ACEDB1C-0462-45E7-A290-A1BE5C8540E4}"/>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B77688AD-4E46-4C5E-BF52-43A21767171C}" type="slidenum">
              <a:rPr lang="en-US" altLang="zh-CN" sz="900" kern="1200" dirty="0">
                <a:latin typeface="+mn-lt"/>
                <a:ea typeface="+mn-ea"/>
                <a:cs typeface="+mn-cs"/>
              </a:rPr>
              <a:pPr>
                <a:spcAft>
                  <a:spcPts val="450"/>
                </a:spcAft>
              </a:pPr>
              <a:t>68</a:t>
            </a:fld>
            <a:endParaRPr lang="en-US" altLang="zh-CN" sz="900" kern="1200" dirty="0">
              <a:latin typeface="+mn-lt"/>
              <a:ea typeface="+mn-ea"/>
              <a:cs typeface="+mn-cs"/>
            </a:endParaRPr>
          </a:p>
        </p:txBody>
      </p:sp>
    </p:spTree>
    <p:extLst>
      <p:ext uri="{BB962C8B-B14F-4D97-AF65-F5344CB8AC3E}">
        <p14:creationId xmlns:p14="http://schemas.microsoft.com/office/powerpoint/2010/main" val="910647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p:txBody>
          <a:bodyPr anchor="ctr"/>
          <a:lstStyle/>
          <a:p>
            <a:r>
              <a:rPr lang="en-US" dirty="0">
                <a:sym typeface="Cabin"/>
              </a:rPr>
              <a:t>Tuples are Comparable</a:t>
            </a:r>
          </a:p>
        </p:txBody>
      </p:sp>
      <p:sp>
        <p:nvSpPr>
          <p:cNvPr id="224" name="Shape 224"/>
          <p:cNvSpPr txBox="1">
            <a:spLocks noGrp="1"/>
          </p:cNvSpPr>
          <p:nvPr>
            <p:ph type="body" idx="1"/>
          </p:nvPr>
        </p:nvSpPr>
        <p:spPr/>
        <p:txBody>
          <a:bodyPr/>
          <a:lstStyle/>
          <a:p>
            <a:r>
              <a:rPr lang="en-US" dirty="0">
                <a:sym typeface="Cabin"/>
              </a:rPr>
              <a:t>The comparison operators work with tuples and other sequences. </a:t>
            </a:r>
          </a:p>
          <a:p>
            <a:r>
              <a:rPr lang="en-US" dirty="0">
                <a:solidFill>
                  <a:srgbClr val="FF0000"/>
                </a:solidFill>
                <a:sym typeface="Cabin"/>
              </a:rPr>
              <a:t>If the first item is equal, Python goes on to the next element,  and so on, until it finds elements that differ.</a:t>
            </a:r>
          </a:p>
        </p:txBody>
      </p:sp>
      <p:sp>
        <p:nvSpPr>
          <p:cNvPr id="225" name="Shape 225"/>
          <p:cNvSpPr txBox="1"/>
          <p:nvPr/>
        </p:nvSpPr>
        <p:spPr>
          <a:xfrm>
            <a:off x="1088863" y="2493916"/>
            <a:ext cx="4811273" cy="1453976"/>
          </a:xfrm>
          <a:prstGeom prst="rect">
            <a:avLst/>
          </a:prstGeom>
          <a:noFill/>
          <a:ln>
            <a:noFill/>
          </a:ln>
        </p:spPr>
        <p:txBody>
          <a:bodyPr lIns="0" tIns="0" rIns="0" bIns="0" anchor="ctr" anchorCtr="0">
            <a:noAutofit/>
          </a:bodyPr>
          <a:lstStyle/>
          <a:p>
            <a:pPr>
              <a:buClr>
                <a:schemeClr val="lt1"/>
              </a:buClr>
              <a:buSzPct val="25000"/>
            </a:pPr>
            <a:r>
              <a:rPr lang="en-US" sz="1181" dirty="0">
                <a:latin typeface="Courier"/>
                <a:ea typeface="Courier New"/>
                <a:cs typeface="Courier"/>
                <a:sym typeface="Courier New"/>
              </a:rPr>
              <a:t>&gt;&gt;&gt; (0, 1, 2) &lt; (5, 1, 2)</a:t>
            </a:r>
          </a:p>
          <a:p>
            <a:pPr>
              <a:buClr>
                <a:schemeClr val="lt1"/>
              </a:buClr>
              <a:buSzPct val="25000"/>
            </a:pPr>
            <a:r>
              <a:rPr lang="en-US" sz="1181" dirty="0">
                <a:latin typeface="Courier"/>
                <a:ea typeface="Courier New"/>
                <a:cs typeface="Courier"/>
                <a:sym typeface="Courier New"/>
              </a:rPr>
              <a:t>True</a:t>
            </a:r>
          </a:p>
          <a:p>
            <a:pPr>
              <a:buClr>
                <a:schemeClr val="lt1"/>
              </a:buClr>
              <a:buSzPct val="25000"/>
            </a:pPr>
            <a:r>
              <a:rPr lang="en-US" sz="1181" dirty="0">
                <a:latin typeface="Courier"/>
                <a:ea typeface="Courier New"/>
                <a:cs typeface="Courier"/>
                <a:sym typeface="Courier New"/>
              </a:rPr>
              <a:t>&gt;&gt;&gt; (0, 1, 2000000) &lt; (0, 3, 4)</a:t>
            </a:r>
          </a:p>
          <a:p>
            <a:pPr>
              <a:buClr>
                <a:schemeClr val="lt1"/>
              </a:buClr>
              <a:buSzPct val="25000"/>
            </a:pPr>
            <a:r>
              <a:rPr lang="en-US" sz="1181" dirty="0">
                <a:latin typeface="Courier"/>
                <a:ea typeface="Courier New"/>
                <a:cs typeface="Courier"/>
                <a:sym typeface="Courier New"/>
              </a:rPr>
              <a:t>True</a:t>
            </a:r>
          </a:p>
          <a:p>
            <a:pPr>
              <a:buClr>
                <a:schemeClr val="lt1"/>
              </a:buClr>
              <a:buSzPct val="25000"/>
            </a:pPr>
            <a:r>
              <a:rPr lang="en-US" sz="1181" dirty="0">
                <a:latin typeface="Courier"/>
                <a:ea typeface="Courier New"/>
                <a:cs typeface="Courier"/>
                <a:sym typeface="Courier New"/>
              </a:rPr>
              <a:t>&gt;&gt;&gt; ( 'Jones', 'Sally' ) &lt; ('Jones', 'Sam')</a:t>
            </a:r>
          </a:p>
          <a:p>
            <a:pPr>
              <a:buClr>
                <a:schemeClr val="lt1"/>
              </a:buClr>
              <a:buSzPct val="25000"/>
            </a:pPr>
            <a:r>
              <a:rPr lang="en-US" sz="1181" dirty="0">
                <a:latin typeface="Courier"/>
                <a:ea typeface="Courier New"/>
                <a:cs typeface="Courier"/>
                <a:sym typeface="Courier New"/>
              </a:rPr>
              <a:t>True</a:t>
            </a:r>
          </a:p>
          <a:p>
            <a:pPr>
              <a:buClr>
                <a:schemeClr val="lt1"/>
              </a:buClr>
              <a:buSzPct val="25000"/>
            </a:pPr>
            <a:r>
              <a:rPr lang="en-US" sz="1181" dirty="0">
                <a:latin typeface="Courier"/>
                <a:ea typeface="Courier New"/>
                <a:cs typeface="Courier"/>
                <a:sym typeface="Courier New"/>
              </a:rPr>
              <a:t>&gt;&gt;&gt; ( 'Jones', 'Sally') &gt; ('Adams', 'Sam')</a:t>
            </a:r>
          </a:p>
          <a:p>
            <a:pPr>
              <a:buClr>
                <a:schemeClr val="lt1"/>
              </a:buClr>
              <a:buSzPct val="25000"/>
            </a:pPr>
            <a:r>
              <a:rPr lang="en-US" sz="1181" dirty="0">
                <a:latin typeface="Courier"/>
                <a:ea typeface="Courier New"/>
                <a:cs typeface="Courier"/>
                <a:sym typeface="Courier New"/>
              </a:rPr>
              <a:t>True</a:t>
            </a:r>
          </a:p>
        </p:txBody>
      </p:sp>
      <p:sp>
        <p:nvSpPr>
          <p:cNvPr id="2" name="TextBox 1">
            <a:extLst>
              <a:ext uri="{FF2B5EF4-FFF2-40B4-BE49-F238E27FC236}">
                <a16:creationId xmlns:a16="http://schemas.microsoft.com/office/drawing/2014/main" id="{3553BF4F-7A16-4C13-90DC-469A2097BCBB}"/>
              </a:ext>
            </a:extLst>
          </p:cNvPr>
          <p:cNvSpPr txBox="1"/>
          <p:nvPr/>
        </p:nvSpPr>
        <p:spPr>
          <a:xfrm>
            <a:off x="1048357" y="3962787"/>
            <a:ext cx="6172200" cy="577081"/>
          </a:xfrm>
          <a:prstGeom prst="rect">
            <a:avLst/>
          </a:prstGeom>
          <a:noFill/>
        </p:spPr>
        <p:txBody>
          <a:bodyPr wrap="square" rtlCol="0">
            <a:spAutoFit/>
          </a:bodyPr>
          <a:lstStyle/>
          <a:p>
            <a:r>
              <a:rPr lang="en-US" sz="1575" dirty="0">
                <a:solidFill>
                  <a:srgbClr val="0070C0"/>
                </a:solidFill>
                <a:latin typeface="arial" panose="020B0604020202020204" pitchFamily="34" charset="0"/>
              </a:rPr>
              <a:t>This is so called lexicographical order, which generalizes the alphabetical order</a:t>
            </a:r>
            <a:endParaRPr lang="en-US" sz="1575"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9B63-4B1B-41E0-A9B7-3708D6A3FDB2}"/>
              </a:ext>
            </a:extLst>
          </p:cNvPr>
          <p:cNvSpPr>
            <a:spLocks noGrp="1"/>
          </p:cNvSpPr>
          <p:nvPr>
            <p:ph type="title"/>
          </p:nvPr>
        </p:nvSpPr>
        <p:spPr/>
        <p:txBody>
          <a:bodyPr/>
          <a:lstStyle/>
          <a:p>
            <a:r>
              <a:rPr lang="en-US" dirty="0">
                <a:sym typeface="Cabin"/>
              </a:rPr>
              <a:t>Sort Items of a Dictionary by Keys</a:t>
            </a:r>
            <a:endParaRPr lang="en-US" dirty="0"/>
          </a:p>
        </p:txBody>
      </p:sp>
      <p:sp>
        <p:nvSpPr>
          <p:cNvPr id="3" name="Content Placeholder 2">
            <a:extLst>
              <a:ext uri="{FF2B5EF4-FFF2-40B4-BE49-F238E27FC236}">
                <a16:creationId xmlns:a16="http://schemas.microsoft.com/office/drawing/2014/main" id="{A96319EC-EFDE-4EDD-A385-3CF9BFA3D61B}"/>
              </a:ext>
            </a:extLst>
          </p:cNvPr>
          <p:cNvSpPr>
            <a:spLocks noGrp="1"/>
          </p:cNvSpPr>
          <p:nvPr>
            <p:ph type="body" idx="1"/>
          </p:nvPr>
        </p:nvSpPr>
        <p:spPr/>
        <p:txBody>
          <a:bodyPr/>
          <a:lstStyle/>
          <a:p>
            <a:r>
              <a:rPr lang="en-US" dirty="0"/>
              <a:t>Items of a dictionary can be sorted by keys by using built-in function sorted()</a:t>
            </a:r>
          </a:p>
        </p:txBody>
      </p:sp>
      <p:sp>
        <p:nvSpPr>
          <p:cNvPr id="4" name="Slide Number Placeholder 3">
            <a:extLst>
              <a:ext uri="{FF2B5EF4-FFF2-40B4-BE49-F238E27FC236}">
                <a16:creationId xmlns:a16="http://schemas.microsoft.com/office/drawing/2014/main" id="{F0CF5EE8-520A-4782-9726-21D951F5B074}"/>
              </a:ext>
            </a:extLst>
          </p:cNvPr>
          <p:cNvSpPr>
            <a:spLocks noGrp="1"/>
          </p:cNvSpPr>
          <p:nvPr>
            <p:ph type="sldNum" idx="12"/>
          </p:nvPr>
        </p:nvSpPr>
        <p:spPr/>
        <p:txBody>
          <a:bodyPr/>
          <a:lstStyle/>
          <a:p>
            <a:fld id="{2E91ACDB-7BED-4E3C-B84C-8B2FE4A4870D}" type="slidenum">
              <a:rPr lang="en-US" altLang="zh-CN" smtClean="0"/>
              <a:pPr/>
              <a:t>70</a:t>
            </a:fld>
            <a:endParaRPr lang="en-US" altLang="zh-CN" dirty="0"/>
          </a:p>
        </p:txBody>
      </p:sp>
      <p:sp>
        <p:nvSpPr>
          <p:cNvPr id="5" name="Shape 232">
            <a:extLst>
              <a:ext uri="{FF2B5EF4-FFF2-40B4-BE49-F238E27FC236}">
                <a16:creationId xmlns:a16="http://schemas.microsoft.com/office/drawing/2014/main" id="{FA9A3302-C4E0-42CD-BBCC-E493A8778733}"/>
              </a:ext>
            </a:extLst>
          </p:cNvPr>
          <p:cNvSpPr txBox="1"/>
          <p:nvPr/>
        </p:nvSpPr>
        <p:spPr>
          <a:xfrm>
            <a:off x="1114973" y="2095205"/>
            <a:ext cx="4548542" cy="1309532"/>
          </a:xfrm>
          <a:prstGeom prst="rect">
            <a:avLst/>
          </a:prstGeom>
          <a:noFill/>
          <a:ln>
            <a:noFill/>
          </a:ln>
        </p:spPr>
        <p:txBody>
          <a:bodyPr lIns="0" tIns="0" rIns="0" bIns="0" anchor="ctr" anchorCtr="0">
            <a:noAutofit/>
          </a:bodyPr>
          <a:lstStyle/>
          <a:p>
            <a:pPr>
              <a:buClr>
                <a:schemeClr val="lt1"/>
              </a:buClr>
              <a:buSzPct val="25000"/>
            </a:pPr>
            <a:r>
              <a:rPr lang="en-US" sz="1266" dirty="0">
                <a:latin typeface="Courier"/>
                <a:ea typeface="Courier New"/>
                <a:cs typeface="Courier"/>
                <a:sym typeface="Courier New"/>
              </a:rPr>
              <a:t>&gt;&gt;&gt; d = {'a':10, 'b':1, 'c':22}</a:t>
            </a:r>
          </a:p>
          <a:p>
            <a:pPr>
              <a:buClr>
                <a:schemeClr val="lt1"/>
              </a:buClr>
              <a:buSzPct val="25000"/>
            </a:pPr>
            <a:r>
              <a:rPr lang="en-US" sz="1266" dirty="0">
                <a:latin typeface="Courier"/>
                <a:ea typeface="Courier New"/>
                <a:cs typeface="Courier"/>
                <a:sym typeface="Courier New"/>
              </a:rPr>
              <a:t>&gt;&gt;&gt; </a:t>
            </a:r>
            <a:r>
              <a:rPr lang="en-US" sz="1266" dirty="0" err="1">
                <a:latin typeface="Courier"/>
                <a:ea typeface="Courier New"/>
                <a:cs typeface="Courier"/>
                <a:sym typeface="Courier New"/>
              </a:rPr>
              <a:t>d.items</a:t>
            </a:r>
            <a:r>
              <a:rPr lang="en-US" sz="1266" dirty="0">
                <a:latin typeface="Courier"/>
                <a:ea typeface="Courier New"/>
                <a:cs typeface="Courier"/>
                <a:sym typeface="Courier New"/>
              </a:rPr>
              <a:t>()</a:t>
            </a:r>
          </a:p>
          <a:p>
            <a:pPr>
              <a:buClr>
                <a:schemeClr val="lt1"/>
              </a:buClr>
              <a:buSzPct val="25000"/>
            </a:pPr>
            <a:r>
              <a:rPr lang="en-US" sz="1266" dirty="0" err="1">
                <a:latin typeface="Courier"/>
                <a:ea typeface="Courier New"/>
                <a:cs typeface="Courier"/>
                <a:sym typeface="Courier New"/>
              </a:rPr>
              <a:t>dict_items</a:t>
            </a:r>
            <a:r>
              <a:rPr lang="en-US" sz="1266" dirty="0">
                <a:latin typeface="Courier"/>
                <a:ea typeface="Courier New"/>
                <a:cs typeface="Courier"/>
                <a:sym typeface="Courier New"/>
              </a:rPr>
              <a:t>([('a', 10), ('c', 22), ('b', 1)])</a:t>
            </a:r>
          </a:p>
          <a:p>
            <a:pPr>
              <a:buClr>
                <a:schemeClr val="lt1"/>
              </a:buClr>
              <a:buSzPct val="25000"/>
            </a:pPr>
            <a:r>
              <a:rPr lang="en-US" sz="1266" dirty="0">
                <a:latin typeface="Courier"/>
                <a:ea typeface="Courier New"/>
                <a:cs typeface="Courier"/>
                <a:sym typeface="Courier New"/>
              </a:rPr>
              <a:t>&gt;&gt;&gt; </a:t>
            </a:r>
            <a:r>
              <a:rPr lang="en-US" sz="1266" b="1" dirty="0">
                <a:solidFill>
                  <a:srgbClr val="FF0000"/>
                </a:solidFill>
                <a:latin typeface="Courier"/>
                <a:ea typeface="Courier New"/>
                <a:cs typeface="Courier"/>
                <a:sym typeface="Courier New"/>
              </a:rPr>
              <a:t>sorted(d)</a:t>
            </a:r>
          </a:p>
          <a:p>
            <a:pPr>
              <a:buClr>
                <a:schemeClr val="lt1"/>
              </a:buClr>
              <a:buSzPct val="25000"/>
            </a:pPr>
            <a:r>
              <a:rPr lang="en-US" sz="1266" dirty="0">
                <a:latin typeface="Courier"/>
                <a:ea typeface="Courier New"/>
                <a:cs typeface="Courier"/>
                <a:sym typeface="Courier New"/>
              </a:rPr>
              <a:t>['a', 'b', 'c']</a:t>
            </a:r>
          </a:p>
          <a:p>
            <a:pPr>
              <a:buClr>
                <a:schemeClr val="lt1"/>
              </a:buClr>
              <a:buSzPct val="25000"/>
            </a:pPr>
            <a:r>
              <a:rPr lang="en-US" sz="1266" dirty="0">
                <a:latin typeface="Courier"/>
                <a:ea typeface="Courier New"/>
                <a:cs typeface="Courier"/>
                <a:sym typeface="Courier New"/>
              </a:rPr>
              <a:t>&gt;&gt;&gt; </a:t>
            </a:r>
            <a:r>
              <a:rPr lang="en-US" sz="1266" b="1" dirty="0">
                <a:solidFill>
                  <a:srgbClr val="FF0000"/>
                </a:solidFill>
                <a:latin typeface="Courier"/>
                <a:ea typeface="Courier New"/>
                <a:cs typeface="Courier"/>
                <a:sym typeface="Courier New"/>
              </a:rPr>
              <a:t>sorted(</a:t>
            </a:r>
            <a:r>
              <a:rPr lang="en-US" sz="1266" b="1" dirty="0" err="1">
                <a:solidFill>
                  <a:srgbClr val="FF0000"/>
                </a:solidFill>
                <a:latin typeface="Courier"/>
                <a:ea typeface="Courier New"/>
                <a:cs typeface="Courier"/>
                <a:sym typeface="Courier New"/>
              </a:rPr>
              <a:t>d.items</a:t>
            </a:r>
            <a:r>
              <a:rPr lang="en-US" sz="1266" b="1" dirty="0">
                <a:solidFill>
                  <a:srgbClr val="FF0000"/>
                </a:solidFill>
                <a:latin typeface="Courier"/>
                <a:ea typeface="Courier New"/>
                <a:cs typeface="Courier"/>
                <a:sym typeface="Courier New"/>
              </a:rPr>
              <a:t>())</a:t>
            </a:r>
          </a:p>
          <a:p>
            <a:pPr>
              <a:buClr>
                <a:schemeClr val="lt1"/>
              </a:buClr>
              <a:buSzPct val="25000"/>
            </a:pPr>
            <a:r>
              <a:rPr lang="en-US" sz="1266" dirty="0">
                <a:latin typeface="Courier"/>
                <a:ea typeface="Courier New"/>
                <a:cs typeface="Courier"/>
                <a:sym typeface="Courier New"/>
              </a:rPr>
              <a:t>[('a', 10), ('b', 1), ('c', 22)]</a:t>
            </a:r>
          </a:p>
        </p:txBody>
      </p:sp>
      <p:sp>
        <p:nvSpPr>
          <p:cNvPr id="6" name="TextBox 5">
            <a:extLst>
              <a:ext uri="{FF2B5EF4-FFF2-40B4-BE49-F238E27FC236}">
                <a16:creationId xmlns:a16="http://schemas.microsoft.com/office/drawing/2014/main" id="{0828E86B-0C41-4027-8215-E9B9A332FFC4}"/>
              </a:ext>
            </a:extLst>
          </p:cNvPr>
          <p:cNvSpPr txBox="1"/>
          <p:nvPr/>
        </p:nvSpPr>
        <p:spPr>
          <a:xfrm>
            <a:off x="1057421" y="3514237"/>
            <a:ext cx="5061001" cy="369332"/>
          </a:xfrm>
          <a:prstGeom prst="rect">
            <a:avLst/>
          </a:prstGeom>
          <a:noFill/>
        </p:spPr>
        <p:txBody>
          <a:bodyPr wrap="none" rtlCol="0">
            <a:spAutoFit/>
          </a:bodyPr>
          <a:lstStyle/>
          <a:p>
            <a:r>
              <a:rPr lang="en-US" sz="1800" dirty="0">
                <a:solidFill>
                  <a:srgbClr val="F20052"/>
                </a:solidFill>
                <a:latin typeface="Lato" panose="020F0502020204030203" pitchFamily="34" charset="0"/>
                <a:ea typeface="Lato" panose="020F0502020204030203" pitchFamily="34" charset="0"/>
                <a:cs typeface="Lato" panose="020F0502020204030203" pitchFamily="34" charset="0"/>
              </a:rPr>
              <a:t>What’s the difference between these two sorts?</a:t>
            </a:r>
          </a:p>
        </p:txBody>
      </p:sp>
      <p:sp>
        <p:nvSpPr>
          <p:cNvPr id="8" name="TextBox 7">
            <a:extLst>
              <a:ext uri="{FF2B5EF4-FFF2-40B4-BE49-F238E27FC236}">
                <a16:creationId xmlns:a16="http://schemas.microsoft.com/office/drawing/2014/main" id="{FB63E7F6-CBB9-4075-BA2C-090C5C3F2569}"/>
              </a:ext>
            </a:extLst>
          </p:cNvPr>
          <p:cNvSpPr txBox="1"/>
          <p:nvPr/>
        </p:nvSpPr>
        <p:spPr>
          <a:xfrm>
            <a:off x="1057421" y="3859097"/>
            <a:ext cx="4639412" cy="369332"/>
          </a:xfrm>
          <a:prstGeom prst="rect">
            <a:avLst/>
          </a:prstGeom>
          <a:noFill/>
        </p:spPr>
        <p:txBody>
          <a:bodyPr wrap="none" rtlCol="0">
            <a:spAutoFit/>
          </a:bodyPr>
          <a:lstStyle/>
          <a:p>
            <a:r>
              <a:rPr lang="en-US" sz="1800" dirty="0">
                <a:solidFill>
                  <a:srgbClr val="F20052"/>
                </a:solidFill>
                <a:latin typeface="Lato" panose="020F0502020204030203" pitchFamily="34" charset="0"/>
                <a:ea typeface="Lato" panose="020F0502020204030203" pitchFamily="34" charset="0"/>
                <a:cs typeface="Lato" panose="020F0502020204030203" pitchFamily="34" charset="0"/>
              </a:rPr>
              <a:t>How to sort items of a dictionary by values?</a:t>
            </a:r>
          </a:p>
        </p:txBody>
      </p:sp>
    </p:spTree>
    <p:extLst>
      <p:ext uri="{BB962C8B-B14F-4D97-AF65-F5344CB8AC3E}">
        <p14:creationId xmlns:p14="http://schemas.microsoft.com/office/powerpoint/2010/main" val="354672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68DE3-AAAF-4268-8352-46F369526846}"/>
              </a:ext>
            </a:extLst>
          </p:cNvPr>
          <p:cNvSpPr>
            <a:spLocks noGrp="1"/>
          </p:cNvSpPr>
          <p:nvPr>
            <p:ph type="title"/>
          </p:nvPr>
        </p:nvSpPr>
        <p:spPr/>
        <p:txBody>
          <a:bodyPr anchor="ctr"/>
          <a:lstStyle/>
          <a:p>
            <a:r>
              <a:rPr lang="en-US" dirty="0">
                <a:sym typeface="Cabin"/>
              </a:rPr>
              <a:t>Sort Items of a Dictionary by Values</a:t>
            </a:r>
            <a:endParaRPr lang="en-US" dirty="0"/>
          </a:p>
        </p:txBody>
      </p:sp>
      <p:sp>
        <p:nvSpPr>
          <p:cNvPr id="3" name="Content Placeholder 2">
            <a:extLst>
              <a:ext uri="{FF2B5EF4-FFF2-40B4-BE49-F238E27FC236}">
                <a16:creationId xmlns:a16="http://schemas.microsoft.com/office/drawing/2014/main" id="{0D5D4822-2DA2-4457-9CCE-B3D4781F6A5E}"/>
              </a:ext>
            </a:extLst>
          </p:cNvPr>
          <p:cNvSpPr>
            <a:spLocks noGrp="1"/>
          </p:cNvSpPr>
          <p:nvPr>
            <p:ph type="body" idx="1"/>
          </p:nvPr>
        </p:nvSpPr>
        <p:spPr>
          <a:xfrm>
            <a:off x="670275" y="1373588"/>
            <a:ext cx="2852153" cy="3552300"/>
          </a:xfrm>
        </p:spPr>
        <p:txBody>
          <a:bodyPr/>
          <a:lstStyle/>
          <a:p>
            <a:r>
              <a:rPr lang="en-US" dirty="0"/>
              <a:t>We can </a:t>
            </a:r>
            <a:r>
              <a:rPr lang="en-US" dirty="0">
                <a:solidFill>
                  <a:srgbClr val="2185C6"/>
                </a:solidFill>
              </a:rPr>
              <a:t>take advantage of tuples to sort items </a:t>
            </a:r>
            <a:r>
              <a:rPr lang="en-US" dirty="0"/>
              <a:t>of dictionary </a:t>
            </a:r>
            <a:r>
              <a:rPr lang="en-US" dirty="0">
                <a:solidFill>
                  <a:srgbClr val="2185C6"/>
                </a:solidFill>
              </a:rPr>
              <a:t>by their values</a:t>
            </a:r>
          </a:p>
          <a:p>
            <a:pPr lvl="1"/>
            <a:r>
              <a:rPr lang="en-US" dirty="0"/>
              <a:t>If we could </a:t>
            </a:r>
            <a:r>
              <a:rPr lang="en-US" dirty="0">
                <a:solidFill>
                  <a:srgbClr val="2185C6"/>
                </a:solidFill>
              </a:rPr>
              <a:t>construct a list of tuples of the form (value, key)</a:t>
            </a:r>
            <a:r>
              <a:rPr lang="en-US" dirty="0"/>
              <a:t> we could </a:t>
            </a:r>
            <a:r>
              <a:rPr lang="en-US" dirty="0">
                <a:solidFill>
                  <a:srgbClr val="2185C6"/>
                </a:solidFill>
              </a:rPr>
              <a:t>sort by value</a:t>
            </a:r>
          </a:p>
          <a:p>
            <a:pPr lvl="1"/>
            <a:r>
              <a:rPr lang="en-US" dirty="0"/>
              <a:t>We do this with a for loop that creates a list of tuples </a:t>
            </a:r>
          </a:p>
          <a:p>
            <a:endParaRPr lang="en-US" dirty="0"/>
          </a:p>
        </p:txBody>
      </p:sp>
      <p:sp>
        <p:nvSpPr>
          <p:cNvPr id="4" name="Slide Number Placeholder 3">
            <a:extLst>
              <a:ext uri="{FF2B5EF4-FFF2-40B4-BE49-F238E27FC236}">
                <a16:creationId xmlns:a16="http://schemas.microsoft.com/office/drawing/2014/main" id="{85259E23-EC40-4401-B0B0-3CD0739012D7}"/>
              </a:ext>
            </a:extLst>
          </p:cNvPr>
          <p:cNvSpPr>
            <a:spLocks noGrp="1"/>
          </p:cNvSpPr>
          <p:nvPr>
            <p:ph type="sldNum" idx="12"/>
          </p:nvPr>
        </p:nvSpPr>
        <p:spPr/>
        <p:txBody>
          <a:bodyPr/>
          <a:lstStyle/>
          <a:p>
            <a:fld id="{2E91ACDB-7BED-4E3C-B84C-8B2FE4A4870D}" type="slidenum">
              <a:rPr lang="en-US" altLang="zh-CN" smtClean="0"/>
              <a:pPr/>
              <a:t>71</a:t>
            </a:fld>
            <a:endParaRPr lang="en-US" altLang="zh-CN" dirty="0"/>
          </a:p>
        </p:txBody>
      </p:sp>
      <p:sp>
        <p:nvSpPr>
          <p:cNvPr id="5" name="Shape 246">
            <a:extLst>
              <a:ext uri="{FF2B5EF4-FFF2-40B4-BE49-F238E27FC236}">
                <a16:creationId xmlns:a16="http://schemas.microsoft.com/office/drawing/2014/main" id="{67FA5968-F894-41A7-9624-9D19DFF433F9}"/>
              </a:ext>
            </a:extLst>
          </p:cNvPr>
          <p:cNvSpPr txBox="1"/>
          <p:nvPr/>
        </p:nvSpPr>
        <p:spPr>
          <a:xfrm>
            <a:off x="3683069" y="1285129"/>
            <a:ext cx="3254694" cy="2137767"/>
          </a:xfrm>
          <a:prstGeom prst="rect">
            <a:avLst/>
          </a:prstGeom>
          <a:noFill/>
          <a:ln>
            <a:noFill/>
          </a:ln>
        </p:spPr>
        <p:txBody>
          <a:bodyPr lIns="0" tIns="0" rIns="0" bIns="0" anchor="ctr" anchorCtr="0">
            <a:noAutofit/>
          </a:bodyPr>
          <a:lstStyle/>
          <a:p>
            <a:pPr lvl="1">
              <a:buClr>
                <a:schemeClr val="lt1"/>
              </a:buClr>
              <a:buSzPct val="25000"/>
              <a:buFont typeface="Courier New"/>
              <a:buNone/>
            </a:pPr>
            <a:r>
              <a:rPr lang="en-US" sz="1050" dirty="0">
                <a:latin typeface="Courier"/>
                <a:ea typeface="Courier New"/>
                <a:cs typeface="Courier"/>
                <a:sym typeface="Courier New"/>
              </a:rPr>
              <a:t>&gt;&gt;&gt; c = {'a':10, 'b':1, 'c':22}</a:t>
            </a:r>
          </a:p>
          <a:p>
            <a:pPr lvl="1">
              <a:buClr>
                <a:schemeClr val="lt1"/>
              </a:buClr>
              <a:buSzPct val="25000"/>
              <a:buFont typeface="Courier New"/>
              <a:buNone/>
            </a:pPr>
            <a:r>
              <a:rPr lang="en-US" sz="1050" dirty="0">
                <a:latin typeface="Courier"/>
                <a:ea typeface="Courier New"/>
                <a:cs typeface="Courier"/>
                <a:sym typeface="Courier New"/>
              </a:rPr>
              <a:t>&gt;&gt;&gt; </a:t>
            </a:r>
            <a:r>
              <a:rPr lang="en-US" sz="1050" dirty="0" err="1">
                <a:latin typeface="Courier"/>
                <a:ea typeface="Courier New"/>
                <a:cs typeface="Courier"/>
                <a:sym typeface="Courier New"/>
              </a:rPr>
              <a:t>tmp</a:t>
            </a:r>
            <a:r>
              <a:rPr lang="en-US" sz="1050" dirty="0">
                <a:latin typeface="Courier"/>
                <a:ea typeface="Courier New"/>
                <a:cs typeface="Courier"/>
                <a:sym typeface="Courier New"/>
              </a:rPr>
              <a:t> = list()</a:t>
            </a:r>
          </a:p>
          <a:p>
            <a:pPr lvl="1">
              <a:buClr>
                <a:schemeClr val="lt1"/>
              </a:buClr>
              <a:buSzPct val="25000"/>
              <a:buFont typeface="Courier New"/>
              <a:buNone/>
            </a:pPr>
            <a:r>
              <a:rPr lang="en-US" sz="1050" b="1" dirty="0">
                <a:solidFill>
                  <a:srgbClr val="FF0000"/>
                </a:solidFill>
                <a:latin typeface="Courier"/>
                <a:ea typeface="Courier New"/>
                <a:cs typeface="Courier"/>
                <a:sym typeface="Courier New"/>
              </a:rPr>
              <a:t>&gt;&gt;&gt; for k, v in </a:t>
            </a:r>
            <a:r>
              <a:rPr lang="en-US" sz="1050" b="1" dirty="0" err="1">
                <a:solidFill>
                  <a:srgbClr val="FF0000"/>
                </a:solidFill>
                <a:latin typeface="Courier"/>
                <a:ea typeface="Courier New"/>
                <a:cs typeface="Courier"/>
                <a:sym typeface="Courier New"/>
              </a:rPr>
              <a:t>c.items</a:t>
            </a:r>
            <a:r>
              <a:rPr lang="en-US" sz="1050" b="1" dirty="0">
                <a:solidFill>
                  <a:srgbClr val="FF0000"/>
                </a:solidFill>
                <a:latin typeface="Courier"/>
                <a:ea typeface="Courier New"/>
                <a:cs typeface="Courier"/>
                <a:sym typeface="Courier New"/>
              </a:rPr>
              <a:t>() :</a:t>
            </a:r>
          </a:p>
          <a:p>
            <a:pPr lvl="1">
              <a:buClr>
                <a:schemeClr val="lt1"/>
              </a:buClr>
              <a:buSzPct val="25000"/>
              <a:buFont typeface="Courier New"/>
              <a:buNone/>
            </a:pPr>
            <a:r>
              <a:rPr lang="en-US" sz="1050" b="1" dirty="0">
                <a:solidFill>
                  <a:srgbClr val="FF0000"/>
                </a:solidFill>
                <a:latin typeface="Courier"/>
                <a:ea typeface="Courier New"/>
                <a:cs typeface="Courier"/>
                <a:sym typeface="Courier New"/>
              </a:rPr>
              <a:t>...     </a:t>
            </a:r>
            <a:r>
              <a:rPr lang="en-US" sz="1050" b="1" dirty="0" err="1">
                <a:solidFill>
                  <a:srgbClr val="FF0000"/>
                </a:solidFill>
                <a:latin typeface="Courier"/>
                <a:ea typeface="Courier New"/>
                <a:cs typeface="Courier"/>
                <a:sym typeface="Courier New"/>
              </a:rPr>
              <a:t>tmp.append</a:t>
            </a:r>
            <a:r>
              <a:rPr lang="en-US" sz="1050" b="1" dirty="0">
                <a:solidFill>
                  <a:srgbClr val="FF0000"/>
                </a:solidFill>
                <a:latin typeface="Courier"/>
                <a:ea typeface="Courier New"/>
                <a:cs typeface="Courier"/>
                <a:sym typeface="Courier New"/>
              </a:rPr>
              <a:t>( (v, k) )</a:t>
            </a:r>
          </a:p>
          <a:p>
            <a:pPr lvl="1">
              <a:buClr>
                <a:schemeClr val="lt1"/>
              </a:buClr>
              <a:buSzPct val="25000"/>
              <a:buFont typeface="Courier New"/>
              <a:buNone/>
            </a:pPr>
            <a:r>
              <a:rPr lang="en-US" sz="1050" dirty="0">
                <a:latin typeface="Courier"/>
                <a:ea typeface="Courier New"/>
                <a:cs typeface="Courier"/>
                <a:sym typeface="Courier New"/>
              </a:rPr>
              <a:t>... </a:t>
            </a:r>
          </a:p>
          <a:p>
            <a:pPr lvl="1">
              <a:buClr>
                <a:schemeClr val="lt1"/>
              </a:buClr>
              <a:buSzPct val="25000"/>
            </a:pPr>
            <a:r>
              <a:rPr lang="en-US" sz="1050" dirty="0">
                <a:latin typeface="Courier"/>
                <a:ea typeface="Courier New"/>
                <a:cs typeface="Courier"/>
                <a:sym typeface="Courier New"/>
              </a:rPr>
              <a:t>&gt;&gt;&gt; print(</a:t>
            </a:r>
            <a:r>
              <a:rPr lang="en-US" sz="1050" dirty="0" err="1">
                <a:latin typeface="Courier"/>
                <a:ea typeface="Courier New"/>
                <a:cs typeface="Courier"/>
                <a:sym typeface="Courier New"/>
              </a:rPr>
              <a:t>tmp</a:t>
            </a:r>
            <a:r>
              <a:rPr lang="en-US" sz="1050" dirty="0">
                <a:latin typeface="Courier"/>
                <a:ea typeface="Courier New"/>
                <a:cs typeface="Courier"/>
                <a:sym typeface="Courier New"/>
              </a:rPr>
              <a:t>)</a:t>
            </a:r>
          </a:p>
          <a:p>
            <a:pPr lvl="1">
              <a:buClr>
                <a:schemeClr val="lt1"/>
              </a:buClr>
              <a:buSzPct val="25000"/>
              <a:buFont typeface="Courier New"/>
              <a:buNone/>
            </a:pPr>
            <a:r>
              <a:rPr lang="en-US" sz="1050" dirty="0">
                <a:latin typeface="Courier"/>
                <a:ea typeface="Courier New"/>
                <a:cs typeface="Courier"/>
                <a:sym typeface="Courier New"/>
              </a:rPr>
              <a:t>[(10, 'a'), (22, 'c'), (1, 'b')]</a:t>
            </a:r>
          </a:p>
          <a:p>
            <a:pPr lvl="1">
              <a:buClr>
                <a:schemeClr val="lt1"/>
              </a:buClr>
              <a:buSzPct val="25000"/>
              <a:buFont typeface="Courier New"/>
              <a:buNone/>
            </a:pPr>
            <a:r>
              <a:rPr lang="en-US" sz="1050" b="1" dirty="0">
                <a:solidFill>
                  <a:srgbClr val="0070C0"/>
                </a:solidFill>
                <a:latin typeface="Courier"/>
                <a:ea typeface="Courier New"/>
                <a:cs typeface="Courier"/>
                <a:sym typeface="Courier New"/>
              </a:rPr>
              <a:t>&gt;&gt;&gt; </a:t>
            </a:r>
            <a:r>
              <a:rPr lang="en-US" sz="1050" b="1" dirty="0" err="1">
                <a:solidFill>
                  <a:srgbClr val="0070C0"/>
                </a:solidFill>
                <a:latin typeface="Courier"/>
                <a:ea typeface="Courier New"/>
                <a:cs typeface="Courier"/>
                <a:sym typeface="Courier New"/>
              </a:rPr>
              <a:t>tmp</a:t>
            </a:r>
            <a:r>
              <a:rPr lang="en-US" sz="1050" b="1" dirty="0">
                <a:solidFill>
                  <a:srgbClr val="0070C0"/>
                </a:solidFill>
                <a:latin typeface="Courier"/>
                <a:ea typeface="Courier New"/>
                <a:cs typeface="Courier"/>
                <a:sym typeface="Courier New"/>
              </a:rPr>
              <a:t> = sorted(</a:t>
            </a:r>
            <a:r>
              <a:rPr lang="en-US" sz="1050" b="1" dirty="0" err="1">
                <a:solidFill>
                  <a:srgbClr val="0070C0"/>
                </a:solidFill>
                <a:latin typeface="Courier"/>
                <a:ea typeface="Courier New"/>
                <a:cs typeface="Courier"/>
                <a:sym typeface="Courier New"/>
              </a:rPr>
              <a:t>tmp</a:t>
            </a:r>
            <a:r>
              <a:rPr lang="en-US" sz="1050" b="1" dirty="0">
                <a:solidFill>
                  <a:srgbClr val="0070C0"/>
                </a:solidFill>
                <a:latin typeface="Courier"/>
                <a:ea typeface="Courier New"/>
                <a:cs typeface="Courier"/>
                <a:sym typeface="Courier New"/>
              </a:rPr>
              <a:t>, reverse=True)</a:t>
            </a:r>
          </a:p>
          <a:p>
            <a:pPr lvl="1">
              <a:buClr>
                <a:schemeClr val="lt1"/>
              </a:buClr>
              <a:buSzPct val="25000"/>
            </a:pPr>
            <a:r>
              <a:rPr lang="en-US" sz="1050" dirty="0">
                <a:latin typeface="Courier"/>
                <a:ea typeface="Courier New"/>
                <a:cs typeface="Courier"/>
                <a:sym typeface="Courier New"/>
              </a:rPr>
              <a:t>&gt;&gt;&gt; print(</a:t>
            </a:r>
            <a:r>
              <a:rPr lang="en-US" sz="1050" dirty="0" err="1">
                <a:latin typeface="Courier"/>
                <a:ea typeface="Courier New"/>
                <a:cs typeface="Courier"/>
                <a:sym typeface="Courier New"/>
              </a:rPr>
              <a:t>tmp</a:t>
            </a:r>
            <a:r>
              <a:rPr lang="en-US" sz="1050" dirty="0">
                <a:latin typeface="Courier"/>
                <a:ea typeface="Courier New"/>
                <a:cs typeface="Courier"/>
                <a:sym typeface="Courier New"/>
              </a:rPr>
              <a:t>)</a:t>
            </a:r>
          </a:p>
          <a:p>
            <a:pPr lvl="1">
              <a:buClr>
                <a:schemeClr val="lt1"/>
              </a:buClr>
              <a:buSzPct val="25000"/>
              <a:buFont typeface="Courier New"/>
              <a:buNone/>
            </a:pPr>
            <a:r>
              <a:rPr lang="en-US" sz="1050" dirty="0">
                <a:latin typeface="Courier"/>
                <a:ea typeface="Courier New"/>
                <a:cs typeface="Courier"/>
                <a:sym typeface="Courier New"/>
              </a:rPr>
              <a:t>[(22, 'c'), (10, 'a'), (1, 'b')]</a:t>
            </a:r>
          </a:p>
        </p:txBody>
      </p:sp>
    </p:spTree>
    <p:extLst>
      <p:ext uri="{BB962C8B-B14F-4D97-AF65-F5344CB8AC3E}">
        <p14:creationId xmlns:p14="http://schemas.microsoft.com/office/powerpoint/2010/main" val="83805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p:nvPr/>
        </p:nvSpPr>
        <p:spPr>
          <a:xfrm>
            <a:off x="524467" y="1108826"/>
            <a:ext cx="3729055" cy="3130861"/>
          </a:xfrm>
          <a:prstGeom prst="rect">
            <a:avLst/>
          </a:prstGeom>
          <a:noFill/>
          <a:ln>
            <a:noFill/>
          </a:ln>
        </p:spPr>
        <p:txBody>
          <a:bodyPr lIns="0" tIns="0" rIns="0" bIns="0" anchor="ctr" anchorCtr="0">
            <a:noAutofit/>
          </a:bodyPr>
          <a:lstStyle/>
          <a:p>
            <a:pPr>
              <a:buClr>
                <a:srgbClr val="00FF00"/>
              </a:buClr>
              <a:buSzPct val="25000"/>
            </a:pPr>
            <a:r>
              <a:rPr lang="en-US" sz="900" dirty="0" err="1">
                <a:latin typeface="Courier"/>
                <a:ea typeface="Courier New"/>
                <a:cs typeface="Courier"/>
                <a:sym typeface="Courier New"/>
              </a:rPr>
              <a:t>fhand</a:t>
            </a:r>
            <a:r>
              <a:rPr lang="en-US" sz="900" dirty="0">
                <a:latin typeface="Courier"/>
                <a:ea typeface="Courier New"/>
                <a:cs typeface="Courier"/>
                <a:sym typeface="Courier New"/>
              </a:rPr>
              <a:t> = open('</a:t>
            </a:r>
            <a:r>
              <a:rPr lang="en-US" sz="900" dirty="0" err="1">
                <a:latin typeface="Courier"/>
                <a:ea typeface="Courier New"/>
                <a:cs typeface="Courier"/>
                <a:sym typeface="Courier New"/>
              </a:rPr>
              <a:t>romeo.txt</a:t>
            </a:r>
            <a:r>
              <a:rPr lang="en-US" sz="900" dirty="0">
                <a:latin typeface="Courier"/>
                <a:ea typeface="Courier New"/>
                <a:cs typeface="Courier"/>
                <a:sym typeface="Courier New"/>
              </a:rPr>
              <a:t>')</a:t>
            </a:r>
          </a:p>
          <a:p>
            <a:pPr>
              <a:buClr>
                <a:srgbClr val="00FF00"/>
              </a:buClr>
              <a:buSzPct val="25000"/>
            </a:pPr>
            <a:r>
              <a:rPr lang="en-US" sz="900" dirty="0">
                <a:latin typeface="Courier"/>
                <a:ea typeface="Courier New"/>
                <a:cs typeface="Courier"/>
                <a:sym typeface="Courier New"/>
              </a:rPr>
              <a:t>counts = {}</a:t>
            </a:r>
          </a:p>
          <a:p>
            <a:pPr>
              <a:buClr>
                <a:srgbClr val="FFFF00"/>
              </a:buClr>
              <a:buSzPct val="25000"/>
            </a:pPr>
            <a:r>
              <a:rPr lang="en-US" sz="900" dirty="0">
                <a:latin typeface="Courier"/>
                <a:ea typeface="Courier New"/>
                <a:cs typeface="Courier"/>
                <a:sym typeface="Courier New"/>
              </a:rPr>
              <a:t>for line in </a:t>
            </a:r>
            <a:r>
              <a:rPr lang="en-US" sz="900" dirty="0" err="1">
                <a:latin typeface="Courier"/>
                <a:ea typeface="Courier New"/>
                <a:cs typeface="Courier"/>
                <a:sym typeface="Courier New"/>
              </a:rPr>
              <a:t>fhand</a:t>
            </a:r>
            <a:r>
              <a:rPr lang="en-US" sz="900" dirty="0">
                <a:latin typeface="Courier"/>
                <a:ea typeface="Courier New"/>
                <a:cs typeface="Courier"/>
                <a:sym typeface="Courier New"/>
              </a:rPr>
              <a:t>:</a:t>
            </a:r>
          </a:p>
          <a:p>
            <a:pPr>
              <a:buClr>
                <a:schemeClr val="lt1"/>
              </a:buClr>
              <a:buSzPct val="25000"/>
            </a:pPr>
            <a:r>
              <a:rPr lang="en-US" sz="900" dirty="0">
                <a:latin typeface="Courier"/>
                <a:ea typeface="Courier New"/>
                <a:cs typeface="Courier"/>
                <a:sym typeface="Courier New"/>
              </a:rPr>
              <a:t>    words = </a:t>
            </a:r>
            <a:r>
              <a:rPr lang="en-US" sz="900" dirty="0" err="1">
                <a:latin typeface="Courier"/>
                <a:ea typeface="Courier New"/>
                <a:cs typeface="Courier"/>
                <a:sym typeface="Courier New"/>
              </a:rPr>
              <a:t>line.split</a:t>
            </a:r>
            <a:r>
              <a:rPr lang="en-US" sz="900" dirty="0">
                <a:latin typeface="Courier"/>
                <a:ea typeface="Courier New"/>
                <a:cs typeface="Courier"/>
                <a:sym typeface="Courier New"/>
              </a:rPr>
              <a:t>()</a:t>
            </a:r>
          </a:p>
          <a:p>
            <a:pPr>
              <a:buClr>
                <a:schemeClr val="lt1"/>
              </a:buClr>
              <a:buSzPct val="25000"/>
            </a:pPr>
            <a:r>
              <a:rPr lang="en-US" sz="900" dirty="0">
                <a:latin typeface="Courier"/>
                <a:ea typeface="Courier New"/>
                <a:cs typeface="Courier"/>
                <a:sym typeface="Courier New"/>
              </a:rPr>
              <a:t>    for word in words:</a:t>
            </a:r>
          </a:p>
          <a:p>
            <a:pPr>
              <a:buClr>
                <a:schemeClr val="lt1"/>
              </a:buClr>
              <a:buSzPct val="25000"/>
            </a:pPr>
            <a:r>
              <a:rPr lang="en-US" sz="900" dirty="0">
                <a:latin typeface="Courier"/>
                <a:ea typeface="Courier New"/>
                <a:cs typeface="Courier"/>
                <a:sym typeface="Courier New"/>
              </a:rPr>
              <a:t>        counts[word] = </a:t>
            </a:r>
            <a:r>
              <a:rPr lang="en-US" sz="900" dirty="0" err="1">
                <a:latin typeface="Courier"/>
                <a:ea typeface="Courier New"/>
                <a:cs typeface="Courier"/>
                <a:sym typeface="Courier New"/>
              </a:rPr>
              <a:t>counts.get</a:t>
            </a:r>
            <a:r>
              <a:rPr lang="en-US" sz="900" dirty="0">
                <a:latin typeface="Courier"/>
                <a:ea typeface="Courier New"/>
                <a:cs typeface="Courier"/>
                <a:sym typeface="Courier New"/>
              </a:rPr>
              <a:t>(word, 0) + 1</a:t>
            </a:r>
          </a:p>
          <a:p>
            <a:pPr algn="ctr">
              <a:buClr>
                <a:srgbClr val="000000"/>
              </a:buClr>
            </a:pPr>
            <a:endParaRPr sz="1200" dirty="0">
              <a:latin typeface="Courier"/>
              <a:ea typeface="Courier New"/>
              <a:cs typeface="Courier"/>
              <a:sym typeface="Courier New"/>
            </a:endParaRPr>
          </a:p>
          <a:p>
            <a:pPr>
              <a:buClr>
                <a:srgbClr val="00FF00"/>
              </a:buClr>
              <a:buSzPct val="25000"/>
            </a:pPr>
            <a:r>
              <a:rPr lang="en-US" sz="1200" b="1" dirty="0" err="1">
                <a:solidFill>
                  <a:srgbClr val="FF0000"/>
                </a:solidFill>
                <a:latin typeface="Courier"/>
                <a:ea typeface="Courier New"/>
                <a:cs typeface="Courier"/>
                <a:sym typeface="Courier New"/>
              </a:rPr>
              <a:t>lst</a:t>
            </a:r>
            <a:r>
              <a:rPr lang="en-US" sz="1200" b="1" dirty="0">
                <a:solidFill>
                  <a:srgbClr val="FF0000"/>
                </a:solidFill>
                <a:latin typeface="Courier"/>
                <a:ea typeface="Courier New"/>
                <a:cs typeface="Courier"/>
                <a:sym typeface="Courier New"/>
              </a:rPr>
              <a:t> = []</a:t>
            </a:r>
          </a:p>
          <a:p>
            <a:pPr>
              <a:buClr>
                <a:srgbClr val="FFFF00"/>
              </a:buClr>
              <a:buSzPct val="25000"/>
            </a:pPr>
            <a:r>
              <a:rPr lang="en-US" sz="1200" b="1" dirty="0">
                <a:solidFill>
                  <a:srgbClr val="FF0000"/>
                </a:solidFill>
                <a:latin typeface="Courier"/>
                <a:ea typeface="Courier New"/>
                <a:cs typeface="Courier"/>
                <a:sym typeface="Courier New"/>
              </a:rPr>
              <a:t>for key, </a:t>
            </a:r>
            <a:r>
              <a:rPr lang="en-US" sz="1200" b="1" dirty="0" err="1">
                <a:solidFill>
                  <a:srgbClr val="FF0000"/>
                </a:solidFill>
                <a:latin typeface="Courier"/>
                <a:ea typeface="Courier New"/>
                <a:cs typeface="Courier"/>
                <a:sym typeface="Courier New"/>
              </a:rPr>
              <a:t>val</a:t>
            </a:r>
            <a:r>
              <a:rPr lang="en-US" sz="1200" b="1" dirty="0">
                <a:solidFill>
                  <a:srgbClr val="FF0000"/>
                </a:solidFill>
                <a:latin typeface="Courier"/>
                <a:ea typeface="Courier New"/>
                <a:cs typeface="Courier"/>
                <a:sym typeface="Courier New"/>
              </a:rPr>
              <a:t> in </a:t>
            </a:r>
            <a:r>
              <a:rPr lang="en-US" sz="1200" b="1" dirty="0" err="1">
                <a:solidFill>
                  <a:srgbClr val="FF0000"/>
                </a:solidFill>
                <a:latin typeface="Courier"/>
                <a:ea typeface="Courier New"/>
                <a:cs typeface="Courier"/>
                <a:sym typeface="Courier New"/>
              </a:rPr>
              <a:t>counts.items</a:t>
            </a:r>
            <a:r>
              <a:rPr lang="en-US" sz="1200" b="1" dirty="0">
                <a:solidFill>
                  <a:srgbClr val="FF0000"/>
                </a:solidFill>
                <a:latin typeface="Courier"/>
                <a:ea typeface="Courier New"/>
                <a:cs typeface="Courier"/>
                <a:sym typeface="Courier New"/>
              </a:rPr>
              <a:t>():</a:t>
            </a:r>
          </a:p>
          <a:p>
            <a:pPr lvl="0">
              <a:buClr>
                <a:srgbClr val="FFFF00"/>
              </a:buClr>
              <a:buSzPct val="25000"/>
            </a:pPr>
            <a:r>
              <a:rPr lang="en-US" sz="1200" b="1" dirty="0">
                <a:solidFill>
                  <a:srgbClr val="FF0000"/>
                </a:solidFill>
                <a:latin typeface="Courier"/>
                <a:ea typeface="Courier New"/>
                <a:cs typeface="Courier"/>
                <a:sym typeface="Courier New"/>
              </a:rPr>
              <a:t>    </a:t>
            </a:r>
            <a:r>
              <a:rPr lang="en-US" sz="1200" b="1" dirty="0" err="1">
                <a:solidFill>
                  <a:srgbClr val="FF0000"/>
                </a:solidFill>
                <a:latin typeface="Courier"/>
                <a:ea typeface="Courier New"/>
                <a:cs typeface="Courier"/>
                <a:sym typeface="Courier New"/>
              </a:rPr>
              <a:t>newtup</a:t>
            </a:r>
            <a:r>
              <a:rPr lang="en-US" sz="1200" b="1" dirty="0">
                <a:solidFill>
                  <a:srgbClr val="FF0000"/>
                </a:solidFill>
                <a:latin typeface="Courier"/>
                <a:ea typeface="Courier New"/>
                <a:cs typeface="Courier"/>
                <a:sym typeface="Courier New"/>
              </a:rPr>
              <a:t> = (</a:t>
            </a:r>
            <a:r>
              <a:rPr lang="en-US" sz="1200" b="1" dirty="0" err="1">
                <a:solidFill>
                  <a:srgbClr val="FF0000"/>
                </a:solidFill>
                <a:latin typeface="Courier"/>
                <a:ea typeface="Courier New"/>
                <a:cs typeface="Courier"/>
                <a:sym typeface="Courier New"/>
              </a:rPr>
              <a:t>val</a:t>
            </a:r>
            <a:r>
              <a:rPr lang="en-US" sz="1200" b="1" dirty="0">
                <a:solidFill>
                  <a:srgbClr val="FF0000"/>
                </a:solidFill>
                <a:latin typeface="Courier"/>
                <a:ea typeface="Courier New"/>
                <a:cs typeface="Courier"/>
                <a:sym typeface="Courier New"/>
              </a:rPr>
              <a:t>, key) </a:t>
            </a:r>
          </a:p>
          <a:p>
            <a:pPr>
              <a:buClr>
                <a:schemeClr val="lt1"/>
              </a:buClr>
              <a:buSzPct val="25000"/>
            </a:pPr>
            <a:r>
              <a:rPr lang="en-US" sz="1200" b="1" dirty="0">
                <a:solidFill>
                  <a:srgbClr val="FF0000"/>
                </a:solidFill>
                <a:latin typeface="Courier"/>
                <a:ea typeface="Courier New"/>
                <a:cs typeface="Courier"/>
                <a:sym typeface="Courier New"/>
              </a:rPr>
              <a:t>    </a:t>
            </a:r>
            <a:r>
              <a:rPr lang="en-US" sz="1200" b="1" dirty="0" err="1">
                <a:solidFill>
                  <a:srgbClr val="FF0000"/>
                </a:solidFill>
                <a:latin typeface="Courier"/>
                <a:ea typeface="Courier New"/>
                <a:cs typeface="Courier"/>
                <a:sym typeface="Courier New"/>
              </a:rPr>
              <a:t>lst.append</a:t>
            </a:r>
            <a:r>
              <a:rPr lang="en-US" sz="1200" b="1" dirty="0">
                <a:solidFill>
                  <a:srgbClr val="FF0000"/>
                </a:solidFill>
                <a:latin typeface="Courier"/>
                <a:ea typeface="Courier New"/>
                <a:cs typeface="Courier"/>
                <a:sym typeface="Courier New"/>
              </a:rPr>
              <a:t>(</a:t>
            </a:r>
            <a:r>
              <a:rPr lang="en-US" sz="1200" b="1" dirty="0" err="1">
                <a:solidFill>
                  <a:srgbClr val="FF0000"/>
                </a:solidFill>
                <a:latin typeface="Courier"/>
                <a:ea typeface="Courier New"/>
                <a:cs typeface="Courier"/>
                <a:sym typeface="Courier New"/>
              </a:rPr>
              <a:t>newtup</a:t>
            </a:r>
            <a:r>
              <a:rPr lang="en-US" sz="1200" b="1" dirty="0">
                <a:solidFill>
                  <a:srgbClr val="FF0000"/>
                </a:solidFill>
                <a:latin typeface="Courier"/>
                <a:ea typeface="Courier New"/>
                <a:cs typeface="Courier"/>
                <a:sym typeface="Courier New"/>
              </a:rPr>
              <a:t>)</a:t>
            </a:r>
          </a:p>
          <a:p>
            <a:pPr>
              <a:buClr>
                <a:schemeClr val="lt1"/>
              </a:buClr>
            </a:pPr>
            <a:endParaRPr sz="1200" dirty="0">
              <a:latin typeface="Courier"/>
              <a:ea typeface="Courier New"/>
              <a:cs typeface="Courier"/>
              <a:sym typeface="Courier New"/>
            </a:endParaRPr>
          </a:p>
          <a:p>
            <a:pPr lvl="0">
              <a:buClr>
                <a:srgbClr val="00FF00"/>
              </a:buClr>
              <a:buSzPct val="25000"/>
            </a:pPr>
            <a:r>
              <a:rPr lang="en-US" sz="1200" b="1" dirty="0" err="1">
                <a:solidFill>
                  <a:srgbClr val="0070C0"/>
                </a:solidFill>
                <a:latin typeface="Courier"/>
                <a:ea typeface="Courier New"/>
                <a:cs typeface="Courier"/>
                <a:sym typeface="Courier New"/>
              </a:rPr>
              <a:t>lst</a:t>
            </a:r>
            <a:r>
              <a:rPr lang="en-US" sz="1200" b="1" dirty="0">
                <a:solidFill>
                  <a:srgbClr val="0070C0"/>
                </a:solidFill>
                <a:latin typeface="Courier"/>
                <a:ea typeface="Courier New"/>
                <a:cs typeface="Courier"/>
                <a:sym typeface="Courier New"/>
              </a:rPr>
              <a:t> = sorted(</a:t>
            </a:r>
            <a:r>
              <a:rPr lang="en-US" sz="1200" b="1" dirty="0" err="1">
                <a:solidFill>
                  <a:srgbClr val="0070C0"/>
                </a:solidFill>
                <a:latin typeface="Courier"/>
                <a:ea typeface="Courier New"/>
                <a:cs typeface="Courier"/>
                <a:sym typeface="Courier New"/>
              </a:rPr>
              <a:t>lst</a:t>
            </a:r>
            <a:r>
              <a:rPr lang="en-US" sz="1200" b="1" dirty="0">
                <a:solidFill>
                  <a:srgbClr val="0070C0"/>
                </a:solidFill>
                <a:latin typeface="Courier"/>
                <a:ea typeface="Courier New"/>
                <a:cs typeface="Courier"/>
                <a:sym typeface="Courier New"/>
              </a:rPr>
              <a:t>, reverse=True)</a:t>
            </a:r>
          </a:p>
          <a:p>
            <a:pPr>
              <a:buClr>
                <a:srgbClr val="FFFF00"/>
              </a:buClr>
            </a:pPr>
            <a:endParaRPr sz="1200" dirty="0">
              <a:latin typeface="Courier"/>
              <a:ea typeface="Courier New"/>
              <a:cs typeface="Courier"/>
              <a:sym typeface="Courier New"/>
            </a:endParaRPr>
          </a:p>
          <a:p>
            <a:pPr>
              <a:buClr>
                <a:srgbClr val="FFFF00"/>
              </a:buClr>
              <a:buSzPct val="25000"/>
            </a:pPr>
            <a:r>
              <a:rPr lang="en-US" sz="1200" b="1" dirty="0">
                <a:solidFill>
                  <a:srgbClr val="00B050"/>
                </a:solidFill>
                <a:latin typeface="Courier"/>
                <a:ea typeface="Courier New"/>
                <a:cs typeface="Courier"/>
                <a:sym typeface="Courier New"/>
              </a:rPr>
              <a:t>for </a:t>
            </a:r>
            <a:r>
              <a:rPr lang="en-US" sz="1200" b="1" dirty="0" err="1">
                <a:solidFill>
                  <a:srgbClr val="00B050"/>
                </a:solidFill>
                <a:latin typeface="Courier"/>
                <a:ea typeface="Courier New"/>
                <a:cs typeface="Courier"/>
                <a:sym typeface="Courier New"/>
              </a:rPr>
              <a:t>val</a:t>
            </a:r>
            <a:r>
              <a:rPr lang="en-US" sz="1200" b="1" dirty="0">
                <a:solidFill>
                  <a:srgbClr val="00B050"/>
                </a:solidFill>
                <a:latin typeface="Courier"/>
                <a:ea typeface="Courier New"/>
                <a:cs typeface="Courier"/>
                <a:sym typeface="Courier New"/>
              </a:rPr>
              <a:t>, key in </a:t>
            </a:r>
            <a:r>
              <a:rPr lang="en-US" sz="1200" b="1" dirty="0" err="1">
                <a:solidFill>
                  <a:srgbClr val="00B050"/>
                </a:solidFill>
                <a:latin typeface="Courier"/>
                <a:ea typeface="Courier New"/>
                <a:cs typeface="Courier"/>
                <a:sym typeface="Courier New"/>
              </a:rPr>
              <a:t>lst</a:t>
            </a:r>
            <a:r>
              <a:rPr lang="en-US" sz="1200" b="1" dirty="0">
                <a:solidFill>
                  <a:srgbClr val="00B050"/>
                </a:solidFill>
                <a:latin typeface="Courier"/>
                <a:ea typeface="Courier New"/>
                <a:cs typeface="Courier"/>
                <a:sym typeface="Courier New"/>
              </a:rPr>
              <a:t>[:10] :</a:t>
            </a:r>
          </a:p>
          <a:p>
            <a:pPr lvl="0">
              <a:buClr>
                <a:schemeClr val="lt1"/>
              </a:buClr>
              <a:buSzPct val="25000"/>
            </a:pPr>
            <a:r>
              <a:rPr lang="en-US" sz="1200" b="1" dirty="0">
                <a:solidFill>
                  <a:srgbClr val="00B050"/>
                </a:solidFill>
                <a:latin typeface="Courier"/>
                <a:ea typeface="Courier New"/>
                <a:cs typeface="Courier"/>
                <a:sym typeface="Courier New"/>
              </a:rPr>
              <a:t>    print(key, </a:t>
            </a:r>
            <a:r>
              <a:rPr lang="en-US" sz="1200" b="1" dirty="0" err="1">
                <a:solidFill>
                  <a:srgbClr val="00B050"/>
                </a:solidFill>
                <a:latin typeface="Courier"/>
                <a:ea typeface="Courier New"/>
                <a:cs typeface="Courier"/>
                <a:sym typeface="Courier New"/>
              </a:rPr>
              <a:t>val</a:t>
            </a:r>
            <a:r>
              <a:rPr lang="en-US" sz="1200" b="1" dirty="0">
                <a:solidFill>
                  <a:srgbClr val="00B050"/>
                </a:solidFill>
                <a:latin typeface="Courier"/>
                <a:ea typeface="Courier New"/>
                <a:cs typeface="Courier"/>
                <a:sym typeface="Courier New"/>
              </a:rPr>
              <a:t>)</a:t>
            </a:r>
          </a:p>
        </p:txBody>
      </p:sp>
      <p:sp>
        <p:nvSpPr>
          <p:cNvPr id="252" name="Shape 252"/>
          <p:cNvSpPr txBox="1"/>
          <p:nvPr/>
        </p:nvSpPr>
        <p:spPr>
          <a:xfrm>
            <a:off x="229484" y="638175"/>
            <a:ext cx="3940388" cy="667947"/>
          </a:xfrm>
          <a:prstGeom prst="rect">
            <a:avLst/>
          </a:prstGeom>
          <a:noFill/>
          <a:ln>
            <a:noFill/>
          </a:ln>
        </p:spPr>
        <p:txBody>
          <a:bodyPr lIns="0" tIns="0" rIns="0" bIns="0" anchor="ctr" anchorCtr="0">
            <a:noAutofit/>
          </a:bodyPr>
          <a:lstStyle/>
          <a:p>
            <a:pPr algn="ctr">
              <a:buClr>
                <a:srgbClr val="FFFF00"/>
              </a:buClr>
              <a:buSzPct val="25000"/>
            </a:pPr>
            <a:r>
              <a:rPr lang="en-US" sz="1856" dirty="0">
                <a:latin typeface="Arial" charset="0"/>
                <a:ea typeface="Arial" charset="0"/>
                <a:cs typeface="Arial" charset="0"/>
                <a:sym typeface="Cabin"/>
              </a:rPr>
              <a:t>The top 10 most common words</a:t>
            </a:r>
          </a:p>
        </p:txBody>
      </p:sp>
      <p:sp>
        <p:nvSpPr>
          <p:cNvPr id="2" name="TextBox 1">
            <a:extLst>
              <a:ext uri="{FF2B5EF4-FFF2-40B4-BE49-F238E27FC236}">
                <a16:creationId xmlns:a16="http://schemas.microsoft.com/office/drawing/2014/main" id="{64B2C019-B60A-488D-9109-86787399CDF9}"/>
              </a:ext>
            </a:extLst>
          </p:cNvPr>
          <p:cNvSpPr txBox="1"/>
          <p:nvPr/>
        </p:nvSpPr>
        <p:spPr>
          <a:xfrm>
            <a:off x="3834314" y="1205001"/>
            <a:ext cx="2884538" cy="3231654"/>
          </a:xfrm>
          <a:prstGeom prst="rect">
            <a:avLst/>
          </a:prstGeom>
          <a:noFill/>
          <a:ln>
            <a:solidFill>
              <a:srgbClr val="7030A0"/>
            </a:solidFill>
          </a:ln>
        </p:spPr>
        <p:txBody>
          <a:bodyPr wrap="square" rtlCol="0">
            <a:spAutoFit/>
          </a:bodyPr>
          <a:lstStyle/>
          <a:p>
            <a:r>
              <a:rPr lang="en-US" sz="1500" b="1" u="sng" dirty="0">
                <a:solidFill>
                  <a:schemeClr val="accent6">
                    <a:lumMod val="75000"/>
                  </a:schemeClr>
                </a:solidFill>
              </a:rPr>
              <a:t>A Pattern of Data Processing: DSU</a:t>
            </a:r>
          </a:p>
          <a:p>
            <a:endParaRPr lang="en-US" sz="1500" dirty="0"/>
          </a:p>
          <a:p>
            <a:pPr marL="257175" indent="-257175">
              <a:buFont typeface="Arial" panose="020B0604020202020204" pitchFamily="34" charset="0"/>
              <a:buChar char="•"/>
            </a:pPr>
            <a:r>
              <a:rPr lang="en-US" sz="1500" dirty="0">
                <a:solidFill>
                  <a:srgbClr val="FF0000"/>
                </a:solidFill>
              </a:rPr>
              <a:t>Decorate</a:t>
            </a:r>
          </a:p>
          <a:p>
            <a:pPr marL="514350" lvl="1" indent="-257175">
              <a:buFont typeface="Arial" panose="020B0604020202020204" pitchFamily="34" charset="0"/>
              <a:buChar char="•"/>
            </a:pPr>
            <a:r>
              <a:rPr lang="en-US" sz="1500" dirty="0">
                <a:solidFill>
                  <a:srgbClr val="222222"/>
                </a:solidFill>
                <a:latin typeface="Merriweather"/>
              </a:rPr>
              <a:t>build a list of tuples with one or more sort keys preceding the elements from the sequence</a:t>
            </a:r>
            <a:endParaRPr lang="en-US" sz="1500" dirty="0">
              <a:solidFill>
                <a:srgbClr val="FF0000"/>
              </a:solidFill>
            </a:endParaRPr>
          </a:p>
          <a:p>
            <a:pPr marL="257175" indent="-257175">
              <a:buFont typeface="Arial" panose="020B0604020202020204" pitchFamily="34" charset="0"/>
              <a:buChar char="•"/>
            </a:pPr>
            <a:r>
              <a:rPr lang="en-US" sz="1500" dirty="0">
                <a:solidFill>
                  <a:srgbClr val="0070C0"/>
                </a:solidFill>
              </a:rPr>
              <a:t>Sort</a:t>
            </a:r>
          </a:p>
          <a:p>
            <a:pPr marL="514350" lvl="1" indent="-257175">
              <a:buFont typeface="Arial" panose="020B0604020202020204" pitchFamily="34" charset="0"/>
              <a:buChar char="•"/>
            </a:pPr>
            <a:r>
              <a:rPr lang="en-US" sz="1500" dirty="0">
                <a:solidFill>
                  <a:srgbClr val="0070C0"/>
                </a:solidFill>
              </a:rPr>
              <a:t>sort the list</a:t>
            </a:r>
          </a:p>
          <a:p>
            <a:pPr marL="257175" indent="-257175">
              <a:buFont typeface="Arial" panose="020B0604020202020204" pitchFamily="34" charset="0"/>
              <a:buChar char="•"/>
            </a:pPr>
            <a:r>
              <a:rPr lang="en-US" sz="1500" dirty="0" err="1">
                <a:solidFill>
                  <a:srgbClr val="00B050"/>
                </a:solidFill>
              </a:rPr>
              <a:t>Undercorate</a:t>
            </a:r>
            <a:endParaRPr lang="en-US" sz="1500" dirty="0">
              <a:solidFill>
                <a:srgbClr val="00B050"/>
              </a:solidFill>
            </a:endParaRPr>
          </a:p>
          <a:p>
            <a:pPr marL="514350" lvl="1" indent="-257175">
              <a:buFont typeface="Arial" panose="020B0604020202020204" pitchFamily="34" charset="0"/>
              <a:buChar char="•"/>
            </a:pPr>
            <a:r>
              <a:rPr lang="en-US" sz="1200" dirty="0">
                <a:solidFill>
                  <a:srgbClr val="222222"/>
                </a:solidFill>
                <a:latin typeface="Merriweather"/>
              </a:rPr>
              <a:t>Extract the sorted elements of the sequence.</a:t>
            </a:r>
            <a:endParaRPr lang="en-US" sz="1200"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p:bldP spid="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p:txBody>
          <a:bodyPr>
            <a:normAutofit fontScale="90000"/>
          </a:bodyPr>
          <a:lstStyle/>
          <a:p>
            <a:r>
              <a:rPr lang="en-US" dirty="0">
                <a:sym typeface="Cabin"/>
              </a:rPr>
              <a:t>Sort Items of a Dictionary by Values: Even a shorter version</a:t>
            </a:r>
          </a:p>
        </p:txBody>
      </p:sp>
      <p:sp>
        <p:nvSpPr>
          <p:cNvPr id="258" name="Shape 258"/>
          <p:cNvSpPr txBox="1"/>
          <p:nvPr/>
        </p:nvSpPr>
        <p:spPr>
          <a:xfrm>
            <a:off x="904280" y="3631098"/>
            <a:ext cx="4770014" cy="265457"/>
          </a:xfrm>
          <a:prstGeom prst="rect">
            <a:avLst/>
          </a:prstGeom>
          <a:noFill/>
        </p:spPr>
        <p:txBody>
          <a:bodyPr wrap="square">
            <a:spAutoFit/>
          </a:bodyPr>
          <a:lstStyle>
            <a:defPPr>
              <a:defRPr lang="en-US"/>
            </a:defPPr>
            <a:lvl1pPr>
              <a:defRPr sz="1500"/>
            </a:lvl1pPr>
          </a:lstStyle>
          <a:p>
            <a:r>
              <a:rPr lang="en-US" sz="1125" dirty="0">
                <a:sym typeface="Cabin"/>
                <a:hlinkClick r:id="rId3">
                  <a:extLst>
                    <a:ext uri="{A12FA001-AC4F-418D-AE19-62706E023703}">
                      <ahyp:hlinkClr xmlns:ahyp="http://schemas.microsoft.com/office/drawing/2018/hyperlinkcolor" val="tx"/>
                    </a:ext>
                  </a:extLst>
                </a:hlinkClick>
              </a:rPr>
              <a:t>http://wiki.python.org/moin/HowTo/Sorting</a:t>
            </a:r>
          </a:p>
        </p:txBody>
      </p:sp>
      <p:sp>
        <p:nvSpPr>
          <p:cNvPr id="259" name="Shape 259"/>
          <p:cNvSpPr txBox="1"/>
          <p:nvPr/>
        </p:nvSpPr>
        <p:spPr>
          <a:xfrm>
            <a:off x="904280" y="1454242"/>
            <a:ext cx="6220421" cy="1141214"/>
          </a:xfrm>
          <a:prstGeom prst="rect">
            <a:avLst/>
          </a:prstGeom>
          <a:noFill/>
          <a:ln>
            <a:noFill/>
          </a:ln>
        </p:spPr>
        <p:txBody>
          <a:bodyPr lIns="0" tIns="0" rIns="0" bIns="0" anchor="ctr" anchorCtr="0">
            <a:noAutofit/>
          </a:bodyPr>
          <a:lstStyle/>
          <a:p>
            <a:pPr>
              <a:buClr>
                <a:schemeClr val="lt1"/>
              </a:buClr>
              <a:buSzPct val="25000"/>
            </a:pPr>
            <a:r>
              <a:rPr lang="en-US" sz="1200" dirty="0">
                <a:latin typeface="Courier"/>
                <a:ea typeface="Courier New"/>
                <a:cs typeface="Courier"/>
                <a:sym typeface="Courier New"/>
              </a:rPr>
              <a:t>&gt;&gt;&gt; c = {'a':10, 'b':1, 'c':22}</a:t>
            </a:r>
          </a:p>
          <a:p>
            <a:pPr algn="ctr">
              <a:buClr>
                <a:srgbClr val="000000"/>
              </a:buClr>
            </a:pPr>
            <a:endParaRPr sz="1200" dirty="0">
              <a:latin typeface="Courier"/>
              <a:ea typeface="Courier New"/>
              <a:cs typeface="Courier"/>
              <a:sym typeface="Courier New"/>
            </a:endParaRPr>
          </a:p>
          <a:p>
            <a:pPr>
              <a:buClr>
                <a:schemeClr val="lt1"/>
              </a:buClr>
              <a:buSzPct val="25000"/>
            </a:pPr>
            <a:r>
              <a:rPr lang="en-US" sz="1200" dirty="0">
                <a:latin typeface="Courier"/>
                <a:ea typeface="Courier New"/>
                <a:cs typeface="Courier"/>
                <a:sym typeface="Courier New"/>
              </a:rPr>
              <a:t>&gt;&gt;&gt; print( sorted( </a:t>
            </a:r>
            <a:r>
              <a:rPr lang="en-US" sz="1200" b="1" dirty="0">
                <a:solidFill>
                  <a:srgbClr val="FF0000"/>
                </a:solidFill>
                <a:latin typeface="Courier"/>
                <a:ea typeface="Courier New"/>
                <a:cs typeface="Courier"/>
                <a:sym typeface="Courier New"/>
              </a:rPr>
              <a:t>[ (</a:t>
            </a:r>
            <a:r>
              <a:rPr lang="en-US" sz="1200" b="1" dirty="0" err="1">
                <a:solidFill>
                  <a:srgbClr val="FF0000"/>
                </a:solidFill>
                <a:latin typeface="Courier"/>
                <a:ea typeface="Courier New"/>
                <a:cs typeface="Courier"/>
                <a:sym typeface="Courier New"/>
              </a:rPr>
              <a:t>v,k</a:t>
            </a:r>
            <a:r>
              <a:rPr lang="en-US" sz="1200" b="1" dirty="0">
                <a:solidFill>
                  <a:srgbClr val="FF0000"/>
                </a:solidFill>
                <a:latin typeface="Courier"/>
                <a:ea typeface="Courier New"/>
                <a:cs typeface="Courier"/>
                <a:sym typeface="Courier New"/>
              </a:rPr>
              <a:t>) for </a:t>
            </a:r>
            <a:r>
              <a:rPr lang="en-US" sz="1200" b="1" dirty="0" err="1">
                <a:solidFill>
                  <a:srgbClr val="FF0000"/>
                </a:solidFill>
                <a:latin typeface="Courier"/>
                <a:ea typeface="Courier New"/>
                <a:cs typeface="Courier"/>
                <a:sym typeface="Courier New"/>
              </a:rPr>
              <a:t>k,v</a:t>
            </a:r>
            <a:r>
              <a:rPr lang="en-US" sz="1200" b="1" dirty="0">
                <a:solidFill>
                  <a:srgbClr val="FF0000"/>
                </a:solidFill>
                <a:latin typeface="Courier"/>
                <a:ea typeface="Courier New"/>
                <a:cs typeface="Courier"/>
                <a:sym typeface="Courier New"/>
              </a:rPr>
              <a:t> in </a:t>
            </a:r>
            <a:r>
              <a:rPr lang="en-US" sz="1200" b="1" dirty="0" err="1">
                <a:solidFill>
                  <a:srgbClr val="FF0000"/>
                </a:solidFill>
                <a:latin typeface="Courier"/>
                <a:ea typeface="Courier New"/>
                <a:cs typeface="Courier"/>
                <a:sym typeface="Courier New"/>
              </a:rPr>
              <a:t>c.items</a:t>
            </a:r>
            <a:r>
              <a:rPr lang="en-US" sz="1200" b="1" dirty="0">
                <a:solidFill>
                  <a:srgbClr val="FF0000"/>
                </a:solidFill>
                <a:latin typeface="Courier"/>
                <a:ea typeface="Courier New"/>
                <a:cs typeface="Courier"/>
                <a:sym typeface="Courier New"/>
              </a:rPr>
              <a:t>() ] </a:t>
            </a:r>
            <a:r>
              <a:rPr lang="en-US" sz="1200" dirty="0">
                <a:latin typeface="Courier"/>
                <a:ea typeface="Courier New"/>
                <a:cs typeface="Courier"/>
                <a:sym typeface="Courier New"/>
              </a:rPr>
              <a:t>) )</a:t>
            </a:r>
          </a:p>
          <a:p>
            <a:pPr algn="ctr">
              <a:buClr>
                <a:srgbClr val="000000"/>
              </a:buClr>
            </a:pPr>
            <a:endParaRPr sz="1200" dirty="0">
              <a:latin typeface="Courier"/>
              <a:ea typeface="Courier New"/>
              <a:cs typeface="Courier"/>
              <a:sym typeface="Courier New"/>
            </a:endParaRPr>
          </a:p>
          <a:p>
            <a:pPr>
              <a:buClr>
                <a:schemeClr val="lt1"/>
              </a:buClr>
              <a:buSzPct val="25000"/>
            </a:pPr>
            <a:r>
              <a:rPr lang="en-US" sz="1200" dirty="0">
                <a:latin typeface="Courier"/>
                <a:ea typeface="Courier New"/>
                <a:cs typeface="Courier"/>
                <a:sym typeface="Courier New"/>
              </a:rPr>
              <a:t>[(1, 'b'), (10, 'a'), (22, 'c')]</a:t>
            </a:r>
          </a:p>
        </p:txBody>
      </p:sp>
      <p:sp>
        <p:nvSpPr>
          <p:cNvPr id="260" name="Shape 260"/>
          <p:cNvSpPr txBox="1"/>
          <p:nvPr/>
        </p:nvSpPr>
        <p:spPr>
          <a:xfrm>
            <a:off x="512677" y="2613268"/>
            <a:ext cx="5698991" cy="514349"/>
          </a:xfrm>
          <a:prstGeom prst="rect">
            <a:avLst/>
          </a:prstGeom>
          <a:noFill/>
          <a:ln>
            <a:noFill/>
          </a:ln>
        </p:spPr>
        <p:txBody>
          <a:bodyPr lIns="0" tIns="0" rIns="0" bIns="0" anchor="ctr" anchorCtr="0">
            <a:noAutofit/>
          </a:bodyPr>
          <a:lstStyle/>
          <a:p>
            <a:pPr algn="ctr">
              <a:buClr>
                <a:srgbClr val="00FF00"/>
              </a:buClr>
              <a:buSzPct val="25000"/>
            </a:pPr>
            <a:r>
              <a:rPr lang="en-US" sz="1575" dirty="0">
                <a:solidFill>
                  <a:srgbClr val="FF0000"/>
                </a:solidFill>
                <a:latin typeface="Arial" charset="0"/>
                <a:ea typeface="Arial" charset="0"/>
                <a:cs typeface="Arial" charset="0"/>
                <a:sym typeface="Cabin"/>
              </a:rPr>
              <a:t>Use</a:t>
            </a:r>
            <a:r>
              <a:rPr lang="en-US" sz="2025" dirty="0">
                <a:solidFill>
                  <a:srgbClr val="0070C0"/>
                </a:solidFill>
                <a:latin typeface="Arial" charset="0"/>
                <a:ea typeface="Arial" charset="0"/>
                <a:cs typeface="Arial" charset="0"/>
                <a:sym typeface="Cabin"/>
              </a:rPr>
              <a:t> list comprehension </a:t>
            </a:r>
            <a:r>
              <a:rPr lang="en-US" sz="1575" dirty="0">
                <a:solidFill>
                  <a:srgbClr val="FF0000"/>
                </a:solidFill>
                <a:latin typeface="Arial" charset="0"/>
                <a:ea typeface="Arial" charset="0"/>
                <a:cs typeface="Arial" charset="0"/>
                <a:sym typeface="Cabin"/>
              </a:rPr>
              <a:t>to </a:t>
            </a:r>
            <a:r>
              <a:rPr lang="en-US" sz="1604" dirty="0">
                <a:solidFill>
                  <a:srgbClr val="FF0000"/>
                </a:solidFill>
                <a:latin typeface="Arial" charset="0"/>
                <a:ea typeface="Arial" charset="0"/>
                <a:cs typeface="Arial" charset="0"/>
                <a:sym typeface="Cabin"/>
              </a:rPr>
              <a:t>creates a dynamic list</a:t>
            </a:r>
            <a:r>
              <a:rPr lang="en-US" sz="1604" dirty="0">
                <a:latin typeface="Arial" charset="0"/>
                <a:ea typeface="Arial" charset="0"/>
                <a:cs typeface="Arial" charset="0"/>
                <a:sym typeface="Cabin"/>
              </a:rPr>
              <a:t>.  </a:t>
            </a:r>
          </a:p>
          <a:p>
            <a:pPr algn="ctr">
              <a:buClr>
                <a:srgbClr val="00FF00"/>
              </a:buClr>
              <a:buSzPct val="25000"/>
            </a:pPr>
            <a:r>
              <a:rPr lang="en-US" sz="1604" dirty="0">
                <a:latin typeface="Arial" charset="0"/>
                <a:ea typeface="Arial" charset="0"/>
                <a:cs typeface="Arial" charset="0"/>
                <a:sym typeface="Cabin"/>
              </a:rPr>
              <a:t>In this case, we </a:t>
            </a:r>
            <a:r>
              <a:rPr lang="en-US" sz="1604" dirty="0">
                <a:solidFill>
                  <a:srgbClr val="FF0000"/>
                </a:solidFill>
                <a:latin typeface="Arial" charset="0"/>
                <a:ea typeface="Arial" charset="0"/>
                <a:cs typeface="Arial" charset="0"/>
                <a:sym typeface="Cabin"/>
              </a:rPr>
              <a:t>make a list of tuples </a:t>
            </a:r>
            <a:r>
              <a:rPr lang="en-US" sz="1604" dirty="0">
                <a:latin typeface="Arial" charset="0"/>
                <a:ea typeface="Arial" charset="0"/>
                <a:cs typeface="Arial" charset="0"/>
                <a:sym typeface="Cabin"/>
              </a:rPr>
              <a:t>and then sort it.</a:t>
            </a:r>
          </a:p>
        </p:txBody>
      </p:sp>
      <p:sp>
        <p:nvSpPr>
          <p:cNvPr id="7" name="TextBox 6">
            <a:extLst>
              <a:ext uri="{FF2B5EF4-FFF2-40B4-BE49-F238E27FC236}">
                <a16:creationId xmlns:a16="http://schemas.microsoft.com/office/drawing/2014/main" id="{9B8B25F2-54EB-4588-B826-14F6BE4FCBAD}"/>
              </a:ext>
            </a:extLst>
          </p:cNvPr>
          <p:cNvSpPr txBox="1"/>
          <p:nvPr/>
        </p:nvSpPr>
        <p:spPr>
          <a:xfrm>
            <a:off x="904280" y="3337575"/>
            <a:ext cx="3429000" cy="265457"/>
          </a:xfrm>
          <a:prstGeom prst="rect">
            <a:avLst/>
          </a:prstGeom>
          <a:noFill/>
        </p:spPr>
        <p:txBody>
          <a:bodyPr wrap="square">
            <a:spAutoFit/>
          </a:bodyPr>
          <a:lstStyle/>
          <a:p>
            <a:r>
              <a:rPr lang="en-US" sz="1125" dirty="0">
                <a:hlinkClick r:id="rId4"/>
              </a:rPr>
              <a:t>https://realpython.com/list-comprehension-python/</a:t>
            </a:r>
            <a:endParaRPr lang="en-US" sz="1125"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A8F2E-5C8D-46C6-BF88-ECDC798C302F}"/>
              </a:ext>
            </a:extLst>
          </p:cNvPr>
          <p:cNvSpPr>
            <a:spLocks noGrp="1"/>
          </p:cNvSpPr>
          <p:nvPr>
            <p:ph type="title"/>
          </p:nvPr>
        </p:nvSpPr>
        <p:spPr/>
        <p:txBody>
          <a:bodyPr anchor="ctr"/>
          <a:lstStyle/>
          <a:p>
            <a:r>
              <a:rPr lang="en-US" dirty="0"/>
              <a:t>Summary of Tuples</a:t>
            </a:r>
          </a:p>
        </p:txBody>
      </p:sp>
      <p:sp>
        <p:nvSpPr>
          <p:cNvPr id="6" name="Content Placeholder 5">
            <a:extLst>
              <a:ext uri="{FF2B5EF4-FFF2-40B4-BE49-F238E27FC236}">
                <a16:creationId xmlns:a16="http://schemas.microsoft.com/office/drawing/2014/main" id="{89F1C946-3257-4508-91AC-197320709824}"/>
              </a:ext>
            </a:extLst>
          </p:cNvPr>
          <p:cNvSpPr>
            <a:spLocks noGrp="1"/>
          </p:cNvSpPr>
          <p:nvPr>
            <p:ph type="body" idx="1"/>
          </p:nvPr>
        </p:nvSpPr>
        <p:spPr/>
        <p:txBody>
          <a:bodyPr>
            <a:normAutofit/>
          </a:bodyPr>
          <a:lstStyle/>
          <a:p>
            <a:r>
              <a:rPr lang="en-US" dirty="0"/>
              <a:t>Tuples</a:t>
            </a:r>
          </a:p>
          <a:p>
            <a:pPr lvl="1"/>
            <a:r>
              <a:rPr lang="en-US" dirty="0"/>
              <a:t>Like list, but Immutable</a:t>
            </a:r>
          </a:p>
          <a:p>
            <a:pPr lvl="1"/>
            <a:r>
              <a:rPr lang="en-US" dirty="0"/>
              <a:t>Use as items or keys of dictionaries</a:t>
            </a:r>
          </a:p>
          <a:p>
            <a:pPr lvl="1"/>
            <a:r>
              <a:rPr lang="en-US" dirty="0"/>
              <a:t>Assignment: (</a:t>
            </a:r>
            <a:r>
              <a:rPr lang="en-US" dirty="0" err="1"/>
              <a:t>x,y</a:t>
            </a:r>
            <a:r>
              <a:rPr lang="en-US" dirty="0"/>
              <a:t>) = (‘</a:t>
            </a:r>
            <a:r>
              <a:rPr lang="en-US" dirty="0" err="1"/>
              <a:t>a’,’b</a:t>
            </a:r>
            <a:r>
              <a:rPr lang="en-US" dirty="0"/>
              <a:t>’)</a:t>
            </a:r>
          </a:p>
          <a:p>
            <a:pPr lvl="1"/>
            <a:endParaRPr lang="en-US" dirty="0"/>
          </a:p>
          <a:p>
            <a:r>
              <a:rPr lang="en-US" dirty="0">
                <a:solidFill>
                  <a:srgbClr val="2185C6"/>
                </a:solidFill>
              </a:rPr>
              <a:t>Comparing Tuples</a:t>
            </a:r>
          </a:p>
          <a:p>
            <a:r>
              <a:rPr lang="en-US" dirty="0">
                <a:solidFill>
                  <a:srgbClr val="2185C6"/>
                </a:solidFill>
              </a:rPr>
              <a:t>Using tuples for soring a dictionary</a:t>
            </a:r>
          </a:p>
          <a:p>
            <a:pPr lvl="1"/>
            <a:r>
              <a:rPr lang="en-US" dirty="0">
                <a:solidFill>
                  <a:srgbClr val="2185C6"/>
                </a:solidFill>
              </a:rPr>
              <a:t>DSU Pattern</a:t>
            </a:r>
          </a:p>
          <a:p>
            <a:endParaRPr lang="en-US" dirty="0"/>
          </a:p>
        </p:txBody>
      </p:sp>
      <p:sp>
        <p:nvSpPr>
          <p:cNvPr id="4" name="Slide Number Placeholder 3">
            <a:extLst>
              <a:ext uri="{FF2B5EF4-FFF2-40B4-BE49-F238E27FC236}">
                <a16:creationId xmlns:a16="http://schemas.microsoft.com/office/drawing/2014/main" id="{65961BA0-BED0-42DD-9662-B5CFC9D5F53E}"/>
              </a:ext>
            </a:extLst>
          </p:cNvPr>
          <p:cNvSpPr>
            <a:spLocks noGrp="1"/>
          </p:cNvSpPr>
          <p:nvPr>
            <p:ph type="sldNum" idx="12"/>
          </p:nvPr>
        </p:nvSpPr>
        <p:spPr/>
        <p:txBody>
          <a:bodyPr/>
          <a:lstStyle/>
          <a:p>
            <a:fld id="{2E91ACDB-7BED-4E3C-B84C-8B2FE4A4870D}" type="slidenum">
              <a:rPr lang="en-US" altLang="zh-CN" smtClean="0"/>
              <a:pPr/>
              <a:t>74</a:t>
            </a:fld>
            <a:endParaRPr lang="en-US" altLang="zh-CN" dirty="0"/>
          </a:p>
        </p:txBody>
      </p:sp>
    </p:spTree>
    <p:extLst>
      <p:ext uri="{BB962C8B-B14F-4D97-AF65-F5344CB8AC3E}">
        <p14:creationId xmlns:p14="http://schemas.microsoft.com/office/powerpoint/2010/main" val="4020596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7459D-9413-487E-B35C-DD7D02CAB712}"/>
              </a:ext>
            </a:extLst>
          </p:cNvPr>
          <p:cNvSpPr>
            <a:spLocks noGrp="1"/>
          </p:cNvSpPr>
          <p:nvPr>
            <p:ph type="ctrTitle"/>
          </p:nvPr>
        </p:nvSpPr>
        <p:spPr>
          <a:xfrm>
            <a:off x="514256" y="2964354"/>
            <a:ext cx="5829300" cy="1159800"/>
          </a:xfrm>
        </p:spPr>
        <p:txBody>
          <a:bodyPr spcFirstLastPara="1" vert="horz" wrap="square" lIns="68580" tIns="34290" rIns="68580" bIns="34290" rtlCol="0" anchor="t" anchorCtr="0">
            <a:normAutofit/>
          </a:bodyPr>
          <a:lstStyle/>
          <a:p>
            <a:pPr algn="l" defTabSz="685800"/>
            <a:r>
              <a:rPr lang="en-US" sz="3200" dirty="0"/>
              <a:t>Sequencing: strings, lists, and tuples</a:t>
            </a:r>
          </a:p>
        </p:txBody>
      </p:sp>
      <p:sp>
        <p:nvSpPr>
          <p:cNvPr id="4" name="Slide Number Placeholder 3">
            <a:extLst>
              <a:ext uri="{FF2B5EF4-FFF2-40B4-BE49-F238E27FC236}">
                <a16:creationId xmlns:a16="http://schemas.microsoft.com/office/drawing/2014/main" id="{8ACEDB1C-0462-45E7-A290-A1BE5C8540E4}"/>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B77688AD-4E46-4C5E-BF52-43A21767171C}" type="slidenum">
              <a:rPr lang="en-US" altLang="zh-CN" sz="900" kern="1200" dirty="0">
                <a:latin typeface="+mn-lt"/>
                <a:ea typeface="+mn-ea"/>
                <a:cs typeface="+mn-cs"/>
              </a:rPr>
              <a:pPr>
                <a:spcAft>
                  <a:spcPts val="450"/>
                </a:spcAft>
              </a:pPr>
              <a:t>75</a:t>
            </a:fld>
            <a:endParaRPr lang="en-US" altLang="zh-CN" sz="900" kern="1200" dirty="0">
              <a:latin typeface="+mn-lt"/>
              <a:ea typeface="+mn-ea"/>
              <a:cs typeface="+mn-cs"/>
            </a:endParaRPr>
          </a:p>
        </p:txBody>
      </p:sp>
    </p:spTree>
    <p:extLst>
      <p:ext uri="{BB962C8B-B14F-4D97-AF65-F5344CB8AC3E}">
        <p14:creationId xmlns:p14="http://schemas.microsoft.com/office/powerpoint/2010/main" val="25257146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62480B-C433-41EF-96F0-734D38171A26}"/>
              </a:ext>
            </a:extLst>
          </p:cNvPr>
          <p:cNvSpPr>
            <a:spLocks noGrp="1"/>
          </p:cNvSpPr>
          <p:nvPr>
            <p:ph type="title"/>
          </p:nvPr>
        </p:nvSpPr>
        <p:spPr/>
        <p:txBody>
          <a:bodyPr/>
          <a:lstStyle/>
          <a:p>
            <a:r>
              <a:rPr lang="en-US" dirty="0"/>
              <a:t>Strings, Lists, and Tuples are all Sequences</a:t>
            </a:r>
          </a:p>
        </p:txBody>
      </p:sp>
      <p:sp>
        <p:nvSpPr>
          <p:cNvPr id="6" name="Content Placeholder 5">
            <a:extLst>
              <a:ext uri="{FF2B5EF4-FFF2-40B4-BE49-F238E27FC236}">
                <a16:creationId xmlns:a16="http://schemas.microsoft.com/office/drawing/2014/main" id="{1CDE552C-35F0-4094-A127-EC8852CC2670}"/>
              </a:ext>
            </a:extLst>
          </p:cNvPr>
          <p:cNvSpPr>
            <a:spLocks noGrp="1"/>
          </p:cNvSpPr>
          <p:nvPr>
            <p:ph type="body" idx="1"/>
          </p:nvPr>
        </p:nvSpPr>
        <p:spPr/>
        <p:txBody>
          <a:bodyPr/>
          <a:lstStyle/>
          <a:p>
            <a:r>
              <a:rPr lang="en-US" dirty="0">
                <a:solidFill>
                  <a:srgbClr val="F20052"/>
                </a:solidFill>
              </a:rPr>
              <a:t>Strings are more limited </a:t>
            </a:r>
            <a:r>
              <a:rPr lang="en-US" dirty="0"/>
              <a:t>than other sequences </a:t>
            </a:r>
            <a:r>
              <a:rPr lang="en-US" dirty="0">
                <a:solidFill>
                  <a:srgbClr val="2185C6"/>
                </a:solidFill>
              </a:rPr>
              <a:t>because the elements have to be characters</a:t>
            </a:r>
            <a:r>
              <a:rPr lang="en-US" dirty="0"/>
              <a:t>. </a:t>
            </a:r>
          </a:p>
          <a:p>
            <a:pPr lvl="1"/>
            <a:r>
              <a:rPr lang="en-US" dirty="0"/>
              <a:t>They are also </a:t>
            </a:r>
            <a:r>
              <a:rPr lang="en-US" dirty="0">
                <a:solidFill>
                  <a:srgbClr val="F20052"/>
                </a:solidFill>
              </a:rPr>
              <a:t>immutable</a:t>
            </a:r>
            <a:r>
              <a:rPr lang="en-US" dirty="0"/>
              <a:t>. </a:t>
            </a:r>
          </a:p>
          <a:p>
            <a:pPr lvl="1"/>
            <a:r>
              <a:rPr lang="en-US" dirty="0"/>
              <a:t>If you need the </a:t>
            </a:r>
            <a:r>
              <a:rPr lang="en-US" dirty="0">
                <a:solidFill>
                  <a:srgbClr val="2185C6"/>
                </a:solidFill>
              </a:rPr>
              <a:t>ability to change the characters in a string </a:t>
            </a:r>
            <a:r>
              <a:rPr lang="en-US" dirty="0"/>
              <a:t>(as opposed to creating a new string), you might want to </a:t>
            </a:r>
            <a:r>
              <a:rPr lang="en-US" dirty="0">
                <a:solidFill>
                  <a:srgbClr val="2185C6"/>
                </a:solidFill>
              </a:rPr>
              <a:t>use a list of characters</a:t>
            </a:r>
            <a:r>
              <a:rPr lang="en-US" dirty="0"/>
              <a:t> instead.</a:t>
            </a:r>
          </a:p>
        </p:txBody>
      </p:sp>
      <p:sp>
        <p:nvSpPr>
          <p:cNvPr id="4" name="Slide Number Placeholder 3">
            <a:extLst>
              <a:ext uri="{FF2B5EF4-FFF2-40B4-BE49-F238E27FC236}">
                <a16:creationId xmlns:a16="http://schemas.microsoft.com/office/drawing/2014/main" id="{9E715812-9A39-4CEA-8484-94B16D1A0BF1}"/>
              </a:ext>
            </a:extLst>
          </p:cNvPr>
          <p:cNvSpPr>
            <a:spLocks noGrp="1"/>
          </p:cNvSpPr>
          <p:nvPr>
            <p:ph type="sldNum" idx="12"/>
          </p:nvPr>
        </p:nvSpPr>
        <p:spPr/>
        <p:txBody>
          <a:bodyPr/>
          <a:lstStyle/>
          <a:p>
            <a:fld id="{B77688AD-4E46-4C5E-BF52-43A21767171C}" type="slidenum">
              <a:rPr lang="en-US" altLang="zh-CN" smtClean="0"/>
              <a:pPr/>
              <a:t>76</a:t>
            </a:fld>
            <a:endParaRPr lang="en-US" altLang="zh-CN" dirty="0"/>
          </a:p>
        </p:txBody>
      </p:sp>
      <p:grpSp>
        <p:nvGrpSpPr>
          <p:cNvPr id="7" name="Group 6">
            <a:extLst>
              <a:ext uri="{FF2B5EF4-FFF2-40B4-BE49-F238E27FC236}">
                <a16:creationId xmlns:a16="http://schemas.microsoft.com/office/drawing/2014/main" id="{A1596A8A-8D50-4928-9CE2-5C5B7D815377}"/>
              </a:ext>
            </a:extLst>
          </p:cNvPr>
          <p:cNvGrpSpPr/>
          <p:nvPr/>
        </p:nvGrpSpPr>
        <p:grpSpPr>
          <a:xfrm>
            <a:off x="3874550" y="3465723"/>
            <a:ext cx="2371453" cy="499073"/>
            <a:chOff x="2230270" y="4413888"/>
            <a:chExt cx="4215916" cy="887240"/>
          </a:xfrm>
        </p:grpSpPr>
        <p:sp>
          <p:nvSpPr>
            <p:cNvPr id="8" name="TextBox 7">
              <a:extLst>
                <a:ext uri="{FF2B5EF4-FFF2-40B4-BE49-F238E27FC236}">
                  <a16:creationId xmlns:a16="http://schemas.microsoft.com/office/drawing/2014/main" id="{C0EA8323-E6E6-40DF-B4E2-FB380DA35D3C}"/>
                </a:ext>
              </a:extLst>
            </p:cNvPr>
            <p:cNvSpPr txBox="1"/>
            <p:nvPr/>
          </p:nvSpPr>
          <p:spPr>
            <a:xfrm>
              <a:off x="2230270" y="4413888"/>
              <a:ext cx="3257872" cy="441260"/>
            </a:xfrm>
            <a:prstGeom prst="rect">
              <a:avLst/>
            </a:prstGeom>
            <a:noFill/>
          </p:spPr>
          <p:txBody>
            <a:bodyPr wrap="none" rtlCol="0">
              <a:spAutoFit/>
            </a:bodyPr>
            <a:lstStyle/>
            <a:p>
              <a:r>
                <a:rPr lang="en-US" sz="1013" dirty="0"/>
                <a:t>“MMM” is in “</a:t>
              </a:r>
              <a:r>
                <a:rPr lang="en-US" sz="1013" dirty="0">
                  <a:solidFill>
                    <a:srgbClr val="FF0000"/>
                  </a:solidFill>
                </a:rPr>
                <a:t>MMM</a:t>
              </a:r>
              <a:r>
                <a:rPr lang="en-US" sz="1013" dirty="0"/>
                <a:t>M OOCL”</a:t>
              </a:r>
            </a:p>
          </p:txBody>
        </p:sp>
        <p:sp>
          <p:nvSpPr>
            <p:cNvPr id="9" name="TextBox 8">
              <a:extLst>
                <a:ext uri="{FF2B5EF4-FFF2-40B4-BE49-F238E27FC236}">
                  <a16:creationId xmlns:a16="http://schemas.microsoft.com/office/drawing/2014/main" id="{7B180EDA-68EA-44CD-B201-DDE46CF04E3E}"/>
                </a:ext>
              </a:extLst>
            </p:cNvPr>
            <p:cNvSpPr txBox="1"/>
            <p:nvPr/>
          </p:nvSpPr>
          <p:spPr>
            <a:xfrm>
              <a:off x="2282083" y="4859868"/>
              <a:ext cx="4164103" cy="441260"/>
            </a:xfrm>
            <a:prstGeom prst="rect">
              <a:avLst/>
            </a:prstGeom>
            <a:noFill/>
          </p:spPr>
          <p:txBody>
            <a:bodyPr wrap="none" rtlCol="0">
              <a:spAutoFit/>
            </a:bodyPr>
            <a:lstStyle/>
            <a:p>
              <a:r>
                <a:rPr lang="en-US" sz="1013" dirty="0"/>
                <a:t>“MMM” is NOT in [“</a:t>
              </a:r>
              <a:r>
                <a:rPr lang="en-US" sz="1013" dirty="0">
                  <a:solidFill>
                    <a:srgbClr val="FF0000"/>
                  </a:solidFill>
                </a:rPr>
                <a:t>MMM</a:t>
              </a:r>
              <a:r>
                <a:rPr lang="en-US" sz="1013" dirty="0"/>
                <a:t>M”, “OOCL”]</a:t>
              </a:r>
            </a:p>
          </p:txBody>
        </p:sp>
      </p:grpSp>
    </p:spTree>
    <p:extLst>
      <p:ext uri="{BB962C8B-B14F-4D97-AF65-F5344CB8AC3E}">
        <p14:creationId xmlns:p14="http://schemas.microsoft.com/office/powerpoint/2010/main" val="214514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62480B-C433-41EF-96F0-734D38171A26}"/>
              </a:ext>
            </a:extLst>
          </p:cNvPr>
          <p:cNvSpPr>
            <a:spLocks noGrp="1"/>
          </p:cNvSpPr>
          <p:nvPr>
            <p:ph type="title"/>
          </p:nvPr>
        </p:nvSpPr>
        <p:spPr/>
        <p:txBody>
          <a:bodyPr/>
          <a:lstStyle/>
          <a:p>
            <a:r>
              <a:rPr lang="en-US" dirty="0"/>
              <a:t>Strings, Lists, and Tuples are all Sequences</a:t>
            </a:r>
          </a:p>
        </p:txBody>
      </p:sp>
      <p:sp>
        <p:nvSpPr>
          <p:cNvPr id="6" name="Content Placeholder 5">
            <a:extLst>
              <a:ext uri="{FF2B5EF4-FFF2-40B4-BE49-F238E27FC236}">
                <a16:creationId xmlns:a16="http://schemas.microsoft.com/office/drawing/2014/main" id="{1CDE552C-35F0-4094-A127-EC8852CC2670}"/>
              </a:ext>
            </a:extLst>
          </p:cNvPr>
          <p:cNvSpPr>
            <a:spLocks noGrp="1"/>
          </p:cNvSpPr>
          <p:nvPr>
            <p:ph type="body" idx="1"/>
          </p:nvPr>
        </p:nvSpPr>
        <p:spPr/>
        <p:txBody>
          <a:bodyPr>
            <a:normAutofit/>
          </a:bodyPr>
          <a:lstStyle/>
          <a:p>
            <a:r>
              <a:rPr lang="en-US" sz="1300" dirty="0">
                <a:solidFill>
                  <a:srgbClr val="2185C6"/>
                </a:solidFill>
              </a:rPr>
              <a:t>Lists are more common than tuples</a:t>
            </a:r>
            <a:r>
              <a:rPr lang="en-US" sz="1300" dirty="0"/>
              <a:t>, mostly because </a:t>
            </a:r>
            <a:r>
              <a:rPr lang="en-US" sz="1300" dirty="0">
                <a:solidFill>
                  <a:srgbClr val="2185C6"/>
                </a:solidFill>
              </a:rPr>
              <a:t>they are mutable</a:t>
            </a:r>
            <a:r>
              <a:rPr lang="en-US" sz="1300" dirty="0"/>
              <a:t>. </a:t>
            </a:r>
          </a:p>
          <a:p>
            <a:r>
              <a:rPr lang="en-US" sz="1300" dirty="0"/>
              <a:t>But there are a few cases </a:t>
            </a:r>
            <a:r>
              <a:rPr lang="en-US" sz="1300" dirty="0">
                <a:solidFill>
                  <a:srgbClr val="2185C6"/>
                </a:solidFill>
              </a:rPr>
              <a:t>where you might prefer tuples</a:t>
            </a:r>
            <a:r>
              <a:rPr lang="en-US" sz="1300" dirty="0"/>
              <a:t>:</a:t>
            </a:r>
          </a:p>
          <a:p>
            <a:pPr lvl="1"/>
            <a:r>
              <a:rPr lang="en-US" sz="1300" dirty="0"/>
              <a:t>In some contexts, like </a:t>
            </a:r>
            <a:r>
              <a:rPr lang="en-US" sz="1300" dirty="0">
                <a:solidFill>
                  <a:srgbClr val="2185C6"/>
                </a:solidFill>
              </a:rPr>
              <a:t>a return statement</a:t>
            </a:r>
            <a:r>
              <a:rPr lang="en-US" sz="1300" dirty="0"/>
              <a:t>, it is syntactically simpler to create a tuple than a list. In other contexts, you might prefer a list.</a:t>
            </a:r>
          </a:p>
          <a:p>
            <a:pPr lvl="1"/>
            <a:r>
              <a:rPr lang="en-US" sz="1300" dirty="0"/>
              <a:t>If you want to </a:t>
            </a:r>
            <a:r>
              <a:rPr lang="en-US" sz="1300" dirty="0">
                <a:solidFill>
                  <a:srgbClr val="2185C6"/>
                </a:solidFill>
              </a:rPr>
              <a:t>use a sequence as a dictionary key</a:t>
            </a:r>
            <a:r>
              <a:rPr lang="en-US" sz="1300" dirty="0"/>
              <a:t>, you have to use an immutable type like a tuple or string.</a:t>
            </a:r>
          </a:p>
          <a:p>
            <a:pPr lvl="1"/>
            <a:r>
              <a:rPr lang="en-US" sz="1300" dirty="0"/>
              <a:t>If </a:t>
            </a:r>
            <a:r>
              <a:rPr lang="en-US" sz="1300" dirty="0">
                <a:solidFill>
                  <a:srgbClr val="2185C6"/>
                </a:solidFill>
              </a:rPr>
              <a:t>you are passing a sequence as an argument to a function</a:t>
            </a:r>
            <a:r>
              <a:rPr lang="en-US" sz="1300" dirty="0"/>
              <a:t>, using tuples reduces the potential for unexpected behavior due to aliasing.</a:t>
            </a:r>
          </a:p>
        </p:txBody>
      </p:sp>
      <p:sp>
        <p:nvSpPr>
          <p:cNvPr id="4" name="Slide Number Placeholder 3">
            <a:extLst>
              <a:ext uri="{FF2B5EF4-FFF2-40B4-BE49-F238E27FC236}">
                <a16:creationId xmlns:a16="http://schemas.microsoft.com/office/drawing/2014/main" id="{9E715812-9A39-4CEA-8484-94B16D1A0BF1}"/>
              </a:ext>
            </a:extLst>
          </p:cNvPr>
          <p:cNvSpPr>
            <a:spLocks noGrp="1"/>
          </p:cNvSpPr>
          <p:nvPr>
            <p:ph type="sldNum" idx="12"/>
          </p:nvPr>
        </p:nvSpPr>
        <p:spPr/>
        <p:txBody>
          <a:bodyPr/>
          <a:lstStyle/>
          <a:p>
            <a:fld id="{B77688AD-4E46-4C5E-BF52-43A21767171C}" type="slidenum">
              <a:rPr lang="en-US" altLang="zh-CN" smtClean="0"/>
              <a:pPr/>
              <a:t>77</a:t>
            </a:fld>
            <a:endParaRPr lang="en-US" altLang="zh-CN" dirty="0"/>
          </a:p>
        </p:txBody>
      </p:sp>
      <p:pic>
        <p:nvPicPr>
          <p:cNvPr id="10" name="Picture 9">
            <a:extLst>
              <a:ext uri="{FF2B5EF4-FFF2-40B4-BE49-F238E27FC236}">
                <a16:creationId xmlns:a16="http://schemas.microsoft.com/office/drawing/2014/main" id="{3350263A-374C-2642-BE10-A199A8F5D165}"/>
              </a:ext>
            </a:extLst>
          </p:cNvPr>
          <p:cNvPicPr>
            <a:picLocks noChangeAspect="1"/>
          </p:cNvPicPr>
          <p:nvPr/>
        </p:nvPicPr>
        <p:blipFill>
          <a:blip r:embed="rId3"/>
          <a:stretch>
            <a:fillRect/>
          </a:stretch>
        </p:blipFill>
        <p:spPr>
          <a:xfrm>
            <a:off x="1443542" y="4013731"/>
            <a:ext cx="5328414" cy="954430"/>
          </a:xfrm>
          <a:prstGeom prst="rect">
            <a:avLst/>
          </a:prstGeom>
        </p:spPr>
      </p:pic>
    </p:spTree>
    <p:extLst>
      <p:ext uri="{BB962C8B-B14F-4D97-AF65-F5344CB8AC3E}">
        <p14:creationId xmlns:p14="http://schemas.microsoft.com/office/powerpoint/2010/main" val="29086906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62480B-C433-41EF-96F0-734D38171A26}"/>
              </a:ext>
            </a:extLst>
          </p:cNvPr>
          <p:cNvSpPr>
            <a:spLocks noGrp="1"/>
          </p:cNvSpPr>
          <p:nvPr>
            <p:ph type="title"/>
          </p:nvPr>
        </p:nvSpPr>
        <p:spPr/>
        <p:txBody>
          <a:bodyPr/>
          <a:lstStyle/>
          <a:p>
            <a:r>
              <a:rPr lang="en-US" dirty="0"/>
              <a:t>Strings, Lists, and Tuples are all Sequences</a:t>
            </a:r>
          </a:p>
        </p:txBody>
      </p:sp>
      <p:sp>
        <p:nvSpPr>
          <p:cNvPr id="6" name="Content Placeholder 5">
            <a:extLst>
              <a:ext uri="{FF2B5EF4-FFF2-40B4-BE49-F238E27FC236}">
                <a16:creationId xmlns:a16="http://schemas.microsoft.com/office/drawing/2014/main" id="{1CDE552C-35F0-4094-A127-EC8852CC2670}"/>
              </a:ext>
            </a:extLst>
          </p:cNvPr>
          <p:cNvSpPr>
            <a:spLocks noGrp="1"/>
          </p:cNvSpPr>
          <p:nvPr>
            <p:ph type="body" idx="1"/>
          </p:nvPr>
        </p:nvSpPr>
        <p:spPr/>
        <p:txBody>
          <a:bodyPr/>
          <a:lstStyle/>
          <a:p>
            <a:r>
              <a:rPr lang="en-US" dirty="0"/>
              <a:t>Because </a:t>
            </a:r>
            <a:r>
              <a:rPr lang="en-US" dirty="0">
                <a:solidFill>
                  <a:srgbClr val="F20052"/>
                </a:solidFill>
              </a:rPr>
              <a:t>tuples are immutable</a:t>
            </a:r>
            <a:r>
              <a:rPr lang="en-US" dirty="0"/>
              <a:t>, they </a:t>
            </a:r>
            <a:r>
              <a:rPr lang="en-US" dirty="0">
                <a:solidFill>
                  <a:srgbClr val="2185C6"/>
                </a:solidFill>
              </a:rPr>
              <a:t>don't provide methods like sort and reverse</a:t>
            </a:r>
            <a:r>
              <a:rPr lang="en-US" dirty="0"/>
              <a:t>, which modify existing lists. </a:t>
            </a:r>
          </a:p>
          <a:p>
            <a:r>
              <a:rPr lang="en-US" dirty="0"/>
              <a:t>However, </a:t>
            </a:r>
            <a:r>
              <a:rPr lang="en-US" dirty="0">
                <a:solidFill>
                  <a:srgbClr val="2185C6"/>
                </a:solidFill>
              </a:rPr>
              <a:t>Python provides the built-in functions sorted and reversed</a:t>
            </a:r>
            <a:r>
              <a:rPr lang="en-US" dirty="0"/>
              <a:t>, which take any sequence as a parameter and </a:t>
            </a:r>
            <a:r>
              <a:rPr lang="en-US" dirty="0">
                <a:solidFill>
                  <a:srgbClr val="2185C6"/>
                </a:solidFill>
              </a:rPr>
              <a:t>return a new sequence with the same elements in a different order</a:t>
            </a:r>
            <a:r>
              <a:rPr lang="en-US" dirty="0"/>
              <a:t>.</a:t>
            </a:r>
          </a:p>
          <a:p>
            <a:endParaRPr lang="en-US" dirty="0"/>
          </a:p>
        </p:txBody>
      </p:sp>
      <p:sp>
        <p:nvSpPr>
          <p:cNvPr id="4" name="Slide Number Placeholder 3">
            <a:extLst>
              <a:ext uri="{FF2B5EF4-FFF2-40B4-BE49-F238E27FC236}">
                <a16:creationId xmlns:a16="http://schemas.microsoft.com/office/drawing/2014/main" id="{9E715812-9A39-4CEA-8484-94B16D1A0BF1}"/>
              </a:ext>
            </a:extLst>
          </p:cNvPr>
          <p:cNvSpPr>
            <a:spLocks noGrp="1"/>
          </p:cNvSpPr>
          <p:nvPr>
            <p:ph type="sldNum" idx="12"/>
          </p:nvPr>
        </p:nvSpPr>
        <p:spPr/>
        <p:txBody>
          <a:bodyPr/>
          <a:lstStyle/>
          <a:p>
            <a:fld id="{B77688AD-4E46-4C5E-BF52-43A21767171C}" type="slidenum">
              <a:rPr lang="en-US" altLang="zh-CN" smtClean="0"/>
              <a:pPr/>
              <a:t>78</a:t>
            </a:fld>
            <a:endParaRPr lang="en-US" altLang="zh-CN" dirty="0"/>
          </a:p>
        </p:txBody>
      </p:sp>
      <p:pic>
        <p:nvPicPr>
          <p:cNvPr id="3" name="Picture 2">
            <a:extLst>
              <a:ext uri="{FF2B5EF4-FFF2-40B4-BE49-F238E27FC236}">
                <a16:creationId xmlns:a16="http://schemas.microsoft.com/office/drawing/2014/main" id="{1CBEBB56-7CFB-4334-8876-E4FEB5E3B095}"/>
              </a:ext>
            </a:extLst>
          </p:cNvPr>
          <p:cNvPicPr>
            <a:picLocks noChangeAspect="1"/>
          </p:cNvPicPr>
          <p:nvPr/>
        </p:nvPicPr>
        <p:blipFill>
          <a:blip r:embed="rId3"/>
          <a:stretch>
            <a:fillRect/>
          </a:stretch>
        </p:blipFill>
        <p:spPr>
          <a:xfrm>
            <a:off x="996553" y="2984351"/>
            <a:ext cx="2432447" cy="1237655"/>
          </a:xfrm>
          <a:prstGeom prst="rect">
            <a:avLst/>
          </a:prstGeom>
        </p:spPr>
      </p:pic>
    </p:spTree>
    <p:extLst>
      <p:ext uri="{BB962C8B-B14F-4D97-AF65-F5344CB8AC3E}">
        <p14:creationId xmlns:p14="http://schemas.microsoft.com/office/powerpoint/2010/main" val="36477482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A8F2E-5C8D-46C6-BF88-ECDC798C302F}"/>
              </a:ext>
            </a:extLst>
          </p:cNvPr>
          <p:cNvSpPr>
            <a:spLocks noGrp="1"/>
          </p:cNvSpPr>
          <p:nvPr>
            <p:ph type="title"/>
          </p:nvPr>
        </p:nvSpPr>
        <p:spPr/>
        <p:txBody>
          <a:bodyPr anchor="ctr"/>
          <a:lstStyle/>
          <a:p>
            <a:r>
              <a:rPr lang="en-US" dirty="0"/>
              <a:t>Summary of Tuples</a:t>
            </a:r>
          </a:p>
        </p:txBody>
      </p:sp>
      <p:sp>
        <p:nvSpPr>
          <p:cNvPr id="6" name="Content Placeholder 5">
            <a:extLst>
              <a:ext uri="{FF2B5EF4-FFF2-40B4-BE49-F238E27FC236}">
                <a16:creationId xmlns:a16="http://schemas.microsoft.com/office/drawing/2014/main" id="{89F1C946-3257-4508-91AC-197320709824}"/>
              </a:ext>
            </a:extLst>
          </p:cNvPr>
          <p:cNvSpPr>
            <a:spLocks noGrp="1"/>
          </p:cNvSpPr>
          <p:nvPr>
            <p:ph type="body" idx="1"/>
          </p:nvPr>
        </p:nvSpPr>
        <p:spPr>
          <a:xfrm>
            <a:off x="670275" y="1373588"/>
            <a:ext cx="2758725" cy="3552300"/>
          </a:xfrm>
        </p:spPr>
        <p:txBody>
          <a:bodyPr>
            <a:normAutofit/>
          </a:bodyPr>
          <a:lstStyle/>
          <a:p>
            <a:r>
              <a:rPr lang="en-US" dirty="0"/>
              <a:t>Tuples</a:t>
            </a:r>
          </a:p>
          <a:p>
            <a:pPr lvl="1"/>
            <a:r>
              <a:rPr lang="en-US" dirty="0"/>
              <a:t>Like list, but Immutable</a:t>
            </a:r>
          </a:p>
          <a:p>
            <a:pPr lvl="1"/>
            <a:r>
              <a:rPr lang="en-US" dirty="0"/>
              <a:t>Use as items or keys of dictionaries</a:t>
            </a:r>
          </a:p>
          <a:p>
            <a:pPr lvl="1"/>
            <a:r>
              <a:rPr lang="en-US" dirty="0"/>
              <a:t>Assignment: (</a:t>
            </a:r>
            <a:r>
              <a:rPr lang="en-US" dirty="0" err="1"/>
              <a:t>x,y</a:t>
            </a:r>
            <a:r>
              <a:rPr lang="en-US" dirty="0"/>
              <a:t>) = (‘</a:t>
            </a:r>
            <a:r>
              <a:rPr lang="en-US" dirty="0" err="1"/>
              <a:t>a’,’b</a:t>
            </a:r>
            <a:r>
              <a:rPr lang="en-US" dirty="0"/>
              <a:t>’)</a:t>
            </a:r>
          </a:p>
          <a:p>
            <a:pPr lvl="1"/>
            <a:endParaRPr lang="en-US" dirty="0"/>
          </a:p>
          <a:p>
            <a:r>
              <a:rPr lang="en-US" dirty="0"/>
              <a:t>Comparing Tuples</a:t>
            </a:r>
          </a:p>
          <a:p>
            <a:r>
              <a:rPr lang="en-US" dirty="0"/>
              <a:t>Using tuples for soring a dictionary</a:t>
            </a:r>
          </a:p>
          <a:p>
            <a:pPr lvl="1"/>
            <a:r>
              <a:rPr lang="en-US" dirty="0"/>
              <a:t>DSU Pattern</a:t>
            </a:r>
          </a:p>
          <a:p>
            <a:endParaRPr lang="en-US" dirty="0"/>
          </a:p>
        </p:txBody>
      </p:sp>
      <p:sp>
        <p:nvSpPr>
          <p:cNvPr id="4" name="Slide Number Placeholder 3">
            <a:extLst>
              <a:ext uri="{FF2B5EF4-FFF2-40B4-BE49-F238E27FC236}">
                <a16:creationId xmlns:a16="http://schemas.microsoft.com/office/drawing/2014/main" id="{65961BA0-BED0-42DD-9662-B5CFC9D5F53E}"/>
              </a:ext>
            </a:extLst>
          </p:cNvPr>
          <p:cNvSpPr>
            <a:spLocks noGrp="1"/>
          </p:cNvSpPr>
          <p:nvPr>
            <p:ph type="sldNum" idx="12"/>
          </p:nvPr>
        </p:nvSpPr>
        <p:spPr/>
        <p:txBody>
          <a:bodyPr/>
          <a:lstStyle/>
          <a:p>
            <a:fld id="{2E91ACDB-7BED-4E3C-B84C-8B2FE4A4870D}" type="slidenum">
              <a:rPr lang="en-US" altLang="zh-CN" smtClean="0"/>
              <a:pPr/>
              <a:t>79</a:t>
            </a:fld>
            <a:endParaRPr lang="en-US" altLang="zh-CN" dirty="0"/>
          </a:p>
        </p:txBody>
      </p:sp>
      <p:sp>
        <p:nvSpPr>
          <p:cNvPr id="7" name="Content Placeholder 6">
            <a:extLst>
              <a:ext uri="{FF2B5EF4-FFF2-40B4-BE49-F238E27FC236}">
                <a16:creationId xmlns:a16="http://schemas.microsoft.com/office/drawing/2014/main" id="{58A93E53-739F-4D42-B2BE-980349C7FEAF}"/>
              </a:ext>
            </a:extLst>
          </p:cNvPr>
          <p:cNvSpPr>
            <a:spLocks noGrp="1"/>
          </p:cNvSpPr>
          <p:nvPr>
            <p:ph sz="half" idx="4294967295"/>
          </p:nvPr>
        </p:nvSpPr>
        <p:spPr>
          <a:xfrm>
            <a:off x="3515353" y="1373588"/>
            <a:ext cx="2845078" cy="2686050"/>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400" dirty="0">
                <a:solidFill>
                  <a:srgbClr val="2185C6"/>
                </a:solidFill>
              </a:rPr>
              <a:t>Comparing Strings, Lists, and Tuples</a:t>
            </a:r>
          </a:p>
          <a:p>
            <a:pPr marL="342900" indent="-257175">
              <a:lnSpc>
                <a:spcPct val="120000"/>
              </a:lnSpc>
              <a:spcBef>
                <a:spcPts val="450"/>
              </a:spcBef>
              <a:buSzPts val="1800"/>
            </a:pPr>
            <a:endParaRPr lang="en-US" sz="1400" dirty="0"/>
          </a:p>
        </p:txBody>
      </p:sp>
    </p:spTree>
    <p:extLst>
      <p:ext uri="{BB962C8B-B14F-4D97-AF65-F5344CB8AC3E}">
        <p14:creationId xmlns:p14="http://schemas.microsoft.com/office/powerpoint/2010/main" val="245015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7459D-9413-487E-B35C-DD7D02CAB712}"/>
              </a:ext>
            </a:extLst>
          </p:cNvPr>
          <p:cNvSpPr>
            <a:spLocks noGrp="1"/>
          </p:cNvSpPr>
          <p:nvPr>
            <p:ph type="ctrTitle"/>
          </p:nvPr>
        </p:nvSpPr>
        <p:spPr>
          <a:xfrm>
            <a:off x="514256" y="2997606"/>
            <a:ext cx="5829300" cy="1159800"/>
          </a:xfrm>
        </p:spPr>
        <p:txBody>
          <a:bodyPr spcFirstLastPara="1" vert="horz" wrap="square" lIns="68580" tIns="34290" rIns="68580" bIns="34290" rtlCol="0" anchor="t" anchorCtr="0">
            <a:normAutofit/>
          </a:bodyPr>
          <a:lstStyle/>
          <a:p>
            <a:pPr algn="l" defTabSz="685800"/>
            <a:r>
              <a:rPr lang="en-US" sz="3200"/>
              <a:t>Debugging: “shape errors” and 4R Strategy</a:t>
            </a:r>
          </a:p>
        </p:txBody>
      </p:sp>
      <p:sp>
        <p:nvSpPr>
          <p:cNvPr id="4" name="Slide Number Placeholder 3">
            <a:extLst>
              <a:ext uri="{FF2B5EF4-FFF2-40B4-BE49-F238E27FC236}">
                <a16:creationId xmlns:a16="http://schemas.microsoft.com/office/drawing/2014/main" id="{8ACEDB1C-0462-45E7-A290-A1BE5C8540E4}"/>
              </a:ext>
            </a:extLst>
          </p:cNvPr>
          <p:cNvSpPr>
            <a:spLocks noGrp="1"/>
          </p:cNvSpPr>
          <p:nvPr>
            <p:ph type="sldNum" idx="12"/>
          </p:nvPr>
        </p:nvSpPr>
        <p:spPr/>
        <p:txBody>
          <a:bodyPr spcFirstLastPara="1" vert="horz" wrap="square" lIns="68580" tIns="34290" rIns="68580" bIns="34290" rtlCol="0" anchor="ctr" anchorCtr="0">
            <a:normAutofit/>
          </a:bodyPr>
          <a:lstStyle/>
          <a:p>
            <a:pPr>
              <a:spcAft>
                <a:spcPts val="450"/>
              </a:spcAft>
            </a:pPr>
            <a:fld id="{B77688AD-4E46-4C5E-BF52-43A21767171C}" type="slidenum">
              <a:rPr lang="en-US" altLang="zh-CN" sz="900" kern="1200" dirty="0">
                <a:latin typeface="+mn-lt"/>
                <a:ea typeface="+mn-ea"/>
                <a:cs typeface="+mn-cs"/>
              </a:rPr>
              <a:pPr>
                <a:spcAft>
                  <a:spcPts val="450"/>
                </a:spcAft>
              </a:pPr>
              <a:t>80</a:t>
            </a:fld>
            <a:endParaRPr lang="en-US" altLang="zh-CN" sz="900" kern="1200" dirty="0">
              <a:latin typeface="+mn-lt"/>
              <a:ea typeface="+mn-ea"/>
              <a:cs typeface="+mn-cs"/>
            </a:endParaRPr>
          </a:p>
        </p:txBody>
      </p:sp>
    </p:spTree>
    <p:extLst>
      <p:ext uri="{BB962C8B-B14F-4D97-AF65-F5344CB8AC3E}">
        <p14:creationId xmlns:p14="http://schemas.microsoft.com/office/powerpoint/2010/main" val="8150035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3099D6-D4B2-4924-BF80-CB49FE91D55A}"/>
              </a:ext>
            </a:extLst>
          </p:cNvPr>
          <p:cNvSpPr>
            <a:spLocks noGrp="1"/>
          </p:cNvSpPr>
          <p:nvPr>
            <p:ph type="title"/>
          </p:nvPr>
        </p:nvSpPr>
        <p:spPr/>
        <p:txBody>
          <a:bodyPr anchor="ctr"/>
          <a:lstStyle/>
          <a:p>
            <a:r>
              <a:rPr lang="en-US" dirty="0"/>
              <a:t>Shape Errors</a:t>
            </a:r>
          </a:p>
        </p:txBody>
      </p:sp>
      <p:sp>
        <p:nvSpPr>
          <p:cNvPr id="6" name="Content Placeholder 5">
            <a:extLst>
              <a:ext uri="{FF2B5EF4-FFF2-40B4-BE49-F238E27FC236}">
                <a16:creationId xmlns:a16="http://schemas.microsoft.com/office/drawing/2014/main" id="{2EBB9D06-0DB5-4C25-814B-A5C334104F3A}"/>
              </a:ext>
            </a:extLst>
          </p:cNvPr>
          <p:cNvSpPr>
            <a:spLocks noGrp="1"/>
          </p:cNvSpPr>
          <p:nvPr>
            <p:ph type="body" idx="1"/>
          </p:nvPr>
        </p:nvSpPr>
        <p:spPr/>
        <p:txBody>
          <a:bodyPr/>
          <a:lstStyle/>
          <a:p>
            <a:r>
              <a:rPr lang="en-US" dirty="0">
                <a:solidFill>
                  <a:srgbClr val="2185C6"/>
                </a:solidFill>
              </a:rPr>
              <a:t>Lists, dictionaries and tuples </a:t>
            </a:r>
            <a:r>
              <a:rPr lang="en-US" dirty="0"/>
              <a:t>are known generically as </a:t>
            </a:r>
            <a:r>
              <a:rPr lang="en-US" dirty="0">
                <a:solidFill>
                  <a:srgbClr val="2185C6"/>
                </a:solidFill>
              </a:rPr>
              <a:t>data</a:t>
            </a:r>
            <a:r>
              <a:rPr lang="en-US" dirty="0"/>
              <a:t> </a:t>
            </a:r>
            <a:r>
              <a:rPr lang="en-US" dirty="0">
                <a:solidFill>
                  <a:srgbClr val="2185C6"/>
                </a:solidFill>
              </a:rPr>
              <a:t>structures</a:t>
            </a:r>
          </a:p>
          <a:p>
            <a:r>
              <a:rPr lang="en-US" dirty="0">
                <a:solidFill>
                  <a:srgbClr val="2185C6"/>
                </a:solidFill>
              </a:rPr>
              <a:t>Compound data structures</a:t>
            </a:r>
            <a:r>
              <a:rPr lang="en-US" dirty="0"/>
              <a:t>, like </a:t>
            </a:r>
            <a:r>
              <a:rPr lang="en-US" dirty="0">
                <a:solidFill>
                  <a:srgbClr val="2185C6"/>
                </a:solidFill>
              </a:rPr>
              <a:t>lists</a:t>
            </a:r>
            <a:r>
              <a:rPr lang="en-US" dirty="0"/>
              <a:t> of </a:t>
            </a:r>
            <a:r>
              <a:rPr lang="en-US" dirty="0">
                <a:solidFill>
                  <a:srgbClr val="2185C6"/>
                </a:solidFill>
              </a:rPr>
              <a:t>tuples</a:t>
            </a:r>
            <a:r>
              <a:rPr lang="en-US" dirty="0"/>
              <a:t>, and </a:t>
            </a:r>
            <a:r>
              <a:rPr lang="en-US" dirty="0">
                <a:solidFill>
                  <a:srgbClr val="2185C6"/>
                </a:solidFill>
              </a:rPr>
              <a:t>dictionaries</a:t>
            </a:r>
            <a:r>
              <a:rPr lang="en-US" dirty="0"/>
              <a:t>, contain </a:t>
            </a:r>
            <a:r>
              <a:rPr lang="en-US" dirty="0">
                <a:solidFill>
                  <a:srgbClr val="2185C6"/>
                </a:solidFill>
              </a:rPr>
              <a:t>tuples as keys </a:t>
            </a:r>
            <a:r>
              <a:rPr lang="en-US" dirty="0"/>
              <a:t>and </a:t>
            </a:r>
            <a:r>
              <a:rPr lang="en-US" dirty="0">
                <a:solidFill>
                  <a:srgbClr val="2185C6"/>
                </a:solidFill>
              </a:rPr>
              <a:t>lists as values</a:t>
            </a:r>
            <a:r>
              <a:rPr lang="en-US" dirty="0"/>
              <a:t>.</a:t>
            </a:r>
          </a:p>
          <a:p>
            <a:r>
              <a:rPr lang="en-US" dirty="0">
                <a:solidFill>
                  <a:srgbClr val="F20052"/>
                </a:solidFill>
              </a:rPr>
              <a:t>Compound data structures are prone to get shape errors</a:t>
            </a:r>
          </a:p>
          <a:p>
            <a:pPr lvl="1"/>
            <a:r>
              <a:rPr lang="en-US" dirty="0">
                <a:solidFill>
                  <a:srgbClr val="F20052"/>
                </a:solidFill>
              </a:rPr>
              <a:t>Errors caused</a:t>
            </a:r>
            <a:r>
              <a:rPr lang="en-US" dirty="0"/>
              <a:t> when a </a:t>
            </a:r>
            <a:r>
              <a:rPr lang="en-US" dirty="0">
                <a:solidFill>
                  <a:srgbClr val="F20052"/>
                </a:solidFill>
              </a:rPr>
              <a:t>data structure has the wrong type, size, or composition</a:t>
            </a:r>
            <a:r>
              <a:rPr lang="en-US" dirty="0"/>
              <a:t>, or </a:t>
            </a:r>
          </a:p>
          <a:p>
            <a:pPr lvl="1"/>
            <a:r>
              <a:rPr lang="en-US" dirty="0"/>
              <a:t>You </a:t>
            </a:r>
            <a:r>
              <a:rPr lang="en-US" dirty="0">
                <a:solidFill>
                  <a:srgbClr val="F20052"/>
                </a:solidFill>
              </a:rPr>
              <a:t>write some code </a:t>
            </a:r>
            <a:r>
              <a:rPr lang="en-US" dirty="0"/>
              <a:t>and </a:t>
            </a:r>
            <a:r>
              <a:rPr lang="en-US" dirty="0">
                <a:solidFill>
                  <a:srgbClr val="F20052"/>
                </a:solidFill>
              </a:rPr>
              <a:t>forget the shape of your data </a:t>
            </a:r>
            <a:r>
              <a:rPr lang="en-US" dirty="0"/>
              <a:t>and introduce an error</a:t>
            </a:r>
          </a:p>
        </p:txBody>
      </p:sp>
      <p:sp>
        <p:nvSpPr>
          <p:cNvPr id="4" name="Slide Number Placeholder 3">
            <a:extLst>
              <a:ext uri="{FF2B5EF4-FFF2-40B4-BE49-F238E27FC236}">
                <a16:creationId xmlns:a16="http://schemas.microsoft.com/office/drawing/2014/main" id="{76B5DCF6-ED6B-4B55-AF61-D9B6AAEEC79B}"/>
              </a:ext>
            </a:extLst>
          </p:cNvPr>
          <p:cNvSpPr>
            <a:spLocks noGrp="1"/>
          </p:cNvSpPr>
          <p:nvPr>
            <p:ph type="sldNum" idx="12"/>
          </p:nvPr>
        </p:nvSpPr>
        <p:spPr/>
        <p:txBody>
          <a:bodyPr/>
          <a:lstStyle/>
          <a:p>
            <a:fld id="{B77688AD-4E46-4C5E-BF52-43A21767171C}" type="slidenum">
              <a:rPr lang="en-US" altLang="zh-CN" smtClean="0"/>
              <a:pPr/>
              <a:t>81</a:t>
            </a:fld>
            <a:endParaRPr lang="en-US" altLang="zh-CN" dirty="0"/>
          </a:p>
        </p:txBody>
      </p:sp>
      <p:sp>
        <p:nvSpPr>
          <p:cNvPr id="7" name="TextBox 6">
            <a:extLst>
              <a:ext uri="{FF2B5EF4-FFF2-40B4-BE49-F238E27FC236}">
                <a16:creationId xmlns:a16="http://schemas.microsoft.com/office/drawing/2014/main" id="{2DE1EFFA-0523-49E8-934B-FEFE63844950}"/>
              </a:ext>
            </a:extLst>
          </p:cNvPr>
          <p:cNvSpPr txBox="1"/>
          <p:nvPr/>
        </p:nvSpPr>
        <p:spPr>
          <a:xfrm>
            <a:off x="1351864" y="3994477"/>
            <a:ext cx="2959553" cy="577081"/>
          </a:xfrm>
          <a:prstGeom prst="rect">
            <a:avLst/>
          </a:prstGeom>
          <a:noFill/>
        </p:spPr>
        <p:txBody>
          <a:bodyPr wrap="square" rtlCol="0">
            <a:spAutoFit/>
          </a:bodyPr>
          <a:lstStyle/>
          <a:p>
            <a:r>
              <a:rPr lang="en-US" sz="1050" dirty="0">
                <a:solidFill>
                  <a:srgbClr val="F20052"/>
                </a:solidFill>
                <a:latin typeface="Lato" panose="020F0502020204030203" pitchFamily="34" charset="0"/>
                <a:ea typeface="Lato" panose="020F0502020204030203" pitchFamily="34" charset="0"/>
                <a:cs typeface="Lato" panose="020F0502020204030203" pitchFamily="34" charset="0"/>
              </a:rPr>
              <a:t>For example, if you are expecting a list with one integer and I give you a plain old integer (not in a list), it won't work.</a:t>
            </a:r>
          </a:p>
        </p:txBody>
      </p:sp>
      <p:pic>
        <p:nvPicPr>
          <p:cNvPr id="10" name="Picture 9">
            <a:extLst>
              <a:ext uri="{FF2B5EF4-FFF2-40B4-BE49-F238E27FC236}">
                <a16:creationId xmlns:a16="http://schemas.microsoft.com/office/drawing/2014/main" id="{25868E49-2B2E-415D-B2F2-52853C278849}"/>
              </a:ext>
            </a:extLst>
          </p:cNvPr>
          <p:cNvPicPr>
            <a:picLocks noChangeAspect="1"/>
          </p:cNvPicPr>
          <p:nvPr/>
        </p:nvPicPr>
        <p:blipFill>
          <a:blip r:embed="rId2"/>
          <a:stretch>
            <a:fillRect/>
          </a:stretch>
        </p:blipFill>
        <p:spPr>
          <a:xfrm>
            <a:off x="4311417" y="3831882"/>
            <a:ext cx="2546583" cy="1172613"/>
          </a:xfrm>
          <a:prstGeom prst="rect">
            <a:avLst/>
          </a:prstGeom>
        </p:spPr>
      </p:pic>
    </p:spTree>
    <p:extLst>
      <p:ext uri="{BB962C8B-B14F-4D97-AF65-F5344CB8AC3E}">
        <p14:creationId xmlns:p14="http://schemas.microsoft.com/office/powerpoint/2010/main" val="1896802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03856-BB8D-4E44-85FF-F0E540D18810}"/>
              </a:ext>
            </a:extLst>
          </p:cNvPr>
          <p:cNvSpPr>
            <a:spLocks noGrp="1"/>
          </p:cNvSpPr>
          <p:nvPr>
            <p:ph type="title"/>
          </p:nvPr>
        </p:nvSpPr>
        <p:spPr/>
        <p:txBody>
          <a:bodyPr anchor="ctr"/>
          <a:lstStyle/>
          <a:p>
            <a:r>
              <a:rPr lang="en-US" dirty="0"/>
              <a:t>4R Debugging Strategy</a:t>
            </a:r>
          </a:p>
        </p:txBody>
      </p:sp>
      <p:sp>
        <p:nvSpPr>
          <p:cNvPr id="3" name="Content Placeholder 2">
            <a:extLst>
              <a:ext uri="{FF2B5EF4-FFF2-40B4-BE49-F238E27FC236}">
                <a16:creationId xmlns:a16="http://schemas.microsoft.com/office/drawing/2014/main" id="{7FB3EF71-9920-402C-90F0-B0D581E27472}"/>
              </a:ext>
            </a:extLst>
          </p:cNvPr>
          <p:cNvSpPr>
            <a:spLocks noGrp="1"/>
          </p:cNvSpPr>
          <p:nvPr>
            <p:ph type="body" idx="1"/>
          </p:nvPr>
        </p:nvSpPr>
        <p:spPr/>
        <p:txBody>
          <a:bodyPr>
            <a:normAutofit fontScale="92500" lnSpcReduction="10000"/>
          </a:bodyPr>
          <a:lstStyle/>
          <a:p>
            <a:r>
              <a:rPr lang="en-US" dirty="0"/>
              <a:t>Reading</a:t>
            </a:r>
          </a:p>
          <a:p>
            <a:pPr lvl="1"/>
            <a:r>
              <a:rPr lang="en-US" dirty="0"/>
              <a:t>Examine your code, read it back to yourself, and check that it says what you meant to say.</a:t>
            </a:r>
          </a:p>
          <a:p>
            <a:r>
              <a:rPr lang="en-US" dirty="0"/>
              <a:t>Running</a:t>
            </a:r>
          </a:p>
          <a:p>
            <a:pPr lvl="1"/>
            <a:r>
              <a:rPr lang="en-US" dirty="0"/>
              <a:t>Experiment by making changes and running different versions. </a:t>
            </a:r>
          </a:p>
          <a:p>
            <a:r>
              <a:rPr lang="en-US" dirty="0"/>
              <a:t>Ruminating</a:t>
            </a:r>
          </a:p>
          <a:p>
            <a:pPr lvl="1"/>
            <a:r>
              <a:rPr lang="en-US" dirty="0"/>
              <a:t>Take some time to think! What kind of errors? What information can get from errors? What could be the causes? What have been changed? …</a:t>
            </a:r>
          </a:p>
          <a:p>
            <a:r>
              <a:rPr lang="en-US" dirty="0"/>
              <a:t>Retreating</a:t>
            </a:r>
          </a:p>
          <a:p>
            <a:pPr lvl="1"/>
            <a:r>
              <a:rPr lang="en-US" dirty="0"/>
              <a:t>At some point, the best thing to do is back off, undoing recent changes, until you get back to a program that works and that you understand. </a:t>
            </a:r>
          </a:p>
          <a:p>
            <a:pPr lvl="1"/>
            <a:r>
              <a:rPr lang="en-US" dirty="0"/>
              <a:t>Then you can start rebuilding.</a:t>
            </a:r>
          </a:p>
          <a:p>
            <a:pPr lvl="1"/>
            <a:endParaRPr lang="en-US" dirty="0"/>
          </a:p>
        </p:txBody>
      </p:sp>
      <p:sp>
        <p:nvSpPr>
          <p:cNvPr id="4" name="Slide Number Placeholder 3">
            <a:extLst>
              <a:ext uri="{FF2B5EF4-FFF2-40B4-BE49-F238E27FC236}">
                <a16:creationId xmlns:a16="http://schemas.microsoft.com/office/drawing/2014/main" id="{205EF9C3-C59A-4CF7-AFCD-C3201D5BC48B}"/>
              </a:ext>
            </a:extLst>
          </p:cNvPr>
          <p:cNvSpPr>
            <a:spLocks noGrp="1"/>
          </p:cNvSpPr>
          <p:nvPr>
            <p:ph type="sldNum" idx="12"/>
          </p:nvPr>
        </p:nvSpPr>
        <p:spPr/>
        <p:txBody>
          <a:bodyPr/>
          <a:lstStyle/>
          <a:p>
            <a:fld id="{2E91ACDB-7BED-4E3C-B84C-8B2FE4A4870D}" type="slidenum">
              <a:rPr lang="en-US" altLang="zh-CN" smtClean="0"/>
              <a:pPr/>
              <a:t>82</a:t>
            </a:fld>
            <a:endParaRPr lang="en-US" altLang="zh-CN" dirty="0"/>
          </a:p>
        </p:txBody>
      </p:sp>
    </p:spTree>
    <p:extLst>
      <p:ext uri="{BB962C8B-B14F-4D97-AF65-F5344CB8AC3E}">
        <p14:creationId xmlns:p14="http://schemas.microsoft.com/office/powerpoint/2010/main" val="16062645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A8F2E-5C8D-46C6-BF88-ECDC798C302F}"/>
              </a:ext>
            </a:extLst>
          </p:cNvPr>
          <p:cNvSpPr>
            <a:spLocks noGrp="1"/>
          </p:cNvSpPr>
          <p:nvPr>
            <p:ph type="title"/>
          </p:nvPr>
        </p:nvSpPr>
        <p:spPr/>
        <p:txBody>
          <a:bodyPr anchor="ctr"/>
          <a:lstStyle/>
          <a:p>
            <a:r>
              <a:rPr lang="en-US" dirty="0"/>
              <a:t>Summary of Tuples</a:t>
            </a:r>
          </a:p>
        </p:txBody>
      </p:sp>
      <p:sp>
        <p:nvSpPr>
          <p:cNvPr id="6" name="Content Placeholder 5">
            <a:extLst>
              <a:ext uri="{FF2B5EF4-FFF2-40B4-BE49-F238E27FC236}">
                <a16:creationId xmlns:a16="http://schemas.microsoft.com/office/drawing/2014/main" id="{89F1C946-3257-4508-91AC-197320709824}"/>
              </a:ext>
            </a:extLst>
          </p:cNvPr>
          <p:cNvSpPr>
            <a:spLocks noGrp="1"/>
          </p:cNvSpPr>
          <p:nvPr>
            <p:ph type="body" idx="1"/>
          </p:nvPr>
        </p:nvSpPr>
        <p:spPr>
          <a:xfrm>
            <a:off x="653760" y="1381540"/>
            <a:ext cx="2775240" cy="3552300"/>
          </a:xfrm>
        </p:spPr>
        <p:txBody>
          <a:bodyPr>
            <a:normAutofit/>
          </a:bodyPr>
          <a:lstStyle/>
          <a:p>
            <a:r>
              <a:rPr lang="en-US" dirty="0"/>
              <a:t>Tuples</a:t>
            </a:r>
          </a:p>
          <a:p>
            <a:pPr lvl="1"/>
            <a:r>
              <a:rPr lang="en-US" dirty="0"/>
              <a:t>Like list, but Immutable</a:t>
            </a:r>
          </a:p>
          <a:p>
            <a:pPr lvl="1"/>
            <a:r>
              <a:rPr lang="en-US" dirty="0"/>
              <a:t>Use as items or keys of dictionaries</a:t>
            </a:r>
          </a:p>
          <a:p>
            <a:pPr lvl="1"/>
            <a:r>
              <a:rPr lang="en-US" dirty="0"/>
              <a:t>Assignment: (</a:t>
            </a:r>
            <a:r>
              <a:rPr lang="en-US" dirty="0" err="1"/>
              <a:t>x,y</a:t>
            </a:r>
            <a:r>
              <a:rPr lang="en-US" dirty="0"/>
              <a:t>) = (‘</a:t>
            </a:r>
            <a:r>
              <a:rPr lang="en-US" dirty="0" err="1"/>
              <a:t>a’,’b</a:t>
            </a:r>
            <a:r>
              <a:rPr lang="en-US" dirty="0"/>
              <a:t>’)</a:t>
            </a:r>
          </a:p>
          <a:p>
            <a:pPr lvl="1"/>
            <a:endParaRPr lang="en-US" dirty="0"/>
          </a:p>
          <a:p>
            <a:r>
              <a:rPr lang="en-US" dirty="0"/>
              <a:t>Comparing Tuples</a:t>
            </a:r>
          </a:p>
          <a:p>
            <a:r>
              <a:rPr lang="en-US" dirty="0"/>
              <a:t>Using tuples for soring a dictionary</a:t>
            </a:r>
          </a:p>
          <a:p>
            <a:pPr lvl="1"/>
            <a:r>
              <a:rPr lang="en-US" dirty="0"/>
              <a:t>DSU Pattern</a:t>
            </a:r>
          </a:p>
          <a:p>
            <a:endParaRPr lang="en-US" dirty="0"/>
          </a:p>
        </p:txBody>
      </p:sp>
      <p:sp>
        <p:nvSpPr>
          <p:cNvPr id="4" name="Slide Number Placeholder 3">
            <a:extLst>
              <a:ext uri="{FF2B5EF4-FFF2-40B4-BE49-F238E27FC236}">
                <a16:creationId xmlns:a16="http://schemas.microsoft.com/office/drawing/2014/main" id="{65961BA0-BED0-42DD-9662-B5CFC9D5F53E}"/>
              </a:ext>
            </a:extLst>
          </p:cNvPr>
          <p:cNvSpPr>
            <a:spLocks noGrp="1"/>
          </p:cNvSpPr>
          <p:nvPr>
            <p:ph type="sldNum" idx="12"/>
          </p:nvPr>
        </p:nvSpPr>
        <p:spPr/>
        <p:txBody>
          <a:bodyPr/>
          <a:lstStyle/>
          <a:p>
            <a:fld id="{2E91ACDB-7BED-4E3C-B84C-8B2FE4A4870D}" type="slidenum">
              <a:rPr lang="en-US" altLang="zh-CN" smtClean="0"/>
              <a:pPr/>
              <a:t>83</a:t>
            </a:fld>
            <a:endParaRPr lang="en-US" altLang="zh-CN" dirty="0"/>
          </a:p>
        </p:txBody>
      </p:sp>
      <p:sp>
        <p:nvSpPr>
          <p:cNvPr id="7" name="Content Placeholder 6">
            <a:extLst>
              <a:ext uri="{FF2B5EF4-FFF2-40B4-BE49-F238E27FC236}">
                <a16:creationId xmlns:a16="http://schemas.microsoft.com/office/drawing/2014/main" id="{58A93E53-739F-4D42-B2BE-980349C7FEAF}"/>
              </a:ext>
            </a:extLst>
          </p:cNvPr>
          <p:cNvSpPr>
            <a:spLocks noGrp="1"/>
          </p:cNvSpPr>
          <p:nvPr>
            <p:ph sz="half" idx="4294967295"/>
          </p:nvPr>
        </p:nvSpPr>
        <p:spPr>
          <a:xfrm>
            <a:off x="3429000" y="1381540"/>
            <a:ext cx="2501900" cy="2686050"/>
          </a:xfrm>
          <a:noFill/>
          <a:ln>
            <a:noFill/>
          </a:ln>
        </p:spPr>
        <p:txBody>
          <a:bodyPr spcFirstLastPara="1" wrap="square" lIns="91425" tIns="91425" rIns="91425" bIns="91425" anchor="t" anchorCtr="0">
            <a:normAutofit/>
          </a:bodyPr>
          <a:lstStyle/>
          <a:p>
            <a:pPr marL="342900" indent="-257175">
              <a:lnSpc>
                <a:spcPct val="120000"/>
              </a:lnSpc>
              <a:spcBef>
                <a:spcPts val="450"/>
              </a:spcBef>
              <a:buSzPts val="1800"/>
            </a:pPr>
            <a:r>
              <a:rPr lang="en-US" sz="1400" dirty="0"/>
              <a:t>Comparing Strings, Lists, and Tuples</a:t>
            </a:r>
          </a:p>
          <a:p>
            <a:pPr marL="342900" indent="-257175">
              <a:lnSpc>
                <a:spcPct val="120000"/>
              </a:lnSpc>
              <a:spcBef>
                <a:spcPts val="450"/>
              </a:spcBef>
              <a:buSzPts val="1800"/>
            </a:pPr>
            <a:r>
              <a:rPr lang="en-US" sz="1400" dirty="0"/>
              <a:t>Debugging</a:t>
            </a:r>
          </a:p>
          <a:p>
            <a:pPr marL="685800" lvl="1" indent="-285750">
              <a:lnSpc>
                <a:spcPct val="120000"/>
              </a:lnSpc>
              <a:buSzPct val="150000"/>
            </a:pPr>
            <a:r>
              <a:rPr lang="en-US" sz="1400" dirty="0"/>
              <a:t>Shape Errors for compound data structure</a:t>
            </a:r>
          </a:p>
          <a:p>
            <a:pPr marL="685800" lvl="1" indent="-285750">
              <a:lnSpc>
                <a:spcPct val="120000"/>
              </a:lnSpc>
              <a:buSzPct val="150000"/>
            </a:pPr>
            <a:r>
              <a:rPr lang="en-US" sz="1400" dirty="0"/>
              <a:t>4R Debugging Strategy</a:t>
            </a:r>
          </a:p>
        </p:txBody>
      </p:sp>
    </p:spTree>
    <p:extLst>
      <p:ext uri="{BB962C8B-B14F-4D97-AF65-F5344CB8AC3E}">
        <p14:creationId xmlns:p14="http://schemas.microsoft.com/office/powerpoint/2010/main" val="6818603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0EDF9-787C-45A2-8E66-81A21134104C}"/>
              </a:ext>
            </a:extLst>
          </p:cNvPr>
          <p:cNvSpPr>
            <a:spLocks noGrp="1"/>
          </p:cNvSpPr>
          <p:nvPr>
            <p:ph type="title"/>
          </p:nvPr>
        </p:nvSpPr>
        <p:spPr/>
        <p:txBody>
          <a:bodyPr anchor="ctr"/>
          <a:lstStyle/>
          <a:p>
            <a:r>
              <a:rPr lang="en-US" dirty="0"/>
              <a:t>Objectives of Tutorial 8</a:t>
            </a:r>
          </a:p>
        </p:txBody>
      </p:sp>
      <p:sp>
        <p:nvSpPr>
          <p:cNvPr id="3" name="Content Placeholder 2">
            <a:extLst>
              <a:ext uri="{FF2B5EF4-FFF2-40B4-BE49-F238E27FC236}">
                <a16:creationId xmlns:a16="http://schemas.microsoft.com/office/drawing/2014/main" id="{E9BCD10A-97BF-4008-83F7-2270CE67D8FE}"/>
              </a:ext>
            </a:extLst>
          </p:cNvPr>
          <p:cNvSpPr>
            <a:spLocks noGrp="1"/>
          </p:cNvSpPr>
          <p:nvPr>
            <p:ph type="body" idx="1"/>
          </p:nvPr>
        </p:nvSpPr>
        <p:spPr/>
        <p:txBody>
          <a:bodyPr>
            <a:normAutofit fontScale="92500"/>
          </a:bodyPr>
          <a:lstStyle/>
          <a:p>
            <a:r>
              <a:rPr lang="en-US" dirty="0"/>
              <a:t>Understand </a:t>
            </a:r>
            <a:r>
              <a:rPr lang="en-US" dirty="0">
                <a:solidFill>
                  <a:srgbClr val="FF0000"/>
                </a:solidFill>
              </a:rPr>
              <a:t>why dictionaries and tuples </a:t>
            </a:r>
            <a:r>
              <a:rPr lang="en-US" dirty="0"/>
              <a:t>are used in coding </a:t>
            </a:r>
          </a:p>
          <a:p>
            <a:r>
              <a:rPr lang="en-US" dirty="0"/>
              <a:t>Understand </a:t>
            </a:r>
            <a:r>
              <a:rPr lang="en-US" dirty="0">
                <a:solidFill>
                  <a:srgbClr val="FF0000"/>
                </a:solidFill>
              </a:rPr>
              <a:t>dictionaries</a:t>
            </a:r>
            <a:r>
              <a:rPr lang="en-US" dirty="0"/>
              <a:t> as well as their basic operations and functions</a:t>
            </a:r>
          </a:p>
          <a:p>
            <a:r>
              <a:rPr lang="en-US" dirty="0"/>
              <a:t>Be able to use a </a:t>
            </a:r>
            <a:r>
              <a:rPr lang="en-US" dirty="0">
                <a:solidFill>
                  <a:srgbClr val="FF0000"/>
                </a:solidFill>
              </a:rPr>
              <a:t>dictionary</a:t>
            </a:r>
            <a:r>
              <a:rPr lang="en-US" dirty="0"/>
              <a:t> as a set of </a:t>
            </a:r>
            <a:r>
              <a:rPr lang="en-US" dirty="0">
                <a:solidFill>
                  <a:srgbClr val="FF0000"/>
                </a:solidFill>
              </a:rPr>
              <a:t>counters</a:t>
            </a:r>
          </a:p>
          <a:p>
            <a:r>
              <a:rPr lang="en-US" dirty="0"/>
              <a:t>Be able to </a:t>
            </a:r>
            <a:r>
              <a:rPr lang="en-US" dirty="0">
                <a:solidFill>
                  <a:srgbClr val="FF0000"/>
                </a:solidFill>
              </a:rPr>
              <a:t>traverse keys, values, and key-value pairs</a:t>
            </a:r>
            <a:r>
              <a:rPr lang="en-US" dirty="0"/>
              <a:t> of a </a:t>
            </a:r>
            <a:r>
              <a:rPr lang="en-US" dirty="0">
                <a:solidFill>
                  <a:srgbClr val="FF0000"/>
                </a:solidFill>
              </a:rPr>
              <a:t>dictionary</a:t>
            </a:r>
          </a:p>
          <a:p>
            <a:r>
              <a:rPr lang="en-US" dirty="0"/>
              <a:t>Be able to use </a:t>
            </a:r>
            <a:r>
              <a:rPr lang="en-US" dirty="0">
                <a:solidFill>
                  <a:srgbClr val="FF0000"/>
                </a:solidFill>
              </a:rPr>
              <a:t>translate and </a:t>
            </a:r>
            <a:r>
              <a:rPr lang="en-US" dirty="0" err="1">
                <a:solidFill>
                  <a:srgbClr val="FF0000"/>
                </a:solidFill>
              </a:rPr>
              <a:t>maketrans</a:t>
            </a:r>
            <a:r>
              <a:rPr lang="en-US" dirty="0">
                <a:solidFill>
                  <a:srgbClr val="FF0000"/>
                </a:solidFill>
              </a:rPr>
              <a:t> </a:t>
            </a:r>
            <a:r>
              <a:rPr lang="en-US" dirty="0"/>
              <a:t>functions to parsing texts</a:t>
            </a:r>
          </a:p>
          <a:p>
            <a:r>
              <a:rPr lang="en-US" dirty="0"/>
              <a:t>Understand </a:t>
            </a:r>
            <a:r>
              <a:rPr lang="en-US" dirty="0">
                <a:solidFill>
                  <a:srgbClr val="FF0000"/>
                </a:solidFill>
              </a:rPr>
              <a:t>tuples</a:t>
            </a:r>
            <a:r>
              <a:rPr lang="en-US" dirty="0"/>
              <a:t> as well their basic </a:t>
            </a:r>
            <a:r>
              <a:rPr lang="en-US" dirty="0">
                <a:solidFill>
                  <a:srgbClr val="FF0000"/>
                </a:solidFill>
              </a:rPr>
              <a:t>operations and functions</a:t>
            </a:r>
          </a:p>
          <a:p>
            <a:r>
              <a:rPr lang="en-US" dirty="0"/>
              <a:t>Understand how to </a:t>
            </a:r>
            <a:r>
              <a:rPr lang="en-US" dirty="0">
                <a:solidFill>
                  <a:srgbClr val="FF0000"/>
                </a:solidFill>
              </a:rPr>
              <a:t>compare tuples</a:t>
            </a:r>
          </a:p>
          <a:p>
            <a:r>
              <a:rPr lang="en-US" dirty="0"/>
              <a:t>Be able to </a:t>
            </a:r>
            <a:r>
              <a:rPr lang="en-US" dirty="0">
                <a:solidFill>
                  <a:srgbClr val="FF0000"/>
                </a:solidFill>
              </a:rPr>
              <a:t>use tuples as keys in a dictionary</a:t>
            </a:r>
          </a:p>
          <a:p>
            <a:r>
              <a:rPr lang="en-US" dirty="0"/>
              <a:t>Be able to </a:t>
            </a:r>
            <a:r>
              <a:rPr lang="en-US" dirty="0">
                <a:solidFill>
                  <a:srgbClr val="FF0000"/>
                </a:solidFill>
              </a:rPr>
              <a:t>sort keys of a dictionary, and to use tuples and lists to sort values of a dictionary (following the Decorate-Sort-</a:t>
            </a:r>
            <a:r>
              <a:rPr lang="en-US" dirty="0" err="1">
                <a:solidFill>
                  <a:srgbClr val="FF0000"/>
                </a:solidFill>
              </a:rPr>
              <a:t>Undecroate</a:t>
            </a:r>
            <a:r>
              <a:rPr lang="en-US" dirty="0">
                <a:solidFill>
                  <a:srgbClr val="FF0000"/>
                </a:solidFill>
              </a:rPr>
              <a:t> Pattern)</a:t>
            </a:r>
          </a:p>
        </p:txBody>
      </p:sp>
      <p:sp>
        <p:nvSpPr>
          <p:cNvPr id="4" name="Slide Number Placeholder 3">
            <a:extLst>
              <a:ext uri="{FF2B5EF4-FFF2-40B4-BE49-F238E27FC236}">
                <a16:creationId xmlns:a16="http://schemas.microsoft.com/office/drawing/2014/main" id="{3EB54DBC-D600-4413-8314-DEC4B00FF854}"/>
              </a:ext>
            </a:extLst>
          </p:cNvPr>
          <p:cNvSpPr>
            <a:spLocks noGrp="1"/>
          </p:cNvSpPr>
          <p:nvPr>
            <p:ph type="sldNum" idx="12"/>
          </p:nvPr>
        </p:nvSpPr>
        <p:spPr/>
        <p:txBody>
          <a:bodyPr/>
          <a:lstStyle/>
          <a:p>
            <a:fld id="{2E91ACDB-7BED-4E3C-B84C-8B2FE4A4870D}" type="slidenum">
              <a:rPr lang="en-US" altLang="zh-CN" smtClean="0"/>
              <a:pPr/>
              <a:t>84</a:t>
            </a:fld>
            <a:endParaRPr lang="en-US" altLang="zh-CN" dirty="0"/>
          </a:p>
        </p:txBody>
      </p:sp>
    </p:spTree>
    <p:extLst>
      <p:ext uri="{BB962C8B-B14F-4D97-AF65-F5344CB8AC3E}">
        <p14:creationId xmlns:p14="http://schemas.microsoft.com/office/powerpoint/2010/main" val="23573544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3F140-95A0-564F-B52E-DB37EBC4D061}"/>
              </a:ext>
            </a:extLst>
          </p:cNvPr>
          <p:cNvSpPr>
            <a:spLocks noGrp="1"/>
          </p:cNvSpPr>
          <p:nvPr>
            <p:ph type="title"/>
          </p:nvPr>
        </p:nvSpPr>
        <p:spPr/>
        <p:txBody>
          <a:bodyPr anchor="ctr"/>
          <a:lstStyle/>
          <a:p>
            <a:r>
              <a:rPr lang="en-US" dirty="0"/>
              <a:t>CDS1001: Tutorial Exercises</a:t>
            </a:r>
          </a:p>
        </p:txBody>
      </p:sp>
      <p:sp>
        <p:nvSpPr>
          <p:cNvPr id="3" name="Content Placeholder 2">
            <a:extLst>
              <a:ext uri="{FF2B5EF4-FFF2-40B4-BE49-F238E27FC236}">
                <a16:creationId xmlns:a16="http://schemas.microsoft.com/office/drawing/2014/main" id="{163B21EE-08E0-CD41-8A48-46707A2B7E96}"/>
              </a:ext>
            </a:extLst>
          </p:cNvPr>
          <p:cNvSpPr>
            <a:spLocks noGrp="1"/>
          </p:cNvSpPr>
          <p:nvPr>
            <p:ph type="body" idx="1"/>
          </p:nvPr>
        </p:nvSpPr>
        <p:spPr>
          <a:xfrm>
            <a:off x="670275" y="1373588"/>
            <a:ext cx="3241767" cy="3552300"/>
          </a:xfrm>
        </p:spPr>
        <p:txBody>
          <a:bodyPr>
            <a:normAutofit/>
          </a:bodyPr>
          <a:lstStyle/>
          <a:p>
            <a:pPr marL="0" indent="0">
              <a:buNone/>
            </a:pPr>
            <a:r>
              <a:rPr lang="en-US" sz="1100" b="1" u="sng" dirty="0">
                <a:solidFill>
                  <a:srgbClr val="2185C6"/>
                </a:solidFill>
              </a:rPr>
              <a:t>Basics about Python Coding:</a:t>
            </a:r>
          </a:p>
          <a:p>
            <a:r>
              <a:rPr lang="en-US" sz="1100" dirty="0">
                <a:solidFill>
                  <a:schemeClr val="accent6">
                    <a:lumMod val="75000"/>
                  </a:schemeClr>
                </a:solidFill>
              </a:rPr>
              <a:t>Tutorial 1: Coding environment for Python</a:t>
            </a:r>
          </a:p>
          <a:p>
            <a:r>
              <a:rPr lang="en-US" sz="1100" dirty="0">
                <a:solidFill>
                  <a:schemeClr val="accent6">
                    <a:lumMod val="75000"/>
                  </a:schemeClr>
                </a:solidFill>
              </a:rPr>
              <a:t>Tutorial 2: Variables and simple data types</a:t>
            </a:r>
          </a:p>
          <a:p>
            <a:r>
              <a:rPr lang="en-US" sz="1100" dirty="0">
                <a:solidFill>
                  <a:schemeClr val="accent6">
                    <a:lumMod val="75000"/>
                  </a:schemeClr>
                </a:solidFill>
              </a:rPr>
              <a:t>Tutorial 3: Conditions and flowcharts</a:t>
            </a:r>
          </a:p>
          <a:p>
            <a:r>
              <a:rPr lang="en-US" sz="1100" dirty="0">
                <a:solidFill>
                  <a:schemeClr val="accent6">
                    <a:lumMod val="75000"/>
                  </a:schemeClr>
                </a:solidFill>
              </a:rPr>
              <a:t>Tutorial 4: Functions</a:t>
            </a:r>
          </a:p>
          <a:p>
            <a:r>
              <a:rPr lang="en-US" sz="1100" dirty="0">
                <a:solidFill>
                  <a:schemeClr val="accent6">
                    <a:lumMod val="75000"/>
                  </a:schemeClr>
                </a:solidFill>
              </a:rPr>
              <a:t>Tutorial 5: Iterations</a:t>
            </a:r>
          </a:p>
          <a:p>
            <a:r>
              <a:rPr lang="en-US" sz="1100" dirty="0">
                <a:solidFill>
                  <a:srgbClr val="FF9715"/>
                </a:solidFill>
              </a:rPr>
              <a:t>Tutorial 6: Strings and Files</a:t>
            </a:r>
          </a:p>
          <a:p>
            <a:r>
              <a:rPr lang="en-US" sz="1100" dirty="0">
                <a:solidFill>
                  <a:srgbClr val="FF0000"/>
                </a:solidFill>
              </a:rPr>
              <a:t>Tutorial 7: Lists</a:t>
            </a:r>
          </a:p>
          <a:p>
            <a:pPr lvl="1"/>
            <a:r>
              <a:rPr lang="en-US" sz="1100" dirty="0">
                <a:solidFill>
                  <a:srgbClr val="FF0000"/>
                </a:solidFill>
              </a:rPr>
              <a:t>Deadline: </a:t>
            </a:r>
            <a:r>
              <a:rPr lang="en-GB" sz="1100" dirty="0">
                <a:solidFill>
                  <a:srgbClr val="FF0000"/>
                </a:solidFill>
              </a:rPr>
              <a:t>14 Nov</a:t>
            </a:r>
            <a:r>
              <a:rPr lang="en-US" sz="1100" dirty="0">
                <a:solidFill>
                  <a:srgbClr val="FF0000"/>
                </a:solidFill>
              </a:rPr>
              <a:t> 23:55</a:t>
            </a:r>
            <a:endParaRPr lang="en-US" sz="1100" dirty="0">
              <a:solidFill>
                <a:srgbClr val="FF9715"/>
              </a:solidFill>
            </a:endParaRPr>
          </a:p>
          <a:p>
            <a:r>
              <a:rPr lang="en-US" sz="1100" dirty="0">
                <a:solidFill>
                  <a:srgbClr val="FF0000"/>
                </a:solidFill>
              </a:rPr>
              <a:t>Tutorial 8: Dictionaries and Structured Data</a:t>
            </a:r>
          </a:p>
          <a:p>
            <a:pPr lvl="1"/>
            <a:r>
              <a:rPr lang="en-US" sz="1100" dirty="0">
                <a:solidFill>
                  <a:srgbClr val="FF0000"/>
                </a:solidFill>
              </a:rPr>
              <a:t>Deadline: </a:t>
            </a:r>
            <a:r>
              <a:rPr lang="en-GB" sz="1100" dirty="0">
                <a:solidFill>
                  <a:srgbClr val="FF0000"/>
                </a:solidFill>
              </a:rPr>
              <a:t>21 Nov</a:t>
            </a:r>
            <a:r>
              <a:rPr lang="en-US" sz="1100" dirty="0">
                <a:solidFill>
                  <a:srgbClr val="FF0000"/>
                </a:solidFill>
              </a:rPr>
              <a:t> 23:55</a:t>
            </a:r>
          </a:p>
        </p:txBody>
      </p:sp>
      <p:sp>
        <p:nvSpPr>
          <p:cNvPr id="4" name="Slide Number Placeholder 3">
            <a:extLst>
              <a:ext uri="{FF2B5EF4-FFF2-40B4-BE49-F238E27FC236}">
                <a16:creationId xmlns:a16="http://schemas.microsoft.com/office/drawing/2014/main" id="{0F869DAF-3FB0-3F45-8FCF-52AE13DBFE70}"/>
              </a:ext>
            </a:extLst>
          </p:cNvPr>
          <p:cNvSpPr>
            <a:spLocks noGrp="1"/>
          </p:cNvSpPr>
          <p:nvPr>
            <p:ph type="sldNum" idx="12"/>
          </p:nvPr>
        </p:nvSpPr>
        <p:spPr/>
        <p:txBody>
          <a:bodyPr/>
          <a:lstStyle/>
          <a:p>
            <a:fld id="{2E91ACDB-7BED-4E3C-B84C-8B2FE4A4870D}" type="slidenum">
              <a:rPr lang="en-US" altLang="zh-CN" smtClean="0"/>
              <a:pPr/>
              <a:t>85</a:t>
            </a:fld>
            <a:endParaRPr lang="en-US" altLang="zh-CN"/>
          </a:p>
        </p:txBody>
      </p:sp>
      <p:sp>
        <p:nvSpPr>
          <p:cNvPr id="5" name="Content Placeholder 4">
            <a:extLst>
              <a:ext uri="{FF2B5EF4-FFF2-40B4-BE49-F238E27FC236}">
                <a16:creationId xmlns:a16="http://schemas.microsoft.com/office/drawing/2014/main" id="{1DF2898F-5BC4-47EB-BE94-E69D9A4E1075}"/>
              </a:ext>
            </a:extLst>
          </p:cNvPr>
          <p:cNvSpPr>
            <a:spLocks noGrp="1"/>
          </p:cNvSpPr>
          <p:nvPr>
            <p:ph sz="half" idx="4294967295"/>
          </p:nvPr>
        </p:nvSpPr>
        <p:spPr>
          <a:xfrm>
            <a:off x="3784821" y="1373588"/>
            <a:ext cx="3073179" cy="3411524"/>
          </a:xfrm>
          <a:noFill/>
          <a:ln>
            <a:noFill/>
          </a:ln>
        </p:spPr>
        <p:txBody>
          <a:bodyPr spcFirstLastPara="1" wrap="square" lIns="91425" tIns="91425" rIns="91425" bIns="91425" anchor="t" anchorCtr="0">
            <a:normAutofit/>
          </a:bodyPr>
          <a:lstStyle/>
          <a:p>
            <a:pPr marL="0" indent="0">
              <a:lnSpc>
                <a:spcPct val="120000"/>
              </a:lnSpc>
              <a:spcBef>
                <a:spcPts val="450"/>
              </a:spcBef>
              <a:buSzPts val="1800"/>
              <a:buNone/>
            </a:pPr>
            <a:r>
              <a:rPr lang="en-US" sz="1100" b="1" u="sng" dirty="0">
                <a:solidFill>
                  <a:srgbClr val="2185C6"/>
                </a:solidFill>
              </a:rPr>
              <a:t>Basic Applications:</a:t>
            </a:r>
          </a:p>
          <a:p>
            <a:pPr marL="171450" indent="-171450">
              <a:lnSpc>
                <a:spcPct val="120000"/>
              </a:lnSpc>
              <a:spcBef>
                <a:spcPts val="450"/>
              </a:spcBef>
              <a:buSzPts val="1800"/>
            </a:pPr>
            <a:r>
              <a:rPr lang="en-GB" sz="1100" dirty="0">
                <a:solidFill>
                  <a:srgbClr val="2185C6"/>
                </a:solidFill>
              </a:rPr>
              <a:t>  Tutorial 9: Working with Excel Files</a:t>
            </a:r>
          </a:p>
          <a:p>
            <a:pPr marL="685800" lvl="1" indent="-285750">
              <a:lnSpc>
                <a:spcPct val="120000"/>
              </a:lnSpc>
              <a:buSzPct val="150000"/>
            </a:pPr>
            <a:r>
              <a:rPr lang="en-GB" sz="1100" dirty="0">
                <a:solidFill>
                  <a:srgbClr val="FF0000"/>
                </a:solidFill>
              </a:rPr>
              <a:t>Deadline: 21 Nov</a:t>
            </a:r>
            <a:r>
              <a:rPr lang="en-US" sz="1100" dirty="0">
                <a:solidFill>
                  <a:srgbClr val="FF0000"/>
                </a:solidFill>
              </a:rPr>
              <a:t> 23:55</a:t>
            </a:r>
            <a:endParaRPr lang="en-GB" sz="1100" dirty="0">
              <a:solidFill>
                <a:srgbClr val="FF0000"/>
              </a:solidFill>
            </a:endParaRPr>
          </a:p>
          <a:p>
            <a:pPr marL="171450" indent="-171450">
              <a:lnSpc>
                <a:spcPct val="120000"/>
              </a:lnSpc>
              <a:spcBef>
                <a:spcPts val="450"/>
              </a:spcBef>
              <a:buSzPts val="1800"/>
            </a:pPr>
            <a:r>
              <a:rPr lang="en-GB" sz="1100" dirty="0">
                <a:solidFill>
                  <a:srgbClr val="2185C6"/>
                </a:solidFill>
              </a:rPr>
              <a:t>  Tutorial 10: Acquiring and Exploring Data</a:t>
            </a:r>
          </a:p>
          <a:p>
            <a:pPr marL="685800" lvl="1" indent="-285750">
              <a:lnSpc>
                <a:spcPct val="120000"/>
              </a:lnSpc>
              <a:buSzPct val="150000"/>
            </a:pPr>
            <a:r>
              <a:rPr lang="en-GB" sz="1100" dirty="0">
                <a:solidFill>
                  <a:srgbClr val="FF0000"/>
                </a:solidFill>
              </a:rPr>
              <a:t>Deadline: 28 Nov</a:t>
            </a:r>
            <a:r>
              <a:rPr lang="en-US" sz="1100" dirty="0">
                <a:solidFill>
                  <a:srgbClr val="FF0000"/>
                </a:solidFill>
              </a:rPr>
              <a:t> 23:55</a:t>
            </a:r>
          </a:p>
          <a:p>
            <a:pPr marL="0" indent="0">
              <a:lnSpc>
                <a:spcPct val="120000"/>
              </a:lnSpc>
              <a:spcBef>
                <a:spcPts val="450"/>
              </a:spcBef>
              <a:buSzPts val="1800"/>
              <a:buNone/>
            </a:pPr>
            <a:endParaRPr lang="en-US" sz="1100" b="1" u="sng" dirty="0">
              <a:solidFill>
                <a:srgbClr val="FF0000"/>
              </a:solidFill>
            </a:endParaRPr>
          </a:p>
          <a:p>
            <a:pPr marL="0" indent="0">
              <a:lnSpc>
                <a:spcPct val="120000"/>
              </a:lnSpc>
              <a:spcBef>
                <a:spcPts val="450"/>
              </a:spcBef>
              <a:buSzPts val="1800"/>
              <a:buNone/>
            </a:pPr>
            <a:r>
              <a:rPr lang="en-US" sz="1100" b="1" u="sng" dirty="0">
                <a:solidFill>
                  <a:srgbClr val="2185C6"/>
                </a:solidFill>
              </a:rPr>
              <a:t>Individual Assignment:</a:t>
            </a:r>
          </a:p>
          <a:p>
            <a:pPr marL="228600" indent="-285750">
              <a:lnSpc>
                <a:spcPct val="120000"/>
              </a:lnSpc>
              <a:buSzPct val="150000"/>
            </a:pPr>
            <a:r>
              <a:rPr lang="en-US" sz="1100" dirty="0">
                <a:solidFill>
                  <a:srgbClr val="FF0000"/>
                </a:solidFill>
              </a:rPr>
              <a:t>Deadline: 19 Nov 23:55</a:t>
            </a:r>
          </a:p>
          <a:p>
            <a:pPr marL="0" indent="0">
              <a:lnSpc>
                <a:spcPct val="120000"/>
              </a:lnSpc>
              <a:spcBef>
                <a:spcPts val="450"/>
              </a:spcBef>
              <a:buSzPts val="1800"/>
              <a:buNone/>
            </a:pPr>
            <a:endParaRPr lang="en-US" sz="1100" dirty="0">
              <a:solidFill>
                <a:srgbClr val="FF0000"/>
              </a:solidFill>
            </a:endParaRPr>
          </a:p>
          <a:p>
            <a:pPr marL="0" indent="0">
              <a:lnSpc>
                <a:spcPct val="120000"/>
              </a:lnSpc>
              <a:spcBef>
                <a:spcPts val="450"/>
              </a:spcBef>
              <a:buSzPts val="1800"/>
              <a:buNone/>
            </a:pPr>
            <a:r>
              <a:rPr lang="en-US" sz="1100" b="1" u="sng" dirty="0">
                <a:solidFill>
                  <a:srgbClr val="2185C6"/>
                </a:solidFill>
              </a:rPr>
              <a:t>Final Examination:</a:t>
            </a:r>
          </a:p>
          <a:p>
            <a:pPr marL="228600" indent="-285750">
              <a:lnSpc>
                <a:spcPct val="120000"/>
              </a:lnSpc>
              <a:buSzPct val="150000"/>
            </a:pPr>
            <a:r>
              <a:rPr lang="en-US" sz="1100" dirty="0">
                <a:solidFill>
                  <a:srgbClr val="FF0000"/>
                </a:solidFill>
              </a:rPr>
              <a:t>13 Dec 14:00 – 16:00 (SEKG03)</a:t>
            </a:r>
          </a:p>
          <a:p>
            <a:pPr marL="0" indent="0">
              <a:lnSpc>
                <a:spcPct val="120000"/>
              </a:lnSpc>
              <a:buSzPct val="150000"/>
              <a:buNone/>
            </a:pPr>
            <a:endParaRPr lang="en-US" sz="1100" dirty="0">
              <a:solidFill>
                <a:srgbClr val="FF0000"/>
              </a:solidFill>
            </a:endParaRPr>
          </a:p>
        </p:txBody>
      </p:sp>
    </p:spTree>
    <p:extLst>
      <p:ext uri="{BB962C8B-B14F-4D97-AF65-F5344CB8AC3E}">
        <p14:creationId xmlns:p14="http://schemas.microsoft.com/office/powerpoint/2010/main" val="688140512"/>
      </p:ext>
    </p:extLst>
  </p:cSld>
  <p:clrMapOvr>
    <a:masterClrMapping/>
  </p:clrMapOvr>
</p:sld>
</file>

<file path=ppt/theme/theme1.xml><?xml version="1.0" encoding="utf-8"?>
<a:theme xmlns:a="http://schemas.openxmlformats.org/drawingml/2006/main"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CA6038D656AF649BCFB661785FE537B" ma:contentTypeVersion="2" ma:contentTypeDescription="Create a new document." ma:contentTypeScope="" ma:versionID="83c0fb3da369975d5b1b4ad39fb77717">
  <xsd:schema xmlns:xsd="http://www.w3.org/2001/XMLSchema" xmlns:xs="http://www.w3.org/2001/XMLSchema" xmlns:p="http://schemas.microsoft.com/office/2006/metadata/properties" xmlns:ns3="3f449ca9-31e6-483e-8b25-bb45c68e0907" targetNamespace="http://schemas.microsoft.com/office/2006/metadata/properties" ma:root="true" ma:fieldsID="324c49e92dc7682104b7d6862e85b712" ns3:_="">
    <xsd:import namespace="3f449ca9-31e6-483e-8b25-bb45c68e0907"/>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449ca9-31e6-483e-8b25-bb45c68e09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5116546-2342-44E0-B90E-D09D975B3F70}">
  <ds:schemaRefs>
    <ds:schemaRef ds:uri="http://schemas.microsoft.com/sharepoint/v3/contenttype/forms"/>
  </ds:schemaRefs>
</ds:datastoreItem>
</file>

<file path=customXml/itemProps2.xml><?xml version="1.0" encoding="utf-8"?>
<ds:datastoreItem xmlns:ds="http://schemas.openxmlformats.org/officeDocument/2006/customXml" ds:itemID="{8F05FC1C-6CA1-44DB-BFAB-F29CE63BD11C}">
  <ds:schemaRefs>
    <ds:schemaRef ds:uri="3f449ca9-31e6-483e-8b25-bb45c68e09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3E357F2-985A-4E2C-8512-7172D9AA89CA}">
  <ds:schemaRefs>
    <ds:schemaRef ds:uri="http://schemas.openxmlformats.org/package/2006/metadata/core-properties"/>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http://purl.org/dc/terms/"/>
    <ds:schemaRef ds:uri="http://purl.org/dc/elements/1.1/"/>
    <ds:schemaRef ds:uri="3f449ca9-31e6-483e-8b25-bb45c68e0907"/>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1684</TotalTime>
  <Words>7431</Words>
  <Application>Microsoft Macintosh PowerPoint</Application>
  <PresentationFormat>Custom</PresentationFormat>
  <Paragraphs>975</Paragraphs>
  <Slides>85</Slides>
  <Notes>49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85</vt:i4>
      </vt:variant>
    </vt:vector>
  </HeadingPairs>
  <TitlesOfParts>
    <vt:vector size="94" baseType="lpstr">
      <vt:lpstr>Consolas</vt:lpstr>
      <vt:lpstr>Courier New</vt:lpstr>
      <vt:lpstr>Lato</vt:lpstr>
      <vt:lpstr>Merriweather</vt:lpstr>
      <vt:lpstr>Raleway</vt:lpstr>
      <vt:lpstr>Courier</vt:lpstr>
      <vt:lpstr>Arial</vt:lpstr>
      <vt:lpstr>Arial</vt:lpstr>
      <vt:lpstr>Antonio template</vt:lpstr>
      <vt:lpstr>Review of Week 7: String</vt:lpstr>
      <vt:lpstr>Review of Week 7: Files</vt:lpstr>
      <vt:lpstr>Review of Week 8: Lists</vt:lpstr>
      <vt:lpstr>CDS1001 – Dictionaries and Tuples</vt:lpstr>
      <vt:lpstr>Discussion</vt:lpstr>
      <vt:lpstr>Case study: finding Some carriers’ shipping rate from a file</vt:lpstr>
      <vt:lpstr>Lowest Shipping Rates for Multiple lanes: Problem Description</vt:lpstr>
      <vt:lpstr>Lowest Shipping Rates for Multiple lanes: Analysis</vt:lpstr>
      <vt:lpstr>Lowest Shipping Rates for Multiple lanes: Code</vt:lpstr>
      <vt:lpstr>Programming = Algorithm + Data Structure</vt:lpstr>
      <vt:lpstr>Dictionaries: Concepts</vt:lpstr>
      <vt:lpstr>A dictionary is like a list, but more general.</vt:lpstr>
      <vt:lpstr>What is a Collection?</vt:lpstr>
      <vt:lpstr>What is Not a “Collection”?</vt:lpstr>
      <vt:lpstr>A Story of Two Collections..</vt:lpstr>
      <vt:lpstr>Dictionaries</vt:lpstr>
      <vt:lpstr>Dictionaries</vt:lpstr>
      <vt:lpstr>Comparing Lists and Dictionaries</vt:lpstr>
      <vt:lpstr>PowerPoint Presentation</vt:lpstr>
      <vt:lpstr>Dictionary Literals (Constants)</vt:lpstr>
      <vt:lpstr>len Function : Like List</vt:lpstr>
      <vt:lpstr>in operator: Like/Unlike List</vt:lpstr>
      <vt:lpstr>pop method and del operator: Like List</vt:lpstr>
      <vt:lpstr>Summary of Dictionary</vt:lpstr>
      <vt:lpstr>Dictionary as a set of counters</vt:lpstr>
      <vt:lpstr>Most Common Name?</vt:lpstr>
      <vt:lpstr>Many Counters with a Dictionary</vt:lpstr>
      <vt:lpstr>Dictionary Tracebacks</vt:lpstr>
      <vt:lpstr>When We See a New Name</vt:lpstr>
      <vt:lpstr>The get Method for Dictionaries</vt:lpstr>
      <vt:lpstr>Simplified Counting with get()</vt:lpstr>
      <vt:lpstr>Counting Words in Text</vt:lpstr>
      <vt:lpstr>Counting Pattern</vt:lpstr>
      <vt:lpstr>PowerPoint Presentation</vt:lpstr>
      <vt:lpstr>Finding Minimums for Keys: Lowest Rates for Lanes</vt:lpstr>
      <vt:lpstr>Summary of Dictionary</vt:lpstr>
      <vt:lpstr>Looping and dictionaries</vt:lpstr>
      <vt:lpstr>Definite Loops and Dictionaries</vt:lpstr>
      <vt:lpstr>Retrieving Lists of Keys, Values, and Items: keys(), values(), and items()</vt:lpstr>
      <vt:lpstr>Bonus: Two Iteration Variables!</vt:lpstr>
      <vt:lpstr>Find the most frequent word in a file</vt:lpstr>
      <vt:lpstr>Summary of Dictionary</vt:lpstr>
      <vt:lpstr>Advanced text parsing</vt:lpstr>
      <vt:lpstr>PowerPoint Presentation</vt:lpstr>
      <vt:lpstr>maketrans and translate methods for a string</vt:lpstr>
      <vt:lpstr>Counting words with punctuations and capitalization</vt:lpstr>
      <vt:lpstr>line.translate(str.maketrans('', '', string.punctuation)</vt:lpstr>
      <vt:lpstr>Summary of Dictionary</vt:lpstr>
      <vt:lpstr>Debugging for large datasets</vt:lpstr>
      <vt:lpstr>Debugging for Large Datasets</vt:lpstr>
      <vt:lpstr>Debugging for Large Datasets</vt:lpstr>
      <vt:lpstr>Debugging for Large Datasets</vt:lpstr>
      <vt:lpstr>Debugging for Large Datasets</vt:lpstr>
      <vt:lpstr>Summary of Dictionary</vt:lpstr>
      <vt:lpstr>Retrieving Lists of Keys, Values, and Items: keys(), values(), and items()</vt:lpstr>
      <vt:lpstr>Tuples: concepts</vt:lpstr>
      <vt:lpstr>Examples of Tuples</vt:lpstr>
      <vt:lpstr>Tuples </vt:lpstr>
      <vt:lpstr>Tuples Are Like Lists</vt:lpstr>
      <vt:lpstr>but... Tuples are “immutable”</vt:lpstr>
      <vt:lpstr>Things not to do With Tuples</vt:lpstr>
      <vt:lpstr>A Tale of Two Sequences</vt:lpstr>
      <vt:lpstr>Tuples are More Efficient</vt:lpstr>
      <vt:lpstr>Tuples and Assignment</vt:lpstr>
      <vt:lpstr>Tuples and Dictionaries</vt:lpstr>
      <vt:lpstr>Using Tuples as Composite Keys in a Dictionary</vt:lpstr>
      <vt:lpstr>Summary of Tuples</vt:lpstr>
      <vt:lpstr>Tuples: comparing</vt:lpstr>
      <vt:lpstr>Tuples are Comparable</vt:lpstr>
      <vt:lpstr>Sort Items of a Dictionary by Keys</vt:lpstr>
      <vt:lpstr>Sort Items of a Dictionary by Values</vt:lpstr>
      <vt:lpstr>PowerPoint Presentation</vt:lpstr>
      <vt:lpstr>Sort Items of a Dictionary by Values: Even a shorter version</vt:lpstr>
      <vt:lpstr>Summary of Tuples</vt:lpstr>
      <vt:lpstr>Sequencing: strings, lists, and tuples</vt:lpstr>
      <vt:lpstr>Strings, Lists, and Tuples are all Sequences</vt:lpstr>
      <vt:lpstr>Strings, Lists, and Tuples are all Sequences</vt:lpstr>
      <vt:lpstr>Strings, Lists, and Tuples are all Sequences</vt:lpstr>
      <vt:lpstr>Summary of Tuples</vt:lpstr>
      <vt:lpstr>Debugging: “shape errors” and 4R Strategy</vt:lpstr>
      <vt:lpstr>Shape Errors</vt:lpstr>
      <vt:lpstr>4R Debugging Strategy</vt:lpstr>
      <vt:lpstr>Summary of Tuples</vt:lpstr>
      <vt:lpstr>Objectives of Tutorial 8</vt:lpstr>
      <vt:lpstr>CDS1001: Tutorial 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CDS1001 – Introduction to Programming for Data Science</dc:title>
  <dc:creator>FONG Chi Kit Ken</dc:creator>
  <cp:lastModifiedBy>FONG Chi Kit Ken</cp:lastModifiedBy>
  <cp:revision>12</cp:revision>
  <dcterms:modified xsi:type="dcterms:W3CDTF">2023-10-30T11:27:35Z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0x0101005CA6038D656AF649BCFB661785FE537B</vt:lpwstr>
  </property>
  <property fmtid="{D5CDD505-2E9C-101B-9397-08002B2CF9AE}" pid="3" name="MSIP_Label_0c7ce0bc-1ec2-41cb-8ddc-b020b80710b7_Enabled">
    <vt:lpwstr>true</vt:lpwstr>
  </property>
  <property fmtid="{D5CDD505-2E9C-101B-9397-08002B2CF9AE}" pid="4" name="MSIP_Label_0c7ce0bc-1ec2-41cb-8ddc-b020b80710b7_SetDate">
    <vt:lpwstr>2023-10-30T11:23:24Z</vt:lpwstr>
  </property>
  <property fmtid="{D5CDD505-2E9C-101B-9397-08002B2CF9AE}" pid="5" name="MSIP_Label_0c7ce0bc-1ec2-41cb-8ddc-b020b80710b7_Method">
    <vt:lpwstr>Standard</vt:lpwstr>
  </property>
  <property fmtid="{D5CDD505-2E9C-101B-9397-08002B2CF9AE}" pid="6" name="MSIP_Label_0c7ce0bc-1ec2-41cb-8ddc-b020b80710b7_Name">
    <vt:lpwstr>Restricted (Internal data)</vt:lpwstr>
  </property>
  <property fmtid="{D5CDD505-2E9C-101B-9397-08002B2CF9AE}" pid="7" name="MSIP_Label_0c7ce0bc-1ec2-41cb-8ddc-b020b80710b7_SiteId">
    <vt:lpwstr>fe90179d-8207-4cb2-8834-0ce27ee0162d</vt:lpwstr>
  </property>
  <property fmtid="{D5CDD505-2E9C-101B-9397-08002B2CF9AE}" pid="8" name="MSIP_Label_0c7ce0bc-1ec2-41cb-8ddc-b020b80710b7_ActionId">
    <vt:lpwstr>c6002ef5-1405-4a0a-bba1-87bc84eb45ce</vt:lpwstr>
  </property>
  <property fmtid="{D5CDD505-2E9C-101B-9397-08002B2CF9AE}" pid="9" name="MSIP_Label_0c7ce0bc-1ec2-41cb-8ddc-b020b80710b7_ContentBits">
    <vt:lpwstr>0</vt:lpwstr>
  </property>
</Properties>
</file>