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9" r:id="rId4"/>
    <p:sldId id="260" r:id="rId5"/>
    <p:sldId id="273" r:id="rId6"/>
    <p:sldId id="277" r:id="rId7"/>
    <p:sldId id="276" r:id="rId8"/>
    <p:sldId id="261" r:id="rId9"/>
    <p:sldId id="264" r:id="rId10"/>
    <p:sldId id="262" r:id="rId11"/>
    <p:sldId id="280" r:id="rId12"/>
    <p:sldId id="288" r:id="rId13"/>
    <p:sldId id="286" r:id="rId14"/>
    <p:sldId id="265" r:id="rId15"/>
    <p:sldId id="266" r:id="rId16"/>
    <p:sldId id="283" r:id="rId17"/>
    <p:sldId id="284" r:id="rId18"/>
    <p:sldId id="285" r:id="rId19"/>
    <p:sldId id="287" r:id="rId20"/>
    <p:sldId id="270" r:id="rId21"/>
    <p:sldId id="271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gRHcE6iUbvX6A6tP7UsPKwG56t2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 Chen" initials="LC" lastIdx="1" clrIdx="0">
    <p:extLst>
      <p:ext uri="{19B8F6BF-5375-455C-9EA6-DF929625EA0E}">
        <p15:presenceInfo xmlns:p15="http://schemas.microsoft.com/office/powerpoint/2012/main" userId="2fa76d29188780b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4C64CEC0-7EFE-8D33-0721-62ABEA383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>
            <a:extLst>
              <a:ext uri="{FF2B5EF4-FFF2-40B4-BE49-F238E27FC236}">
                <a16:creationId xmlns:a16="http://schemas.microsoft.com/office/drawing/2014/main" id="{6775FE12-DAFF-D9C5-9ECD-01BBE73D38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5:notes">
            <a:extLst>
              <a:ext uri="{FF2B5EF4-FFF2-40B4-BE49-F238E27FC236}">
                <a16:creationId xmlns:a16="http://schemas.microsoft.com/office/drawing/2014/main" id="{46379A80-A3D4-1510-5FA4-1112EA1C38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8165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B70DA102-13B8-9DD0-8F98-25A4D24F3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>
            <a:extLst>
              <a:ext uri="{FF2B5EF4-FFF2-40B4-BE49-F238E27FC236}">
                <a16:creationId xmlns:a16="http://schemas.microsoft.com/office/drawing/2014/main" id="{817C6838-5063-7378-C5DD-8557BAD2D4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5:notes">
            <a:extLst>
              <a:ext uri="{FF2B5EF4-FFF2-40B4-BE49-F238E27FC236}">
                <a16:creationId xmlns:a16="http://schemas.microsoft.com/office/drawing/2014/main" id="{33B8FFB1-8CC4-18B1-2AFE-CB6D2DBDBB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6849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56907007-146D-E5F5-3A7B-01D9220D7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>
            <a:extLst>
              <a:ext uri="{FF2B5EF4-FFF2-40B4-BE49-F238E27FC236}">
                <a16:creationId xmlns:a16="http://schemas.microsoft.com/office/drawing/2014/main" id="{8FE6C1F8-50CF-287A-BC8F-425CC5D3A4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5:notes">
            <a:extLst>
              <a:ext uri="{FF2B5EF4-FFF2-40B4-BE49-F238E27FC236}">
                <a16:creationId xmlns:a16="http://schemas.microsoft.com/office/drawing/2014/main" id="{9789DEF8-DD29-635C-DEB5-E900CF8659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8955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6" name="Google Shape;13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F8F148A4-8B8A-AC7C-22A8-62C17DA2F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>
            <a:extLst>
              <a:ext uri="{FF2B5EF4-FFF2-40B4-BE49-F238E27FC236}">
                <a16:creationId xmlns:a16="http://schemas.microsoft.com/office/drawing/2014/main" id="{DF927975-80C9-0DB6-870B-F2047FA9B7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7:notes">
            <a:extLst>
              <a:ext uri="{FF2B5EF4-FFF2-40B4-BE49-F238E27FC236}">
                <a16:creationId xmlns:a16="http://schemas.microsoft.com/office/drawing/2014/main" id="{6CECAFBB-EE59-3F98-76C8-580F65B8D2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50874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C1A01E08-F072-102F-BB54-98F072066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CB53FFC0-DEE0-68B8-0F1F-49C4D565A9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C12E3DBD-6445-E515-1800-B32DAB75B0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83808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215F5B9E-BA09-FD65-84CE-7FEB5373D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:notes">
            <a:extLst>
              <a:ext uri="{FF2B5EF4-FFF2-40B4-BE49-F238E27FC236}">
                <a16:creationId xmlns:a16="http://schemas.microsoft.com/office/drawing/2014/main" id="{4334EFF2-527E-9254-4862-B7B91D96E3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1:notes">
            <a:extLst>
              <a:ext uri="{FF2B5EF4-FFF2-40B4-BE49-F238E27FC236}">
                <a16:creationId xmlns:a16="http://schemas.microsoft.com/office/drawing/2014/main" id="{DBB6D53D-F2EC-0A88-F7CA-D3C40A6035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85164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C891E0D3-3821-CA22-1DFA-8DA66A26C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:notes">
            <a:extLst>
              <a:ext uri="{FF2B5EF4-FFF2-40B4-BE49-F238E27FC236}">
                <a16:creationId xmlns:a16="http://schemas.microsoft.com/office/drawing/2014/main" id="{758A084D-3A06-4849-572D-DEBC8EDF3E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1" name="Google Shape;171;p11:notes">
            <a:extLst>
              <a:ext uri="{FF2B5EF4-FFF2-40B4-BE49-F238E27FC236}">
                <a16:creationId xmlns:a16="http://schemas.microsoft.com/office/drawing/2014/main" id="{41280824-7BFD-E31D-436F-DC6CBCBDE5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7926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9F3DEF8B-84C5-3B54-3036-040780D57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:notes">
            <a:extLst>
              <a:ext uri="{FF2B5EF4-FFF2-40B4-BE49-F238E27FC236}">
                <a16:creationId xmlns:a16="http://schemas.microsoft.com/office/drawing/2014/main" id="{083EFC34-1838-A733-E047-D6A827D23A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1" name="Google Shape;171;p11:notes">
            <a:extLst>
              <a:ext uri="{FF2B5EF4-FFF2-40B4-BE49-F238E27FC236}">
                <a16:creationId xmlns:a16="http://schemas.microsoft.com/office/drawing/2014/main" id="{522B63F4-7947-0892-D420-B5AB05FB64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58322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9F6A1BF5-868F-08C0-AAC5-D53DC3DFF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68F45274-DE03-B0DD-9C8A-DD527703DB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70C804FB-4110-1ADE-AB7C-0254D1FF73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63426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 b="0" i="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 b="0" i="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 b="0" i="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 b="0" i="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0" i="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0" i="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l022@ie.cuhk.edu.h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ws.amazon.com/fre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s://portal.aws.amazon.com/billing/signup#/star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uperuser.com/questions/1296024/windows-ssh-permissions-for-private-key-are-too-open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dirty="0"/>
              <a:t>IERG 4210 Tutorial 2</a:t>
            </a:r>
            <a:br>
              <a:rPr lang="en-US" dirty="0"/>
            </a:br>
            <a:r>
              <a:rPr lang="en-US" dirty="0"/>
              <a:t>Phase 2A Server Setup</a:t>
            </a:r>
            <a:endParaRPr dirty="0"/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/>
              <a:t>2024 Spring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/>
              <a:t>TA: CHEN L</a:t>
            </a:r>
            <a:r>
              <a:rPr lang="en-US" altLang="zh-CN" dirty="0"/>
              <a:t>in</a:t>
            </a: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>
                <a:hlinkClick r:id="rId3"/>
              </a:rPr>
              <a:t>cl022@ie.cuhk.edu.hk</a:t>
            </a:r>
            <a:endParaRPr lang="en-US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  <p:sp>
        <p:nvSpPr>
          <p:cNvPr id="90" name="Google Shape;9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17A3CD0-9652-2C6D-C28B-990B10156AC9}"/>
              </a:ext>
            </a:extLst>
          </p:cNvPr>
          <p:cNvSpPr txBox="1"/>
          <p:nvPr/>
        </p:nvSpPr>
        <p:spPr>
          <a:xfrm>
            <a:off x="6096000" y="569684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(Modified from the previous version by </a:t>
            </a:r>
            <a:r>
              <a:rPr lang="en-US" altLang="zh-CN" b="1" dirty="0"/>
              <a:t>Xie </a:t>
            </a:r>
            <a:r>
              <a:rPr lang="en-US" altLang="zh-CN" b="1" dirty="0" err="1"/>
              <a:t>Siyue</a:t>
            </a:r>
            <a:r>
              <a:rPr lang="en-US" altLang="zh-CN" b="1" dirty="0"/>
              <a:t> </a:t>
            </a:r>
            <a:r>
              <a:rPr lang="en-US" altLang="zh-CN" dirty="0"/>
              <a:t>and </a:t>
            </a:r>
            <a:r>
              <a:rPr lang="en-US" altLang="zh-CN" b="1" dirty="0"/>
              <a:t>Xiao Yi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(Many thanks to TA </a:t>
            </a:r>
            <a:r>
              <a:rPr lang="en-US" altLang="zh-CN" b="1" dirty="0"/>
              <a:t>Zhou </a:t>
            </a:r>
            <a:r>
              <a:rPr lang="en-US" altLang="zh-CN" b="1" dirty="0" err="1"/>
              <a:t>Jiuqin</a:t>
            </a:r>
            <a:r>
              <a:rPr lang="en-US" altLang="zh-CN" b="1" dirty="0"/>
              <a:t> </a:t>
            </a:r>
            <a:r>
              <a:rPr lang="en-US" altLang="zh-CN" dirty="0"/>
              <a:t>for helping me to make this tutorial)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Outline</a:t>
            </a:r>
            <a:endParaRPr/>
          </a:p>
        </p:txBody>
      </p:sp>
      <p:sp>
        <p:nvSpPr>
          <p:cNvPr id="96" name="Google Shape;96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Amazon Web Service and EC2 Instance</a:t>
            </a:r>
            <a:endParaRPr b="1"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Environment Setup</a:t>
            </a:r>
          </a:p>
          <a:p>
            <a:pPr marL="685800" lvl="1" indent="-2286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Linux, Nginx, NodeJS and </a:t>
            </a:r>
            <a:r>
              <a:rPr lang="en-US" altLang="zh-CN" dirty="0"/>
              <a:t>MySQL</a:t>
            </a:r>
            <a:r>
              <a:rPr lang="en-US" dirty="0"/>
              <a:t> (or </a:t>
            </a:r>
            <a:r>
              <a:rPr lang="en-US" altLang="zh-CN" dirty="0"/>
              <a:t>SQLite</a:t>
            </a:r>
            <a:r>
              <a:rPr lang="en-US" dirty="0"/>
              <a:t>)</a:t>
            </a: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Security Configurations</a:t>
            </a:r>
            <a:endParaRPr dirty="0"/>
          </a:p>
        </p:txBody>
      </p:sp>
      <p:sp>
        <p:nvSpPr>
          <p:cNvPr id="97" name="Google Shape;97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Amazon Web Service (AWS)</a:t>
            </a:r>
            <a:endParaRPr dirty="0"/>
          </a:p>
        </p:txBody>
      </p:sp>
      <p:sp>
        <p:nvSpPr>
          <p:cNvPr id="112" name="Google Shape;112;p4"/>
          <p:cNvSpPr txBox="1">
            <a:spLocks noGrp="1"/>
          </p:cNvSpPr>
          <p:nvPr>
            <p:ph type="body" idx="1"/>
          </p:nvPr>
        </p:nvSpPr>
        <p:spPr>
          <a:xfrm>
            <a:off x="838200" y="2023278"/>
            <a:ext cx="8549640" cy="1585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AWS Free Usage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http://aws.amazon.com/free</a:t>
            </a:r>
            <a:endParaRPr lang="en-US" u="sng" dirty="0">
              <a:solidFill>
                <a:schemeClr val="hlink"/>
              </a:solidFill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>
                <a:hlinkClick r:id="rId4"/>
              </a:rPr>
              <a:t>https://portal.aws.amazon.com/billing/signup#/start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You need to bind a credit card with your account</a:t>
            </a:r>
            <a:endParaRPr dirty="0"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en-US"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endParaRPr lang="en-US" dirty="0"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  <p:sp>
        <p:nvSpPr>
          <p:cNvPr id="115" name="Google Shape;115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E7C9871-EF02-75C3-3AAB-D504057174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7377" y="1365895"/>
            <a:ext cx="2676545" cy="448630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24B8E19-1709-0D95-9CBB-7F2DB667CFA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0855"/>
          <a:stretch/>
        </p:blipFill>
        <p:spPr>
          <a:xfrm>
            <a:off x="1913328" y="3535916"/>
            <a:ext cx="5041653" cy="282043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B1436B6-F922-D27F-EF26-80D7E3DA48D9}"/>
              </a:ext>
            </a:extLst>
          </p:cNvPr>
          <p:cNvSpPr txBox="1"/>
          <p:nvPr/>
        </p:nvSpPr>
        <p:spPr>
          <a:xfrm>
            <a:off x="838200" y="1364402"/>
            <a:ext cx="89001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b="0" i="0" u="none" strike="noStrike" baseline="0" dirty="0">
                <a:solidFill>
                  <a:srgbClr val="333333"/>
                </a:solidFill>
                <a:latin typeface="OpenSans-Regular"/>
              </a:rPr>
              <a:t>AWS provides the 12-month free EC2 instance for every newly registered user. If you have already used up</a:t>
            </a:r>
          </a:p>
          <a:p>
            <a:pPr algn="l"/>
            <a:r>
              <a:rPr lang="en-US" altLang="zh-CN" sz="1400" b="0" i="0" u="none" strike="noStrike" baseline="0" dirty="0">
                <a:solidFill>
                  <a:srgbClr val="333333"/>
                </a:solidFill>
                <a:latin typeface="OpenSans-Regular"/>
              </a:rPr>
              <a:t>your free quota, you can register using a new email address. 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Create EC2 Instance</a:t>
            </a:r>
            <a:endParaRPr/>
          </a:p>
        </p:txBody>
      </p:sp>
      <p:sp>
        <p:nvSpPr>
          <p:cNvPr id="121" name="Google Shape;12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Login your AWS account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Enter EC2 Console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Create an EC2 virtual server</a:t>
            </a:r>
          </a:p>
          <a:p>
            <a:pPr marL="685800" lvl="1" indent="-228600">
              <a:spcBef>
                <a:spcPts val="1000"/>
              </a:spcBef>
              <a:buSzPts val="2800"/>
            </a:pPr>
            <a:r>
              <a:rPr lang="en-US" dirty="0"/>
              <a:t>Select </a:t>
            </a:r>
            <a:r>
              <a:rPr lang="en-US" b="1" dirty="0"/>
              <a:t>Instance</a:t>
            </a:r>
            <a:r>
              <a:rPr lang="en-US" dirty="0"/>
              <a:t> in the side panel	</a:t>
            </a:r>
            <a:endParaRPr dirty="0"/>
          </a:p>
          <a:p>
            <a:pPr marL="685800" lvl="1" indent="-228600">
              <a:spcBef>
                <a:spcPts val="1000"/>
              </a:spcBef>
              <a:buSzPts val="2800"/>
            </a:pPr>
            <a:r>
              <a:rPr lang="en-US" dirty="0"/>
              <a:t>Click </a:t>
            </a:r>
            <a:r>
              <a:rPr lang="en-US" b="1" dirty="0"/>
              <a:t>Launch Instance</a:t>
            </a:r>
          </a:p>
        </p:txBody>
      </p:sp>
      <p:sp>
        <p:nvSpPr>
          <p:cNvPr id="124" name="Google Shape;124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79F87AE-5E9F-63C1-44B0-F3D1A23EE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125" y="1573732"/>
            <a:ext cx="5783395" cy="3710536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5AB1FF2-D51D-08CA-E967-90D97FACE107}"/>
              </a:ext>
            </a:extLst>
          </p:cNvPr>
          <p:cNvSpPr/>
          <p:nvPr/>
        </p:nvSpPr>
        <p:spPr>
          <a:xfrm>
            <a:off x="7376161" y="4560916"/>
            <a:ext cx="1323109" cy="4544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0A152DFD-8204-EA0F-22A7-AF216D7A7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>
            <a:extLst>
              <a:ext uri="{FF2B5EF4-FFF2-40B4-BE49-F238E27FC236}">
                <a16:creationId xmlns:a16="http://schemas.microsoft.com/office/drawing/2014/main" id="{45E7CD57-191C-763E-EA20-D0100EF99B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Create EC2 Instance</a:t>
            </a:r>
            <a:endParaRPr dirty="0"/>
          </a:p>
        </p:txBody>
      </p:sp>
      <p:sp>
        <p:nvSpPr>
          <p:cNvPr id="121" name="Google Shape;121;p5">
            <a:extLst>
              <a:ext uri="{FF2B5EF4-FFF2-40B4-BE49-F238E27FC236}">
                <a16:creationId xmlns:a16="http://schemas.microsoft.com/office/drawing/2014/main" id="{85B5F124-C1E3-4217-9913-C98C9347E1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4648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Login your AWS account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Enter Console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Create an EC2 virtual server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Select a free tier image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altLang="zh-CN" sz="1800" b="1" i="0" u="none" strike="noStrike" baseline="0" dirty="0">
                <a:latin typeface="LiberationSans-Bold"/>
              </a:rPr>
              <a:t>Ubuntu Server 22.04 LTS (HVM), SSD Volume Type</a:t>
            </a:r>
            <a:r>
              <a:rPr lang="en-US" altLang="zh-CN" sz="1800" b="0" i="0" u="none" strike="noStrike" baseline="0" dirty="0">
                <a:latin typeface="LiberationSans"/>
              </a:rPr>
              <a:t>,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altLang="zh-CN" sz="1800" b="1" i="0" u="none" strike="noStrike" baseline="0" dirty="0">
                <a:latin typeface="LiberationSans-Bold"/>
              </a:rPr>
              <a:t>t2.micro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lang="en-US" altLang="zh-CN" dirty="0">
                <a:solidFill>
                  <a:srgbClr val="000000"/>
                </a:solidFill>
              </a:rPr>
              <a:t>Create a private key pair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tabLst/>
              <a:defRPr/>
            </a:pPr>
            <a:endParaRPr lang="en-US" altLang="zh-CN" dirty="0">
              <a:solidFill>
                <a:srgbClr val="000000"/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endParaRPr lang="en-US" altLang="zh-CN" dirty="0">
              <a:solidFill>
                <a:srgbClr val="000000"/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Confirm and Launch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endParaRPr lang="en-US" altLang="zh-CN" sz="1800" b="1" i="0" u="none" strike="noStrike" baseline="0" dirty="0">
              <a:latin typeface="LiberationSans-Bold"/>
            </a:endParaRPr>
          </a:p>
        </p:txBody>
      </p:sp>
      <p:sp>
        <p:nvSpPr>
          <p:cNvPr id="123" name="Google Shape;123;p5">
            <a:extLst>
              <a:ext uri="{FF2B5EF4-FFF2-40B4-BE49-F238E27FC236}">
                <a16:creationId xmlns:a16="http://schemas.microsoft.com/office/drawing/2014/main" id="{47300D19-3DB4-4769-3996-C9D6C80DE66A}"/>
              </a:ext>
            </a:extLst>
          </p:cNvPr>
          <p:cNvSpPr/>
          <p:nvPr/>
        </p:nvSpPr>
        <p:spPr>
          <a:xfrm>
            <a:off x="838200" y="4699590"/>
            <a:ext cx="415834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IMPORTANT: save the private key pair to your local machine!</a:t>
            </a:r>
            <a:endParaRPr dirty="0"/>
          </a:p>
        </p:txBody>
      </p:sp>
      <p:sp>
        <p:nvSpPr>
          <p:cNvPr id="124" name="Google Shape;124;p5">
            <a:extLst>
              <a:ext uri="{FF2B5EF4-FFF2-40B4-BE49-F238E27FC236}">
                <a16:creationId xmlns:a16="http://schemas.microsoft.com/office/drawing/2014/main" id="{0EEDBBEC-D4E2-1015-7744-633E26A6396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2391E78-C8B4-CBFB-DE7A-2F131FA113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136"/>
          <a:stretch/>
        </p:blipFill>
        <p:spPr>
          <a:xfrm>
            <a:off x="5280666" y="1467292"/>
            <a:ext cx="6278869" cy="282256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03311C6-5937-CD8D-C286-25364993ED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9949" y="4501030"/>
            <a:ext cx="4772998" cy="132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603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C3AE7849-62B8-58B4-035E-A5F863379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>
            <a:extLst>
              <a:ext uri="{FF2B5EF4-FFF2-40B4-BE49-F238E27FC236}">
                <a16:creationId xmlns:a16="http://schemas.microsoft.com/office/drawing/2014/main" id="{64D21BA8-FE72-25CE-C083-FB3108E23A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Create a private key pair</a:t>
            </a:r>
          </a:p>
        </p:txBody>
      </p:sp>
      <p:sp>
        <p:nvSpPr>
          <p:cNvPr id="121" name="Google Shape;121;p5">
            <a:extLst>
              <a:ext uri="{FF2B5EF4-FFF2-40B4-BE49-F238E27FC236}">
                <a16:creationId xmlns:a16="http://schemas.microsoft.com/office/drawing/2014/main" id="{8FE6EC34-522C-500F-BBD3-5D4B4C3FBA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4648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Select a free tier image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altLang="zh-CN" sz="1800" b="1" i="0" u="none" strike="noStrike" baseline="0" dirty="0">
                <a:latin typeface="LiberationSans-Bold"/>
              </a:rPr>
              <a:t>Ubuntu Server 22.04 LTS (HVM), SSD Volume Type</a:t>
            </a:r>
            <a:r>
              <a:rPr lang="en-US" altLang="zh-CN" sz="1800" b="0" i="0" u="none" strike="noStrike" baseline="0" dirty="0">
                <a:latin typeface="LiberationSans"/>
              </a:rPr>
              <a:t>,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altLang="zh-CN" sz="1800" b="1" i="0" u="none" strike="noStrike" baseline="0" dirty="0">
                <a:latin typeface="LiberationSans-Bold"/>
              </a:rPr>
              <a:t>t2.micro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lang="en-US" altLang="zh-CN" dirty="0">
                <a:solidFill>
                  <a:srgbClr val="000000"/>
                </a:solidFill>
              </a:rPr>
              <a:t>Create a private key pair </a:t>
            </a:r>
            <a:r>
              <a:rPr lang="zh-CN" altLang="en-US" dirty="0">
                <a:solidFill>
                  <a:srgbClr val="000000"/>
                </a:solidFill>
              </a:rPr>
              <a:t>“</a:t>
            </a:r>
            <a:r>
              <a:rPr lang="en-US" altLang="zh-CN" dirty="0" err="1">
                <a:latin typeface="Courier New"/>
                <a:ea typeface="Courier New"/>
                <a:cs typeface="Courier New"/>
                <a:sym typeface="Courier New"/>
              </a:rPr>
              <a:t>xxx.pem</a:t>
            </a:r>
            <a:r>
              <a:rPr lang="zh-CN" altLang="en-US" dirty="0">
                <a:latin typeface="Courier New"/>
                <a:ea typeface="Courier New"/>
                <a:cs typeface="Courier New"/>
                <a:sym typeface="Courier New"/>
              </a:rPr>
              <a:t>”</a:t>
            </a:r>
            <a:endParaRPr lang="en-US" altLang="zh-CN" dirty="0">
              <a:solidFill>
                <a:srgbClr val="00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tabLst/>
              <a:defRPr/>
            </a:pPr>
            <a:endParaRPr lang="en-US" altLang="zh-CN" dirty="0">
              <a:solidFill>
                <a:srgbClr val="000000"/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endParaRPr lang="en-US" altLang="zh-CN" dirty="0">
              <a:solidFill>
                <a:srgbClr val="000000"/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Confirm and Launch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endParaRPr lang="en-US" altLang="zh-CN" sz="1800" b="1" i="0" u="none" strike="noStrike" baseline="0" dirty="0">
              <a:latin typeface="LiberationSans-Bold"/>
            </a:endParaRPr>
          </a:p>
        </p:txBody>
      </p:sp>
      <p:sp>
        <p:nvSpPr>
          <p:cNvPr id="123" name="Google Shape;123;p5">
            <a:extLst>
              <a:ext uri="{FF2B5EF4-FFF2-40B4-BE49-F238E27FC236}">
                <a16:creationId xmlns:a16="http://schemas.microsoft.com/office/drawing/2014/main" id="{4BAF8498-CE43-F338-4D40-78FDC8C79CAB}"/>
              </a:ext>
            </a:extLst>
          </p:cNvPr>
          <p:cNvSpPr/>
          <p:nvPr/>
        </p:nvSpPr>
        <p:spPr>
          <a:xfrm>
            <a:off x="710609" y="4210493"/>
            <a:ext cx="415834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IMPORTANT: save the private key pair to your local machine!</a:t>
            </a:r>
            <a:endParaRPr dirty="0"/>
          </a:p>
        </p:txBody>
      </p:sp>
      <p:sp>
        <p:nvSpPr>
          <p:cNvPr id="124" name="Google Shape;124;p5">
            <a:extLst>
              <a:ext uri="{FF2B5EF4-FFF2-40B4-BE49-F238E27FC236}">
                <a16:creationId xmlns:a16="http://schemas.microsoft.com/office/drawing/2014/main" id="{E87C2C17-8406-0A19-C07D-31E587E9406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BAEF2BC-768B-94DD-AF96-5B626487A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814" y="1228596"/>
            <a:ext cx="3873028" cy="481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954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A8E85137-948E-1A3A-A570-5A88B1F5D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>
            <a:extLst>
              <a:ext uri="{FF2B5EF4-FFF2-40B4-BE49-F238E27FC236}">
                <a16:creationId xmlns:a16="http://schemas.microsoft.com/office/drawing/2014/main" id="{5991A421-A1EC-F537-1D51-4A8E443BFC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Elastic IP</a:t>
            </a:r>
            <a:endParaRPr dirty="0"/>
          </a:p>
        </p:txBody>
      </p:sp>
      <p:sp>
        <p:nvSpPr>
          <p:cNvPr id="121" name="Google Shape;121;p5">
            <a:extLst>
              <a:ext uri="{FF2B5EF4-FFF2-40B4-BE49-F238E27FC236}">
                <a16:creationId xmlns:a16="http://schemas.microsoft.com/office/drawing/2014/main" id="{CCBD1332-FBD4-7F28-33E5-43A11A6DFF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4648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Enter EC Console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Select </a:t>
            </a:r>
            <a:r>
              <a:rPr lang="en-US" b="1" dirty="0"/>
              <a:t>Elastic IP </a:t>
            </a:r>
            <a:r>
              <a:rPr lang="en-US" dirty="0"/>
              <a:t>in the side panel and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Click </a:t>
            </a:r>
            <a:r>
              <a:rPr lang="en-US" b="1" dirty="0"/>
              <a:t>Allocate Address </a:t>
            </a:r>
            <a:r>
              <a:rPr lang="en-US" dirty="0"/>
              <a:t>and confirm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altLang="zh-CN" dirty="0">
                <a:solidFill>
                  <a:srgbClr val="000000"/>
                </a:solidFill>
              </a:rPr>
              <a:t>Associate the IP address to the EC2 instance</a:t>
            </a:r>
            <a:endParaRPr lang="en-US" altLang="zh-CN" sz="1800" b="1" i="0" u="none" strike="noStrike" baseline="0" dirty="0">
              <a:latin typeface="LiberationSans-Bold"/>
            </a:endParaRPr>
          </a:p>
        </p:txBody>
      </p:sp>
      <p:sp>
        <p:nvSpPr>
          <p:cNvPr id="124" name="Google Shape;124;p5">
            <a:extLst>
              <a:ext uri="{FF2B5EF4-FFF2-40B4-BE49-F238E27FC236}">
                <a16:creationId xmlns:a16="http://schemas.microsoft.com/office/drawing/2014/main" id="{4573D96D-B031-1671-3C8D-D5EC943C5C7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298F0A9-A28E-1F57-303B-02A39ADD0A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8695" b="21814"/>
          <a:stretch/>
        </p:blipFill>
        <p:spPr>
          <a:xfrm>
            <a:off x="5084302" y="877930"/>
            <a:ext cx="3335798" cy="298842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3B361C2-E5AA-5463-91FB-09E0EC460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8836" y="857973"/>
            <a:ext cx="3052445" cy="299529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4D0E137-52F0-565E-BA87-A651CED181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3481"/>
          <a:stretch/>
        </p:blipFill>
        <p:spPr>
          <a:xfrm>
            <a:off x="5868005" y="3990953"/>
            <a:ext cx="5274310" cy="237848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28DB909-5B6E-DFA0-F20F-FEDFBFAE7232}"/>
              </a:ext>
            </a:extLst>
          </p:cNvPr>
          <p:cNvSpPr/>
          <p:nvPr/>
        </p:nvSpPr>
        <p:spPr>
          <a:xfrm>
            <a:off x="5802284" y="5829994"/>
            <a:ext cx="1025236" cy="6628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790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Remotely Access via SSH</a:t>
            </a:r>
            <a:endParaRPr dirty="0"/>
          </a:p>
        </p:txBody>
      </p:sp>
      <p:sp>
        <p:nvSpPr>
          <p:cNvPr id="130" name="Google Shape;130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Default ssh tools (Linux, Mac, </a:t>
            </a:r>
            <a:r>
              <a:rPr lang="en-US" dirty="0" err="1"/>
              <a:t>Winows</a:t>
            </a:r>
            <a:r>
              <a:rPr lang="en-US" dirty="0"/>
              <a:t>) by opening Terminal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altLang="zh-CN" sz="1800" dirty="0">
                <a:latin typeface="LiberationSans"/>
              </a:rPr>
              <a:t>    </a:t>
            </a:r>
            <a:endParaRPr lang="zh-CN" altLang="en-US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Other ssh tools 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Putty (Windows), </a:t>
            </a:r>
            <a:r>
              <a:rPr lang="en-US" dirty="0" err="1"/>
              <a:t>Xshell</a:t>
            </a:r>
            <a:r>
              <a:rPr lang="en-US" dirty="0"/>
              <a:t> (Windows), </a:t>
            </a:r>
            <a:r>
              <a:rPr lang="en-US" dirty="0" err="1"/>
              <a:t>MobaXterm</a:t>
            </a:r>
            <a:r>
              <a:rPr lang="en-US" altLang="zh-CN" dirty="0"/>
              <a:t> (Windows),</a:t>
            </a:r>
            <a:r>
              <a:rPr lang="en-US" dirty="0"/>
              <a:t> and Royal TSX  (Mac), or IDE, e.g., </a:t>
            </a:r>
            <a:r>
              <a:rPr lang="en-US" dirty="0" err="1"/>
              <a:t>VSCode</a:t>
            </a:r>
            <a:r>
              <a:rPr lang="en-US" dirty="0"/>
              <a:t> Remote (Windows &amp; Linux &amp; Mac)</a:t>
            </a:r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en-US" dirty="0"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en-US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altLang="zh-CN" sz="2400" b="0" i="0" u="none" strike="noStrike" baseline="0" dirty="0">
                <a:latin typeface="LiberationSans"/>
              </a:rPr>
              <a:t>Type the following command to connect: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altLang="zh-CN" sz="2400" b="0" i="0" u="none" strike="noStrike" baseline="0" dirty="0">
              <a:latin typeface="LiberationSans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altLang="zh-CN" sz="2600" dirty="0">
                <a:latin typeface="Courier New"/>
                <a:cs typeface="Courier New"/>
              </a:rPr>
              <a:t>ssh -</a:t>
            </a:r>
            <a:r>
              <a:rPr lang="en-US" altLang="zh-CN" sz="2600" dirty="0" err="1">
                <a:latin typeface="Courier New"/>
                <a:cs typeface="Courier New"/>
              </a:rPr>
              <a:t>i</a:t>
            </a:r>
            <a:r>
              <a:rPr lang="en-US" altLang="zh-CN" sz="2600" dirty="0">
                <a:latin typeface="Courier New"/>
                <a:cs typeface="Courier New"/>
              </a:rPr>
              <a:t> “</a:t>
            </a:r>
            <a:r>
              <a:rPr lang="en-US" altLang="zh-CN" sz="2600" dirty="0" err="1">
                <a:latin typeface="Courier New"/>
                <a:cs typeface="Courier New"/>
              </a:rPr>
              <a:t>xxx.pem</a:t>
            </a:r>
            <a:r>
              <a:rPr lang="en-US" altLang="zh-CN" sz="2600" dirty="0">
                <a:latin typeface="Courier New"/>
                <a:cs typeface="Courier New"/>
              </a:rPr>
              <a:t>” ubuntu@[server IP address]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altLang="zh-CN" sz="2400" b="0" i="0" u="none" strike="noStrike" baseline="0" dirty="0">
              <a:solidFill>
                <a:srgbClr val="5C5C5C"/>
              </a:solidFill>
              <a:latin typeface="SourceCodePro-Regular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altLang="zh-CN" sz="2400" b="0" i="0" u="none" strike="noStrike" baseline="0" dirty="0">
                <a:solidFill>
                  <a:srgbClr val="000000"/>
                </a:solidFill>
                <a:latin typeface="LiberationSans"/>
              </a:rPr>
              <a:t>where </a:t>
            </a:r>
            <a:r>
              <a:rPr lang="en-US" altLang="zh-CN" sz="2400" dirty="0">
                <a:latin typeface="Courier New"/>
                <a:cs typeface="Courier New"/>
              </a:rPr>
              <a:t>“</a:t>
            </a:r>
            <a:r>
              <a:rPr lang="en-US" altLang="zh-CN" sz="2400" dirty="0" err="1">
                <a:latin typeface="Courier New"/>
                <a:cs typeface="Courier New"/>
              </a:rPr>
              <a:t>xxx.pem</a:t>
            </a:r>
            <a:r>
              <a:rPr lang="en-US" altLang="zh-CN" sz="2400" dirty="0">
                <a:latin typeface="Courier New"/>
                <a:cs typeface="Courier New"/>
              </a:rPr>
              <a:t>” </a:t>
            </a:r>
            <a:r>
              <a:rPr lang="en-US" altLang="zh-CN" sz="2400" b="0" i="0" u="none" strike="noStrike" baseline="0" dirty="0">
                <a:solidFill>
                  <a:srgbClr val="000000"/>
                </a:solidFill>
                <a:latin typeface="LiberationSans"/>
              </a:rPr>
              <a:t>is the path to your private key, and </a:t>
            </a:r>
            <a:r>
              <a:rPr lang="en-US" altLang="zh-CN" sz="2400" dirty="0">
                <a:latin typeface="Courier New"/>
                <a:cs typeface="Courier New"/>
              </a:rPr>
              <a:t>[server IP address] </a:t>
            </a:r>
            <a:r>
              <a:rPr lang="en-US" altLang="zh-CN" sz="2400" b="0" i="0" u="none" strike="noStrike" baseline="0" dirty="0">
                <a:solidFill>
                  <a:srgbClr val="000000"/>
                </a:solidFill>
                <a:latin typeface="LiberationSans"/>
              </a:rPr>
              <a:t>is the Elastic IP address of your EC2 instance.</a:t>
            </a:r>
            <a:endParaRPr lang="en-US" altLang="zh-CN" sz="2400" dirty="0">
              <a:solidFill>
                <a:srgbClr val="5C5C5C"/>
              </a:solidFill>
              <a:latin typeface="SourceCodePro-Regular"/>
            </a:endParaRPr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en-US" dirty="0"/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  <p:sp>
        <p:nvSpPr>
          <p:cNvPr id="133" name="Google Shape;133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Potential Problems</a:t>
            </a:r>
            <a:endParaRPr/>
          </a:p>
        </p:txBody>
      </p:sp>
      <p:sp>
        <p:nvSpPr>
          <p:cNvPr id="156" name="Google Shape;156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Set permission for your private key</a:t>
            </a:r>
            <a:endParaRPr dirty="0"/>
          </a:p>
          <a:p>
            <a:pPr marL="74295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chmod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400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xxx.pem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74295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can’t access? check whether port 22 is open</a:t>
            </a:r>
            <a:endParaRPr dirty="0"/>
          </a:p>
          <a:p>
            <a:pPr marL="74295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https://superuser.com/questions/1296024/windows-ssh-permissions-for-private-key-are-too-open</a:t>
            </a:r>
            <a:endParaRPr dirty="0"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Remember to set password for root</a:t>
            </a:r>
            <a:endParaRPr dirty="0"/>
          </a:p>
          <a:p>
            <a:pPr marL="74295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First thing to do after login!</a:t>
            </a:r>
            <a:endParaRPr dirty="0"/>
          </a:p>
          <a:p>
            <a:pPr marL="74295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sudo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passwd</a:t>
            </a:r>
            <a:endParaRPr dirty="0"/>
          </a:p>
        </p:txBody>
      </p:sp>
      <p:pic>
        <p:nvPicPr>
          <p:cNvPr id="157" name="Google Shape;157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64087" y="1690688"/>
            <a:ext cx="5573414" cy="1068291"/>
          </a:xfrm>
          <a:prstGeom prst="rect">
            <a:avLst/>
          </a:prstGeom>
          <a:noFill/>
          <a:ln w="3175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158" name="Google Shape;158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83829" y="3422031"/>
            <a:ext cx="5453671" cy="3277244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Remotely Access Your Server (P</a:t>
            </a:r>
            <a:r>
              <a:rPr lang="en-US" altLang="zh-CN" dirty="0"/>
              <a:t>utty</a:t>
            </a:r>
            <a:r>
              <a:rPr lang="en-US" dirty="0"/>
              <a:t>)</a:t>
            </a:r>
            <a:endParaRPr dirty="0"/>
          </a:p>
        </p:txBody>
      </p:sp>
      <p:sp>
        <p:nvSpPr>
          <p:cNvPr id="139" name="Google Shape;139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indent="-228600">
              <a:lnSpc>
                <a:spcPct val="80000"/>
              </a:lnSpc>
            </a:pPr>
            <a:r>
              <a:rPr lang="en-US" altLang="zh-CN" dirty="0"/>
              <a:t>Step 1: key pair</a:t>
            </a:r>
          </a:p>
          <a:p>
            <a:pPr marL="685800" lvl="1" indent="-228600">
              <a:lnSpc>
                <a:spcPct val="80000"/>
              </a:lnSpc>
            </a:pPr>
            <a:r>
              <a:rPr lang="en-US" altLang="zh-CN" dirty="0"/>
              <a:t>Launch </a:t>
            </a:r>
            <a:r>
              <a:rPr lang="en-US" altLang="zh-CN" dirty="0">
                <a:latin typeface="Courier New"/>
                <a:ea typeface="Courier New"/>
                <a:cs typeface="Courier New"/>
                <a:sym typeface="Courier New"/>
              </a:rPr>
              <a:t>puttygen.exe</a:t>
            </a:r>
            <a:endParaRPr lang="en-US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685800" lvl="1" indent="-228600">
              <a:lnSpc>
                <a:spcPct val="80000"/>
              </a:lnSpc>
              <a:spcBef>
                <a:spcPts val="1000"/>
              </a:spcBef>
              <a:buSzPts val="2800"/>
            </a:pPr>
            <a:r>
              <a:rPr lang="en-US" dirty="0"/>
              <a:t>Import the private key (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xxx.pem</a:t>
            </a:r>
            <a:r>
              <a:rPr lang="en-US" dirty="0"/>
              <a:t>) and save it</a:t>
            </a:r>
          </a:p>
          <a:p>
            <a:pPr marL="685800" lvl="1" indent="-228600">
              <a:lnSpc>
                <a:spcPct val="80000"/>
              </a:lnSpc>
              <a:spcBef>
                <a:spcPts val="1000"/>
              </a:spcBef>
              <a:buSzPts val="2800"/>
            </a:pPr>
            <a:r>
              <a:rPr lang="en-US" dirty="0"/>
              <a:t>then you get an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xxx.ppk</a:t>
            </a:r>
            <a:r>
              <a:rPr lang="en-US" dirty="0"/>
              <a:t> file</a:t>
            </a: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Step 2:</a:t>
            </a:r>
          </a:p>
          <a:p>
            <a:pPr marL="685800" lvl="1" indent="-228600">
              <a:lnSpc>
                <a:spcPct val="80000"/>
              </a:lnSpc>
              <a:spcBef>
                <a:spcPts val="1000"/>
              </a:spcBef>
              <a:buClr>
                <a:srgbClr val="000000"/>
              </a:buClr>
              <a:buSzPts val="2800"/>
              <a:defRPr/>
            </a:pPr>
            <a:r>
              <a:rPr lang="en-US" dirty="0"/>
              <a:t>Launch </a:t>
            </a:r>
            <a:r>
              <a:rPr lang="en-US" dirty="0">
                <a:latin typeface="Courier New"/>
                <a:cs typeface="Courier New"/>
              </a:rPr>
              <a:t>putty.exe</a:t>
            </a:r>
          </a:p>
          <a:p>
            <a:pPr marL="685800" lvl="1" indent="-228600">
              <a:lnSpc>
                <a:spcPct val="80000"/>
              </a:lnSpc>
              <a:spcBef>
                <a:spcPts val="1000"/>
              </a:spcBef>
              <a:buClr>
                <a:srgbClr val="000000"/>
              </a:buClr>
              <a:buSzPts val="2800"/>
              <a:defRPr/>
            </a:pPr>
            <a:r>
              <a:rPr lang="en-US" dirty="0"/>
              <a:t>Session&gt;Input the host name, </a:t>
            </a:r>
          </a:p>
          <a:p>
            <a:pPr marL="457200" lvl="1" indent="0">
              <a:lnSpc>
                <a:spcPct val="80000"/>
              </a:lnSpc>
              <a:spcBef>
                <a:spcPts val="1000"/>
              </a:spcBef>
              <a:buClr>
                <a:srgbClr val="000000"/>
              </a:buClr>
              <a:buSzPts val="2800"/>
              <a:buNone/>
              <a:defRPr/>
            </a:pPr>
            <a:r>
              <a:rPr lang="en-US" dirty="0"/>
              <a:t>   e.g., </a:t>
            </a:r>
            <a:r>
              <a:rPr lang="en-US" dirty="0">
                <a:latin typeface="Courier New"/>
                <a:cs typeface="Courier New"/>
              </a:rPr>
              <a:t>ubuntu@[server IP]</a:t>
            </a:r>
          </a:p>
          <a:p>
            <a:pPr marL="685800" lvl="1" indent="-228600">
              <a:lnSpc>
                <a:spcPct val="80000"/>
              </a:lnSpc>
              <a:spcBef>
                <a:spcPts val="1000"/>
              </a:spcBef>
              <a:buClr>
                <a:srgbClr val="000000"/>
              </a:buClr>
              <a:buSzPts val="2800"/>
              <a:defRPr/>
            </a:pPr>
            <a:r>
              <a:rPr lang="en-US" dirty="0"/>
              <a:t>Use </a:t>
            </a:r>
            <a:r>
              <a:rPr lang="en-US" dirty="0" err="1">
                <a:latin typeface="Courier New"/>
                <a:cs typeface="Courier New"/>
              </a:rPr>
              <a:t>xxx.ppk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/>
              <a:t>file to login</a:t>
            </a:r>
          </a:p>
          <a:p>
            <a:pPr marL="1143000" lvl="2" indent="-228600">
              <a:lnSpc>
                <a:spcPct val="80000"/>
              </a:lnSpc>
              <a:spcBef>
                <a:spcPts val="1000"/>
              </a:spcBef>
              <a:buClr>
                <a:srgbClr val="000000"/>
              </a:buClr>
              <a:buSzPts val="2800"/>
              <a:defRPr/>
            </a:pPr>
            <a:r>
              <a:rPr lang="en-US" dirty="0"/>
              <a:t>Connection&gt;Auth&gt;Credentials</a:t>
            </a:r>
          </a:p>
          <a:p>
            <a:pPr marL="685800" lvl="1" indent="-228600">
              <a:lnSpc>
                <a:spcPct val="80000"/>
              </a:lnSpc>
              <a:spcBef>
                <a:spcPts val="1000"/>
              </a:spcBef>
              <a:buClr>
                <a:srgbClr val="000000"/>
              </a:buClr>
              <a:buSzPts val="2800"/>
              <a:defRPr/>
            </a:pPr>
            <a:r>
              <a:rPr lang="en-US" dirty="0"/>
              <a:t>Save your session for future use</a:t>
            </a: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endParaRPr lang="en-US" dirty="0"/>
          </a:p>
        </p:txBody>
      </p:sp>
      <p:pic>
        <p:nvPicPr>
          <p:cNvPr id="140" name="Google Shape;14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60142" y="1690688"/>
            <a:ext cx="4076044" cy="4001082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CC5A028-5D05-F725-7135-74C6707643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629" y="1566949"/>
            <a:ext cx="4491070" cy="4386295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6153038-ABE9-7499-8443-2A51374D0C1A}"/>
              </a:ext>
            </a:extLst>
          </p:cNvPr>
          <p:cNvSpPr/>
          <p:nvPr/>
        </p:nvSpPr>
        <p:spPr>
          <a:xfrm>
            <a:off x="9301132" y="2626504"/>
            <a:ext cx="984484" cy="266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  <a:latin typeface="Courier New"/>
                <a:ea typeface="Courier New"/>
                <a:cs typeface="Courier New"/>
                <a:sym typeface="Courier New"/>
              </a:rPr>
              <a:t>xxx.ppk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3FD93DC3-9683-4E50-54CB-7248B605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p8">
            <a:extLst>
              <a:ext uri="{FF2B5EF4-FFF2-40B4-BE49-F238E27FC236}">
                <a16:creationId xmlns:a16="http://schemas.microsoft.com/office/drawing/2014/main" id="{CE591923-723B-42E6-EE48-C217FA4E230B}"/>
              </a:ext>
            </a:extLst>
          </p:cNvPr>
          <p:cNvSpPr txBox="1">
            <a:spLocks/>
          </p:cNvSpPr>
          <p:nvPr/>
        </p:nvSpPr>
        <p:spPr>
          <a:xfrm>
            <a:off x="1842232" y="1578033"/>
            <a:ext cx="613798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85800" lvl="1" indent="-228600"/>
            <a:r>
              <a:rPr lang="en-US" dirty="0"/>
              <a:t>Session&gt;Input the host name</a:t>
            </a:r>
          </a:p>
          <a:p>
            <a:pPr marL="457200" lvl="1" indent="0">
              <a:buNone/>
            </a:pPr>
            <a:r>
              <a:rPr lang="en-US" i="1" dirty="0"/>
              <a:t>   </a:t>
            </a:r>
            <a:r>
              <a:rPr lang="en-US" sz="2000" i="1" dirty="0"/>
              <a:t> e.g.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ubuntu</a:t>
            </a:r>
            <a:r>
              <a:rPr lang="en-US" sz="2000" dirty="0">
                <a:latin typeface="Courier New"/>
                <a:ea typeface="Courier New"/>
                <a:cs typeface="Courier New"/>
                <a:sym typeface="Courier New"/>
              </a:rPr>
              <a:t>@[server IP]</a:t>
            </a:r>
            <a:endParaRPr lang="en-US" sz="2000" dirty="0"/>
          </a:p>
          <a:p>
            <a:pPr marL="685800" lvl="1" indent="-228600"/>
            <a:r>
              <a:rPr lang="en-US" dirty="0"/>
              <a:t>Use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xxx.pem</a:t>
            </a:r>
            <a:r>
              <a:rPr lang="en-US" dirty="0"/>
              <a:t> file to login</a:t>
            </a:r>
          </a:p>
          <a:p>
            <a:pPr marL="1143000" lvl="2" indent="-228600"/>
            <a:r>
              <a:rPr lang="en-US" dirty="0"/>
              <a:t>Connection&gt;Auth&gt;Credentials</a:t>
            </a:r>
          </a:p>
        </p:txBody>
      </p:sp>
      <p:sp>
        <p:nvSpPr>
          <p:cNvPr id="138" name="Google Shape;138;p7">
            <a:extLst>
              <a:ext uri="{FF2B5EF4-FFF2-40B4-BE49-F238E27FC236}">
                <a16:creationId xmlns:a16="http://schemas.microsoft.com/office/drawing/2014/main" id="{9ACCB318-EF74-CA5D-2957-8BD8927611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Remotely Access Your Server (</a:t>
            </a:r>
            <a:r>
              <a:rPr lang="en-US" dirty="0" err="1"/>
              <a:t>MobaXterm</a:t>
            </a:r>
            <a:r>
              <a:rPr lang="en-US" dirty="0"/>
              <a:t>)</a:t>
            </a:r>
          </a:p>
        </p:txBody>
      </p:sp>
      <p:sp>
        <p:nvSpPr>
          <p:cNvPr id="142" name="Google Shape;142;p7">
            <a:extLst>
              <a:ext uri="{FF2B5EF4-FFF2-40B4-BE49-F238E27FC236}">
                <a16:creationId xmlns:a16="http://schemas.microsoft.com/office/drawing/2014/main" id="{11B72F99-0ED9-7E78-28AF-44E54D7E85F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D140E99-5AC2-818A-5189-18454F1E7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403" y="1716071"/>
            <a:ext cx="8039159" cy="461489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E43F82DD-6DD5-B860-E51D-927EEE674060}"/>
              </a:ext>
            </a:extLst>
          </p:cNvPr>
          <p:cNvSpPr/>
          <p:nvPr/>
        </p:nvSpPr>
        <p:spPr>
          <a:xfrm>
            <a:off x="2229771" y="3368040"/>
            <a:ext cx="2270184" cy="266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ubuntu@[server IP]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C84A0A7-A922-8E1D-CACA-A6A64DD993F3}"/>
              </a:ext>
            </a:extLst>
          </p:cNvPr>
          <p:cNvSpPr/>
          <p:nvPr/>
        </p:nvSpPr>
        <p:spPr>
          <a:xfrm>
            <a:off x="3083212" y="5676055"/>
            <a:ext cx="2270184" cy="266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xxx.pem</a:t>
            </a:r>
            <a:endParaRPr lang="en-US" altLang="zh-CN" dirty="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844429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0D2F32-8F62-79EF-C3F4-7350AEC72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Remotely Access Your Server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C8CCDB-FFDD-0160-F908-6616D8E2DF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6C9410D-2578-94F3-A3AA-2A46913B5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659" y="1569230"/>
            <a:ext cx="7189873" cy="478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10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A80CBB43-4D8A-226D-E1EF-9F8CE9984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>
            <a:extLst>
              <a:ext uri="{FF2B5EF4-FFF2-40B4-BE49-F238E27FC236}">
                <a16:creationId xmlns:a16="http://schemas.microsoft.com/office/drawing/2014/main" id="{5A40173F-0780-7FCD-F474-D2AE8CBD34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Outline</a:t>
            </a:r>
            <a:endParaRPr/>
          </a:p>
        </p:txBody>
      </p:sp>
      <p:sp>
        <p:nvSpPr>
          <p:cNvPr id="96" name="Google Shape;96;p2">
            <a:extLst>
              <a:ext uri="{FF2B5EF4-FFF2-40B4-BE49-F238E27FC236}">
                <a16:creationId xmlns:a16="http://schemas.microsoft.com/office/drawing/2014/main" id="{7B08922A-5627-F0F9-F67F-B33A61EA59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Amazon Web Service and EC2 Instance</a:t>
            </a:r>
            <a:endParaRPr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Environment Setup</a:t>
            </a:r>
          </a:p>
          <a:p>
            <a:pPr marL="685800" lvl="1" indent="-2286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Linux, Nginx, NodeJS and </a:t>
            </a:r>
            <a:r>
              <a:rPr lang="en-US" altLang="zh-CN" dirty="0"/>
              <a:t>MySQL</a:t>
            </a:r>
            <a:r>
              <a:rPr lang="en-US" dirty="0"/>
              <a:t> (or </a:t>
            </a:r>
            <a:r>
              <a:rPr lang="en-US" altLang="zh-CN" dirty="0"/>
              <a:t>SQLite</a:t>
            </a:r>
            <a:r>
              <a:rPr lang="en-US" dirty="0"/>
              <a:t>)</a:t>
            </a: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Security Configurations</a:t>
            </a:r>
            <a:endParaRPr dirty="0"/>
          </a:p>
        </p:txBody>
      </p:sp>
      <p:sp>
        <p:nvSpPr>
          <p:cNvPr id="97" name="Google Shape;97;p2">
            <a:extLst>
              <a:ext uri="{FF2B5EF4-FFF2-40B4-BE49-F238E27FC236}">
                <a16:creationId xmlns:a16="http://schemas.microsoft.com/office/drawing/2014/main" id="{C0F6F20E-98C3-6F0C-4614-E5FA1ECACF2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7720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Environment Setup </a:t>
            </a:r>
            <a:r>
              <a:rPr lang="en-US" sz="4000" dirty="0"/>
              <a:t>(Install Required Packages)</a:t>
            </a:r>
            <a:endParaRPr dirty="0"/>
          </a:p>
        </p:txBody>
      </p:sp>
      <p:sp>
        <p:nvSpPr>
          <p:cNvPr id="166" name="Google Shape;16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949597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3400" dirty="0"/>
              <a:t>Install Nginx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2800" dirty="0"/>
          </a:p>
          <a:p>
            <a:pPr marL="0" indent="0">
              <a:spcBef>
                <a:spcPts val="0"/>
              </a:spcBef>
              <a:buSzPts val="2590"/>
              <a:buNone/>
            </a:pPr>
            <a:r>
              <a:rPr lang="es-ES" altLang="zh-CN" sz="1400" dirty="0">
                <a:latin typeface="Courier New"/>
                <a:cs typeface="Courier New"/>
              </a:rPr>
              <a:t>	</a:t>
            </a:r>
            <a:r>
              <a:rPr lang="es-ES" altLang="zh-CN" sz="1900" dirty="0">
                <a:latin typeface="Courier New"/>
                <a:cs typeface="Courier New"/>
              </a:rPr>
              <a:t>sudo apt install -y nginx</a:t>
            </a:r>
          </a:p>
          <a:p>
            <a:pPr marL="0" indent="0">
              <a:spcBef>
                <a:spcPts val="0"/>
              </a:spcBef>
              <a:buSzPts val="2590"/>
              <a:buNone/>
            </a:pPr>
            <a:endParaRPr lang="es-ES" altLang="zh-CN" sz="1900" dirty="0">
              <a:latin typeface="Courier New"/>
              <a:cs typeface="Courier New"/>
            </a:endParaRPr>
          </a:p>
          <a:p>
            <a:pPr marL="0" indent="0">
              <a:spcBef>
                <a:spcPts val="0"/>
              </a:spcBef>
              <a:buSzPts val="2590"/>
              <a:buNone/>
            </a:pPr>
            <a:r>
              <a:rPr lang="en-US" altLang="zh-CN" sz="1900" dirty="0">
                <a:latin typeface="Courier New"/>
                <a:cs typeface="Courier New"/>
              </a:rPr>
              <a:t>	</a:t>
            </a:r>
            <a:r>
              <a:rPr lang="en-US" altLang="zh-CN" sz="1900" dirty="0" err="1">
                <a:latin typeface="Courier New"/>
                <a:cs typeface="Courier New"/>
              </a:rPr>
              <a:t>sudo</a:t>
            </a:r>
            <a:r>
              <a:rPr lang="en-US" altLang="zh-CN" sz="1900" dirty="0">
                <a:latin typeface="Courier New"/>
                <a:cs typeface="Courier New"/>
              </a:rPr>
              <a:t> </a:t>
            </a:r>
            <a:r>
              <a:rPr lang="en-US" altLang="zh-CN" sz="1900" dirty="0" err="1">
                <a:latin typeface="Courier New"/>
                <a:cs typeface="Courier New"/>
              </a:rPr>
              <a:t>systemctl</a:t>
            </a:r>
            <a:r>
              <a:rPr lang="en-US" altLang="zh-CN" sz="1900" dirty="0">
                <a:latin typeface="Courier New"/>
                <a:cs typeface="Courier New"/>
              </a:rPr>
              <a:t> status nginx # check installation</a:t>
            </a:r>
          </a:p>
          <a:p>
            <a:pPr algn="l"/>
            <a:endParaRPr sz="2800" dirty="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3400" dirty="0"/>
              <a:t>Install MySQL</a:t>
            </a: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3500" dirty="0"/>
          </a:p>
          <a:p>
            <a:pPr marL="0" indent="0">
              <a:spcBef>
                <a:spcPts val="0"/>
              </a:spcBef>
              <a:buSzPts val="2590"/>
              <a:buNone/>
            </a:pPr>
            <a:r>
              <a:rPr lang="es-ES" altLang="zh-CN" sz="1900" dirty="0">
                <a:latin typeface="Courier New"/>
                <a:cs typeface="Courier New"/>
              </a:rPr>
              <a:t>	sudo apt install -y mysql-server</a:t>
            </a:r>
          </a:p>
          <a:p>
            <a:pPr marL="0" indent="0">
              <a:spcBef>
                <a:spcPts val="0"/>
              </a:spcBef>
              <a:buSzPts val="2590"/>
              <a:buNone/>
            </a:pPr>
            <a:endParaRPr lang="es-ES" altLang="zh-CN" sz="1900" dirty="0">
              <a:latin typeface="Courier New"/>
              <a:cs typeface="Courier New"/>
            </a:endParaRPr>
          </a:p>
          <a:p>
            <a:pPr marL="0" indent="0">
              <a:spcBef>
                <a:spcPts val="0"/>
              </a:spcBef>
              <a:buSzPts val="2590"/>
              <a:buNone/>
            </a:pPr>
            <a:r>
              <a:rPr lang="en-US" altLang="zh-CN" sz="1900" dirty="0">
                <a:latin typeface="Courier New"/>
                <a:cs typeface="Courier New"/>
              </a:rPr>
              <a:t>	</a:t>
            </a:r>
            <a:r>
              <a:rPr lang="en-US" altLang="zh-CN" sz="1900" dirty="0" err="1">
                <a:latin typeface="Courier New"/>
                <a:cs typeface="Courier New"/>
              </a:rPr>
              <a:t>sudo</a:t>
            </a:r>
            <a:r>
              <a:rPr lang="en-US" altLang="zh-CN" sz="1900" dirty="0">
                <a:latin typeface="Courier New"/>
                <a:cs typeface="Courier New"/>
              </a:rPr>
              <a:t> </a:t>
            </a:r>
            <a:r>
              <a:rPr lang="en-US" altLang="zh-CN" sz="1900" dirty="0" err="1">
                <a:latin typeface="Courier New"/>
                <a:cs typeface="Courier New"/>
              </a:rPr>
              <a:t>systemctl</a:t>
            </a:r>
            <a:r>
              <a:rPr lang="en-US" altLang="zh-CN" sz="1900" dirty="0">
                <a:latin typeface="Courier New"/>
                <a:cs typeface="Courier New"/>
              </a:rPr>
              <a:t> status </a:t>
            </a:r>
            <a:r>
              <a:rPr lang="en-US" altLang="zh-CN" sz="1900" dirty="0" err="1">
                <a:latin typeface="Courier New"/>
                <a:cs typeface="Courier New"/>
              </a:rPr>
              <a:t>mysql</a:t>
            </a:r>
            <a:r>
              <a:rPr lang="en-US" altLang="zh-CN" sz="1900" dirty="0">
                <a:latin typeface="Courier New"/>
                <a:cs typeface="Courier New"/>
              </a:rPr>
              <a:t> # check installation</a:t>
            </a:r>
            <a:endParaRPr lang="en-US" sz="1900" dirty="0">
              <a:latin typeface="Courier New"/>
              <a:cs typeface="Courier New"/>
            </a:endParaRPr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 lang="en-US" dirty="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3400" dirty="0"/>
              <a:t>Install NodeJS </a:t>
            </a: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3500" dirty="0"/>
          </a:p>
          <a:p>
            <a:pPr marL="0" indent="0">
              <a:lnSpc>
                <a:spcPct val="80000"/>
              </a:lnSpc>
              <a:spcBef>
                <a:spcPts val="0"/>
              </a:spcBef>
              <a:buSzPts val="2590"/>
              <a:buNone/>
            </a:pPr>
            <a:r>
              <a:rPr lang="en-US" altLang="zh-CN" sz="1900" dirty="0">
                <a:latin typeface="Courier New"/>
                <a:cs typeface="Courier New"/>
              </a:rPr>
              <a:t>	curl -</a:t>
            </a:r>
            <a:r>
              <a:rPr lang="en-US" altLang="zh-CN" sz="1900" dirty="0" err="1">
                <a:latin typeface="Courier New"/>
                <a:cs typeface="Courier New"/>
              </a:rPr>
              <a:t>fsSL</a:t>
            </a:r>
            <a:r>
              <a:rPr lang="en-US" altLang="zh-CN" sz="1900" dirty="0">
                <a:latin typeface="Courier New"/>
                <a:cs typeface="Courier New"/>
              </a:rPr>
              <a:t> https://deb.nodesource.com/setup_lts.x | 	</a:t>
            </a:r>
            <a:r>
              <a:rPr lang="en-US" altLang="zh-CN" sz="1900" dirty="0" err="1">
                <a:latin typeface="Courier New"/>
                <a:cs typeface="Courier New"/>
              </a:rPr>
              <a:t>sudo</a:t>
            </a:r>
            <a:r>
              <a:rPr lang="en-US" altLang="zh-CN" sz="1900" dirty="0">
                <a:latin typeface="Courier New"/>
                <a:cs typeface="Courier New"/>
              </a:rPr>
              <a:t> -E bash –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SzPts val="2590"/>
              <a:buNone/>
            </a:pPr>
            <a:endParaRPr lang="en-US" altLang="zh-CN" sz="1900" dirty="0">
              <a:latin typeface="Courier New"/>
              <a:cs typeface="Courier New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SzPts val="2590"/>
              <a:buNone/>
            </a:pPr>
            <a:r>
              <a:rPr lang="en-US" altLang="zh-CN" sz="1900" dirty="0">
                <a:latin typeface="Courier New"/>
                <a:cs typeface="Courier New"/>
              </a:rPr>
              <a:t>	</a:t>
            </a:r>
            <a:r>
              <a:rPr lang="en-US" altLang="zh-CN" sz="1900" dirty="0" err="1">
                <a:latin typeface="Courier New"/>
                <a:cs typeface="Courier New"/>
              </a:rPr>
              <a:t>sudo</a:t>
            </a:r>
            <a:r>
              <a:rPr lang="en-US" altLang="zh-CN" sz="1900" dirty="0">
                <a:latin typeface="Courier New"/>
                <a:cs typeface="Courier New"/>
              </a:rPr>
              <a:t> apt-get install -y </a:t>
            </a:r>
            <a:r>
              <a:rPr lang="en-US" altLang="zh-CN" sz="1900" dirty="0" err="1">
                <a:latin typeface="Courier New"/>
                <a:cs typeface="Courier New"/>
              </a:rPr>
              <a:t>nodejs</a:t>
            </a:r>
            <a:endParaRPr lang="en-US" altLang="zh-CN" sz="1900" dirty="0">
              <a:latin typeface="Courier New"/>
              <a:cs typeface="Courier New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SzPts val="2590"/>
              <a:buNone/>
            </a:pPr>
            <a:endParaRPr lang="en-US" altLang="zh-CN" sz="1900" dirty="0">
              <a:latin typeface="Courier New"/>
              <a:cs typeface="Courier New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SzPts val="2590"/>
              <a:buNone/>
            </a:pPr>
            <a:r>
              <a:rPr lang="en-US" altLang="zh-CN" sz="1900" dirty="0">
                <a:latin typeface="Courier New"/>
                <a:cs typeface="Courier New"/>
              </a:rPr>
              <a:t>	node -v # check installation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SzPts val="2590"/>
              <a:buNone/>
            </a:pPr>
            <a:endParaRPr lang="en-US" altLang="zh-CN" sz="1900" dirty="0">
              <a:latin typeface="Courier New"/>
              <a:cs typeface="Courier New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SzPts val="2590"/>
              <a:buNone/>
            </a:pPr>
            <a:r>
              <a:rPr lang="en-US" altLang="zh-CN" sz="1900" dirty="0">
                <a:latin typeface="Courier New"/>
                <a:cs typeface="Courier New"/>
              </a:rPr>
              <a:t>	</a:t>
            </a:r>
            <a:r>
              <a:rPr lang="en-US" altLang="zh-CN" sz="1900" dirty="0" err="1">
                <a:latin typeface="Courier New"/>
                <a:cs typeface="Courier New"/>
              </a:rPr>
              <a:t>npm</a:t>
            </a:r>
            <a:r>
              <a:rPr lang="en-US" altLang="zh-CN" sz="1900" dirty="0">
                <a:latin typeface="Courier New"/>
                <a:cs typeface="Courier New"/>
              </a:rPr>
              <a:t> -v # check installation</a:t>
            </a:r>
            <a:endParaRPr lang="en-US" sz="1900" dirty="0">
              <a:latin typeface="Courier New"/>
              <a:cs typeface="Courier New"/>
            </a:endParaRPr>
          </a:p>
        </p:txBody>
      </p:sp>
      <p:sp>
        <p:nvSpPr>
          <p:cNvPr id="168" name="Google Shape;168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>
                <a:solidFill>
                  <a:schemeClr val="tx1"/>
                </a:solidFill>
              </a:rPr>
              <a:t>Environment Setup (Create </a:t>
            </a:r>
            <a:r>
              <a:rPr lang="en-US" dirty="0"/>
              <a:t>a NodeJS Project)</a:t>
            </a:r>
            <a:endParaRPr dirty="0"/>
          </a:p>
        </p:txBody>
      </p:sp>
      <p:sp>
        <p:nvSpPr>
          <p:cNvPr id="174" name="Google Shape;174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8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 dirty="0"/>
              <a:t>Run the command to create a new Next.js project: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220" dirty="0">
                <a:latin typeface="Courier New"/>
                <a:ea typeface="Courier New"/>
                <a:cs typeface="Courier New"/>
                <a:sym typeface="Courier New"/>
              </a:rPr>
              <a:t> 	</a:t>
            </a:r>
            <a:r>
              <a:rPr lang="en-US" altLang="zh-CN" sz="2220" dirty="0" err="1">
                <a:latin typeface="Courier New"/>
                <a:cs typeface="Courier New"/>
              </a:rPr>
              <a:t>npx</a:t>
            </a:r>
            <a:r>
              <a:rPr lang="en-US" altLang="zh-CN" sz="2220" dirty="0">
                <a:latin typeface="Courier New"/>
                <a:cs typeface="Courier New"/>
              </a:rPr>
              <a:t> </a:t>
            </a:r>
            <a:r>
              <a:rPr lang="en-US" altLang="zh-CN" sz="2220" dirty="0" err="1">
                <a:latin typeface="Courier New"/>
                <a:cs typeface="Courier New"/>
              </a:rPr>
              <a:t>create-next-app@latest</a:t>
            </a:r>
            <a:r>
              <a:rPr lang="en-US" altLang="zh-CN" sz="2220" dirty="0">
                <a:latin typeface="Courier New"/>
                <a:cs typeface="Courier New"/>
              </a:rPr>
              <a:t>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lang="en-US" sz="2400" dirty="0">
              <a:solidFill>
                <a:srgbClr val="5C5C5C"/>
              </a:solidFill>
              <a:latin typeface="SourceCodePro-Regular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lang="en-US" sz="2400" dirty="0">
              <a:solidFill>
                <a:srgbClr val="5C5C5C"/>
              </a:solidFill>
              <a:latin typeface="SourceCodePro-Regular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lang="en-US" sz="2400" dirty="0">
              <a:solidFill>
                <a:srgbClr val="5C5C5C"/>
              </a:solidFill>
              <a:latin typeface="SourceCodePro-Regular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lang="en-US" sz="2400" dirty="0">
              <a:solidFill>
                <a:srgbClr val="5C5C5C"/>
              </a:solidFill>
              <a:latin typeface="SourceCodePro-Regular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lang="en-US" sz="2400" dirty="0">
              <a:solidFill>
                <a:srgbClr val="5C5C5C"/>
              </a:solidFill>
              <a:latin typeface="SourceCodePro-Regular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lang="en-US" sz="2400" dirty="0">
              <a:solidFill>
                <a:srgbClr val="5C5C5C"/>
              </a:solidFill>
              <a:latin typeface="SourceCodePro-Regular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lang="en-US" sz="2400" dirty="0">
              <a:solidFill>
                <a:srgbClr val="5C5C5C"/>
              </a:solidFill>
              <a:latin typeface="SourceCodePro-Regular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 dirty="0"/>
              <a:t>Run the project in the background using </a:t>
            </a:r>
            <a:r>
              <a:rPr lang="en-US" sz="1600" dirty="0">
                <a:solidFill>
                  <a:srgbClr val="000000"/>
                </a:solidFill>
                <a:latin typeface="Courier New"/>
                <a:cs typeface="Courier New"/>
              </a:rPr>
              <a:t>screen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590"/>
              <a:buFont typeface="Arial"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/>
                <a:ea typeface="Calibri"/>
                <a:cs typeface="Courier New"/>
                <a:sym typeface="Calibri"/>
              </a:rPr>
              <a:t>	screen -S ierg4210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590"/>
              <a:buFont typeface="Arial"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/>
                <a:ea typeface="Calibri"/>
                <a:cs typeface="Courier New"/>
                <a:sym typeface="Calibri"/>
              </a:rPr>
              <a:t>	cd ~/ierg4210</a:t>
            </a:r>
          </a:p>
          <a:p>
            <a:pPr marL="508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/>
                <a:ea typeface="Calibri"/>
                <a:cs typeface="Courier New"/>
                <a:sym typeface="Calibri"/>
              </a:rPr>
              <a:t>	</a:t>
            </a:r>
            <a:r>
              <a:rPr kumimoji="0" lang="en-US" altLang="zh-CN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/>
                <a:ea typeface="Calibri"/>
                <a:cs typeface="Courier New"/>
                <a:sym typeface="Calibri"/>
              </a:rPr>
              <a:t>npm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/>
                <a:ea typeface="Calibri"/>
                <a:cs typeface="Courier New"/>
                <a:sym typeface="Calibri"/>
              </a:rPr>
              <a:t> run dev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220"/>
              <a:buFont typeface="Arial"/>
              <a:buNone/>
              <a:tabLst/>
              <a:defRPr/>
            </a:pPr>
            <a:r>
              <a:rPr kumimoji="0" lang="en-US" altLang="zh-CN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berationSans"/>
                <a:ea typeface="Calibri"/>
                <a:cs typeface="Calibri"/>
                <a:sym typeface="Calibri"/>
              </a:rPr>
              <a:t>  Detach from the screen session by pressing </a:t>
            </a:r>
            <a:r>
              <a:rPr lang="en-US" altLang="zh-CN" sz="1600" dirty="0">
                <a:solidFill>
                  <a:srgbClr val="000000"/>
                </a:solidFill>
                <a:latin typeface="Courier New"/>
                <a:cs typeface="Courier New"/>
              </a:rPr>
              <a:t>Ctrl + A </a:t>
            </a:r>
            <a:r>
              <a:rPr kumimoji="0" lang="en-US" altLang="zh-CN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berationSans"/>
                <a:ea typeface="Calibri"/>
                <a:cs typeface="Calibri"/>
                <a:sym typeface="Calibri"/>
              </a:rPr>
              <a:t>followed by </a:t>
            </a:r>
            <a:r>
              <a:rPr lang="en-US" altLang="zh-CN" sz="1600" dirty="0">
                <a:solidFill>
                  <a:srgbClr val="000000"/>
                </a:solidFill>
                <a:latin typeface="Courier New"/>
                <a:cs typeface="Courier New"/>
              </a:rPr>
              <a:t>Ctrl + D </a:t>
            </a:r>
            <a:r>
              <a:rPr kumimoji="0" lang="en-US" altLang="zh-CN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berationSans"/>
                <a:ea typeface="Calibri"/>
                <a:cs typeface="Calibri"/>
                <a:sym typeface="Calibri"/>
              </a:rPr>
              <a:t>. </a:t>
            </a:r>
            <a:endParaRPr lang="en-US" sz="259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 dirty="0"/>
              <a:t>Reattach to the screen session for further changes if necessary</a:t>
            </a:r>
            <a:endParaRPr lang="en-US" altLang="zh-CN" sz="2400" b="0" i="0" u="none" strike="noStrike" baseline="0" dirty="0">
              <a:latin typeface="LiberationSans"/>
            </a:endParaRPr>
          </a:p>
          <a:p>
            <a:pPr marL="50800" indent="0" algn="l">
              <a:buNone/>
            </a:pPr>
            <a:r>
              <a:rPr lang="en-US" altLang="zh-CN" sz="2400" dirty="0">
                <a:latin typeface="Courier New"/>
                <a:cs typeface="Courier New"/>
              </a:rPr>
              <a:t>	</a:t>
            </a:r>
            <a:r>
              <a:rPr lang="en-US" altLang="zh-CN" sz="1900" dirty="0">
                <a:latin typeface="Courier New"/>
                <a:cs typeface="Courier New"/>
              </a:rPr>
              <a:t>screen -ls # show all screen sessions</a:t>
            </a:r>
          </a:p>
          <a:p>
            <a:pPr marL="50800" indent="0" algn="l">
              <a:buNone/>
            </a:pPr>
            <a:r>
              <a:rPr lang="en-US" altLang="zh-CN" sz="1900" dirty="0">
                <a:latin typeface="Courier New"/>
                <a:cs typeface="Courier New"/>
              </a:rPr>
              <a:t>	screen -r ierg4210 # reattach to detached screen session</a:t>
            </a:r>
          </a:p>
          <a:p>
            <a:pPr marL="50800" indent="0">
              <a:buNone/>
            </a:pPr>
            <a:endParaRPr lang="en-US" altLang="zh-CN" sz="2400" b="0" i="0" u="none" strike="noStrike" baseline="0" dirty="0">
              <a:latin typeface="LiberationSans"/>
            </a:endParaRPr>
          </a:p>
        </p:txBody>
      </p:sp>
      <p:sp>
        <p:nvSpPr>
          <p:cNvPr id="175" name="Google Shape;175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68D1EA0-548A-16E0-A25D-64236A6C8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5581" y="2445542"/>
            <a:ext cx="4182362" cy="133394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232724F2-CB88-704E-85C5-CAF221C05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">
            <a:extLst>
              <a:ext uri="{FF2B5EF4-FFF2-40B4-BE49-F238E27FC236}">
                <a16:creationId xmlns:a16="http://schemas.microsoft.com/office/drawing/2014/main" id="{BB9FBF09-EE0A-8458-71CC-C0C6BBCD98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>
                <a:solidFill>
                  <a:schemeClr val="tx1"/>
                </a:solidFill>
              </a:rPr>
              <a:t>Environment Setup (Nginx Configuration</a:t>
            </a:r>
            <a:r>
              <a:rPr lang="en-US" dirty="0"/>
              <a:t>)</a:t>
            </a:r>
            <a:endParaRPr dirty="0"/>
          </a:p>
        </p:txBody>
      </p:sp>
      <p:sp>
        <p:nvSpPr>
          <p:cNvPr id="174" name="Google Shape;174;p11">
            <a:extLst>
              <a:ext uri="{FF2B5EF4-FFF2-40B4-BE49-F238E27FC236}">
                <a16:creationId xmlns:a16="http://schemas.microsoft.com/office/drawing/2014/main" id="{4F8FCDE7-C747-7D24-F020-22D6F9C0C4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466850"/>
            <a:ext cx="10515600" cy="48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 dirty="0"/>
              <a:t>Create a Nginx configuration file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220" dirty="0">
                <a:latin typeface="Courier New"/>
                <a:ea typeface="Courier New"/>
                <a:cs typeface="Courier New"/>
                <a:sym typeface="Courier New"/>
              </a:rPr>
              <a:t> 	</a:t>
            </a:r>
            <a:r>
              <a:rPr lang="fr-FR" altLang="zh-CN" sz="1800" dirty="0">
                <a:latin typeface="Courier New"/>
                <a:cs typeface="Courier New"/>
              </a:rPr>
              <a:t>touch /etc/nginx/sites-available/nextjs.conf</a:t>
            </a:r>
            <a:endParaRPr lang="en-US" sz="2400" dirty="0">
              <a:solidFill>
                <a:srgbClr val="5C5C5C"/>
              </a:solidFill>
              <a:latin typeface="SourceCodePro-Regular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 dirty="0"/>
              <a:t>Edit the Nginx configuration file with </a:t>
            </a:r>
            <a:r>
              <a:rPr lang="en-US" sz="1800" dirty="0">
                <a:latin typeface="Courier New"/>
                <a:cs typeface="Courier New"/>
              </a:rPr>
              <a:t>nano</a:t>
            </a:r>
            <a:endParaRPr lang="en-US" sz="2590" dirty="0"/>
          </a:p>
          <a:p>
            <a:pPr marL="50800" indent="0" algn="l">
              <a:buNone/>
            </a:pPr>
            <a:r>
              <a:rPr lang="fr-FR" altLang="zh-CN" sz="2220" dirty="0">
                <a:latin typeface="Courier New"/>
                <a:cs typeface="Courier New"/>
              </a:rPr>
              <a:t>	</a:t>
            </a:r>
            <a:r>
              <a:rPr lang="fr-FR" altLang="zh-CN" sz="1800" dirty="0">
                <a:latin typeface="Courier New"/>
                <a:cs typeface="Courier New"/>
              </a:rPr>
              <a:t>nano /etc/nginx/sites-available/nextjs.conf</a:t>
            </a:r>
            <a:endParaRPr lang="fr-FR" altLang="zh-CN" sz="2000" dirty="0">
              <a:latin typeface="Courier New"/>
              <a:cs typeface="Courier New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 dirty="0"/>
              <a:t>Paste the modified content into the file.</a:t>
            </a:r>
          </a:p>
        </p:txBody>
      </p:sp>
      <p:sp>
        <p:nvSpPr>
          <p:cNvPr id="175" name="Google Shape;175;p11">
            <a:extLst>
              <a:ext uri="{FF2B5EF4-FFF2-40B4-BE49-F238E27FC236}">
                <a16:creationId xmlns:a16="http://schemas.microsoft.com/office/drawing/2014/main" id="{65C0504D-64DE-F899-6494-7B7E3077071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784F564-D10D-A12E-AE5F-96391418E828}"/>
              </a:ext>
            </a:extLst>
          </p:cNvPr>
          <p:cNvSpPr txBox="1"/>
          <p:nvPr/>
        </p:nvSpPr>
        <p:spPr>
          <a:xfrm>
            <a:off x="2579914" y="3566150"/>
            <a:ext cx="6096000" cy="3376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altLang="zh-CN" sz="1400" dirty="0">
                <a:latin typeface="Courier New"/>
                <a:ea typeface="Courier New"/>
                <a:cs typeface="Courier New"/>
                <a:sym typeface="Courier New"/>
              </a:rPr>
              <a:t>server {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altLang="zh-CN" sz="1100" dirty="0">
                <a:latin typeface="Courier New"/>
                <a:ea typeface="Courier New"/>
                <a:cs typeface="Courier New"/>
                <a:sym typeface="Courier New"/>
              </a:rPr>
              <a:t>	listen 80;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altLang="zh-C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-US" altLang="zh-CN" sz="1100" dirty="0" err="1">
                <a:latin typeface="Courier New"/>
                <a:ea typeface="Courier New"/>
                <a:cs typeface="Courier New"/>
                <a:sym typeface="Courier New"/>
              </a:rPr>
              <a:t>server_name</a:t>
            </a:r>
            <a:r>
              <a:rPr lang="en-US" altLang="zh-CN" sz="1100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altLang="zh-CN" sz="1100" b="1" dirty="0">
                <a:latin typeface="Courier New"/>
                <a:ea typeface="Courier New"/>
                <a:cs typeface="Courier New"/>
                <a:sym typeface="Courier New"/>
              </a:rPr>
              <a:t>your_domain.com</a:t>
            </a:r>
            <a:r>
              <a:rPr lang="en-US" altLang="zh-CN" sz="1100" dirty="0">
                <a:latin typeface="Courier New"/>
                <a:ea typeface="Courier New"/>
                <a:cs typeface="Courier New"/>
                <a:sym typeface="Courier New"/>
              </a:rPr>
              <a:t>; </a:t>
            </a:r>
            <a:r>
              <a:rPr lang="en-US" altLang="zh-CN" sz="1100" b="1" dirty="0">
                <a:latin typeface="Courier New"/>
                <a:ea typeface="Courier New"/>
                <a:cs typeface="Courier New"/>
                <a:sym typeface="Courier New"/>
              </a:rPr>
              <a:t># Replace to your elastic IP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altLang="zh-CN" sz="1100" dirty="0">
                <a:latin typeface="Courier New"/>
                <a:ea typeface="Courier New"/>
                <a:cs typeface="Courier New"/>
                <a:sym typeface="Courier New"/>
              </a:rPr>
              <a:t>	location / {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altLang="zh-C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-US" altLang="zh-CN" sz="1100" dirty="0" err="1">
                <a:latin typeface="Courier New"/>
                <a:ea typeface="Courier New"/>
                <a:cs typeface="Courier New"/>
                <a:sym typeface="Courier New"/>
              </a:rPr>
              <a:t>proxy_pass</a:t>
            </a:r>
            <a:r>
              <a:rPr lang="en-US" altLang="zh-CN" sz="1100" dirty="0">
                <a:latin typeface="Courier New"/>
                <a:ea typeface="Courier New"/>
                <a:cs typeface="Courier New"/>
                <a:sym typeface="Courier New"/>
              </a:rPr>
              <a:t> http://localhost:3000;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altLang="zh-C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-US" altLang="zh-CN" sz="1100" dirty="0" err="1">
                <a:latin typeface="Courier New"/>
                <a:ea typeface="Courier New"/>
                <a:cs typeface="Courier New"/>
                <a:sym typeface="Courier New"/>
              </a:rPr>
              <a:t>proxy_http_version</a:t>
            </a:r>
            <a:r>
              <a:rPr lang="en-US" altLang="zh-CN" sz="1100" dirty="0">
                <a:latin typeface="Courier New"/>
                <a:ea typeface="Courier New"/>
                <a:cs typeface="Courier New"/>
                <a:sym typeface="Courier New"/>
              </a:rPr>
              <a:t> 1.1;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altLang="zh-C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-US" altLang="zh-CN" sz="1100" dirty="0" err="1">
                <a:latin typeface="Courier New"/>
                <a:ea typeface="Courier New"/>
                <a:cs typeface="Courier New"/>
                <a:sym typeface="Courier New"/>
              </a:rPr>
              <a:t>proxy_set_header</a:t>
            </a:r>
            <a:r>
              <a:rPr lang="en-US" altLang="zh-CN" sz="1100" dirty="0">
                <a:latin typeface="Courier New"/>
                <a:ea typeface="Courier New"/>
                <a:cs typeface="Courier New"/>
                <a:sym typeface="Courier New"/>
              </a:rPr>
              <a:t> Upgrade $</a:t>
            </a:r>
            <a:r>
              <a:rPr lang="en-US" altLang="zh-CN" sz="1100" dirty="0" err="1">
                <a:latin typeface="Courier New"/>
                <a:ea typeface="Courier New"/>
                <a:cs typeface="Courier New"/>
                <a:sym typeface="Courier New"/>
              </a:rPr>
              <a:t>http_upgrade</a:t>
            </a:r>
            <a:r>
              <a:rPr lang="en-US" altLang="zh-CN" sz="1100" dirty="0">
                <a:latin typeface="Courier New"/>
                <a:ea typeface="Courier New"/>
                <a:cs typeface="Courier New"/>
                <a:sym typeface="Courier New"/>
              </a:rPr>
              <a:t>;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altLang="zh-C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-US" altLang="zh-CN" sz="1100" dirty="0" err="1">
                <a:latin typeface="Courier New"/>
                <a:ea typeface="Courier New"/>
                <a:cs typeface="Courier New"/>
                <a:sym typeface="Courier New"/>
              </a:rPr>
              <a:t>proxy_set_header</a:t>
            </a:r>
            <a:r>
              <a:rPr lang="en-US" altLang="zh-CN" sz="1100" dirty="0">
                <a:latin typeface="Courier New"/>
                <a:ea typeface="Courier New"/>
                <a:cs typeface="Courier New"/>
                <a:sym typeface="Courier New"/>
              </a:rPr>
              <a:t> Connection 'upgrade’;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altLang="zh-C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-US" altLang="zh-CN" sz="1100" dirty="0" err="1">
                <a:latin typeface="Courier New"/>
                <a:ea typeface="Courier New"/>
                <a:cs typeface="Courier New"/>
                <a:sym typeface="Courier New"/>
              </a:rPr>
              <a:t>proxy_set_header</a:t>
            </a:r>
            <a:r>
              <a:rPr lang="en-US" altLang="zh-CN" sz="1100" dirty="0">
                <a:latin typeface="Courier New"/>
                <a:ea typeface="Courier New"/>
                <a:cs typeface="Courier New"/>
                <a:sym typeface="Courier New"/>
              </a:rPr>
              <a:t> Host $host;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altLang="zh-CN" sz="1100" dirty="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-US" altLang="zh-CN" sz="1100" dirty="0" err="1">
                <a:latin typeface="Courier New"/>
                <a:ea typeface="Courier New"/>
                <a:cs typeface="Courier New"/>
                <a:sym typeface="Courier New"/>
              </a:rPr>
              <a:t>proxy_cache_bypass</a:t>
            </a:r>
            <a:r>
              <a:rPr lang="en-US" altLang="zh-CN" sz="1100" dirty="0">
                <a:latin typeface="Courier New"/>
                <a:ea typeface="Courier New"/>
                <a:cs typeface="Courier New"/>
                <a:sym typeface="Courier New"/>
              </a:rPr>
              <a:t> $</a:t>
            </a:r>
            <a:r>
              <a:rPr lang="en-US" altLang="zh-CN" sz="1100" dirty="0" err="1">
                <a:latin typeface="Courier New"/>
                <a:ea typeface="Courier New"/>
                <a:cs typeface="Courier New"/>
                <a:sym typeface="Courier New"/>
              </a:rPr>
              <a:t>http_upgrade</a:t>
            </a:r>
            <a:r>
              <a:rPr lang="en-US" altLang="zh-CN" sz="1100" dirty="0">
                <a:latin typeface="Courier New"/>
                <a:ea typeface="Courier New"/>
                <a:cs typeface="Courier New"/>
                <a:sym typeface="Courier New"/>
              </a:rPr>
              <a:t>;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altLang="zh-CN" sz="1100" dirty="0">
                <a:latin typeface="Courier New"/>
                <a:ea typeface="Courier New"/>
                <a:cs typeface="Courier New"/>
                <a:sym typeface="Courier New"/>
              </a:rPr>
              <a:t>	}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altLang="zh-CN" sz="1100" dirty="0">
                <a:latin typeface="Courier New"/>
                <a:ea typeface="Courier New"/>
                <a:cs typeface="Courier New"/>
                <a:sym typeface="Courier New"/>
              </a:rPr>
              <a:t>}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4C374FF-2447-04CE-1E0A-88143C01D5D7}"/>
              </a:ext>
            </a:extLst>
          </p:cNvPr>
          <p:cNvSpPr txBox="1"/>
          <p:nvPr/>
        </p:nvSpPr>
        <p:spPr>
          <a:xfrm>
            <a:off x="9067801" y="4306788"/>
            <a:ext cx="241662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0" i="0" u="none" strike="noStrike" baseline="0" dirty="0">
                <a:solidFill>
                  <a:srgbClr val="000000"/>
                </a:solidFill>
                <a:latin typeface="LiberationSans"/>
              </a:rPr>
              <a:t>Then press </a:t>
            </a:r>
            <a:r>
              <a:rPr lang="en-US" altLang="zh-CN" sz="1800" dirty="0" err="1">
                <a:solidFill>
                  <a:schemeClr val="dk1"/>
                </a:solidFill>
                <a:latin typeface="Courier New"/>
                <a:ea typeface="Calibri"/>
                <a:cs typeface="Courier New"/>
                <a:sym typeface="Calibri"/>
              </a:rPr>
              <a:t>Ctrl+O</a:t>
            </a:r>
            <a:r>
              <a:rPr lang="en-US" altLang="zh-CN" b="0" i="0" u="none" strike="noStrike" baseline="0" dirty="0">
                <a:solidFill>
                  <a:srgbClr val="5C5C5C"/>
                </a:solidFill>
                <a:latin typeface="SourceCodePro-Regular"/>
              </a:rPr>
              <a:t> </a:t>
            </a:r>
            <a:r>
              <a:rPr lang="en-US" altLang="zh-CN" sz="2000" b="0" i="0" u="none" strike="noStrike" baseline="0" dirty="0">
                <a:solidFill>
                  <a:srgbClr val="000000"/>
                </a:solidFill>
                <a:latin typeface="LiberationSans"/>
              </a:rPr>
              <a:t>to save modification,</a:t>
            </a:r>
            <a:r>
              <a:rPr lang="en-US" altLang="zh-CN" sz="2000" dirty="0">
                <a:latin typeface="LiberationSans"/>
              </a:rPr>
              <a:t> hit </a:t>
            </a:r>
            <a:r>
              <a:rPr lang="en-US" altLang="zh-CN" sz="1800" dirty="0">
                <a:solidFill>
                  <a:schemeClr val="dk1"/>
                </a:solidFill>
                <a:latin typeface="Courier New"/>
                <a:ea typeface="Calibri"/>
                <a:cs typeface="Courier New"/>
              </a:rPr>
              <a:t>Enter</a:t>
            </a:r>
            <a:r>
              <a:rPr lang="en-US" altLang="zh-CN" sz="2000" dirty="0">
                <a:latin typeface="LiberationSans"/>
              </a:rPr>
              <a:t>,</a:t>
            </a:r>
            <a:r>
              <a:rPr lang="en-US" altLang="zh-CN" sz="2000" b="0" i="0" u="none" strike="noStrike" baseline="0" dirty="0">
                <a:solidFill>
                  <a:srgbClr val="000000"/>
                </a:solidFill>
                <a:latin typeface="LiberationSans"/>
              </a:rPr>
              <a:t> and press </a:t>
            </a:r>
            <a:r>
              <a:rPr lang="en-US" altLang="zh-CN" sz="1800" dirty="0" err="1">
                <a:solidFill>
                  <a:schemeClr val="dk1"/>
                </a:solidFill>
                <a:latin typeface="Courier New"/>
                <a:ea typeface="Calibri"/>
                <a:cs typeface="Courier New"/>
              </a:rPr>
              <a:t>Ctrl+X</a:t>
            </a:r>
            <a:r>
              <a:rPr lang="en-US" altLang="zh-CN" sz="1800" dirty="0">
                <a:solidFill>
                  <a:schemeClr val="dk1"/>
                </a:solidFill>
                <a:latin typeface="Courier New"/>
                <a:ea typeface="Calibri"/>
                <a:cs typeface="Courier New"/>
              </a:rPr>
              <a:t> </a:t>
            </a:r>
            <a:r>
              <a:rPr lang="en-US" altLang="zh-CN" sz="2000" b="0" i="0" u="none" strike="noStrike" baseline="0" dirty="0">
                <a:solidFill>
                  <a:srgbClr val="000000"/>
                </a:solidFill>
                <a:latin typeface="LiberationSans"/>
              </a:rPr>
              <a:t>to exit nano editor.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472772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1DB711F3-5C75-3DC9-16FC-1B5208001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">
            <a:extLst>
              <a:ext uri="{FF2B5EF4-FFF2-40B4-BE49-F238E27FC236}">
                <a16:creationId xmlns:a16="http://schemas.microsoft.com/office/drawing/2014/main" id="{B83AA297-7436-7BD2-323F-408A40C63A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>
                <a:solidFill>
                  <a:schemeClr val="tx1"/>
                </a:solidFill>
              </a:rPr>
              <a:t>Environment Setup (Nginx Configuration</a:t>
            </a:r>
            <a:r>
              <a:rPr lang="en-US" dirty="0"/>
              <a:t>)</a:t>
            </a:r>
            <a:endParaRPr dirty="0"/>
          </a:p>
        </p:txBody>
      </p:sp>
      <p:sp>
        <p:nvSpPr>
          <p:cNvPr id="174" name="Google Shape;174;p11">
            <a:extLst>
              <a:ext uri="{FF2B5EF4-FFF2-40B4-BE49-F238E27FC236}">
                <a16:creationId xmlns:a16="http://schemas.microsoft.com/office/drawing/2014/main" id="{78799AA3-024C-34D1-CABC-14A3AA0A9D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466850"/>
            <a:ext cx="11353800" cy="48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 dirty="0"/>
              <a:t>Enable the Nginx configuration file and reload Nginx.</a:t>
            </a:r>
          </a:p>
          <a:p>
            <a:pPr marL="508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E1AD00"/>
                </a:solidFill>
                <a:effectLst/>
                <a:uLnTx/>
                <a:uFillTx/>
                <a:latin typeface="SourceCodePro-Regular"/>
                <a:ea typeface="Calibri"/>
                <a:cs typeface="Calibri"/>
                <a:sym typeface="Calibri"/>
              </a:rPr>
              <a:t>	</a:t>
            </a:r>
            <a:r>
              <a:rPr lang="en-US" altLang="zh-CN" sz="1800" dirty="0" err="1">
                <a:latin typeface="Courier New"/>
                <a:cs typeface="Courier New"/>
              </a:rPr>
              <a:t>sudo</a:t>
            </a:r>
            <a:r>
              <a:rPr lang="en-US" altLang="zh-CN" sz="1800" dirty="0">
                <a:latin typeface="Courier New"/>
                <a:cs typeface="Courier New"/>
              </a:rPr>
              <a:t> ln -s /</a:t>
            </a:r>
            <a:r>
              <a:rPr lang="en-US" altLang="zh-CN" sz="1800" dirty="0" err="1">
                <a:latin typeface="Courier New"/>
                <a:cs typeface="Courier New"/>
              </a:rPr>
              <a:t>etc</a:t>
            </a:r>
            <a:r>
              <a:rPr lang="en-US" altLang="zh-CN" sz="1800" dirty="0">
                <a:latin typeface="Courier New"/>
                <a:cs typeface="Courier New"/>
              </a:rPr>
              <a:t>/nginx/sites-available/</a:t>
            </a:r>
            <a:r>
              <a:rPr lang="en-US" altLang="zh-CN" sz="1800" dirty="0" err="1">
                <a:latin typeface="Courier New"/>
                <a:cs typeface="Courier New"/>
              </a:rPr>
              <a:t>nextjs.conf</a:t>
            </a:r>
            <a:r>
              <a:rPr lang="en-US" altLang="zh-CN" sz="1800" dirty="0">
                <a:latin typeface="Courier New"/>
                <a:cs typeface="Courier New"/>
              </a:rPr>
              <a:t> /</a:t>
            </a:r>
            <a:r>
              <a:rPr lang="en-US" altLang="zh-CN" sz="1800" dirty="0" err="1">
                <a:latin typeface="Courier New"/>
                <a:cs typeface="Courier New"/>
              </a:rPr>
              <a:t>etc</a:t>
            </a:r>
            <a:r>
              <a:rPr lang="en-US" altLang="zh-CN" sz="1800" dirty="0">
                <a:latin typeface="Courier New"/>
                <a:cs typeface="Courier New"/>
              </a:rPr>
              <a:t>/nginx/</a:t>
            </a:r>
            <a:r>
              <a:rPr lang="en-US" altLang="zh-CN" sz="1800" dirty="0" err="1">
                <a:latin typeface="Courier New"/>
                <a:cs typeface="Courier New"/>
              </a:rPr>
              <a:t>sitesenabled</a:t>
            </a:r>
            <a:r>
              <a:rPr lang="en-US" altLang="zh-CN" sz="1800" dirty="0">
                <a:latin typeface="Courier New"/>
                <a:cs typeface="Courier New"/>
              </a:rPr>
              <a:t>/</a:t>
            </a:r>
          </a:p>
          <a:p>
            <a:pPr marL="508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lang="en-US" altLang="zh-CN" sz="1800" dirty="0">
                <a:latin typeface="Courier New"/>
                <a:cs typeface="Courier New"/>
              </a:rPr>
              <a:t>	</a:t>
            </a:r>
            <a:r>
              <a:rPr lang="en-US" altLang="zh-CN" sz="1800" dirty="0" err="1">
                <a:latin typeface="Courier New"/>
                <a:cs typeface="Courier New"/>
              </a:rPr>
              <a:t>sudo</a:t>
            </a:r>
            <a:r>
              <a:rPr lang="en-US" altLang="zh-CN" sz="1800" dirty="0">
                <a:latin typeface="Courier New"/>
                <a:cs typeface="Courier New"/>
              </a:rPr>
              <a:t> </a:t>
            </a:r>
            <a:r>
              <a:rPr lang="en-US" altLang="zh-CN" sz="1800" dirty="0" err="1">
                <a:latin typeface="Courier New"/>
                <a:cs typeface="Courier New"/>
              </a:rPr>
              <a:t>systemctl</a:t>
            </a:r>
            <a:r>
              <a:rPr lang="en-US" altLang="zh-CN" sz="1800" dirty="0">
                <a:latin typeface="Courier New"/>
                <a:cs typeface="Courier New"/>
              </a:rPr>
              <a:t> reload nginx</a:t>
            </a:r>
            <a:endParaRPr lang="en-US" sz="1800" dirty="0">
              <a:latin typeface="Courier New"/>
              <a:cs typeface="Courier New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 dirty="0"/>
              <a:t>The website is now visible by typing its </a:t>
            </a:r>
            <a:r>
              <a:rPr lang="en-US" sz="2590" dirty="0" err="1"/>
              <a:t>ip</a:t>
            </a:r>
            <a:r>
              <a:rPr lang="en-US" sz="2590" dirty="0"/>
              <a:t> in the browser: 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altLang="zh-CN" sz="2590" b="0" i="0" u="none" strike="noStrike" baseline="0" dirty="0">
                <a:solidFill>
                  <a:srgbClr val="333333"/>
                </a:solidFill>
                <a:latin typeface="Courier"/>
              </a:rPr>
              <a:t>   	</a:t>
            </a:r>
            <a:r>
              <a:rPr lang="en-US" altLang="zh-CN" sz="1800" b="0" i="0" u="none" strike="noStrike" baseline="0" dirty="0">
                <a:solidFill>
                  <a:srgbClr val="333333"/>
                </a:solidFill>
                <a:latin typeface="Courier"/>
              </a:rPr>
              <a:t>http://[server IP address]</a:t>
            </a:r>
            <a:endParaRPr lang="en-US" sz="2590" dirty="0"/>
          </a:p>
          <a:p>
            <a:pPr marL="50800" indent="0" algn="l">
              <a:buNone/>
            </a:pPr>
            <a:r>
              <a:rPr lang="en-US" altLang="zh-CN" sz="1800" b="0" i="0" u="none" strike="noStrike" baseline="0" dirty="0">
                <a:solidFill>
                  <a:srgbClr val="E1AD00"/>
                </a:solidFill>
                <a:latin typeface="SourceCodePro-Regular"/>
              </a:rPr>
              <a:t> 	</a:t>
            </a:r>
            <a:endParaRPr lang="en-US" sz="2590" dirty="0"/>
          </a:p>
        </p:txBody>
      </p:sp>
      <p:sp>
        <p:nvSpPr>
          <p:cNvPr id="175" name="Google Shape;175;p11">
            <a:extLst>
              <a:ext uri="{FF2B5EF4-FFF2-40B4-BE49-F238E27FC236}">
                <a16:creationId xmlns:a16="http://schemas.microsoft.com/office/drawing/2014/main" id="{E43209A1-FF48-BFBC-1251-33E756F79F7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1B68438-CD6D-978D-4429-7196000551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869" r="7738" b="35736"/>
          <a:stretch/>
        </p:blipFill>
        <p:spPr>
          <a:xfrm>
            <a:off x="1531259" y="3814989"/>
            <a:ext cx="7772400" cy="254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27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14CD4D02-C378-764B-6D03-6BB94B63E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">
            <a:extLst>
              <a:ext uri="{FF2B5EF4-FFF2-40B4-BE49-F238E27FC236}">
                <a16:creationId xmlns:a16="http://schemas.microsoft.com/office/drawing/2014/main" id="{221C4611-521A-70AB-F0A1-2A5B7B6847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>
                <a:solidFill>
                  <a:schemeClr val="tx1"/>
                </a:solidFill>
              </a:rPr>
              <a:t>Environment Setup (Potential Problem</a:t>
            </a:r>
            <a:r>
              <a:rPr lang="en-US" dirty="0"/>
              <a:t>)</a:t>
            </a:r>
            <a:endParaRPr dirty="0"/>
          </a:p>
        </p:txBody>
      </p:sp>
      <p:sp>
        <p:nvSpPr>
          <p:cNvPr id="174" name="Google Shape;174;p11">
            <a:extLst>
              <a:ext uri="{FF2B5EF4-FFF2-40B4-BE49-F238E27FC236}">
                <a16:creationId xmlns:a16="http://schemas.microsoft.com/office/drawing/2014/main" id="{771AB215-08D8-6EC0-2405-E22342A1F1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466850"/>
            <a:ext cx="10515600" cy="48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 dirty="0"/>
              <a:t>Create a Nginx configuration file (Permission denied)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000" dirty="0" err="1">
                <a:latin typeface="Courier New"/>
                <a:cs typeface="Courier New"/>
              </a:rPr>
              <a:t>sudo</a:t>
            </a:r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err="1">
                <a:latin typeface="Courier New"/>
                <a:cs typeface="Courier New"/>
              </a:rPr>
              <a:t>chown</a:t>
            </a:r>
            <a:r>
              <a:rPr lang="en-US" sz="2000" dirty="0">
                <a:latin typeface="Courier New"/>
                <a:cs typeface="Courier New"/>
              </a:rPr>
              <a:t> -R </a:t>
            </a:r>
            <a:r>
              <a:rPr lang="en-US" sz="2000" dirty="0" err="1">
                <a:latin typeface="Courier New"/>
                <a:cs typeface="Courier New"/>
              </a:rPr>
              <a:t>root:ubuntu</a:t>
            </a:r>
            <a:r>
              <a:rPr lang="en-US" sz="2000" dirty="0">
                <a:latin typeface="Courier New"/>
                <a:cs typeface="Courier New"/>
              </a:rPr>
              <a:t> /</a:t>
            </a:r>
            <a:r>
              <a:rPr lang="en-US" sz="2000" dirty="0" err="1">
                <a:latin typeface="Courier New"/>
                <a:cs typeface="Courier New"/>
              </a:rPr>
              <a:t>etc</a:t>
            </a:r>
            <a:r>
              <a:rPr lang="en-US" sz="2000" dirty="0">
                <a:latin typeface="Courier New"/>
                <a:cs typeface="Courier New"/>
              </a:rPr>
              <a:t>/nginx/sites-available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lang="en-US" sz="2000" dirty="0">
              <a:latin typeface="Courier New"/>
              <a:cs typeface="Courier New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000" dirty="0" err="1">
                <a:latin typeface="Courier New"/>
                <a:cs typeface="Courier New"/>
              </a:rPr>
              <a:t>sudo</a:t>
            </a:r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err="1">
                <a:latin typeface="Courier New"/>
                <a:cs typeface="Courier New"/>
              </a:rPr>
              <a:t>chmod</a:t>
            </a:r>
            <a:r>
              <a:rPr lang="en-US" sz="2000" dirty="0">
                <a:latin typeface="Courier New"/>
                <a:cs typeface="Courier New"/>
              </a:rPr>
              <a:t> 2775 /</a:t>
            </a:r>
            <a:r>
              <a:rPr lang="en-US" sz="2000" dirty="0" err="1">
                <a:latin typeface="Courier New"/>
                <a:cs typeface="Courier New"/>
              </a:rPr>
              <a:t>etc</a:t>
            </a:r>
            <a:r>
              <a:rPr lang="en-US" sz="2000" dirty="0">
                <a:latin typeface="Courier New"/>
                <a:cs typeface="Courier New"/>
              </a:rPr>
              <a:t>/nginx/sites-available &amp;&amp; find /</a:t>
            </a:r>
            <a:r>
              <a:rPr lang="en-US" sz="2000" dirty="0" err="1">
                <a:latin typeface="Courier New"/>
                <a:cs typeface="Courier New"/>
              </a:rPr>
              <a:t>etc</a:t>
            </a:r>
            <a:r>
              <a:rPr lang="en-US" sz="2000" dirty="0">
                <a:latin typeface="Courier New"/>
                <a:cs typeface="Courier New"/>
              </a:rPr>
              <a:t>/nginx/sites-available -type d -exec </a:t>
            </a:r>
            <a:r>
              <a:rPr lang="en-US" sz="2000" dirty="0" err="1">
                <a:latin typeface="Courier New"/>
                <a:cs typeface="Courier New"/>
              </a:rPr>
              <a:t>sudo</a:t>
            </a:r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err="1">
                <a:latin typeface="Courier New"/>
                <a:cs typeface="Courier New"/>
              </a:rPr>
              <a:t>chmod</a:t>
            </a:r>
            <a:r>
              <a:rPr lang="en-US" sz="2000" dirty="0">
                <a:latin typeface="Courier New"/>
                <a:cs typeface="Courier New"/>
              </a:rPr>
              <a:t> 2775 {} \;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lang="en-US" sz="2000" dirty="0">
              <a:latin typeface="Courier New"/>
              <a:cs typeface="Courier New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000" dirty="0">
                <a:latin typeface="Courier New"/>
                <a:cs typeface="Courier New"/>
              </a:rPr>
              <a:t>find /</a:t>
            </a:r>
            <a:r>
              <a:rPr lang="en-US" sz="2000" dirty="0" err="1">
                <a:latin typeface="Courier New"/>
                <a:cs typeface="Courier New"/>
              </a:rPr>
              <a:t>etc</a:t>
            </a:r>
            <a:r>
              <a:rPr lang="en-US" sz="2000" dirty="0">
                <a:latin typeface="Courier New"/>
                <a:cs typeface="Courier New"/>
              </a:rPr>
              <a:t>/nginx/sites-available -type f -exec </a:t>
            </a:r>
            <a:r>
              <a:rPr lang="en-US" sz="2000" dirty="0" err="1">
                <a:latin typeface="Courier New"/>
                <a:cs typeface="Courier New"/>
              </a:rPr>
              <a:t>sudo</a:t>
            </a:r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err="1">
                <a:latin typeface="Courier New"/>
                <a:cs typeface="Courier New"/>
              </a:rPr>
              <a:t>chmod</a:t>
            </a:r>
            <a:r>
              <a:rPr lang="en-US" sz="2000" dirty="0">
                <a:latin typeface="Courier New"/>
                <a:cs typeface="Courier New"/>
              </a:rPr>
              <a:t> 0664 {} \;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 dirty="0"/>
              <a:t>The website is not visible </a:t>
            </a:r>
            <a:r>
              <a:rPr lang="en-US" sz="2000" dirty="0">
                <a:latin typeface="Courier New"/>
                <a:cs typeface="Courier New"/>
              </a:rPr>
              <a:t>http://[server IP address]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000" dirty="0"/>
              <a:t>    Inbound Port 80 is by default closed in Amazon EC2. Edit Inbound rules to fix it.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lang="en-US" sz="2590" dirty="0"/>
          </a:p>
          <a:p>
            <a:pPr marL="50800" indent="0" algn="l">
              <a:buNone/>
            </a:pPr>
            <a:r>
              <a:rPr lang="en-US" altLang="zh-CN" sz="1800" b="0" i="0" u="none" strike="noStrike" baseline="0" dirty="0">
                <a:solidFill>
                  <a:srgbClr val="E1AD00"/>
                </a:solidFill>
                <a:latin typeface="SourceCodePro-Regular"/>
              </a:rPr>
              <a:t> 	</a:t>
            </a:r>
            <a:endParaRPr lang="en-US" sz="2590" dirty="0"/>
          </a:p>
        </p:txBody>
      </p:sp>
      <p:sp>
        <p:nvSpPr>
          <p:cNvPr id="175" name="Google Shape;175;p11">
            <a:extLst>
              <a:ext uri="{FF2B5EF4-FFF2-40B4-BE49-F238E27FC236}">
                <a16:creationId xmlns:a16="http://schemas.microsoft.com/office/drawing/2014/main" id="{A0A93614-466C-7D94-2A9A-9263C440BC3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94A7255-ECB9-B5D6-A780-5F3DD966D1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59"/>
          <a:stretch/>
        </p:blipFill>
        <p:spPr>
          <a:xfrm>
            <a:off x="2235195" y="4582976"/>
            <a:ext cx="6813607" cy="205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831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1C42C5DE-62F0-332E-4D91-D9574E1EB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>
            <a:extLst>
              <a:ext uri="{FF2B5EF4-FFF2-40B4-BE49-F238E27FC236}">
                <a16:creationId xmlns:a16="http://schemas.microsoft.com/office/drawing/2014/main" id="{4B53F33D-9E47-4569-BE92-B1EB7E1B4C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Outline</a:t>
            </a:r>
            <a:endParaRPr/>
          </a:p>
        </p:txBody>
      </p:sp>
      <p:sp>
        <p:nvSpPr>
          <p:cNvPr id="96" name="Google Shape;96;p2">
            <a:extLst>
              <a:ext uri="{FF2B5EF4-FFF2-40B4-BE49-F238E27FC236}">
                <a16:creationId xmlns:a16="http://schemas.microsoft.com/office/drawing/2014/main" id="{2C7FDBE5-CF9D-96BB-9F45-E5563528BE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Amazon Web Service and EC2 Instance</a:t>
            </a:r>
            <a:endParaRPr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Environment Setup</a:t>
            </a:r>
          </a:p>
          <a:p>
            <a:pPr marL="685800" lvl="1" indent="-2286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Linux, Nginx, NodeJS and </a:t>
            </a:r>
            <a:r>
              <a:rPr lang="en-US" altLang="zh-CN" dirty="0"/>
              <a:t>MySQL</a:t>
            </a:r>
            <a:r>
              <a:rPr lang="en-US" dirty="0"/>
              <a:t> (or </a:t>
            </a:r>
            <a:r>
              <a:rPr lang="en-US" altLang="zh-CN" dirty="0"/>
              <a:t>SQLite</a:t>
            </a:r>
            <a:r>
              <a:rPr lang="en-US" dirty="0"/>
              <a:t>)</a:t>
            </a: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Security Configurations</a:t>
            </a:r>
            <a:endParaRPr b="1" dirty="0"/>
          </a:p>
        </p:txBody>
      </p:sp>
      <p:sp>
        <p:nvSpPr>
          <p:cNvPr id="97" name="Google Shape;97;p2">
            <a:extLst>
              <a:ext uri="{FF2B5EF4-FFF2-40B4-BE49-F238E27FC236}">
                <a16:creationId xmlns:a16="http://schemas.microsoft.com/office/drawing/2014/main" id="{F7BCF15E-F669-CA9C-4303-213002E37A2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9042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Security Settings</a:t>
            </a:r>
            <a:endParaRPr/>
          </a:p>
        </p:txBody>
      </p:sp>
      <p:sp>
        <p:nvSpPr>
          <p:cNvPr id="205" name="Google Shape;205;p15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8131630" cy="48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Open port 80 to let HTTP traffic pass through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Set security Groups in AWS console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We will open port 443 in later phases (HTTPS)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Upgrade the software regularly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Hide the versions of everything in HTTP headers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OS, Nginx, NodeJS, …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proxy_hide_header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dirty="0">
                <a:sym typeface="Courier New"/>
              </a:rPr>
              <a:t>in  </a:t>
            </a:r>
            <a:r>
              <a:rPr lang="en-US" dirty="0" err="1">
                <a:latin typeface="Courier New"/>
                <a:ea typeface="Courier New"/>
                <a:cs typeface="Courier New"/>
                <a:sym typeface="Courier New"/>
              </a:rPr>
              <a:t>nextjs.conf</a:t>
            </a:r>
            <a:endParaRPr lang="en-US" dirty="0"/>
          </a:p>
        </p:txBody>
      </p:sp>
      <p:sp>
        <p:nvSpPr>
          <p:cNvPr id="208" name="Google Shape;20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About Assignment 2A </a:t>
            </a:r>
            <a:r>
              <a:rPr lang="en-US" sz="3600" dirty="0">
                <a:solidFill>
                  <a:srgbClr val="FF0000"/>
                </a:solidFill>
              </a:rPr>
              <a:t>(Deadline: Feb 17,2024)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214" name="Google Shape;214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991850" cy="48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Create Amazon EC2 virtual machine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Apply security configuration on the web server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You should block port 443 until HTTPS is ready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How? Set the security group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Attach an Elastic IP for your new server and submit </a:t>
            </a:r>
            <a:r>
              <a:rPr lang="en-US" sz="2400" dirty="0">
                <a:solidFill>
                  <a:srgbClr val="FF0000"/>
                </a:solidFill>
              </a:rPr>
              <a:t>(by 5pm, </a:t>
            </a:r>
            <a:r>
              <a:rPr lang="en-US" altLang="zh-CN" sz="2400" dirty="0">
                <a:solidFill>
                  <a:srgbClr val="FF0000"/>
                </a:solidFill>
              </a:rPr>
              <a:t>Feb 17,2024</a:t>
            </a:r>
            <a:r>
              <a:rPr lang="en-US" sz="2400" dirty="0">
                <a:solidFill>
                  <a:srgbClr val="FF0000"/>
                </a:solidFill>
              </a:rPr>
              <a:t>)</a:t>
            </a:r>
            <a:endParaRPr dirty="0">
              <a:solidFill>
                <a:srgbClr val="FF0000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Then we will assign a domain name for you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After associating the elastic IP with your instance, you can login by the elastic IP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Upload your website materials to the server and visit it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lang="en-US" dirty="0">
                <a:solidFill>
                  <a:srgbClr val="FF0000"/>
                </a:solidFill>
              </a:rPr>
              <a:t>Important: DO NOT LEAK YOUR PRIVATE KEY!</a:t>
            </a:r>
            <a:endParaRPr dirty="0"/>
          </a:p>
        </p:txBody>
      </p:sp>
      <p:sp>
        <p:nvSpPr>
          <p:cNvPr id="215" name="Google Shape;21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1315</Words>
  <Application>Microsoft Office PowerPoint</Application>
  <PresentationFormat>Widescreen</PresentationFormat>
  <Paragraphs>218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Courier</vt:lpstr>
      <vt:lpstr>LiberationSans</vt:lpstr>
      <vt:lpstr>LiberationSans-Bold</vt:lpstr>
      <vt:lpstr>OpenSans-Regular</vt:lpstr>
      <vt:lpstr>SourceCodePro-Regular</vt:lpstr>
      <vt:lpstr>Arial</vt:lpstr>
      <vt:lpstr>Calibri</vt:lpstr>
      <vt:lpstr>Courier New</vt:lpstr>
      <vt:lpstr>Office 主题​​</vt:lpstr>
      <vt:lpstr>IERG 4210 Tutorial 2 Phase 2A Server Setup</vt:lpstr>
      <vt:lpstr>Outline</vt:lpstr>
      <vt:lpstr>Amazon Web Service (AWS)</vt:lpstr>
      <vt:lpstr>Create EC2 Instance</vt:lpstr>
      <vt:lpstr>Create EC2 Instance</vt:lpstr>
      <vt:lpstr>Create a private key pair</vt:lpstr>
      <vt:lpstr>Elastic IP</vt:lpstr>
      <vt:lpstr>Remotely Access via SSH</vt:lpstr>
      <vt:lpstr>Potential Problems</vt:lpstr>
      <vt:lpstr>Remotely Access Your Server (Putty)</vt:lpstr>
      <vt:lpstr>Remotely Access Your Server (MobaXterm)</vt:lpstr>
      <vt:lpstr>Remotely Access Your Server</vt:lpstr>
      <vt:lpstr>Outline</vt:lpstr>
      <vt:lpstr>Environment Setup (Install Required Packages)</vt:lpstr>
      <vt:lpstr>Environment Setup (Create a NodeJS Project)</vt:lpstr>
      <vt:lpstr>Environment Setup (Nginx Configuration)</vt:lpstr>
      <vt:lpstr>Environment Setup (Nginx Configuration)</vt:lpstr>
      <vt:lpstr>Environment Setup (Potential Problem)</vt:lpstr>
      <vt:lpstr>Outline</vt:lpstr>
      <vt:lpstr>Security Settings</vt:lpstr>
      <vt:lpstr>About Assignment 2A (Deadline: Feb 17,2024)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IERG 4210 Tutorial 2 Server Setup</dc:title>
  <dc:creator>siyue xie</dc:creator>
  <cp:lastModifiedBy>logic</cp:lastModifiedBy>
  <cp:revision>48</cp:revision>
  <dcterms:created xsi:type="dcterms:W3CDTF">2021-02-03T07:29:04Z</dcterms:created>
  <dcterms:modified xsi:type="dcterms:W3CDTF">2024-04-03T16:19:47Z</dcterms:modified>
</cp:coreProperties>
</file>