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323" r:id="rId3"/>
    <p:sldId id="324" r:id="rId4"/>
    <p:sldId id="317" r:id="rId5"/>
    <p:sldId id="321" r:id="rId6"/>
    <p:sldId id="319" r:id="rId7"/>
    <p:sldId id="325" r:id="rId8"/>
    <p:sldId id="326" r:id="rId9"/>
    <p:sldId id="327" r:id="rId10"/>
    <p:sldId id="320" r:id="rId11"/>
    <p:sldId id="31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266"/>
    <p:restoredTop sz="96327"/>
  </p:normalViewPr>
  <p:slideViewPr>
    <p:cSldViewPr snapToGrid="0">
      <p:cViewPr varScale="1">
        <p:scale>
          <a:sx n="295" d="100"/>
          <a:sy n="295" d="100"/>
        </p:scale>
        <p:origin x="216" y="9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C26C78-4CAD-834A-ABE4-5FD5DB18A3CE}" type="datetimeFigureOut">
              <a:rPr lang="en-US" smtClean="0"/>
              <a:t>1/31/24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ED570E-33EF-6844-9CFD-39C518E5EC7A}" type="slidenum">
              <a:rPr lang="en-US" smtClean="0"/>
              <a:t>‹#›</a:t>
            </a:fld>
            <a:endParaRPr lang="en-US"/>
          </a:p>
        </p:txBody>
      </p:sp>
    </p:spTree>
    <p:extLst>
      <p:ext uri="{BB962C8B-B14F-4D97-AF65-F5344CB8AC3E}">
        <p14:creationId xmlns:p14="http://schemas.microsoft.com/office/powerpoint/2010/main" val="2554952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0D8CD4-DE42-1642-AF69-9B40BC55C66E}" type="slidenum">
              <a:rPr lang="en-US" smtClean="0"/>
              <a:t>4</a:t>
            </a:fld>
            <a:endParaRPr lang="en-US"/>
          </a:p>
        </p:txBody>
      </p:sp>
    </p:spTree>
    <p:extLst>
      <p:ext uri="{BB962C8B-B14F-4D97-AF65-F5344CB8AC3E}">
        <p14:creationId xmlns:p14="http://schemas.microsoft.com/office/powerpoint/2010/main" val="580035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64478-175F-BA16-01BF-AD10245C42A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34CDCA7-7AED-4268-B230-A9723FC35E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EB99EF0-73D0-2B4E-9A0A-7B6CA26DF2DC}"/>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5" name="Footer Placeholder 4">
            <a:extLst>
              <a:ext uri="{FF2B5EF4-FFF2-40B4-BE49-F238E27FC236}">
                <a16:creationId xmlns:a16="http://schemas.microsoft.com/office/drawing/2014/main" id="{FABD0ED6-A554-E38C-1338-A6C08937C5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65CA5E-3F3D-17E8-207C-05016BDB7D95}"/>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4116777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01C2-3509-CE93-B63E-41B3B6C9491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B7857CB-50E5-FA01-E3E2-B2096753D1B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308A346-FE17-2A02-C3CF-B5A6B08C5E58}"/>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5" name="Footer Placeholder 4">
            <a:extLst>
              <a:ext uri="{FF2B5EF4-FFF2-40B4-BE49-F238E27FC236}">
                <a16:creationId xmlns:a16="http://schemas.microsoft.com/office/drawing/2014/main" id="{6DA64662-3FB7-7CD3-0F25-29F87B546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2C27AB-9A5C-53F2-62C2-3F10A2F339C0}"/>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1901109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E49DE-91AA-F67D-795D-1E9764D6E11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0771D1-3137-DB6D-DDCF-8147B94C42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79B141C-BC26-1AD2-8476-EF7F7B49563F}"/>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5" name="Footer Placeholder 4">
            <a:extLst>
              <a:ext uri="{FF2B5EF4-FFF2-40B4-BE49-F238E27FC236}">
                <a16:creationId xmlns:a16="http://schemas.microsoft.com/office/drawing/2014/main" id="{98E9C93D-8F31-FD3A-6F6A-9881F9CF6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7CAE5-1774-0D7C-3599-8EDC46ADF8A3}"/>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3008221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BAE9D-641F-6833-4482-9E07D5315DF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BB840BA-0D45-99F3-9460-30852C914A5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5CE80FE-D5E5-A868-3A4D-994ED0E3E6C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1C11264-13A5-6D91-0382-C16B104865B2}"/>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6" name="Footer Placeholder 5">
            <a:extLst>
              <a:ext uri="{FF2B5EF4-FFF2-40B4-BE49-F238E27FC236}">
                <a16:creationId xmlns:a16="http://schemas.microsoft.com/office/drawing/2014/main" id="{7EEFC9EE-FBD0-A8BA-1163-9AE59F52C1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3F8367-A50A-0D6D-5B60-E0E3ED6B23E3}"/>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507385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A589E-F40F-3968-0B94-17FF7EA837F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C9DAF28-4D1E-C1D1-58DB-FA6927754C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60D4B72-E42C-C9D4-2E3C-E242ECFC26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E57F788-D038-8D2B-0ACA-A0B84A58AE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23878E0-0FEF-8C19-A13F-6CEC8D06247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97B0226-C38D-6EDC-3437-043BD93FE33E}"/>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8" name="Footer Placeholder 7">
            <a:extLst>
              <a:ext uri="{FF2B5EF4-FFF2-40B4-BE49-F238E27FC236}">
                <a16:creationId xmlns:a16="http://schemas.microsoft.com/office/drawing/2014/main" id="{28E736BB-958D-7E3E-CB85-C0CFE886AC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5A07AF-9D1B-6CA9-4F6C-07C31F0A8E6F}"/>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205143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7E6CE-4FBE-FDB3-E2DC-8A93AABF23E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7F30A7B-D552-5E5E-9861-294EE43890D5}"/>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4" name="Footer Placeholder 3">
            <a:extLst>
              <a:ext uri="{FF2B5EF4-FFF2-40B4-BE49-F238E27FC236}">
                <a16:creationId xmlns:a16="http://schemas.microsoft.com/office/drawing/2014/main" id="{E4BA4B7E-5D77-2F73-3A62-5CD9257EB8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C50D9E-26B8-43E4-5883-363B7252A927}"/>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3630455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4774A9-AF25-BF2C-2C74-287BC480FB59}"/>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3" name="Footer Placeholder 2">
            <a:extLst>
              <a:ext uri="{FF2B5EF4-FFF2-40B4-BE49-F238E27FC236}">
                <a16:creationId xmlns:a16="http://schemas.microsoft.com/office/drawing/2014/main" id="{4171D319-A73A-296C-1480-E613FDA5CA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9290D5-FA40-F460-5595-9ABD9AF4029C}"/>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476753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DE303-1396-9762-A88F-29ABA1DF534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2253E7-7EA7-E5E3-C350-A246032D15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D51A639-3F7D-59D3-680B-4FD6DDBFF4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173F485-7AB6-850D-9063-435B8C9FEBBA}"/>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6" name="Footer Placeholder 5">
            <a:extLst>
              <a:ext uri="{FF2B5EF4-FFF2-40B4-BE49-F238E27FC236}">
                <a16:creationId xmlns:a16="http://schemas.microsoft.com/office/drawing/2014/main" id="{8C2B5AB2-7E41-B176-1077-36983C8BF0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2F1324-B2EC-4DD6-F3B3-56A98BFB7F85}"/>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2718920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233B1-5306-F29E-FFF9-C48D0377B88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8363DD-DDD2-8678-BF5C-74C5D83815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6E2561-6331-0D6D-CB7C-15B9801F74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EC2B9A6-5DB4-1616-ACCC-AB7480870D34}"/>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6" name="Footer Placeholder 5">
            <a:extLst>
              <a:ext uri="{FF2B5EF4-FFF2-40B4-BE49-F238E27FC236}">
                <a16:creationId xmlns:a16="http://schemas.microsoft.com/office/drawing/2014/main" id="{9A3A6F96-327F-AEFC-242B-09C8180905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899108-89C3-62B2-EA49-7290BCFFD42B}"/>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3266559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AC32-9679-8E80-C1EA-B5DB0D7F1F9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F254F89-401F-16AB-32DC-CCB102BFAB1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11D68C-1A88-59AC-9801-7959C413D348}"/>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5" name="Footer Placeholder 4">
            <a:extLst>
              <a:ext uri="{FF2B5EF4-FFF2-40B4-BE49-F238E27FC236}">
                <a16:creationId xmlns:a16="http://schemas.microsoft.com/office/drawing/2014/main" id="{E37A130F-2D1F-8FEB-8E35-A1806C0279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26AB0D-23ED-B26E-0407-F037E65C035C}"/>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2071272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2D9F6D-C24B-0C19-ABC4-0E8E4540554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DC2BCC9-59A9-4827-0953-63FC4CCDDC5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0CBA1FB-66BD-79E4-831E-58E28F8E4C34}"/>
              </a:ext>
            </a:extLst>
          </p:cNvPr>
          <p:cNvSpPr>
            <a:spLocks noGrp="1"/>
          </p:cNvSpPr>
          <p:nvPr>
            <p:ph type="dt" sz="half" idx="10"/>
          </p:nvPr>
        </p:nvSpPr>
        <p:spPr/>
        <p:txBody>
          <a:bodyPr/>
          <a:lstStyle/>
          <a:p>
            <a:fld id="{0844FB29-ABD1-CA4F-AFAB-E138216D0245}" type="datetimeFigureOut">
              <a:rPr lang="en-US" smtClean="0"/>
              <a:t>1/31/24</a:t>
            </a:fld>
            <a:endParaRPr lang="en-US"/>
          </a:p>
        </p:txBody>
      </p:sp>
      <p:sp>
        <p:nvSpPr>
          <p:cNvPr id="5" name="Footer Placeholder 4">
            <a:extLst>
              <a:ext uri="{FF2B5EF4-FFF2-40B4-BE49-F238E27FC236}">
                <a16:creationId xmlns:a16="http://schemas.microsoft.com/office/drawing/2014/main" id="{B08AD53B-1078-B604-9001-92DCCA8FD1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15947B-67E8-820F-5C57-EC43891FF036}"/>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34363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E74DB0-4BAE-9C48-D18D-BFCC93CA5F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A20B3EB-3D2B-CAF9-926D-3048206EFB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6E9D06C-73B9-A3DA-D899-D2D319C55D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44FB29-ABD1-CA4F-AFAB-E138216D0245}" type="datetimeFigureOut">
              <a:rPr lang="en-US" smtClean="0"/>
              <a:t>1/31/24</a:t>
            </a:fld>
            <a:endParaRPr lang="en-US"/>
          </a:p>
        </p:txBody>
      </p:sp>
      <p:sp>
        <p:nvSpPr>
          <p:cNvPr id="5" name="Footer Placeholder 4">
            <a:extLst>
              <a:ext uri="{FF2B5EF4-FFF2-40B4-BE49-F238E27FC236}">
                <a16:creationId xmlns:a16="http://schemas.microsoft.com/office/drawing/2014/main" id="{102534A3-A001-E81E-2163-2144464629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546DFE-CBEA-8EA6-1104-3C62109949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B6B2768-7887-4343-B6FA-453F530EB60A}" type="slidenum">
              <a:rPr lang="en-US" smtClean="0"/>
              <a:t>‹#›</a:t>
            </a:fld>
            <a:endParaRPr lang="en-US"/>
          </a:p>
        </p:txBody>
      </p:sp>
    </p:spTree>
    <p:extLst>
      <p:ext uri="{BB962C8B-B14F-4D97-AF65-F5344CB8AC3E}">
        <p14:creationId xmlns:p14="http://schemas.microsoft.com/office/powerpoint/2010/main" val="335678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10EE7-8938-7887-67B7-8418E5D0DD39}"/>
              </a:ext>
            </a:extLst>
          </p:cNvPr>
          <p:cNvSpPr>
            <a:spLocks noGrp="1"/>
          </p:cNvSpPr>
          <p:nvPr>
            <p:ph type="ctrTitle"/>
          </p:nvPr>
        </p:nvSpPr>
        <p:spPr/>
        <p:txBody>
          <a:bodyPr/>
          <a:lstStyle/>
          <a:p>
            <a:r>
              <a:rPr lang="en-US" dirty="0"/>
              <a:t>Auto-Pilot Betting</a:t>
            </a:r>
          </a:p>
        </p:txBody>
      </p:sp>
      <p:sp>
        <p:nvSpPr>
          <p:cNvPr id="3" name="Subtitle 2">
            <a:extLst>
              <a:ext uri="{FF2B5EF4-FFF2-40B4-BE49-F238E27FC236}">
                <a16:creationId xmlns:a16="http://schemas.microsoft.com/office/drawing/2014/main" id="{512367FE-4AA7-32E5-86DB-5AE8BA2129E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412317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AF42D-DEFB-9390-C5A0-8C8384E766EE}"/>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1399052E-AD96-38DB-69F8-59D4DE02138C}"/>
              </a:ext>
            </a:extLst>
          </p:cNvPr>
          <p:cNvSpPr>
            <a:spLocks noGrp="1"/>
          </p:cNvSpPr>
          <p:nvPr>
            <p:ph idx="1"/>
          </p:nvPr>
        </p:nvSpPr>
        <p:spPr/>
        <p:txBody>
          <a:bodyPr>
            <a:normAutofit fontScale="92500" lnSpcReduction="20000"/>
          </a:bodyPr>
          <a:lstStyle/>
          <a:p>
            <a:r>
              <a:rPr lang="en-US" dirty="0"/>
              <a:t>Develop an auto-betting app take advantages of latest LLM technologies, particular on RLHF and VQA Capabilities </a:t>
            </a:r>
          </a:p>
          <a:p>
            <a:r>
              <a:rPr lang="en-US" dirty="0"/>
              <a:t>The same App should be able to apply to all scenarios with similar underlying logics principles</a:t>
            </a:r>
          </a:p>
          <a:p>
            <a:r>
              <a:rPr lang="en-US" dirty="0"/>
              <a:t>The entire project will split into 4 phrases. </a:t>
            </a:r>
          </a:p>
          <a:p>
            <a:pPr marL="914400" lvl="1" indent="-457200">
              <a:buFont typeface="+mj-lt"/>
              <a:buAutoNum type="arabicPeriod"/>
            </a:pPr>
            <a:r>
              <a:rPr lang="en-US" dirty="0"/>
              <a:t>Phrase 1 -&gt; Prompting App</a:t>
            </a:r>
          </a:p>
          <a:p>
            <a:pPr lvl="2"/>
            <a:r>
              <a:rPr lang="en-US" dirty="0"/>
              <a:t>Key Deliverable </a:t>
            </a:r>
            <a:r>
              <a:rPr lang="en-US" dirty="0">
                <a:sym typeface="Wingdings" pitchFamily="2" charset="2"/>
              </a:rPr>
              <a:t> Measured different LLMs’ Confidence Level with the same parameters weight dataset</a:t>
            </a:r>
            <a:endParaRPr lang="en-US" dirty="0"/>
          </a:p>
          <a:p>
            <a:pPr marL="914400" lvl="1" indent="-457200">
              <a:buFont typeface="+mj-lt"/>
              <a:buAutoNum type="arabicPeriod"/>
            </a:pPr>
            <a:r>
              <a:rPr lang="en-US" dirty="0"/>
              <a:t>Phrase 2 -&gt; Auto-Pilot v1.0</a:t>
            </a:r>
          </a:p>
          <a:p>
            <a:pPr lvl="2"/>
            <a:r>
              <a:rPr lang="en-US" dirty="0"/>
              <a:t>Key Deliverables </a:t>
            </a:r>
            <a:r>
              <a:rPr lang="en-US" dirty="0">
                <a:sym typeface="Wingdings" pitchFamily="2" charset="2"/>
              </a:rPr>
              <a:t> Dataset for SVM and Time-series Images Classification</a:t>
            </a:r>
            <a:endParaRPr lang="en-US" dirty="0"/>
          </a:p>
          <a:p>
            <a:pPr marL="914400" lvl="1" indent="-457200">
              <a:buFont typeface="+mj-lt"/>
              <a:buAutoNum type="arabicPeriod"/>
            </a:pPr>
            <a:r>
              <a:rPr lang="en-US" dirty="0"/>
              <a:t>Phrase 3 -&gt; Auto-Pilot v2.0</a:t>
            </a:r>
          </a:p>
          <a:p>
            <a:pPr lvl="2"/>
            <a:r>
              <a:rPr lang="en-US" dirty="0"/>
              <a:t>Key Deliverables </a:t>
            </a:r>
            <a:r>
              <a:rPr lang="en-US" dirty="0">
                <a:sym typeface="Wingdings" pitchFamily="2" charset="2"/>
              </a:rPr>
              <a:t> SVM Odds monitoring implementation and Bet Placing featuring ”unit-bet” approach and Kelly Criterion bankroll management </a:t>
            </a:r>
            <a:endParaRPr lang="en-US" dirty="0"/>
          </a:p>
          <a:p>
            <a:pPr marL="914400" lvl="1" indent="-457200">
              <a:buFont typeface="+mj-lt"/>
              <a:buAutoNum type="arabicPeriod"/>
            </a:pPr>
            <a:r>
              <a:rPr lang="en-US" dirty="0"/>
              <a:t>Phrase 4 -&gt; VQA research &amp; prototype implementation   </a:t>
            </a:r>
          </a:p>
        </p:txBody>
      </p:sp>
    </p:spTree>
    <p:extLst>
      <p:ext uri="{BB962C8B-B14F-4D97-AF65-F5344CB8AC3E}">
        <p14:creationId xmlns:p14="http://schemas.microsoft.com/office/powerpoint/2010/main" val="2511162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E1A46-25D3-A0F2-6779-C575CEDCD6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4E7D5C-5158-B881-55D4-F88E13984067}"/>
              </a:ext>
            </a:extLst>
          </p:cNvPr>
          <p:cNvSpPr>
            <a:spLocks noGrp="1"/>
          </p:cNvSpPr>
          <p:nvPr>
            <p:ph type="ctrTitle"/>
          </p:nvPr>
        </p:nvSpPr>
        <p:spPr/>
        <p:txBody>
          <a:bodyPr/>
          <a:lstStyle/>
          <a:p>
            <a:r>
              <a:rPr lang="en-US" dirty="0"/>
              <a:t>Phrase 2</a:t>
            </a:r>
          </a:p>
        </p:txBody>
      </p:sp>
    </p:spTree>
    <p:extLst>
      <p:ext uri="{BB962C8B-B14F-4D97-AF65-F5344CB8AC3E}">
        <p14:creationId xmlns:p14="http://schemas.microsoft.com/office/powerpoint/2010/main" val="201134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307122FD-FABD-835E-BC7C-424AD6F1EAD5}"/>
              </a:ext>
            </a:extLst>
          </p:cNvPr>
          <p:cNvSpPr/>
          <p:nvPr/>
        </p:nvSpPr>
        <p:spPr>
          <a:xfrm>
            <a:off x="0" y="4359"/>
            <a:ext cx="12192000" cy="6849282"/>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DA6602A-110B-5FE1-DE8B-351E7CE1DD1A}"/>
              </a:ext>
            </a:extLst>
          </p:cNvPr>
          <p:cNvSpPr txBox="1"/>
          <p:nvPr/>
        </p:nvSpPr>
        <p:spPr>
          <a:xfrm>
            <a:off x="155114" y="137716"/>
            <a:ext cx="2325757" cy="1384995"/>
          </a:xfrm>
          <a:prstGeom prst="rect">
            <a:avLst/>
          </a:prstGeom>
          <a:solidFill>
            <a:schemeClr val="bg1">
              <a:lumMod val="85000"/>
            </a:schemeClr>
          </a:solidFill>
          <a:ln w="12700">
            <a:solidFill>
              <a:schemeClr val="accent1">
                <a:shade val="15000"/>
              </a:schemeClr>
            </a:solidFill>
          </a:ln>
        </p:spPr>
        <p:txBody>
          <a:bodyPr wrap="square" rtlCol="0">
            <a:spAutoFit/>
          </a:bodyPr>
          <a:lstStyle/>
          <a:p>
            <a:r>
              <a:rPr lang="en-US" sz="1200" dirty="0"/>
              <a:t>This App will go to two web sites and will get data from two web sites after entering Date of Match, Home team name and Away team name. Monitoring will start before the match starting in 60 mins.</a:t>
            </a:r>
          </a:p>
        </p:txBody>
      </p:sp>
      <p:sp>
        <p:nvSpPr>
          <p:cNvPr id="5" name="Rectangle 4">
            <a:extLst>
              <a:ext uri="{FF2B5EF4-FFF2-40B4-BE49-F238E27FC236}">
                <a16:creationId xmlns:a16="http://schemas.microsoft.com/office/drawing/2014/main" id="{D96960E9-5E1A-3A83-A430-E642B19B62A1}"/>
              </a:ext>
            </a:extLst>
          </p:cNvPr>
          <p:cNvSpPr/>
          <p:nvPr/>
        </p:nvSpPr>
        <p:spPr>
          <a:xfrm>
            <a:off x="99391" y="2613990"/>
            <a:ext cx="2643809" cy="3081815"/>
          </a:xfrm>
          <a:prstGeom prst="rect">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rallelogram 14">
            <a:extLst>
              <a:ext uri="{FF2B5EF4-FFF2-40B4-BE49-F238E27FC236}">
                <a16:creationId xmlns:a16="http://schemas.microsoft.com/office/drawing/2014/main" id="{B5B82F4C-4D27-BC0E-1FD5-1B195139EE4C}"/>
              </a:ext>
            </a:extLst>
          </p:cNvPr>
          <p:cNvSpPr/>
          <p:nvPr/>
        </p:nvSpPr>
        <p:spPr>
          <a:xfrm>
            <a:off x="3521663" y="2642800"/>
            <a:ext cx="3182950" cy="2556522"/>
          </a:xfrm>
          <a:prstGeom prst="parallelogram">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127E3DD-7F69-6461-3BC3-9C49E8E6DCDE}"/>
              </a:ext>
            </a:extLst>
          </p:cNvPr>
          <p:cNvSpPr txBox="1"/>
          <p:nvPr/>
        </p:nvSpPr>
        <p:spPr>
          <a:xfrm>
            <a:off x="3950259" y="3379529"/>
            <a:ext cx="2325757" cy="1015663"/>
          </a:xfrm>
          <a:prstGeom prst="rect">
            <a:avLst/>
          </a:prstGeom>
          <a:noFill/>
        </p:spPr>
        <p:txBody>
          <a:bodyPr wrap="square" rtlCol="0">
            <a:spAutoFit/>
          </a:bodyPr>
          <a:lstStyle/>
          <a:p>
            <a:r>
              <a:rPr lang="en-US" sz="1200" dirty="0"/>
              <a:t>App will auto go to the “pre-defined” two web sites to get data and under the App monitoring based on the “pre-set rules”</a:t>
            </a:r>
          </a:p>
        </p:txBody>
      </p:sp>
      <p:sp>
        <p:nvSpPr>
          <p:cNvPr id="25" name="Hexagon 24">
            <a:extLst>
              <a:ext uri="{FF2B5EF4-FFF2-40B4-BE49-F238E27FC236}">
                <a16:creationId xmlns:a16="http://schemas.microsoft.com/office/drawing/2014/main" id="{AAB90020-6D9A-8A51-F45E-AFD489467224}"/>
              </a:ext>
            </a:extLst>
          </p:cNvPr>
          <p:cNvSpPr/>
          <p:nvPr/>
        </p:nvSpPr>
        <p:spPr>
          <a:xfrm>
            <a:off x="7308220" y="2767810"/>
            <a:ext cx="2470974" cy="2214730"/>
          </a:xfrm>
          <a:prstGeom prst="hexagon">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0902352-AD31-1904-BDA8-68B2032DC426}"/>
              </a:ext>
            </a:extLst>
          </p:cNvPr>
          <p:cNvSpPr txBox="1"/>
          <p:nvPr/>
        </p:nvSpPr>
        <p:spPr>
          <a:xfrm>
            <a:off x="7551161" y="3452701"/>
            <a:ext cx="2116352" cy="830997"/>
          </a:xfrm>
          <a:prstGeom prst="rect">
            <a:avLst/>
          </a:prstGeom>
          <a:noFill/>
        </p:spPr>
        <p:txBody>
          <a:bodyPr wrap="square" rtlCol="0">
            <a:spAutoFit/>
          </a:bodyPr>
          <a:lstStyle/>
          <a:p>
            <a:r>
              <a:rPr lang="en-US" sz="1200" dirty="0"/>
              <a:t>Call the Auto Bet Program and placing bet according to the inputs of the Match Info and Bet amount S.</a:t>
            </a:r>
          </a:p>
        </p:txBody>
      </p:sp>
      <p:grpSp>
        <p:nvGrpSpPr>
          <p:cNvPr id="51" name="Group 50">
            <a:extLst>
              <a:ext uri="{FF2B5EF4-FFF2-40B4-BE49-F238E27FC236}">
                <a16:creationId xmlns:a16="http://schemas.microsoft.com/office/drawing/2014/main" id="{B76572D4-D505-CEF5-6ED8-B43B7AEDF700}"/>
              </a:ext>
            </a:extLst>
          </p:cNvPr>
          <p:cNvGrpSpPr/>
          <p:nvPr/>
        </p:nvGrpSpPr>
        <p:grpSpPr>
          <a:xfrm>
            <a:off x="10679634" y="2959585"/>
            <a:ext cx="935541" cy="1435608"/>
            <a:chOff x="10679634" y="2959585"/>
            <a:chExt cx="935541" cy="1435608"/>
          </a:xfrm>
        </p:grpSpPr>
        <p:sp>
          <p:nvSpPr>
            <p:cNvPr id="27" name="Folded Corner 26">
              <a:extLst>
                <a:ext uri="{FF2B5EF4-FFF2-40B4-BE49-F238E27FC236}">
                  <a16:creationId xmlns:a16="http://schemas.microsoft.com/office/drawing/2014/main" id="{BBF524F3-B236-FE38-1BBF-D49E0C788C70}"/>
                </a:ext>
              </a:extLst>
            </p:cNvPr>
            <p:cNvSpPr/>
            <p:nvPr/>
          </p:nvSpPr>
          <p:spPr>
            <a:xfrm>
              <a:off x="10679634" y="2959585"/>
              <a:ext cx="872519" cy="1435608"/>
            </a:xfrm>
            <a:prstGeom prst="foldedCorner">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1DCED758-1D89-B569-CDEF-65C35C699414}"/>
                </a:ext>
              </a:extLst>
            </p:cNvPr>
            <p:cNvSpPr txBox="1"/>
            <p:nvPr/>
          </p:nvSpPr>
          <p:spPr>
            <a:xfrm>
              <a:off x="10679634" y="3582787"/>
              <a:ext cx="935541" cy="276999"/>
            </a:xfrm>
            <a:prstGeom prst="rect">
              <a:avLst/>
            </a:prstGeom>
            <a:noFill/>
          </p:spPr>
          <p:txBody>
            <a:bodyPr wrap="square" rtlCol="0">
              <a:spAutoFit/>
            </a:bodyPr>
            <a:lstStyle/>
            <a:p>
              <a:r>
                <a:rPr lang="en-US" sz="1200" dirty="0"/>
                <a:t>Reporting</a:t>
              </a:r>
            </a:p>
          </p:txBody>
        </p:sp>
      </p:grpSp>
      <p:grpSp>
        <p:nvGrpSpPr>
          <p:cNvPr id="31" name="Group 30">
            <a:extLst>
              <a:ext uri="{FF2B5EF4-FFF2-40B4-BE49-F238E27FC236}">
                <a16:creationId xmlns:a16="http://schemas.microsoft.com/office/drawing/2014/main" id="{9D66B1AC-9726-0809-6257-1DD99BC1AF0D}"/>
              </a:ext>
            </a:extLst>
          </p:cNvPr>
          <p:cNvGrpSpPr/>
          <p:nvPr/>
        </p:nvGrpSpPr>
        <p:grpSpPr>
          <a:xfrm>
            <a:off x="6603224" y="550702"/>
            <a:ext cx="1409991" cy="963261"/>
            <a:chOff x="4488237" y="767817"/>
            <a:chExt cx="1409991" cy="963261"/>
          </a:xfrm>
        </p:grpSpPr>
        <p:sp>
          <p:nvSpPr>
            <p:cNvPr id="29" name="Oval 28">
              <a:extLst>
                <a:ext uri="{FF2B5EF4-FFF2-40B4-BE49-F238E27FC236}">
                  <a16:creationId xmlns:a16="http://schemas.microsoft.com/office/drawing/2014/main" id="{2833185F-C877-2EC4-222B-204C403E59C4}"/>
                </a:ext>
              </a:extLst>
            </p:cNvPr>
            <p:cNvSpPr/>
            <p:nvPr/>
          </p:nvSpPr>
          <p:spPr>
            <a:xfrm>
              <a:off x="4488237" y="767817"/>
              <a:ext cx="1409991" cy="963261"/>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3C89747-548A-27C9-2EE7-9B713244F103}"/>
                </a:ext>
              </a:extLst>
            </p:cNvPr>
            <p:cNvSpPr txBox="1"/>
            <p:nvPr/>
          </p:nvSpPr>
          <p:spPr>
            <a:xfrm>
              <a:off x="4814217" y="1110947"/>
              <a:ext cx="758029" cy="276999"/>
            </a:xfrm>
            <a:prstGeom prst="rect">
              <a:avLst/>
            </a:prstGeom>
            <a:noFill/>
          </p:spPr>
          <p:txBody>
            <a:bodyPr wrap="square" rtlCol="0">
              <a:spAutoFit/>
            </a:bodyPr>
            <a:lstStyle/>
            <a:p>
              <a:r>
                <a:rPr lang="en-US" sz="1200" dirty="0"/>
                <a:t>The End</a:t>
              </a:r>
            </a:p>
          </p:txBody>
        </p:sp>
      </p:grpSp>
      <p:grpSp>
        <p:nvGrpSpPr>
          <p:cNvPr id="32" name="Group 31">
            <a:extLst>
              <a:ext uri="{FF2B5EF4-FFF2-40B4-BE49-F238E27FC236}">
                <a16:creationId xmlns:a16="http://schemas.microsoft.com/office/drawing/2014/main" id="{80CE5A2D-48AF-57A8-8AC3-8EF776A125FA}"/>
              </a:ext>
            </a:extLst>
          </p:cNvPr>
          <p:cNvGrpSpPr/>
          <p:nvPr/>
        </p:nvGrpSpPr>
        <p:grpSpPr>
          <a:xfrm>
            <a:off x="10442408" y="5408205"/>
            <a:ext cx="1409991" cy="963261"/>
            <a:chOff x="4488237" y="767817"/>
            <a:chExt cx="1409991" cy="963261"/>
          </a:xfrm>
        </p:grpSpPr>
        <p:sp>
          <p:nvSpPr>
            <p:cNvPr id="33" name="Oval 32">
              <a:extLst>
                <a:ext uri="{FF2B5EF4-FFF2-40B4-BE49-F238E27FC236}">
                  <a16:creationId xmlns:a16="http://schemas.microsoft.com/office/drawing/2014/main" id="{01FF0332-F4EC-A045-BB73-E6FFE6EB7135}"/>
                </a:ext>
              </a:extLst>
            </p:cNvPr>
            <p:cNvSpPr/>
            <p:nvPr/>
          </p:nvSpPr>
          <p:spPr>
            <a:xfrm>
              <a:off x="4488237" y="767817"/>
              <a:ext cx="1409991" cy="963261"/>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47B27532-57F1-C3D1-61DA-58EF1E517457}"/>
                </a:ext>
              </a:extLst>
            </p:cNvPr>
            <p:cNvSpPr txBox="1"/>
            <p:nvPr/>
          </p:nvSpPr>
          <p:spPr>
            <a:xfrm>
              <a:off x="4814217" y="1110947"/>
              <a:ext cx="758029" cy="276999"/>
            </a:xfrm>
            <a:prstGeom prst="rect">
              <a:avLst/>
            </a:prstGeom>
            <a:noFill/>
          </p:spPr>
          <p:txBody>
            <a:bodyPr wrap="square" rtlCol="0">
              <a:spAutoFit/>
            </a:bodyPr>
            <a:lstStyle/>
            <a:p>
              <a:r>
                <a:rPr lang="en-US" sz="1200" dirty="0"/>
                <a:t>The End</a:t>
              </a:r>
            </a:p>
          </p:txBody>
        </p:sp>
      </p:grpSp>
      <p:cxnSp>
        <p:nvCxnSpPr>
          <p:cNvPr id="36" name="Straight Arrow Connector 35">
            <a:extLst>
              <a:ext uri="{FF2B5EF4-FFF2-40B4-BE49-F238E27FC236}">
                <a16:creationId xmlns:a16="http://schemas.microsoft.com/office/drawing/2014/main" id="{D4E22FF2-E636-59EE-E3EF-4DFD3673DB20}"/>
              </a:ext>
            </a:extLst>
          </p:cNvPr>
          <p:cNvCxnSpPr/>
          <p:nvPr/>
        </p:nvCxnSpPr>
        <p:spPr>
          <a:xfrm>
            <a:off x="2973545" y="3921061"/>
            <a:ext cx="67523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7DF3E64-05C3-3B9D-FFB0-234E536B38F7}"/>
              </a:ext>
            </a:extLst>
          </p:cNvPr>
          <p:cNvCxnSpPr/>
          <p:nvPr/>
        </p:nvCxnSpPr>
        <p:spPr>
          <a:xfrm>
            <a:off x="6532260" y="3879207"/>
            <a:ext cx="67523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4982B2A-6BD9-8949-FEAB-0452A047230B}"/>
              </a:ext>
            </a:extLst>
          </p:cNvPr>
          <p:cNvCxnSpPr/>
          <p:nvPr/>
        </p:nvCxnSpPr>
        <p:spPr>
          <a:xfrm>
            <a:off x="9917634" y="3814957"/>
            <a:ext cx="67523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973EEAF-10E2-97DD-F21B-D1A5EF0A8504}"/>
              </a:ext>
            </a:extLst>
          </p:cNvPr>
          <p:cNvCxnSpPr>
            <a:cxnSpLocks/>
          </p:cNvCxnSpPr>
          <p:nvPr/>
        </p:nvCxnSpPr>
        <p:spPr>
          <a:xfrm>
            <a:off x="11066400" y="4611274"/>
            <a:ext cx="0" cy="71089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63FAD408-0D2B-C457-D687-E4DD110D5E94}"/>
              </a:ext>
            </a:extLst>
          </p:cNvPr>
          <p:cNvCxnSpPr>
            <a:cxnSpLocks/>
          </p:cNvCxnSpPr>
          <p:nvPr/>
        </p:nvCxnSpPr>
        <p:spPr>
          <a:xfrm flipV="1">
            <a:off x="5271614" y="1838670"/>
            <a:ext cx="0" cy="674831"/>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E9B16574-1FFD-7615-1A49-59FEEFCB3166}"/>
              </a:ext>
            </a:extLst>
          </p:cNvPr>
          <p:cNvSpPr txBox="1"/>
          <p:nvPr/>
        </p:nvSpPr>
        <p:spPr>
          <a:xfrm>
            <a:off x="4043269" y="5608553"/>
            <a:ext cx="1541896" cy="276999"/>
          </a:xfrm>
          <a:prstGeom prst="rect">
            <a:avLst/>
          </a:prstGeom>
          <a:solidFill>
            <a:schemeClr val="bg1">
              <a:lumMod val="85000"/>
            </a:schemeClr>
          </a:solidFill>
          <a:ln w="12700">
            <a:solidFill>
              <a:schemeClr val="accent1">
                <a:shade val="15000"/>
              </a:schemeClr>
            </a:solidFill>
          </a:ln>
        </p:spPr>
        <p:txBody>
          <a:bodyPr wrap="square" rtlCol="0">
            <a:spAutoFit/>
          </a:bodyPr>
          <a:lstStyle/>
          <a:p>
            <a:r>
              <a:rPr lang="en-US" sz="1200" dirty="0"/>
              <a:t>Monitoring Module</a:t>
            </a:r>
          </a:p>
        </p:txBody>
      </p:sp>
      <p:sp>
        <p:nvSpPr>
          <p:cNvPr id="47" name="TextBox 46">
            <a:extLst>
              <a:ext uri="{FF2B5EF4-FFF2-40B4-BE49-F238E27FC236}">
                <a16:creationId xmlns:a16="http://schemas.microsoft.com/office/drawing/2014/main" id="{17363A75-5E57-5272-2DD5-BE22683612A3}"/>
              </a:ext>
            </a:extLst>
          </p:cNvPr>
          <p:cNvSpPr txBox="1"/>
          <p:nvPr/>
        </p:nvSpPr>
        <p:spPr>
          <a:xfrm>
            <a:off x="7865789" y="5562094"/>
            <a:ext cx="1487095" cy="276999"/>
          </a:xfrm>
          <a:prstGeom prst="rect">
            <a:avLst/>
          </a:prstGeom>
          <a:solidFill>
            <a:schemeClr val="bg1">
              <a:lumMod val="85000"/>
            </a:schemeClr>
          </a:solidFill>
          <a:ln w="12700">
            <a:solidFill>
              <a:schemeClr val="accent1">
                <a:shade val="15000"/>
              </a:schemeClr>
            </a:solidFill>
          </a:ln>
        </p:spPr>
        <p:txBody>
          <a:bodyPr wrap="square" rtlCol="0">
            <a:spAutoFit/>
          </a:bodyPr>
          <a:lstStyle/>
          <a:p>
            <a:r>
              <a:rPr lang="en-US" sz="1200" dirty="0"/>
              <a:t>Auto-Bet Module</a:t>
            </a:r>
          </a:p>
        </p:txBody>
      </p:sp>
      <p:sp>
        <p:nvSpPr>
          <p:cNvPr id="49" name="TextBox 48">
            <a:extLst>
              <a:ext uri="{FF2B5EF4-FFF2-40B4-BE49-F238E27FC236}">
                <a16:creationId xmlns:a16="http://schemas.microsoft.com/office/drawing/2014/main" id="{0AACAF53-5E2F-0E71-462A-93BE9C8154DD}"/>
              </a:ext>
            </a:extLst>
          </p:cNvPr>
          <p:cNvSpPr txBox="1"/>
          <p:nvPr/>
        </p:nvSpPr>
        <p:spPr>
          <a:xfrm>
            <a:off x="6506160" y="3568268"/>
            <a:ext cx="545615" cy="307777"/>
          </a:xfrm>
          <a:prstGeom prst="rect">
            <a:avLst/>
          </a:prstGeom>
          <a:noFill/>
        </p:spPr>
        <p:txBody>
          <a:bodyPr wrap="square" rtlCol="0">
            <a:spAutoFit/>
          </a:bodyPr>
          <a:lstStyle/>
          <a:p>
            <a:r>
              <a:rPr lang="en-US" sz="1400" dirty="0"/>
              <a:t>Yes</a:t>
            </a:r>
          </a:p>
        </p:txBody>
      </p:sp>
      <p:sp>
        <p:nvSpPr>
          <p:cNvPr id="50" name="TextBox 49">
            <a:extLst>
              <a:ext uri="{FF2B5EF4-FFF2-40B4-BE49-F238E27FC236}">
                <a16:creationId xmlns:a16="http://schemas.microsoft.com/office/drawing/2014/main" id="{02EFCAD0-23A0-E9C5-C257-15CCB59EA4FE}"/>
              </a:ext>
            </a:extLst>
          </p:cNvPr>
          <p:cNvSpPr txBox="1"/>
          <p:nvPr/>
        </p:nvSpPr>
        <p:spPr>
          <a:xfrm>
            <a:off x="5312357" y="2079680"/>
            <a:ext cx="545615" cy="307777"/>
          </a:xfrm>
          <a:prstGeom prst="rect">
            <a:avLst/>
          </a:prstGeom>
          <a:noFill/>
        </p:spPr>
        <p:txBody>
          <a:bodyPr wrap="square" rtlCol="0">
            <a:spAutoFit/>
          </a:bodyPr>
          <a:lstStyle/>
          <a:p>
            <a:r>
              <a:rPr lang="en-US" sz="1400" dirty="0"/>
              <a:t>No</a:t>
            </a:r>
          </a:p>
        </p:txBody>
      </p:sp>
      <p:grpSp>
        <p:nvGrpSpPr>
          <p:cNvPr id="52" name="Group 51">
            <a:extLst>
              <a:ext uri="{FF2B5EF4-FFF2-40B4-BE49-F238E27FC236}">
                <a16:creationId xmlns:a16="http://schemas.microsoft.com/office/drawing/2014/main" id="{F04EE777-845B-238D-5FF1-C8B2DB6B433B}"/>
              </a:ext>
            </a:extLst>
          </p:cNvPr>
          <p:cNvGrpSpPr/>
          <p:nvPr/>
        </p:nvGrpSpPr>
        <p:grpSpPr>
          <a:xfrm>
            <a:off x="4844586" y="314529"/>
            <a:ext cx="935541" cy="1435608"/>
            <a:chOff x="10679634" y="2959585"/>
            <a:chExt cx="935541" cy="1435608"/>
          </a:xfrm>
        </p:grpSpPr>
        <p:sp>
          <p:nvSpPr>
            <p:cNvPr id="53" name="Folded Corner 52">
              <a:extLst>
                <a:ext uri="{FF2B5EF4-FFF2-40B4-BE49-F238E27FC236}">
                  <a16:creationId xmlns:a16="http://schemas.microsoft.com/office/drawing/2014/main" id="{267B6A85-292E-442E-1171-D375BACFC4A0}"/>
                </a:ext>
              </a:extLst>
            </p:cNvPr>
            <p:cNvSpPr/>
            <p:nvPr/>
          </p:nvSpPr>
          <p:spPr>
            <a:xfrm>
              <a:off x="10679634" y="2959585"/>
              <a:ext cx="872519" cy="1435608"/>
            </a:xfrm>
            <a:prstGeom prst="foldedCorner">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2B5449F8-4403-B528-C084-1C98F9E6584C}"/>
                </a:ext>
              </a:extLst>
            </p:cNvPr>
            <p:cNvSpPr txBox="1"/>
            <p:nvPr/>
          </p:nvSpPr>
          <p:spPr>
            <a:xfrm>
              <a:off x="10679634" y="3582787"/>
              <a:ext cx="935541" cy="276999"/>
            </a:xfrm>
            <a:prstGeom prst="rect">
              <a:avLst/>
            </a:prstGeom>
            <a:noFill/>
          </p:spPr>
          <p:txBody>
            <a:bodyPr wrap="square" rtlCol="0">
              <a:spAutoFit/>
            </a:bodyPr>
            <a:lstStyle/>
            <a:p>
              <a:r>
                <a:rPr lang="en-US" sz="1200" dirty="0"/>
                <a:t>Reporting</a:t>
              </a:r>
            </a:p>
          </p:txBody>
        </p:sp>
      </p:grpSp>
      <p:cxnSp>
        <p:nvCxnSpPr>
          <p:cNvPr id="55" name="Straight Arrow Connector 54">
            <a:extLst>
              <a:ext uri="{FF2B5EF4-FFF2-40B4-BE49-F238E27FC236}">
                <a16:creationId xmlns:a16="http://schemas.microsoft.com/office/drawing/2014/main" id="{9AB90263-5EC8-016B-EA71-701DED82E721}"/>
              </a:ext>
            </a:extLst>
          </p:cNvPr>
          <p:cNvCxnSpPr/>
          <p:nvPr/>
        </p:nvCxnSpPr>
        <p:spPr>
          <a:xfrm>
            <a:off x="5830926" y="1032331"/>
            <a:ext cx="67523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descr="A screenshot of a computer screen&#10;&#10;Description automatically generated">
            <a:extLst>
              <a:ext uri="{FF2B5EF4-FFF2-40B4-BE49-F238E27FC236}">
                <a16:creationId xmlns:a16="http://schemas.microsoft.com/office/drawing/2014/main" id="{3C0D8145-E134-A1F1-DA3E-781849E64058}"/>
              </a:ext>
            </a:extLst>
          </p:cNvPr>
          <p:cNvPicPr>
            <a:picLocks noChangeAspect="1"/>
          </p:cNvPicPr>
          <p:nvPr/>
        </p:nvPicPr>
        <p:blipFill>
          <a:blip r:embed="rId3"/>
          <a:stretch>
            <a:fillRect/>
          </a:stretch>
        </p:blipFill>
        <p:spPr>
          <a:xfrm>
            <a:off x="129736" y="2636595"/>
            <a:ext cx="2587364" cy="3081815"/>
          </a:xfrm>
          <a:prstGeom prst="rect">
            <a:avLst/>
          </a:prstGeom>
        </p:spPr>
      </p:pic>
      <p:sp>
        <p:nvSpPr>
          <p:cNvPr id="2" name="TextBox 1">
            <a:extLst>
              <a:ext uri="{FF2B5EF4-FFF2-40B4-BE49-F238E27FC236}">
                <a16:creationId xmlns:a16="http://schemas.microsoft.com/office/drawing/2014/main" id="{627A1010-7BB5-5AE4-F0E5-821017F2E5B9}"/>
              </a:ext>
            </a:extLst>
          </p:cNvPr>
          <p:cNvSpPr txBox="1"/>
          <p:nvPr/>
        </p:nvSpPr>
        <p:spPr>
          <a:xfrm>
            <a:off x="3648779" y="4567806"/>
            <a:ext cx="3327669" cy="307777"/>
          </a:xfrm>
          <a:prstGeom prst="rect">
            <a:avLst/>
          </a:prstGeom>
          <a:noFill/>
        </p:spPr>
        <p:txBody>
          <a:bodyPr wrap="square" rtlCol="0">
            <a:spAutoFit/>
          </a:bodyPr>
          <a:lstStyle/>
          <a:p>
            <a:r>
              <a:rPr lang="en-US" sz="1400" dirty="0"/>
              <a:t>https://next.data4mula.com/</a:t>
            </a:r>
          </a:p>
        </p:txBody>
      </p:sp>
      <p:sp>
        <p:nvSpPr>
          <p:cNvPr id="3" name="TextBox 2">
            <a:extLst>
              <a:ext uri="{FF2B5EF4-FFF2-40B4-BE49-F238E27FC236}">
                <a16:creationId xmlns:a16="http://schemas.microsoft.com/office/drawing/2014/main" id="{4E7DAB2A-8FDF-44B7-7BD8-BD12E277EBF3}"/>
              </a:ext>
            </a:extLst>
          </p:cNvPr>
          <p:cNvSpPr txBox="1"/>
          <p:nvPr/>
        </p:nvSpPr>
        <p:spPr>
          <a:xfrm>
            <a:off x="3540870" y="4867378"/>
            <a:ext cx="3639128" cy="307777"/>
          </a:xfrm>
          <a:prstGeom prst="rect">
            <a:avLst/>
          </a:prstGeom>
          <a:noFill/>
        </p:spPr>
        <p:txBody>
          <a:bodyPr wrap="square" rtlCol="0">
            <a:spAutoFit/>
          </a:bodyPr>
          <a:lstStyle/>
          <a:p>
            <a:r>
              <a:rPr lang="en-US" sz="1400" dirty="0"/>
              <a:t>http://</a:t>
            </a:r>
            <a:r>
              <a:rPr lang="en-US" sz="1400" dirty="0" err="1"/>
              <a:t>live.nowscore.com</a:t>
            </a:r>
            <a:r>
              <a:rPr lang="en-US" sz="1400" dirty="0"/>
              <a:t>/1x2/</a:t>
            </a:r>
          </a:p>
        </p:txBody>
      </p:sp>
      <p:sp>
        <p:nvSpPr>
          <p:cNvPr id="6" name="TextBox 5">
            <a:extLst>
              <a:ext uri="{FF2B5EF4-FFF2-40B4-BE49-F238E27FC236}">
                <a16:creationId xmlns:a16="http://schemas.microsoft.com/office/drawing/2014/main" id="{FC2DAFF3-AA9C-42B9-D4E4-48EE57E79E16}"/>
              </a:ext>
            </a:extLst>
          </p:cNvPr>
          <p:cNvSpPr txBox="1"/>
          <p:nvPr/>
        </p:nvSpPr>
        <p:spPr>
          <a:xfrm>
            <a:off x="978926" y="5839093"/>
            <a:ext cx="884737" cy="276999"/>
          </a:xfrm>
          <a:prstGeom prst="rect">
            <a:avLst/>
          </a:prstGeom>
          <a:solidFill>
            <a:schemeClr val="bg1">
              <a:lumMod val="85000"/>
            </a:schemeClr>
          </a:solidFill>
          <a:ln w="12700">
            <a:solidFill>
              <a:schemeClr val="accent1">
                <a:shade val="15000"/>
              </a:schemeClr>
            </a:solidFill>
          </a:ln>
        </p:spPr>
        <p:txBody>
          <a:bodyPr wrap="square" rtlCol="0">
            <a:spAutoFit/>
          </a:bodyPr>
          <a:lstStyle/>
          <a:p>
            <a:r>
              <a:rPr lang="en-US" sz="1200" dirty="0"/>
              <a:t>Input GUI</a:t>
            </a:r>
          </a:p>
        </p:txBody>
      </p:sp>
    </p:spTree>
    <p:extLst>
      <p:ext uri="{BB962C8B-B14F-4D97-AF65-F5344CB8AC3E}">
        <p14:creationId xmlns:p14="http://schemas.microsoft.com/office/powerpoint/2010/main" val="3563081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75B51-D54E-74B3-3DA2-BF77FCB34A5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AD73D04-5D5C-64CA-BABC-B27F14CA4B78}"/>
              </a:ext>
            </a:extLst>
          </p:cNvPr>
          <p:cNvSpPr/>
          <p:nvPr/>
        </p:nvSpPr>
        <p:spPr>
          <a:xfrm>
            <a:off x="1058761" y="347185"/>
            <a:ext cx="5237108" cy="6368408"/>
          </a:xfrm>
          <a:prstGeom prst="rect">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04C50E4-3048-E544-D317-0932C16EC5A8}"/>
              </a:ext>
            </a:extLst>
          </p:cNvPr>
          <p:cNvSpPr/>
          <p:nvPr/>
        </p:nvSpPr>
        <p:spPr>
          <a:xfrm>
            <a:off x="2117046" y="805414"/>
            <a:ext cx="1934224"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3FECDA8-7891-AC80-223D-62992C6CD499}"/>
              </a:ext>
            </a:extLst>
          </p:cNvPr>
          <p:cNvSpPr txBox="1"/>
          <p:nvPr/>
        </p:nvSpPr>
        <p:spPr>
          <a:xfrm>
            <a:off x="1409917" y="1377527"/>
            <a:ext cx="1750029" cy="307777"/>
          </a:xfrm>
          <a:prstGeom prst="rect">
            <a:avLst/>
          </a:prstGeom>
          <a:noFill/>
        </p:spPr>
        <p:txBody>
          <a:bodyPr wrap="square" rtlCol="0">
            <a:spAutoFit/>
          </a:bodyPr>
          <a:lstStyle/>
          <a:p>
            <a:r>
              <a:rPr lang="en-US" sz="1400" dirty="0"/>
              <a:t>Away</a:t>
            </a:r>
          </a:p>
        </p:txBody>
      </p:sp>
      <p:sp>
        <p:nvSpPr>
          <p:cNvPr id="10" name="TextBox 9">
            <a:extLst>
              <a:ext uri="{FF2B5EF4-FFF2-40B4-BE49-F238E27FC236}">
                <a16:creationId xmlns:a16="http://schemas.microsoft.com/office/drawing/2014/main" id="{C83B8DCA-3FFB-41B0-C07D-3FE2146B2C2F}"/>
              </a:ext>
            </a:extLst>
          </p:cNvPr>
          <p:cNvSpPr txBox="1"/>
          <p:nvPr/>
        </p:nvSpPr>
        <p:spPr>
          <a:xfrm>
            <a:off x="1375575" y="1094543"/>
            <a:ext cx="1750029" cy="307777"/>
          </a:xfrm>
          <a:prstGeom prst="rect">
            <a:avLst/>
          </a:prstGeom>
          <a:noFill/>
        </p:spPr>
        <p:txBody>
          <a:bodyPr wrap="square" rtlCol="0">
            <a:spAutoFit/>
          </a:bodyPr>
          <a:lstStyle/>
          <a:p>
            <a:r>
              <a:rPr lang="en-US" sz="1400" dirty="0"/>
              <a:t>Home </a:t>
            </a:r>
          </a:p>
        </p:txBody>
      </p:sp>
      <p:sp>
        <p:nvSpPr>
          <p:cNvPr id="11" name="TextBox 10">
            <a:extLst>
              <a:ext uri="{FF2B5EF4-FFF2-40B4-BE49-F238E27FC236}">
                <a16:creationId xmlns:a16="http://schemas.microsoft.com/office/drawing/2014/main" id="{562A77E4-4179-0CDC-1C95-CF4A6413CD8C}"/>
              </a:ext>
            </a:extLst>
          </p:cNvPr>
          <p:cNvSpPr txBox="1"/>
          <p:nvPr/>
        </p:nvSpPr>
        <p:spPr>
          <a:xfrm>
            <a:off x="1390369" y="777213"/>
            <a:ext cx="1750029" cy="307777"/>
          </a:xfrm>
          <a:prstGeom prst="rect">
            <a:avLst/>
          </a:prstGeom>
          <a:noFill/>
        </p:spPr>
        <p:txBody>
          <a:bodyPr wrap="square" rtlCol="0">
            <a:spAutoFit/>
          </a:bodyPr>
          <a:lstStyle/>
          <a:p>
            <a:r>
              <a:rPr lang="en-US" sz="1400" dirty="0"/>
              <a:t>Date</a:t>
            </a:r>
          </a:p>
        </p:txBody>
      </p:sp>
      <p:grpSp>
        <p:nvGrpSpPr>
          <p:cNvPr id="29" name="Group 28">
            <a:extLst>
              <a:ext uri="{FF2B5EF4-FFF2-40B4-BE49-F238E27FC236}">
                <a16:creationId xmlns:a16="http://schemas.microsoft.com/office/drawing/2014/main" id="{270239A4-9257-BFFA-C2FD-1709EDCF973E}"/>
              </a:ext>
            </a:extLst>
          </p:cNvPr>
          <p:cNvGrpSpPr/>
          <p:nvPr/>
        </p:nvGrpSpPr>
        <p:grpSpPr>
          <a:xfrm>
            <a:off x="1401826" y="1807591"/>
            <a:ext cx="3529646" cy="1226780"/>
            <a:chOff x="1248935" y="2539988"/>
            <a:chExt cx="3529646" cy="1226780"/>
          </a:xfrm>
        </p:grpSpPr>
        <p:sp>
          <p:nvSpPr>
            <p:cNvPr id="24" name="TextBox 23">
              <a:extLst>
                <a:ext uri="{FF2B5EF4-FFF2-40B4-BE49-F238E27FC236}">
                  <a16:creationId xmlns:a16="http://schemas.microsoft.com/office/drawing/2014/main" id="{82CD0726-7013-7F28-281B-4DB4510429F0}"/>
                </a:ext>
              </a:extLst>
            </p:cNvPr>
            <p:cNvSpPr txBox="1"/>
            <p:nvPr/>
          </p:nvSpPr>
          <p:spPr>
            <a:xfrm>
              <a:off x="3012661" y="3161350"/>
              <a:ext cx="1750029" cy="307777"/>
            </a:xfrm>
            <a:prstGeom prst="rect">
              <a:avLst/>
            </a:prstGeom>
            <a:noFill/>
          </p:spPr>
          <p:txBody>
            <a:bodyPr wrap="square" rtlCol="0">
              <a:spAutoFit/>
            </a:bodyPr>
            <a:lstStyle/>
            <a:p>
              <a:r>
                <a:rPr lang="en-US" sz="1400" dirty="0"/>
                <a:t>[0/-0.5]</a:t>
              </a:r>
              <a:r>
                <a:rPr lang="en-US" sz="1200" dirty="0"/>
                <a:t> </a:t>
              </a:r>
            </a:p>
          </p:txBody>
        </p:sp>
        <p:grpSp>
          <p:nvGrpSpPr>
            <p:cNvPr id="28" name="Group 27">
              <a:extLst>
                <a:ext uri="{FF2B5EF4-FFF2-40B4-BE49-F238E27FC236}">
                  <a16:creationId xmlns:a16="http://schemas.microsoft.com/office/drawing/2014/main" id="{8B9FD853-5581-01BE-A8F5-9105794C34F1}"/>
                </a:ext>
              </a:extLst>
            </p:cNvPr>
            <p:cNvGrpSpPr/>
            <p:nvPr/>
          </p:nvGrpSpPr>
          <p:grpSpPr>
            <a:xfrm>
              <a:off x="1248935" y="2539988"/>
              <a:ext cx="2052215" cy="1211308"/>
              <a:chOff x="1234248" y="2782787"/>
              <a:chExt cx="2052215" cy="1211308"/>
            </a:xfrm>
          </p:grpSpPr>
          <p:sp>
            <p:nvSpPr>
              <p:cNvPr id="6" name="TextBox 5">
                <a:extLst>
                  <a:ext uri="{FF2B5EF4-FFF2-40B4-BE49-F238E27FC236}">
                    <a16:creationId xmlns:a16="http://schemas.microsoft.com/office/drawing/2014/main" id="{5C161C33-2A4F-63DC-BAE8-1283C4E0746F}"/>
                  </a:ext>
                </a:extLst>
              </p:cNvPr>
              <p:cNvSpPr txBox="1"/>
              <p:nvPr/>
            </p:nvSpPr>
            <p:spPr>
              <a:xfrm>
                <a:off x="1234248" y="2782787"/>
                <a:ext cx="1690430" cy="738664"/>
              </a:xfrm>
              <a:prstGeom prst="rect">
                <a:avLst/>
              </a:prstGeom>
              <a:noFill/>
            </p:spPr>
            <p:txBody>
              <a:bodyPr wrap="square" rtlCol="0">
                <a:spAutoFit/>
              </a:bodyPr>
              <a:lstStyle/>
              <a:p>
                <a:r>
                  <a:rPr lang="en-US" sz="1400" b="1" dirty="0"/>
                  <a:t>Handicap Types</a:t>
                </a:r>
              </a:p>
              <a:p>
                <a:endParaRPr lang="en-US" sz="1400" dirty="0"/>
              </a:p>
              <a:p>
                <a:endParaRPr lang="en-US" sz="1400" dirty="0">
                  <a:latin typeface="Wingdings" pitchFamily="2" charset="2"/>
                </a:endParaRPr>
              </a:p>
            </p:txBody>
          </p:sp>
          <p:sp>
            <p:nvSpPr>
              <p:cNvPr id="14" name="TextBox 13">
                <a:extLst>
                  <a:ext uri="{FF2B5EF4-FFF2-40B4-BE49-F238E27FC236}">
                    <a16:creationId xmlns:a16="http://schemas.microsoft.com/office/drawing/2014/main" id="{17D72D03-4B42-300E-4FC9-E36EE0E99C5D}"/>
                  </a:ext>
                </a:extLst>
              </p:cNvPr>
              <p:cNvSpPr txBox="1"/>
              <p:nvPr/>
            </p:nvSpPr>
            <p:spPr>
              <a:xfrm>
                <a:off x="1536434" y="3091061"/>
                <a:ext cx="1750029" cy="307777"/>
              </a:xfrm>
              <a:prstGeom prst="rect">
                <a:avLst/>
              </a:prstGeom>
              <a:noFill/>
            </p:spPr>
            <p:txBody>
              <a:bodyPr wrap="square" rtlCol="0">
                <a:spAutoFit/>
              </a:bodyPr>
              <a:lstStyle/>
              <a:p>
                <a:r>
                  <a:rPr lang="en-US" sz="1400" dirty="0"/>
                  <a:t>[0]</a:t>
                </a:r>
                <a:r>
                  <a:rPr lang="en-US" sz="1200" dirty="0"/>
                  <a:t> </a:t>
                </a:r>
              </a:p>
            </p:txBody>
          </p:sp>
          <p:pic>
            <p:nvPicPr>
              <p:cNvPr id="16" name="Picture 15">
                <a:extLst>
                  <a:ext uri="{FF2B5EF4-FFF2-40B4-BE49-F238E27FC236}">
                    <a16:creationId xmlns:a16="http://schemas.microsoft.com/office/drawing/2014/main" id="{BDDBC272-D917-FE8C-C1BC-9AC88FC97AC2}"/>
                  </a:ext>
                </a:extLst>
              </p:cNvPr>
              <p:cNvPicPr>
                <a:picLocks noChangeAspect="1"/>
              </p:cNvPicPr>
              <p:nvPr/>
            </p:nvPicPr>
            <p:blipFill>
              <a:blip r:embed="rId2"/>
              <a:stretch>
                <a:fillRect/>
              </a:stretch>
            </p:blipFill>
            <p:spPr>
              <a:xfrm>
                <a:off x="1356888" y="3168245"/>
                <a:ext cx="267086" cy="178057"/>
              </a:xfrm>
              <a:prstGeom prst="rect">
                <a:avLst/>
              </a:prstGeom>
            </p:spPr>
          </p:pic>
          <p:pic>
            <p:nvPicPr>
              <p:cNvPr id="17" name="Picture 16">
                <a:extLst>
                  <a:ext uri="{FF2B5EF4-FFF2-40B4-BE49-F238E27FC236}">
                    <a16:creationId xmlns:a16="http://schemas.microsoft.com/office/drawing/2014/main" id="{8ED66F7A-1268-061E-F003-10E88FDBD56F}"/>
                  </a:ext>
                </a:extLst>
              </p:cNvPr>
              <p:cNvPicPr>
                <a:picLocks noChangeAspect="1"/>
              </p:cNvPicPr>
              <p:nvPr/>
            </p:nvPicPr>
            <p:blipFill>
              <a:blip r:embed="rId2"/>
              <a:stretch>
                <a:fillRect/>
              </a:stretch>
            </p:blipFill>
            <p:spPr>
              <a:xfrm>
                <a:off x="1356888" y="3475398"/>
                <a:ext cx="267086" cy="178057"/>
              </a:xfrm>
              <a:prstGeom prst="rect">
                <a:avLst/>
              </a:prstGeom>
            </p:spPr>
          </p:pic>
          <p:sp>
            <p:nvSpPr>
              <p:cNvPr id="18" name="TextBox 17">
                <a:extLst>
                  <a:ext uri="{FF2B5EF4-FFF2-40B4-BE49-F238E27FC236}">
                    <a16:creationId xmlns:a16="http://schemas.microsoft.com/office/drawing/2014/main" id="{384F7EF9-65C0-E23A-543D-3C4110FE5B64}"/>
                  </a:ext>
                </a:extLst>
              </p:cNvPr>
              <p:cNvSpPr txBox="1"/>
              <p:nvPr/>
            </p:nvSpPr>
            <p:spPr>
              <a:xfrm>
                <a:off x="1536434" y="3413242"/>
                <a:ext cx="1750029" cy="307777"/>
              </a:xfrm>
              <a:prstGeom prst="rect">
                <a:avLst/>
              </a:prstGeom>
              <a:noFill/>
            </p:spPr>
            <p:txBody>
              <a:bodyPr wrap="square" rtlCol="0">
                <a:spAutoFit/>
              </a:bodyPr>
              <a:lstStyle/>
              <a:p>
                <a:r>
                  <a:rPr lang="en-US" sz="1400" dirty="0"/>
                  <a:t>[0/0.5]</a:t>
                </a:r>
                <a:r>
                  <a:rPr lang="en-US" sz="1200" dirty="0"/>
                  <a:t> </a:t>
                </a:r>
              </a:p>
            </p:txBody>
          </p:sp>
          <p:pic>
            <p:nvPicPr>
              <p:cNvPr id="21" name="Picture 20">
                <a:extLst>
                  <a:ext uri="{FF2B5EF4-FFF2-40B4-BE49-F238E27FC236}">
                    <a16:creationId xmlns:a16="http://schemas.microsoft.com/office/drawing/2014/main" id="{6E463BEB-4ADA-0D32-F7B3-A3EA962EF64F}"/>
                  </a:ext>
                </a:extLst>
              </p:cNvPr>
              <p:cNvPicPr>
                <a:picLocks noChangeAspect="1"/>
              </p:cNvPicPr>
              <p:nvPr/>
            </p:nvPicPr>
            <p:blipFill>
              <a:blip r:embed="rId2"/>
              <a:stretch>
                <a:fillRect/>
              </a:stretch>
            </p:blipFill>
            <p:spPr>
              <a:xfrm>
                <a:off x="2831294" y="3490640"/>
                <a:ext cx="267086" cy="178057"/>
              </a:xfrm>
              <a:prstGeom prst="rect">
                <a:avLst/>
              </a:prstGeom>
            </p:spPr>
          </p:pic>
          <p:pic>
            <p:nvPicPr>
              <p:cNvPr id="22" name="Picture 21">
                <a:extLst>
                  <a:ext uri="{FF2B5EF4-FFF2-40B4-BE49-F238E27FC236}">
                    <a16:creationId xmlns:a16="http://schemas.microsoft.com/office/drawing/2014/main" id="{151D4D98-FED2-D970-3267-B95636B0B49F}"/>
                  </a:ext>
                </a:extLst>
              </p:cNvPr>
              <p:cNvPicPr>
                <a:picLocks noChangeAspect="1"/>
              </p:cNvPicPr>
              <p:nvPr/>
            </p:nvPicPr>
            <p:blipFill>
              <a:blip r:embed="rId2"/>
              <a:stretch>
                <a:fillRect/>
              </a:stretch>
            </p:blipFill>
            <p:spPr>
              <a:xfrm>
                <a:off x="1356888" y="3754651"/>
                <a:ext cx="267086" cy="178057"/>
              </a:xfrm>
              <a:prstGeom prst="rect">
                <a:avLst/>
              </a:prstGeom>
            </p:spPr>
          </p:pic>
          <p:pic>
            <p:nvPicPr>
              <p:cNvPr id="23" name="Picture 22">
                <a:extLst>
                  <a:ext uri="{FF2B5EF4-FFF2-40B4-BE49-F238E27FC236}">
                    <a16:creationId xmlns:a16="http://schemas.microsoft.com/office/drawing/2014/main" id="{742918A8-7DA3-850C-2504-4ECDF9BD25B4}"/>
                  </a:ext>
                </a:extLst>
              </p:cNvPr>
              <p:cNvPicPr>
                <a:picLocks noChangeAspect="1"/>
              </p:cNvPicPr>
              <p:nvPr/>
            </p:nvPicPr>
            <p:blipFill>
              <a:blip r:embed="rId2"/>
              <a:stretch>
                <a:fillRect/>
              </a:stretch>
            </p:blipFill>
            <p:spPr>
              <a:xfrm>
                <a:off x="2839453" y="3784391"/>
                <a:ext cx="267086" cy="178057"/>
              </a:xfrm>
              <a:prstGeom prst="rect">
                <a:avLst/>
              </a:prstGeom>
            </p:spPr>
          </p:pic>
          <p:sp>
            <p:nvSpPr>
              <p:cNvPr id="25" name="TextBox 24">
                <a:extLst>
                  <a:ext uri="{FF2B5EF4-FFF2-40B4-BE49-F238E27FC236}">
                    <a16:creationId xmlns:a16="http://schemas.microsoft.com/office/drawing/2014/main" id="{DC75D953-B7D3-51B2-737F-EF208E65FD58}"/>
                  </a:ext>
                </a:extLst>
              </p:cNvPr>
              <p:cNvSpPr txBox="1"/>
              <p:nvPr/>
            </p:nvSpPr>
            <p:spPr>
              <a:xfrm>
                <a:off x="1552325" y="3686318"/>
                <a:ext cx="986509" cy="307777"/>
              </a:xfrm>
              <a:prstGeom prst="rect">
                <a:avLst/>
              </a:prstGeom>
              <a:noFill/>
            </p:spPr>
            <p:txBody>
              <a:bodyPr wrap="square" rtlCol="0">
                <a:spAutoFit/>
              </a:bodyPr>
              <a:lstStyle/>
              <a:p>
                <a:r>
                  <a:rPr lang="en-US" sz="1400" dirty="0"/>
                  <a:t>[0.5/1]</a:t>
                </a:r>
                <a:r>
                  <a:rPr lang="en-US" sz="1200" dirty="0"/>
                  <a:t> </a:t>
                </a:r>
              </a:p>
            </p:txBody>
          </p:sp>
        </p:grpSp>
        <p:sp>
          <p:nvSpPr>
            <p:cNvPr id="26" name="TextBox 25">
              <a:extLst>
                <a:ext uri="{FF2B5EF4-FFF2-40B4-BE49-F238E27FC236}">
                  <a16:creationId xmlns:a16="http://schemas.microsoft.com/office/drawing/2014/main" id="{D532AA11-B69A-B9C2-F8F8-9DAEE285F9F8}"/>
                </a:ext>
              </a:extLst>
            </p:cNvPr>
            <p:cNvSpPr txBox="1"/>
            <p:nvPr/>
          </p:nvSpPr>
          <p:spPr>
            <a:xfrm>
              <a:off x="3028552" y="3458991"/>
              <a:ext cx="1750029" cy="307777"/>
            </a:xfrm>
            <a:prstGeom prst="rect">
              <a:avLst/>
            </a:prstGeom>
            <a:noFill/>
          </p:spPr>
          <p:txBody>
            <a:bodyPr wrap="square" rtlCol="0">
              <a:spAutoFit/>
            </a:bodyPr>
            <a:lstStyle/>
            <a:p>
              <a:r>
                <a:rPr lang="en-US" sz="1400" dirty="0"/>
                <a:t>[-0.5/-1]</a:t>
              </a:r>
              <a:r>
                <a:rPr lang="en-US" sz="1200" dirty="0"/>
                <a:t> </a:t>
              </a:r>
            </a:p>
          </p:txBody>
        </p:sp>
      </p:grpSp>
      <p:sp>
        <p:nvSpPr>
          <p:cNvPr id="48" name="TextBox 47">
            <a:extLst>
              <a:ext uri="{FF2B5EF4-FFF2-40B4-BE49-F238E27FC236}">
                <a16:creationId xmlns:a16="http://schemas.microsoft.com/office/drawing/2014/main" id="{79AD869E-212D-1A5B-9249-05FF812AFB90}"/>
              </a:ext>
            </a:extLst>
          </p:cNvPr>
          <p:cNvSpPr txBox="1"/>
          <p:nvPr/>
        </p:nvSpPr>
        <p:spPr>
          <a:xfrm>
            <a:off x="6746415" y="4351439"/>
            <a:ext cx="1750029" cy="1015663"/>
          </a:xfrm>
          <a:prstGeom prst="rect">
            <a:avLst/>
          </a:prstGeom>
          <a:noFill/>
          <a:ln>
            <a:solidFill>
              <a:schemeClr val="accent1">
                <a:shade val="15000"/>
              </a:schemeClr>
            </a:solidFill>
          </a:ln>
        </p:spPr>
        <p:txBody>
          <a:bodyPr wrap="square" rtlCol="0">
            <a:spAutoFit/>
          </a:bodyPr>
          <a:lstStyle/>
          <a:p>
            <a:r>
              <a:rPr lang="en-US" sz="1200" dirty="0"/>
              <a:t># Bookies’ Values</a:t>
            </a:r>
          </a:p>
          <a:p>
            <a:pPr algn="ctr"/>
            <a:r>
              <a:rPr lang="en-US" sz="1200" dirty="0"/>
              <a:t>+</a:t>
            </a:r>
          </a:p>
          <a:p>
            <a:pPr algn="ctr"/>
            <a:r>
              <a:rPr lang="en-US" sz="1200" dirty="0"/>
              <a:t>-</a:t>
            </a:r>
          </a:p>
          <a:p>
            <a:pPr algn="ctr"/>
            <a:r>
              <a:rPr lang="en-US" sz="1200" dirty="0"/>
              <a:t>=</a:t>
            </a:r>
          </a:p>
          <a:p>
            <a:pPr algn="ctr"/>
            <a:r>
              <a:rPr lang="en-US" sz="1200" dirty="0"/>
              <a:t>N/A</a:t>
            </a:r>
          </a:p>
        </p:txBody>
      </p:sp>
      <p:grpSp>
        <p:nvGrpSpPr>
          <p:cNvPr id="58" name="Group 57">
            <a:extLst>
              <a:ext uri="{FF2B5EF4-FFF2-40B4-BE49-F238E27FC236}">
                <a16:creationId xmlns:a16="http://schemas.microsoft.com/office/drawing/2014/main" id="{49D1506D-9E82-5C30-79D9-94E89AAE1166}"/>
              </a:ext>
            </a:extLst>
          </p:cNvPr>
          <p:cNvGrpSpPr/>
          <p:nvPr/>
        </p:nvGrpSpPr>
        <p:grpSpPr>
          <a:xfrm>
            <a:off x="1416620" y="3270782"/>
            <a:ext cx="2535365" cy="1544090"/>
            <a:chOff x="1327284" y="3860791"/>
            <a:chExt cx="2535365" cy="1544090"/>
          </a:xfrm>
        </p:grpSpPr>
        <p:sp>
          <p:nvSpPr>
            <p:cNvPr id="7" name="TextBox 6">
              <a:extLst>
                <a:ext uri="{FF2B5EF4-FFF2-40B4-BE49-F238E27FC236}">
                  <a16:creationId xmlns:a16="http://schemas.microsoft.com/office/drawing/2014/main" id="{316010F0-7C02-4B4D-AE3E-C08DFCF2F556}"/>
                </a:ext>
              </a:extLst>
            </p:cNvPr>
            <p:cNvSpPr txBox="1"/>
            <p:nvPr/>
          </p:nvSpPr>
          <p:spPr>
            <a:xfrm>
              <a:off x="1327284" y="3860791"/>
              <a:ext cx="1750029" cy="307777"/>
            </a:xfrm>
            <a:prstGeom prst="rect">
              <a:avLst/>
            </a:prstGeom>
            <a:noFill/>
          </p:spPr>
          <p:txBody>
            <a:bodyPr wrap="square" rtlCol="0">
              <a:spAutoFit/>
            </a:bodyPr>
            <a:lstStyle/>
            <a:p>
              <a:r>
                <a:rPr lang="en-US" sz="1400" b="1" dirty="0"/>
                <a:t>Bookies’ Values</a:t>
              </a:r>
            </a:p>
          </p:txBody>
        </p:sp>
        <p:sp>
          <p:nvSpPr>
            <p:cNvPr id="36" name="TextBox 35">
              <a:extLst>
                <a:ext uri="{FF2B5EF4-FFF2-40B4-BE49-F238E27FC236}">
                  <a16:creationId xmlns:a16="http://schemas.microsoft.com/office/drawing/2014/main" id="{2130213C-5347-9AE9-A7BA-1659D85C1FE7}"/>
                </a:ext>
              </a:extLst>
            </p:cNvPr>
            <p:cNvSpPr txBox="1"/>
            <p:nvPr/>
          </p:nvSpPr>
          <p:spPr>
            <a:xfrm>
              <a:off x="1674559" y="4215484"/>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賽馬會</a:t>
              </a:r>
              <a:endParaRPr lang="en-US" sz="1200" dirty="0"/>
            </a:p>
          </p:txBody>
        </p:sp>
        <p:sp>
          <p:nvSpPr>
            <p:cNvPr id="37" name="TextBox 36">
              <a:extLst>
                <a:ext uri="{FF2B5EF4-FFF2-40B4-BE49-F238E27FC236}">
                  <a16:creationId xmlns:a16="http://schemas.microsoft.com/office/drawing/2014/main" id="{4ABD230D-1B58-F9CD-E905-4635EFCEF463}"/>
                </a:ext>
              </a:extLst>
            </p:cNvPr>
            <p:cNvSpPr txBox="1"/>
            <p:nvPr/>
          </p:nvSpPr>
          <p:spPr>
            <a:xfrm>
              <a:off x="3151157" y="4215482"/>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澳門</a:t>
              </a:r>
              <a:endParaRPr lang="en-US" sz="1200" dirty="0"/>
            </a:p>
          </p:txBody>
        </p:sp>
        <p:sp>
          <p:nvSpPr>
            <p:cNvPr id="38" name="TextBox 37">
              <a:extLst>
                <a:ext uri="{FF2B5EF4-FFF2-40B4-BE49-F238E27FC236}">
                  <a16:creationId xmlns:a16="http://schemas.microsoft.com/office/drawing/2014/main" id="{DE9C629F-98AC-B0BF-8247-2339AFD6B792}"/>
                </a:ext>
              </a:extLst>
            </p:cNvPr>
            <p:cNvSpPr txBox="1"/>
            <p:nvPr/>
          </p:nvSpPr>
          <p:spPr>
            <a:xfrm>
              <a:off x="1665076" y="4529310"/>
              <a:ext cx="966794" cy="276999"/>
            </a:xfrm>
            <a:prstGeom prst="rect">
              <a:avLst/>
            </a:prstGeom>
            <a:noFill/>
          </p:spPr>
          <p:txBody>
            <a:bodyPr wrap="square" rtlCol="0">
              <a:spAutoFit/>
            </a:bodyPr>
            <a:lstStyle/>
            <a:p>
              <a:r>
                <a:rPr lang="en-US" altLang="zh-TW" sz="1200" b="0" i="0" u="none" strike="noStrike" dirty="0" err="1">
                  <a:solidFill>
                    <a:srgbClr val="667382"/>
                  </a:solidFill>
                  <a:effectLst/>
                  <a:latin typeface="-apple-system"/>
                </a:rPr>
                <a:t>Interwetten</a:t>
              </a:r>
              <a:endParaRPr lang="en-US" sz="1200" dirty="0"/>
            </a:p>
          </p:txBody>
        </p:sp>
        <p:sp>
          <p:nvSpPr>
            <p:cNvPr id="39" name="TextBox 38">
              <a:extLst>
                <a:ext uri="{FF2B5EF4-FFF2-40B4-BE49-F238E27FC236}">
                  <a16:creationId xmlns:a16="http://schemas.microsoft.com/office/drawing/2014/main" id="{C94D87CD-5BDE-A85F-5A86-6D206B8659B0}"/>
                </a:ext>
              </a:extLst>
            </p:cNvPr>
            <p:cNvSpPr txBox="1"/>
            <p:nvPr/>
          </p:nvSpPr>
          <p:spPr>
            <a:xfrm>
              <a:off x="3151157" y="4541953"/>
              <a:ext cx="711492" cy="276999"/>
            </a:xfrm>
            <a:prstGeom prst="rect">
              <a:avLst/>
            </a:prstGeom>
            <a:noFill/>
          </p:spPr>
          <p:txBody>
            <a:bodyPr wrap="square" rtlCol="0">
              <a:spAutoFit/>
            </a:bodyPr>
            <a:lstStyle/>
            <a:p>
              <a:r>
                <a:rPr lang="en-US" altLang="zh-TW" sz="1200" b="0" i="0" u="none" strike="noStrike" dirty="0">
                  <a:solidFill>
                    <a:srgbClr val="667382"/>
                  </a:solidFill>
                  <a:effectLst/>
                  <a:latin typeface="-apple-system"/>
                </a:rPr>
                <a:t>365</a:t>
              </a:r>
              <a:endParaRPr lang="en-US" sz="1200" dirty="0"/>
            </a:p>
          </p:txBody>
        </p:sp>
        <p:sp>
          <p:nvSpPr>
            <p:cNvPr id="40" name="TextBox 39">
              <a:extLst>
                <a:ext uri="{FF2B5EF4-FFF2-40B4-BE49-F238E27FC236}">
                  <a16:creationId xmlns:a16="http://schemas.microsoft.com/office/drawing/2014/main" id="{AE5B3CF9-CAF5-33A5-B695-67583E2FCF0F}"/>
                </a:ext>
              </a:extLst>
            </p:cNvPr>
            <p:cNvSpPr txBox="1"/>
            <p:nvPr/>
          </p:nvSpPr>
          <p:spPr>
            <a:xfrm>
              <a:off x="1689266" y="4829453"/>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偉德</a:t>
              </a:r>
              <a:endParaRPr lang="en-US" sz="1200" dirty="0"/>
            </a:p>
          </p:txBody>
        </p:sp>
        <p:sp>
          <p:nvSpPr>
            <p:cNvPr id="41" name="TextBox 40">
              <a:extLst>
                <a:ext uri="{FF2B5EF4-FFF2-40B4-BE49-F238E27FC236}">
                  <a16:creationId xmlns:a16="http://schemas.microsoft.com/office/drawing/2014/main" id="{C37814C2-FB43-B6D9-4E6B-B6F60D69F972}"/>
                </a:ext>
              </a:extLst>
            </p:cNvPr>
            <p:cNvSpPr txBox="1"/>
            <p:nvPr/>
          </p:nvSpPr>
          <p:spPr>
            <a:xfrm>
              <a:off x="1685346" y="5106452"/>
              <a:ext cx="711492" cy="276999"/>
            </a:xfrm>
            <a:prstGeom prst="rect">
              <a:avLst/>
            </a:prstGeom>
            <a:noFill/>
          </p:spPr>
          <p:txBody>
            <a:bodyPr wrap="square" rtlCol="0">
              <a:spAutoFit/>
            </a:bodyPr>
            <a:lstStyle/>
            <a:p>
              <a:r>
                <a:rPr lang="en-US" sz="1200" dirty="0">
                  <a:solidFill>
                    <a:srgbClr val="667382"/>
                  </a:solidFill>
                  <a:latin typeface="-apple-system"/>
                </a:rPr>
                <a:t>Crown</a:t>
              </a:r>
              <a:endParaRPr lang="en-US" sz="1200" dirty="0"/>
            </a:p>
          </p:txBody>
        </p:sp>
        <p:sp>
          <p:nvSpPr>
            <p:cNvPr id="42" name="TextBox 41">
              <a:extLst>
                <a:ext uri="{FF2B5EF4-FFF2-40B4-BE49-F238E27FC236}">
                  <a16:creationId xmlns:a16="http://schemas.microsoft.com/office/drawing/2014/main" id="{5F6F25C6-C00D-50F2-A397-F402F582E444}"/>
                </a:ext>
              </a:extLst>
            </p:cNvPr>
            <p:cNvSpPr txBox="1"/>
            <p:nvPr/>
          </p:nvSpPr>
          <p:spPr>
            <a:xfrm>
              <a:off x="3113104" y="4857529"/>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明陞</a:t>
              </a:r>
              <a:endParaRPr lang="en-US" sz="1200" dirty="0"/>
            </a:p>
          </p:txBody>
        </p:sp>
        <p:sp>
          <p:nvSpPr>
            <p:cNvPr id="45" name="Rectangle 44">
              <a:extLst>
                <a:ext uri="{FF2B5EF4-FFF2-40B4-BE49-F238E27FC236}">
                  <a16:creationId xmlns:a16="http://schemas.microsoft.com/office/drawing/2014/main" id="{8341AF6A-B605-0280-DB8B-244A0C36327A}"/>
                </a:ext>
              </a:extLst>
            </p:cNvPr>
            <p:cNvSpPr/>
            <p:nvPr/>
          </p:nvSpPr>
          <p:spPr>
            <a:xfrm>
              <a:off x="1445294" y="4256988"/>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699C7B1-A08B-7288-199E-2466CAFFBFAC}"/>
                </a:ext>
              </a:extLst>
            </p:cNvPr>
            <p:cNvSpPr/>
            <p:nvPr/>
          </p:nvSpPr>
          <p:spPr>
            <a:xfrm>
              <a:off x="1454820" y="4585519"/>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E18233F-172E-3521-8881-15BC3C20EC21}"/>
                </a:ext>
              </a:extLst>
            </p:cNvPr>
            <p:cNvSpPr/>
            <p:nvPr/>
          </p:nvSpPr>
          <p:spPr>
            <a:xfrm>
              <a:off x="1462923" y="5187560"/>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31798A66-7B54-E205-0970-9768729B2DF9}"/>
                </a:ext>
              </a:extLst>
            </p:cNvPr>
            <p:cNvSpPr/>
            <p:nvPr/>
          </p:nvSpPr>
          <p:spPr>
            <a:xfrm>
              <a:off x="1454820" y="4881668"/>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00B6309-48FD-83D2-A9DA-6AA618F60C4F}"/>
                </a:ext>
              </a:extLst>
            </p:cNvPr>
            <p:cNvSpPr/>
            <p:nvPr/>
          </p:nvSpPr>
          <p:spPr>
            <a:xfrm>
              <a:off x="2889880" y="4906171"/>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6A330ECC-7861-4242-2F7B-E5882D48CDF2}"/>
                </a:ext>
              </a:extLst>
            </p:cNvPr>
            <p:cNvSpPr/>
            <p:nvPr/>
          </p:nvSpPr>
          <p:spPr>
            <a:xfrm>
              <a:off x="2893149" y="4593173"/>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91E1F9DC-181A-DB29-D6BD-DABC68EFFD93}"/>
                </a:ext>
              </a:extLst>
            </p:cNvPr>
            <p:cNvSpPr/>
            <p:nvPr/>
          </p:nvSpPr>
          <p:spPr>
            <a:xfrm>
              <a:off x="2884071" y="4270144"/>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F123258A-8AF9-12D6-0C57-54CFC5240346}"/>
              </a:ext>
            </a:extLst>
          </p:cNvPr>
          <p:cNvGrpSpPr/>
          <p:nvPr/>
        </p:nvGrpSpPr>
        <p:grpSpPr>
          <a:xfrm>
            <a:off x="1416620" y="5057668"/>
            <a:ext cx="2106890" cy="1544362"/>
            <a:chOff x="1401826" y="5159074"/>
            <a:chExt cx="2106890" cy="1544362"/>
          </a:xfrm>
        </p:grpSpPr>
        <p:sp>
          <p:nvSpPr>
            <p:cNvPr id="8" name="TextBox 7">
              <a:extLst>
                <a:ext uri="{FF2B5EF4-FFF2-40B4-BE49-F238E27FC236}">
                  <a16:creationId xmlns:a16="http://schemas.microsoft.com/office/drawing/2014/main" id="{1D37C3A6-C848-E246-52E0-803B7DB0D391}"/>
                </a:ext>
              </a:extLst>
            </p:cNvPr>
            <p:cNvSpPr txBox="1"/>
            <p:nvPr/>
          </p:nvSpPr>
          <p:spPr>
            <a:xfrm>
              <a:off x="1429471" y="5159074"/>
              <a:ext cx="1435236" cy="307777"/>
            </a:xfrm>
            <a:prstGeom prst="rect">
              <a:avLst/>
            </a:prstGeom>
            <a:noFill/>
          </p:spPr>
          <p:txBody>
            <a:bodyPr wrap="square" rtlCol="0">
              <a:spAutoFit/>
            </a:bodyPr>
            <a:lstStyle/>
            <a:p>
              <a:r>
                <a:rPr lang="en-US" sz="1400" b="1" dirty="0"/>
                <a:t>Auto-Pilot </a:t>
              </a:r>
            </a:p>
          </p:txBody>
        </p:sp>
        <p:pic>
          <p:nvPicPr>
            <p:cNvPr id="59" name="Picture 58">
              <a:extLst>
                <a:ext uri="{FF2B5EF4-FFF2-40B4-BE49-F238E27FC236}">
                  <a16:creationId xmlns:a16="http://schemas.microsoft.com/office/drawing/2014/main" id="{443FD990-30E6-F4E5-6FA4-2D032B349341}"/>
                </a:ext>
              </a:extLst>
            </p:cNvPr>
            <p:cNvPicPr>
              <a:picLocks noChangeAspect="1"/>
            </p:cNvPicPr>
            <p:nvPr/>
          </p:nvPicPr>
          <p:blipFill>
            <a:blip r:embed="rId2"/>
            <a:stretch>
              <a:fillRect/>
            </a:stretch>
          </p:blipFill>
          <p:spPr>
            <a:xfrm>
              <a:off x="1506683" y="5517493"/>
              <a:ext cx="267086" cy="178057"/>
            </a:xfrm>
            <a:prstGeom prst="rect">
              <a:avLst/>
            </a:prstGeom>
          </p:spPr>
        </p:pic>
        <p:sp>
          <p:nvSpPr>
            <p:cNvPr id="60" name="TextBox 59">
              <a:extLst>
                <a:ext uri="{FF2B5EF4-FFF2-40B4-BE49-F238E27FC236}">
                  <a16:creationId xmlns:a16="http://schemas.microsoft.com/office/drawing/2014/main" id="{8C31B8F9-CBCA-2D5A-6B0E-8511192D42F9}"/>
                </a:ext>
              </a:extLst>
            </p:cNvPr>
            <p:cNvSpPr txBox="1"/>
            <p:nvPr/>
          </p:nvSpPr>
          <p:spPr>
            <a:xfrm>
              <a:off x="1719903" y="5436372"/>
              <a:ext cx="501788" cy="307777"/>
            </a:xfrm>
            <a:prstGeom prst="rect">
              <a:avLst/>
            </a:prstGeom>
            <a:noFill/>
          </p:spPr>
          <p:txBody>
            <a:bodyPr wrap="square" rtlCol="0">
              <a:spAutoFit/>
            </a:bodyPr>
            <a:lstStyle/>
            <a:p>
              <a:r>
                <a:rPr lang="en-US" sz="1400" dirty="0"/>
                <a:t>Yes </a:t>
              </a:r>
            </a:p>
          </p:txBody>
        </p:sp>
        <p:sp>
          <p:nvSpPr>
            <p:cNvPr id="61" name="TextBox 60">
              <a:extLst>
                <a:ext uri="{FF2B5EF4-FFF2-40B4-BE49-F238E27FC236}">
                  <a16:creationId xmlns:a16="http://schemas.microsoft.com/office/drawing/2014/main" id="{E05C1E5C-691A-D58E-1867-A01BDB599370}"/>
                </a:ext>
              </a:extLst>
            </p:cNvPr>
            <p:cNvSpPr txBox="1"/>
            <p:nvPr/>
          </p:nvSpPr>
          <p:spPr>
            <a:xfrm>
              <a:off x="1416210" y="5760439"/>
              <a:ext cx="691638" cy="276999"/>
            </a:xfrm>
            <a:prstGeom prst="rect">
              <a:avLst/>
            </a:prstGeom>
            <a:noFill/>
          </p:spPr>
          <p:txBody>
            <a:bodyPr wrap="square" rtlCol="0">
              <a:spAutoFit/>
            </a:bodyPr>
            <a:lstStyle/>
            <a:p>
              <a:r>
                <a:rPr lang="en-US" sz="1200" dirty="0"/>
                <a:t>Login </a:t>
              </a:r>
            </a:p>
          </p:txBody>
        </p:sp>
        <p:sp>
          <p:nvSpPr>
            <p:cNvPr id="62" name="TextBox 61">
              <a:extLst>
                <a:ext uri="{FF2B5EF4-FFF2-40B4-BE49-F238E27FC236}">
                  <a16:creationId xmlns:a16="http://schemas.microsoft.com/office/drawing/2014/main" id="{163825B3-935D-EA77-5924-1B3C3123DD12}"/>
                </a:ext>
              </a:extLst>
            </p:cNvPr>
            <p:cNvSpPr txBox="1"/>
            <p:nvPr/>
          </p:nvSpPr>
          <p:spPr>
            <a:xfrm>
              <a:off x="1401826" y="6015553"/>
              <a:ext cx="1124541" cy="307777"/>
            </a:xfrm>
            <a:prstGeom prst="rect">
              <a:avLst/>
            </a:prstGeom>
            <a:noFill/>
          </p:spPr>
          <p:txBody>
            <a:bodyPr wrap="square" rtlCol="0">
              <a:spAutoFit/>
            </a:bodyPr>
            <a:lstStyle/>
            <a:p>
              <a:r>
                <a:rPr lang="en-US" sz="1200" dirty="0"/>
                <a:t>Password</a:t>
              </a:r>
              <a:r>
                <a:rPr lang="en-US" sz="1400" dirty="0"/>
                <a:t> </a:t>
              </a:r>
            </a:p>
          </p:txBody>
        </p:sp>
        <p:sp>
          <p:nvSpPr>
            <p:cNvPr id="64" name="Rectangle 63">
              <a:extLst>
                <a:ext uri="{FF2B5EF4-FFF2-40B4-BE49-F238E27FC236}">
                  <a16:creationId xmlns:a16="http://schemas.microsoft.com/office/drawing/2014/main" id="{54343A8E-88FC-853B-D0EF-5E246F441097}"/>
                </a:ext>
              </a:extLst>
            </p:cNvPr>
            <p:cNvSpPr/>
            <p:nvPr/>
          </p:nvSpPr>
          <p:spPr>
            <a:xfrm>
              <a:off x="2220697" y="6095069"/>
              <a:ext cx="1272134"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2AFA4674-891A-6744-3775-BE7E14A5C4A5}"/>
                </a:ext>
              </a:extLst>
            </p:cNvPr>
            <p:cNvSpPr/>
            <p:nvPr/>
          </p:nvSpPr>
          <p:spPr>
            <a:xfrm>
              <a:off x="2220697" y="5790277"/>
              <a:ext cx="1288019"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D4E96F93-8B56-7F6E-5EE5-FFC85DBAFC02}"/>
                </a:ext>
              </a:extLst>
            </p:cNvPr>
            <p:cNvSpPr txBox="1"/>
            <p:nvPr/>
          </p:nvSpPr>
          <p:spPr>
            <a:xfrm>
              <a:off x="1429471" y="6303326"/>
              <a:ext cx="762361" cy="400110"/>
            </a:xfrm>
            <a:prstGeom prst="rect">
              <a:avLst/>
            </a:prstGeom>
            <a:noFill/>
          </p:spPr>
          <p:txBody>
            <a:bodyPr wrap="square" rtlCol="0">
              <a:spAutoFit/>
            </a:bodyPr>
            <a:lstStyle/>
            <a:p>
              <a:r>
                <a:rPr lang="en-US" sz="1000" dirty="0"/>
                <a:t>Secret Questions</a:t>
              </a:r>
            </a:p>
          </p:txBody>
        </p:sp>
        <p:sp>
          <p:nvSpPr>
            <p:cNvPr id="67" name="Rectangle 66">
              <a:extLst>
                <a:ext uri="{FF2B5EF4-FFF2-40B4-BE49-F238E27FC236}">
                  <a16:creationId xmlns:a16="http://schemas.microsoft.com/office/drawing/2014/main" id="{99E05085-5C09-FDCD-4479-55C2A6E67761}"/>
                </a:ext>
              </a:extLst>
            </p:cNvPr>
            <p:cNvSpPr/>
            <p:nvPr/>
          </p:nvSpPr>
          <p:spPr>
            <a:xfrm>
              <a:off x="2228639" y="6391431"/>
              <a:ext cx="1272134"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9" name="Rectangle 68">
            <a:extLst>
              <a:ext uri="{FF2B5EF4-FFF2-40B4-BE49-F238E27FC236}">
                <a16:creationId xmlns:a16="http://schemas.microsoft.com/office/drawing/2014/main" id="{960A8679-EE5B-1A31-C5CE-13E8579938D6}"/>
              </a:ext>
            </a:extLst>
          </p:cNvPr>
          <p:cNvSpPr/>
          <p:nvPr/>
        </p:nvSpPr>
        <p:spPr>
          <a:xfrm>
            <a:off x="2122642" y="1478360"/>
            <a:ext cx="192862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083351F-0E6B-DC6D-B5D8-5CBBDC7D3F16}"/>
              </a:ext>
            </a:extLst>
          </p:cNvPr>
          <p:cNvSpPr/>
          <p:nvPr/>
        </p:nvSpPr>
        <p:spPr>
          <a:xfrm>
            <a:off x="2117045" y="1157591"/>
            <a:ext cx="1934223"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179278FE-297F-390B-C4A2-3E93978417F2}"/>
              </a:ext>
            </a:extLst>
          </p:cNvPr>
          <p:cNvSpPr/>
          <p:nvPr/>
        </p:nvSpPr>
        <p:spPr>
          <a:xfrm>
            <a:off x="5110987" y="6408839"/>
            <a:ext cx="1003978" cy="19319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C052CF99-354C-127C-FE89-B9CEDBE11D68}"/>
              </a:ext>
            </a:extLst>
          </p:cNvPr>
          <p:cNvSpPr txBox="1"/>
          <p:nvPr/>
        </p:nvSpPr>
        <p:spPr>
          <a:xfrm>
            <a:off x="5391189" y="6351545"/>
            <a:ext cx="615418" cy="307777"/>
          </a:xfrm>
          <a:prstGeom prst="rect">
            <a:avLst/>
          </a:prstGeom>
          <a:noFill/>
        </p:spPr>
        <p:txBody>
          <a:bodyPr wrap="square" rtlCol="0">
            <a:spAutoFit/>
          </a:bodyPr>
          <a:lstStyle/>
          <a:p>
            <a:r>
              <a:rPr lang="en-US" sz="1400" dirty="0"/>
              <a:t>OK</a:t>
            </a:r>
          </a:p>
        </p:txBody>
      </p:sp>
      <p:sp>
        <p:nvSpPr>
          <p:cNvPr id="73" name="TextBox 72">
            <a:extLst>
              <a:ext uri="{FF2B5EF4-FFF2-40B4-BE49-F238E27FC236}">
                <a16:creationId xmlns:a16="http://schemas.microsoft.com/office/drawing/2014/main" id="{985A70B8-8F26-19A0-0C6D-61587AF998AF}"/>
              </a:ext>
            </a:extLst>
          </p:cNvPr>
          <p:cNvSpPr txBox="1"/>
          <p:nvPr/>
        </p:nvSpPr>
        <p:spPr>
          <a:xfrm>
            <a:off x="2185243" y="5343970"/>
            <a:ext cx="1042337" cy="307777"/>
          </a:xfrm>
          <a:prstGeom prst="rect">
            <a:avLst/>
          </a:prstGeom>
          <a:noFill/>
        </p:spPr>
        <p:txBody>
          <a:bodyPr wrap="square" rtlCol="0">
            <a:spAutoFit/>
          </a:bodyPr>
          <a:lstStyle/>
          <a:p>
            <a:r>
              <a:rPr lang="en-US" sz="1400" dirty="0"/>
              <a:t>Amount $</a:t>
            </a:r>
          </a:p>
        </p:txBody>
      </p:sp>
      <p:sp>
        <p:nvSpPr>
          <p:cNvPr id="74" name="Rectangle 73">
            <a:extLst>
              <a:ext uri="{FF2B5EF4-FFF2-40B4-BE49-F238E27FC236}">
                <a16:creationId xmlns:a16="http://schemas.microsoft.com/office/drawing/2014/main" id="{22F41BCE-B77D-B331-03D3-7038FBDC2656}"/>
              </a:ext>
            </a:extLst>
          </p:cNvPr>
          <p:cNvSpPr/>
          <p:nvPr/>
        </p:nvSpPr>
        <p:spPr>
          <a:xfrm>
            <a:off x="3078514" y="5416639"/>
            <a:ext cx="1123866" cy="19319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DD135DE-0182-87FD-D219-71D5C332B44F}"/>
              </a:ext>
            </a:extLst>
          </p:cNvPr>
          <p:cNvSpPr txBox="1"/>
          <p:nvPr/>
        </p:nvSpPr>
        <p:spPr>
          <a:xfrm>
            <a:off x="6668522" y="2281306"/>
            <a:ext cx="1750029" cy="646331"/>
          </a:xfrm>
          <a:prstGeom prst="rect">
            <a:avLst/>
          </a:prstGeom>
          <a:noFill/>
          <a:ln>
            <a:solidFill>
              <a:schemeClr val="accent1">
                <a:shade val="15000"/>
              </a:schemeClr>
            </a:solidFill>
          </a:ln>
        </p:spPr>
        <p:txBody>
          <a:bodyPr wrap="square" rtlCol="0">
            <a:spAutoFit/>
          </a:bodyPr>
          <a:lstStyle/>
          <a:p>
            <a:r>
              <a:rPr lang="en-US" sz="1200" dirty="0"/>
              <a:t># Handicap Types</a:t>
            </a:r>
          </a:p>
          <a:p>
            <a:pPr algn="ctr"/>
            <a:r>
              <a:rPr lang="en-US" sz="1200" dirty="0"/>
              <a:t>+</a:t>
            </a:r>
          </a:p>
          <a:p>
            <a:pPr algn="ctr"/>
            <a:r>
              <a:rPr lang="en-US" sz="1200" dirty="0"/>
              <a:t>-</a:t>
            </a:r>
          </a:p>
        </p:txBody>
      </p:sp>
      <p:sp>
        <p:nvSpPr>
          <p:cNvPr id="20" name="Title 1">
            <a:extLst>
              <a:ext uri="{FF2B5EF4-FFF2-40B4-BE49-F238E27FC236}">
                <a16:creationId xmlns:a16="http://schemas.microsoft.com/office/drawing/2014/main" id="{20CB18F1-203C-B73A-E304-E1AFCE545EBB}"/>
              </a:ext>
            </a:extLst>
          </p:cNvPr>
          <p:cNvSpPr>
            <a:spLocks noGrp="1"/>
          </p:cNvSpPr>
          <p:nvPr>
            <p:ph type="title"/>
          </p:nvPr>
        </p:nvSpPr>
        <p:spPr>
          <a:xfrm>
            <a:off x="6555970" y="365125"/>
            <a:ext cx="4797829" cy="1325563"/>
          </a:xfrm>
        </p:spPr>
        <p:txBody>
          <a:bodyPr/>
          <a:lstStyle/>
          <a:p>
            <a:r>
              <a:rPr lang="en-US" dirty="0"/>
              <a:t>Input GUI</a:t>
            </a:r>
          </a:p>
        </p:txBody>
      </p:sp>
    </p:spTree>
    <p:extLst>
      <p:ext uri="{BB962C8B-B14F-4D97-AF65-F5344CB8AC3E}">
        <p14:creationId xmlns:p14="http://schemas.microsoft.com/office/powerpoint/2010/main" val="2413329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hart&#10;&#10;Description automatically generated">
            <a:extLst>
              <a:ext uri="{FF2B5EF4-FFF2-40B4-BE49-F238E27FC236}">
                <a16:creationId xmlns:a16="http://schemas.microsoft.com/office/drawing/2014/main" id="{20DDA246-66B0-3CA8-1CB7-B0B89E4B2F76}"/>
              </a:ext>
            </a:extLst>
          </p:cNvPr>
          <p:cNvPicPr>
            <a:picLocks noChangeAspect="1"/>
          </p:cNvPicPr>
          <p:nvPr/>
        </p:nvPicPr>
        <p:blipFill>
          <a:blip r:embed="rId2"/>
          <a:stretch>
            <a:fillRect/>
          </a:stretch>
        </p:blipFill>
        <p:spPr>
          <a:xfrm>
            <a:off x="988869" y="649432"/>
            <a:ext cx="4838700" cy="5600700"/>
          </a:xfrm>
          <a:prstGeom prst="rect">
            <a:avLst/>
          </a:prstGeom>
        </p:spPr>
      </p:pic>
      <p:pic>
        <p:nvPicPr>
          <p:cNvPr id="7" name="Picture 6" descr="A screenshot of a computer screen&#10;&#10;Description automatically generated">
            <a:extLst>
              <a:ext uri="{FF2B5EF4-FFF2-40B4-BE49-F238E27FC236}">
                <a16:creationId xmlns:a16="http://schemas.microsoft.com/office/drawing/2014/main" id="{0D5C8F1F-1D2A-F3E9-C29D-53E058F608AA}"/>
              </a:ext>
            </a:extLst>
          </p:cNvPr>
          <p:cNvPicPr>
            <a:picLocks noChangeAspect="1"/>
          </p:cNvPicPr>
          <p:nvPr/>
        </p:nvPicPr>
        <p:blipFill>
          <a:blip r:embed="rId3"/>
          <a:stretch>
            <a:fillRect/>
          </a:stretch>
        </p:blipFill>
        <p:spPr>
          <a:xfrm>
            <a:off x="6871316" y="20782"/>
            <a:ext cx="4451888" cy="6858000"/>
          </a:xfrm>
          <a:prstGeom prst="rect">
            <a:avLst/>
          </a:prstGeom>
        </p:spPr>
      </p:pic>
    </p:spTree>
    <p:extLst>
      <p:ext uri="{BB962C8B-B14F-4D97-AF65-F5344CB8AC3E}">
        <p14:creationId xmlns:p14="http://schemas.microsoft.com/office/powerpoint/2010/main" val="570795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hart&#10;&#10;Description automatically generated">
            <a:extLst>
              <a:ext uri="{FF2B5EF4-FFF2-40B4-BE49-F238E27FC236}">
                <a16:creationId xmlns:a16="http://schemas.microsoft.com/office/drawing/2014/main" id="{54355C4D-E050-0B9A-3EC8-6FC5A2B70C21}"/>
              </a:ext>
            </a:extLst>
          </p:cNvPr>
          <p:cNvPicPr>
            <a:picLocks noChangeAspect="1"/>
          </p:cNvPicPr>
          <p:nvPr/>
        </p:nvPicPr>
        <p:blipFill>
          <a:blip r:embed="rId2"/>
          <a:stretch>
            <a:fillRect/>
          </a:stretch>
        </p:blipFill>
        <p:spPr>
          <a:xfrm>
            <a:off x="988869" y="649432"/>
            <a:ext cx="4838700" cy="5600700"/>
          </a:xfrm>
          <a:prstGeom prst="rect">
            <a:avLst/>
          </a:prstGeom>
        </p:spPr>
      </p:pic>
      <p:pic>
        <p:nvPicPr>
          <p:cNvPr id="6" name="Picture 5" descr="A screenshot of a calendar&#10;&#10;Description automatically generated">
            <a:extLst>
              <a:ext uri="{FF2B5EF4-FFF2-40B4-BE49-F238E27FC236}">
                <a16:creationId xmlns:a16="http://schemas.microsoft.com/office/drawing/2014/main" id="{3F19831E-DFF8-BAE2-BC2A-84270ECB4545}"/>
              </a:ext>
            </a:extLst>
          </p:cNvPr>
          <p:cNvPicPr>
            <a:picLocks noChangeAspect="1"/>
          </p:cNvPicPr>
          <p:nvPr/>
        </p:nvPicPr>
        <p:blipFill>
          <a:blip r:embed="rId3"/>
          <a:stretch>
            <a:fillRect/>
          </a:stretch>
        </p:blipFill>
        <p:spPr>
          <a:xfrm>
            <a:off x="6364433" y="88454"/>
            <a:ext cx="5073592" cy="6681091"/>
          </a:xfrm>
          <a:prstGeom prst="rect">
            <a:avLst/>
          </a:prstGeom>
        </p:spPr>
      </p:pic>
      <p:cxnSp>
        <p:nvCxnSpPr>
          <p:cNvPr id="10" name="Straight Arrow Connector 9">
            <a:extLst>
              <a:ext uri="{FF2B5EF4-FFF2-40B4-BE49-F238E27FC236}">
                <a16:creationId xmlns:a16="http://schemas.microsoft.com/office/drawing/2014/main" id="{7764DB17-9D4C-B260-7C1D-1196CFC4CD97}"/>
              </a:ext>
            </a:extLst>
          </p:cNvPr>
          <p:cNvCxnSpPr/>
          <p:nvPr/>
        </p:nvCxnSpPr>
        <p:spPr>
          <a:xfrm>
            <a:off x="2275530" y="1074944"/>
            <a:ext cx="5807487" cy="1884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1" name="Oval 10">
            <a:extLst>
              <a:ext uri="{FF2B5EF4-FFF2-40B4-BE49-F238E27FC236}">
                <a16:creationId xmlns:a16="http://schemas.microsoft.com/office/drawing/2014/main" id="{460180DC-57CD-CC60-579A-93A459B5B661}"/>
              </a:ext>
            </a:extLst>
          </p:cNvPr>
          <p:cNvSpPr/>
          <p:nvPr/>
        </p:nvSpPr>
        <p:spPr>
          <a:xfrm>
            <a:off x="7152542" y="615462"/>
            <a:ext cx="426427" cy="36048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3267A42-B86A-D591-B884-B56124B982BB}"/>
              </a:ext>
            </a:extLst>
          </p:cNvPr>
          <p:cNvSpPr txBox="1"/>
          <p:nvPr/>
        </p:nvSpPr>
        <p:spPr>
          <a:xfrm>
            <a:off x="6493949" y="550054"/>
            <a:ext cx="894629" cy="215444"/>
          </a:xfrm>
          <a:prstGeom prst="rect">
            <a:avLst/>
          </a:prstGeom>
          <a:noFill/>
        </p:spPr>
        <p:txBody>
          <a:bodyPr wrap="square" rtlCol="0">
            <a:spAutoFit/>
          </a:bodyPr>
          <a:lstStyle/>
          <a:p>
            <a:r>
              <a:rPr lang="en-US" sz="800" dirty="0">
                <a:solidFill>
                  <a:srgbClr val="FF0000"/>
                </a:solidFill>
              </a:rPr>
              <a:t>Click this Tab</a:t>
            </a:r>
          </a:p>
        </p:txBody>
      </p:sp>
      <p:sp>
        <p:nvSpPr>
          <p:cNvPr id="13" name="TextBox 12">
            <a:extLst>
              <a:ext uri="{FF2B5EF4-FFF2-40B4-BE49-F238E27FC236}">
                <a16:creationId xmlns:a16="http://schemas.microsoft.com/office/drawing/2014/main" id="{67B3F734-9AF7-DF75-EC05-62B9BAF02E1E}"/>
              </a:ext>
            </a:extLst>
          </p:cNvPr>
          <p:cNvSpPr txBox="1"/>
          <p:nvPr/>
        </p:nvSpPr>
        <p:spPr>
          <a:xfrm>
            <a:off x="5961951" y="1149148"/>
            <a:ext cx="894629" cy="215444"/>
          </a:xfrm>
          <a:prstGeom prst="rect">
            <a:avLst/>
          </a:prstGeom>
          <a:noFill/>
        </p:spPr>
        <p:txBody>
          <a:bodyPr wrap="square" rtlCol="0">
            <a:spAutoFit/>
          </a:bodyPr>
          <a:lstStyle/>
          <a:p>
            <a:r>
              <a:rPr lang="en-US" sz="800" dirty="0"/>
              <a:t>Monitor</a:t>
            </a:r>
          </a:p>
        </p:txBody>
      </p:sp>
      <p:sp>
        <p:nvSpPr>
          <p:cNvPr id="14" name="Oval 13">
            <a:extLst>
              <a:ext uri="{FF2B5EF4-FFF2-40B4-BE49-F238E27FC236}">
                <a16:creationId xmlns:a16="http://schemas.microsoft.com/office/drawing/2014/main" id="{906D6768-F694-7975-CABF-7D76FB4FB970}"/>
              </a:ext>
            </a:extLst>
          </p:cNvPr>
          <p:cNvSpPr/>
          <p:nvPr/>
        </p:nvSpPr>
        <p:spPr>
          <a:xfrm>
            <a:off x="2945851" y="504156"/>
            <a:ext cx="296562" cy="66502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7A7BA78F-2A39-6908-6E85-34BA76FA6534}"/>
              </a:ext>
            </a:extLst>
          </p:cNvPr>
          <p:cNvCxnSpPr/>
          <p:nvPr/>
        </p:nvCxnSpPr>
        <p:spPr>
          <a:xfrm>
            <a:off x="3192986" y="836666"/>
            <a:ext cx="4428662" cy="280385"/>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4289A8DB-06CA-B8FA-44C0-0AD1244E93AA}"/>
              </a:ext>
            </a:extLst>
          </p:cNvPr>
          <p:cNvCxnSpPr>
            <a:cxnSpLocks/>
          </p:cNvCxnSpPr>
          <p:nvPr/>
        </p:nvCxnSpPr>
        <p:spPr>
          <a:xfrm>
            <a:off x="3094132" y="868763"/>
            <a:ext cx="5426895" cy="214366"/>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1DEE3FDB-EB2B-6DC4-EE08-B253182CF034}"/>
              </a:ext>
            </a:extLst>
          </p:cNvPr>
          <p:cNvSpPr txBox="1"/>
          <p:nvPr/>
        </p:nvSpPr>
        <p:spPr>
          <a:xfrm>
            <a:off x="5858765" y="806169"/>
            <a:ext cx="855767" cy="338554"/>
          </a:xfrm>
          <a:prstGeom prst="rect">
            <a:avLst/>
          </a:prstGeom>
          <a:noFill/>
        </p:spPr>
        <p:txBody>
          <a:bodyPr wrap="square" rtlCol="0">
            <a:spAutoFit/>
          </a:bodyPr>
          <a:lstStyle/>
          <a:p>
            <a:r>
              <a:rPr lang="zh-TW" altLang="en-US" sz="800" dirty="0">
                <a:solidFill>
                  <a:srgbClr val="FFC000"/>
                </a:solidFill>
                <a:effectLst/>
                <a:latin typeface="PingFang HK" panose="020B0400000000000000" pitchFamily="34" charset="-120"/>
                <a:ea typeface="PingFang HK" panose="020B0400000000000000" pitchFamily="34" charset="-120"/>
              </a:rPr>
              <a:t>主</a:t>
            </a:r>
            <a:r>
              <a:rPr lang="en-US" altLang="zh-TW" sz="800" dirty="0">
                <a:solidFill>
                  <a:srgbClr val="FFC000"/>
                </a:solidFill>
                <a:effectLst/>
                <a:latin typeface="PingFang HK" panose="020B0400000000000000" pitchFamily="34" charset="-120"/>
                <a:ea typeface="PingFang HK" panose="020B0400000000000000" pitchFamily="34" charset="-120"/>
              </a:rPr>
              <a:t> - </a:t>
            </a:r>
            <a:r>
              <a:rPr lang="zh-TW" altLang="en-US" sz="800" dirty="0">
                <a:solidFill>
                  <a:srgbClr val="FFC000"/>
                </a:solidFill>
                <a:effectLst/>
                <a:latin typeface="PingFang HK" panose="020B0400000000000000" pitchFamily="34" charset="-120"/>
                <a:ea typeface="PingFang HK" panose="020B0400000000000000" pitchFamily="34" charset="-120"/>
              </a:rPr>
              <a:t>客</a:t>
            </a:r>
          </a:p>
          <a:p>
            <a:r>
              <a:rPr lang="en-US" altLang="zh-TW" sz="800" dirty="0">
                <a:effectLst/>
                <a:latin typeface="PingFang HK" panose="020B0400000000000000" pitchFamily="34" charset="-120"/>
                <a:ea typeface="PingFang HK" panose="020B0400000000000000" pitchFamily="34" charset="-120"/>
              </a:rPr>
              <a:t> </a:t>
            </a:r>
            <a:endParaRPr lang="zh-TW" altLang="en-US" sz="800" dirty="0">
              <a:effectLst/>
              <a:latin typeface="PingFang HK" panose="020B0400000000000000" pitchFamily="34" charset="-120"/>
              <a:ea typeface="PingFang HK" panose="020B0400000000000000" pitchFamily="34" charset="-120"/>
            </a:endParaRPr>
          </a:p>
        </p:txBody>
      </p:sp>
      <p:sp>
        <p:nvSpPr>
          <p:cNvPr id="20" name="TextBox 19">
            <a:extLst>
              <a:ext uri="{FF2B5EF4-FFF2-40B4-BE49-F238E27FC236}">
                <a16:creationId xmlns:a16="http://schemas.microsoft.com/office/drawing/2014/main" id="{992256EB-BF4F-8270-82E2-96FC6890A632}"/>
              </a:ext>
            </a:extLst>
          </p:cNvPr>
          <p:cNvSpPr txBox="1"/>
          <p:nvPr/>
        </p:nvSpPr>
        <p:spPr>
          <a:xfrm>
            <a:off x="988869" y="88454"/>
            <a:ext cx="3242085" cy="369332"/>
          </a:xfrm>
          <a:prstGeom prst="rect">
            <a:avLst/>
          </a:prstGeom>
          <a:noFill/>
        </p:spPr>
        <p:txBody>
          <a:bodyPr wrap="square" rtlCol="0">
            <a:spAutoFit/>
          </a:bodyPr>
          <a:lstStyle/>
          <a:p>
            <a:r>
              <a:rPr lang="en-US" dirty="0"/>
              <a:t>https://next.data4mula.com</a:t>
            </a:r>
          </a:p>
        </p:txBody>
      </p:sp>
    </p:spTree>
    <p:extLst>
      <p:ext uri="{BB962C8B-B14F-4D97-AF65-F5344CB8AC3E}">
        <p14:creationId xmlns:p14="http://schemas.microsoft.com/office/powerpoint/2010/main" val="4129246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hart&#10;&#10;Description automatically generated">
            <a:extLst>
              <a:ext uri="{FF2B5EF4-FFF2-40B4-BE49-F238E27FC236}">
                <a16:creationId xmlns:a16="http://schemas.microsoft.com/office/drawing/2014/main" id="{F69FECC9-0E16-5EE2-34B2-44C7B81D63C7}"/>
              </a:ext>
            </a:extLst>
          </p:cNvPr>
          <p:cNvPicPr>
            <a:picLocks noChangeAspect="1"/>
          </p:cNvPicPr>
          <p:nvPr/>
        </p:nvPicPr>
        <p:blipFill>
          <a:blip r:embed="rId2"/>
          <a:stretch>
            <a:fillRect/>
          </a:stretch>
        </p:blipFill>
        <p:spPr>
          <a:xfrm>
            <a:off x="69014" y="815546"/>
            <a:ext cx="4838700" cy="5600700"/>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E90DE5ED-FDF0-1ECD-43B8-23076B48FC07}"/>
              </a:ext>
            </a:extLst>
          </p:cNvPr>
          <p:cNvPicPr>
            <a:picLocks noChangeAspect="1"/>
          </p:cNvPicPr>
          <p:nvPr/>
        </p:nvPicPr>
        <p:blipFill>
          <a:blip r:embed="rId3"/>
          <a:stretch>
            <a:fillRect/>
          </a:stretch>
        </p:blipFill>
        <p:spPr>
          <a:xfrm>
            <a:off x="6335485" y="0"/>
            <a:ext cx="5143500" cy="6858000"/>
          </a:xfrm>
          <a:prstGeom prst="rect">
            <a:avLst/>
          </a:prstGeom>
        </p:spPr>
      </p:pic>
      <p:cxnSp>
        <p:nvCxnSpPr>
          <p:cNvPr id="7" name="Straight Arrow Connector 6">
            <a:extLst>
              <a:ext uri="{FF2B5EF4-FFF2-40B4-BE49-F238E27FC236}">
                <a16:creationId xmlns:a16="http://schemas.microsoft.com/office/drawing/2014/main" id="{3E502CA6-3043-B907-2764-87052D86F180}"/>
              </a:ext>
            </a:extLst>
          </p:cNvPr>
          <p:cNvCxnSpPr>
            <a:cxnSpLocks/>
          </p:cNvCxnSpPr>
          <p:nvPr/>
        </p:nvCxnSpPr>
        <p:spPr>
          <a:xfrm flipV="1">
            <a:off x="2164904" y="1912826"/>
            <a:ext cx="7384398" cy="467426"/>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2ED8773A-E35A-EC0E-BC0C-9EE2BB2A9DFF}"/>
              </a:ext>
            </a:extLst>
          </p:cNvPr>
          <p:cNvCxnSpPr>
            <a:cxnSpLocks/>
          </p:cNvCxnSpPr>
          <p:nvPr/>
        </p:nvCxnSpPr>
        <p:spPr>
          <a:xfrm flipV="1">
            <a:off x="2164904" y="1867765"/>
            <a:ext cx="8125803" cy="104717"/>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01510456-D7F6-A25A-5E75-0E74946FB7EB}"/>
              </a:ext>
            </a:extLst>
          </p:cNvPr>
          <p:cNvSpPr txBox="1"/>
          <p:nvPr/>
        </p:nvSpPr>
        <p:spPr>
          <a:xfrm>
            <a:off x="10077409" y="745378"/>
            <a:ext cx="894629" cy="215444"/>
          </a:xfrm>
          <a:prstGeom prst="rect">
            <a:avLst/>
          </a:prstGeom>
          <a:noFill/>
        </p:spPr>
        <p:txBody>
          <a:bodyPr wrap="square" rtlCol="0">
            <a:spAutoFit/>
          </a:bodyPr>
          <a:lstStyle/>
          <a:p>
            <a:r>
              <a:rPr lang="en-US" sz="800" dirty="0">
                <a:solidFill>
                  <a:srgbClr val="FF0000"/>
                </a:solidFill>
              </a:rPr>
              <a:t>Click this Tab</a:t>
            </a:r>
          </a:p>
        </p:txBody>
      </p:sp>
      <p:sp>
        <p:nvSpPr>
          <p:cNvPr id="13" name="Oval 12">
            <a:extLst>
              <a:ext uri="{FF2B5EF4-FFF2-40B4-BE49-F238E27FC236}">
                <a16:creationId xmlns:a16="http://schemas.microsoft.com/office/drawing/2014/main" id="{3BB38BEE-A2F7-A87C-E297-04038CC39A67}"/>
              </a:ext>
            </a:extLst>
          </p:cNvPr>
          <p:cNvSpPr/>
          <p:nvPr/>
        </p:nvSpPr>
        <p:spPr>
          <a:xfrm>
            <a:off x="9994145" y="583239"/>
            <a:ext cx="874858" cy="46461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21D1FCC-F361-74EF-3523-29CFA24080C9}"/>
              </a:ext>
            </a:extLst>
          </p:cNvPr>
          <p:cNvSpPr txBox="1"/>
          <p:nvPr/>
        </p:nvSpPr>
        <p:spPr>
          <a:xfrm>
            <a:off x="5412105" y="1735179"/>
            <a:ext cx="1202828" cy="461665"/>
          </a:xfrm>
          <a:prstGeom prst="rect">
            <a:avLst/>
          </a:prstGeom>
          <a:noFill/>
        </p:spPr>
        <p:txBody>
          <a:bodyPr wrap="square" rtlCol="0">
            <a:spAutoFit/>
          </a:bodyPr>
          <a:lstStyle/>
          <a:p>
            <a:r>
              <a:rPr lang="zh-TW" altLang="en-US" sz="800" dirty="0">
                <a:solidFill>
                  <a:srgbClr val="FFC000"/>
                </a:solidFill>
                <a:effectLst/>
                <a:latin typeface="PingFang HK" panose="020B0400000000000000" pitchFamily="34" charset="-120"/>
                <a:ea typeface="PingFang HK" panose="020B0400000000000000" pitchFamily="34" charset="-120"/>
              </a:rPr>
              <a:t>主</a:t>
            </a:r>
            <a:r>
              <a:rPr lang="zh-TW" altLang="en-US" sz="800" b="1" dirty="0">
                <a:solidFill>
                  <a:srgbClr val="FFC000"/>
                </a:solidFill>
                <a:effectLst/>
                <a:latin typeface="PingFang HK" panose="020B0400000000000000" pitchFamily="34" charset="-120"/>
                <a:ea typeface="PingFang HK" panose="020B0400000000000000" pitchFamily="34" charset="-120"/>
              </a:rPr>
              <a:t>凱利</a:t>
            </a:r>
            <a:r>
              <a:rPr lang="en-US" altLang="zh-TW" sz="800" b="1" dirty="0">
                <a:solidFill>
                  <a:srgbClr val="FFC000"/>
                </a:solidFill>
                <a:latin typeface="PingFang HK Semibold" panose="020B0400000000000000" pitchFamily="34" charset="-120"/>
                <a:ea typeface="PingFang HK Semibold" panose="020B0400000000000000" pitchFamily="34" charset="-120"/>
              </a:rPr>
              <a:t> </a:t>
            </a:r>
            <a:r>
              <a:rPr lang="en-US" altLang="zh-TW" sz="800" dirty="0">
                <a:solidFill>
                  <a:srgbClr val="FFC000"/>
                </a:solidFill>
                <a:effectLst/>
                <a:latin typeface="PingFang HK" panose="020B0400000000000000" pitchFamily="34" charset="-120"/>
                <a:ea typeface="PingFang HK" panose="020B0400000000000000" pitchFamily="34" charset="-120"/>
              </a:rPr>
              <a:t>- </a:t>
            </a:r>
            <a:r>
              <a:rPr lang="zh-TW" altLang="en-US" sz="800" dirty="0">
                <a:solidFill>
                  <a:srgbClr val="FFC000"/>
                </a:solidFill>
                <a:effectLst/>
                <a:latin typeface="PingFang HK" panose="020B0400000000000000" pitchFamily="34" charset="-120"/>
                <a:ea typeface="PingFang HK" panose="020B0400000000000000" pitchFamily="34" charset="-120"/>
              </a:rPr>
              <a:t>客</a:t>
            </a:r>
            <a:r>
              <a:rPr lang="zh-TW" altLang="en-US" sz="800" b="1" dirty="0">
                <a:solidFill>
                  <a:srgbClr val="FFC000"/>
                </a:solidFill>
                <a:effectLst/>
                <a:latin typeface="PingFang HK" panose="020B0400000000000000" pitchFamily="34" charset="-120"/>
                <a:ea typeface="PingFang HK" panose="020B0400000000000000" pitchFamily="34" charset="-120"/>
              </a:rPr>
              <a:t>凱利</a:t>
            </a:r>
            <a:endParaRPr lang="zh-TW" altLang="en-US" sz="800" dirty="0">
              <a:solidFill>
                <a:srgbClr val="FFC000"/>
              </a:solidFill>
              <a:effectLst/>
              <a:latin typeface="PingFang HK Semibold" panose="020B0400000000000000" pitchFamily="34" charset="-120"/>
              <a:ea typeface="PingFang HK Semibold" panose="020B0400000000000000" pitchFamily="34" charset="-120"/>
            </a:endParaRPr>
          </a:p>
          <a:p>
            <a:endParaRPr lang="zh-TW" altLang="en-US" sz="800" dirty="0">
              <a:solidFill>
                <a:srgbClr val="FFC000"/>
              </a:solidFill>
              <a:effectLst/>
              <a:latin typeface="PingFang HK" panose="020B0400000000000000" pitchFamily="34" charset="-120"/>
              <a:ea typeface="PingFang HK" panose="020B0400000000000000" pitchFamily="34" charset="-120"/>
            </a:endParaRPr>
          </a:p>
          <a:p>
            <a:r>
              <a:rPr lang="en-US" altLang="zh-TW" sz="800" dirty="0">
                <a:effectLst/>
                <a:latin typeface="PingFang HK" panose="020B0400000000000000" pitchFamily="34" charset="-120"/>
                <a:ea typeface="PingFang HK" panose="020B0400000000000000" pitchFamily="34" charset="-120"/>
              </a:rPr>
              <a:t> </a:t>
            </a:r>
            <a:endParaRPr lang="zh-TW" altLang="en-US" sz="800" dirty="0">
              <a:effectLst/>
              <a:latin typeface="PingFang HK" panose="020B0400000000000000" pitchFamily="34" charset="-120"/>
              <a:ea typeface="PingFang HK" panose="020B0400000000000000" pitchFamily="34" charset="-120"/>
            </a:endParaRPr>
          </a:p>
        </p:txBody>
      </p:sp>
      <p:sp>
        <p:nvSpPr>
          <p:cNvPr id="15" name="Oval 14">
            <a:extLst>
              <a:ext uri="{FF2B5EF4-FFF2-40B4-BE49-F238E27FC236}">
                <a16:creationId xmlns:a16="http://schemas.microsoft.com/office/drawing/2014/main" id="{382C656F-601E-57D3-82EB-1AFD0F6BF85D}"/>
              </a:ext>
            </a:extLst>
          </p:cNvPr>
          <p:cNvSpPr/>
          <p:nvPr/>
        </p:nvSpPr>
        <p:spPr>
          <a:xfrm>
            <a:off x="69014" y="1614771"/>
            <a:ext cx="426427" cy="95136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4D2E7AD-9865-6244-86B9-6E2B65000937}"/>
              </a:ext>
            </a:extLst>
          </p:cNvPr>
          <p:cNvSpPr/>
          <p:nvPr/>
        </p:nvSpPr>
        <p:spPr>
          <a:xfrm>
            <a:off x="6839876" y="2750430"/>
            <a:ext cx="345469" cy="22909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5918023-B30E-37C4-0D96-EA4C5AB2619C}"/>
              </a:ext>
            </a:extLst>
          </p:cNvPr>
          <p:cNvSpPr/>
          <p:nvPr/>
        </p:nvSpPr>
        <p:spPr>
          <a:xfrm>
            <a:off x="6839876" y="2116524"/>
            <a:ext cx="345469" cy="3647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21463C74-F089-C731-DF47-5FD5531CBDAB}"/>
              </a:ext>
            </a:extLst>
          </p:cNvPr>
          <p:cNvSpPr/>
          <p:nvPr/>
        </p:nvSpPr>
        <p:spPr>
          <a:xfrm>
            <a:off x="6839876" y="3093307"/>
            <a:ext cx="345469" cy="22909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85F33D2-CEAC-D729-FAC6-D3BDB653BFAE}"/>
              </a:ext>
            </a:extLst>
          </p:cNvPr>
          <p:cNvSpPr/>
          <p:nvPr/>
        </p:nvSpPr>
        <p:spPr>
          <a:xfrm>
            <a:off x="6796215" y="5580310"/>
            <a:ext cx="345469" cy="22909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F6CAF744-CB40-4FB5-9778-3AC4AD0E8A17}"/>
              </a:ext>
            </a:extLst>
          </p:cNvPr>
          <p:cNvSpPr/>
          <p:nvPr/>
        </p:nvSpPr>
        <p:spPr>
          <a:xfrm>
            <a:off x="6847473" y="4230386"/>
            <a:ext cx="345469" cy="22909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7AEE049-4CB0-A42C-F89B-3919054BE7D4}"/>
              </a:ext>
            </a:extLst>
          </p:cNvPr>
          <p:cNvSpPr/>
          <p:nvPr/>
        </p:nvSpPr>
        <p:spPr>
          <a:xfrm>
            <a:off x="6915101" y="6187147"/>
            <a:ext cx="345469" cy="22909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DDF2074F-8F83-EAC8-B531-351E867F881E}"/>
              </a:ext>
            </a:extLst>
          </p:cNvPr>
          <p:cNvSpPr txBox="1"/>
          <p:nvPr/>
        </p:nvSpPr>
        <p:spPr>
          <a:xfrm>
            <a:off x="0" y="2532186"/>
            <a:ext cx="894629" cy="215444"/>
          </a:xfrm>
          <a:prstGeom prst="rect">
            <a:avLst/>
          </a:prstGeom>
          <a:noFill/>
        </p:spPr>
        <p:txBody>
          <a:bodyPr wrap="square" rtlCol="0">
            <a:spAutoFit/>
          </a:bodyPr>
          <a:lstStyle/>
          <a:p>
            <a:r>
              <a:rPr lang="en-US" sz="800" dirty="0">
                <a:solidFill>
                  <a:srgbClr val="FF0000"/>
                </a:solidFill>
              </a:rPr>
              <a:t>Only 7 Required</a:t>
            </a:r>
          </a:p>
        </p:txBody>
      </p:sp>
      <p:sp>
        <p:nvSpPr>
          <p:cNvPr id="25" name="TextBox 24">
            <a:extLst>
              <a:ext uri="{FF2B5EF4-FFF2-40B4-BE49-F238E27FC236}">
                <a16:creationId xmlns:a16="http://schemas.microsoft.com/office/drawing/2014/main" id="{8C455942-7E14-3EF6-AC1D-36BF938B2CC0}"/>
              </a:ext>
            </a:extLst>
          </p:cNvPr>
          <p:cNvSpPr txBox="1"/>
          <p:nvPr/>
        </p:nvSpPr>
        <p:spPr>
          <a:xfrm>
            <a:off x="6108157" y="4249770"/>
            <a:ext cx="894629" cy="215444"/>
          </a:xfrm>
          <a:prstGeom prst="rect">
            <a:avLst/>
          </a:prstGeom>
          <a:noFill/>
        </p:spPr>
        <p:txBody>
          <a:bodyPr wrap="square" rtlCol="0">
            <a:spAutoFit/>
          </a:bodyPr>
          <a:lstStyle/>
          <a:p>
            <a:r>
              <a:rPr lang="en-US" sz="800" dirty="0">
                <a:solidFill>
                  <a:srgbClr val="FF0000"/>
                </a:solidFill>
              </a:rPr>
              <a:t>Only 7 bookies</a:t>
            </a:r>
          </a:p>
        </p:txBody>
      </p:sp>
      <p:sp>
        <p:nvSpPr>
          <p:cNvPr id="26" name="TextBox 25">
            <a:extLst>
              <a:ext uri="{FF2B5EF4-FFF2-40B4-BE49-F238E27FC236}">
                <a16:creationId xmlns:a16="http://schemas.microsoft.com/office/drawing/2014/main" id="{4AE15A4D-6EB0-F951-CF55-9E6CA1CD65C7}"/>
              </a:ext>
            </a:extLst>
          </p:cNvPr>
          <p:cNvSpPr txBox="1"/>
          <p:nvPr/>
        </p:nvSpPr>
        <p:spPr>
          <a:xfrm>
            <a:off x="988869" y="88454"/>
            <a:ext cx="3242085" cy="369332"/>
          </a:xfrm>
          <a:prstGeom prst="rect">
            <a:avLst/>
          </a:prstGeom>
          <a:noFill/>
        </p:spPr>
        <p:txBody>
          <a:bodyPr wrap="square" rtlCol="0">
            <a:spAutoFit/>
          </a:bodyPr>
          <a:lstStyle/>
          <a:p>
            <a:r>
              <a:rPr lang="en-US" dirty="0"/>
              <a:t>https://next.data4mula.com</a:t>
            </a:r>
          </a:p>
        </p:txBody>
      </p:sp>
    </p:spTree>
    <p:extLst>
      <p:ext uri="{BB962C8B-B14F-4D97-AF65-F5344CB8AC3E}">
        <p14:creationId xmlns:p14="http://schemas.microsoft.com/office/powerpoint/2010/main" val="4167747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38494-3665-2D72-B77D-53F2E70DFB47}"/>
            </a:ext>
          </a:extLst>
        </p:cNvPr>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7EEE4DE6-9B6A-0A0F-77F9-335793875B81}"/>
              </a:ext>
            </a:extLst>
          </p:cNvPr>
          <p:cNvPicPr>
            <a:picLocks noChangeAspect="1"/>
          </p:cNvPicPr>
          <p:nvPr/>
        </p:nvPicPr>
        <p:blipFill>
          <a:blip r:embed="rId2"/>
          <a:stretch>
            <a:fillRect/>
          </a:stretch>
        </p:blipFill>
        <p:spPr>
          <a:xfrm>
            <a:off x="6435502" y="-106594"/>
            <a:ext cx="5143500" cy="6858000"/>
          </a:xfrm>
          <a:prstGeom prst="rect">
            <a:avLst/>
          </a:prstGeom>
        </p:spPr>
      </p:pic>
      <p:pic>
        <p:nvPicPr>
          <p:cNvPr id="4" name="Picture 3" descr="A screenshot of a chart&#10;&#10;Description automatically generated">
            <a:extLst>
              <a:ext uri="{FF2B5EF4-FFF2-40B4-BE49-F238E27FC236}">
                <a16:creationId xmlns:a16="http://schemas.microsoft.com/office/drawing/2014/main" id="{0D131E45-1934-B761-53F3-86BD746569D7}"/>
              </a:ext>
            </a:extLst>
          </p:cNvPr>
          <p:cNvPicPr>
            <a:picLocks noChangeAspect="1"/>
          </p:cNvPicPr>
          <p:nvPr/>
        </p:nvPicPr>
        <p:blipFill>
          <a:blip r:embed="rId3"/>
          <a:stretch>
            <a:fillRect/>
          </a:stretch>
        </p:blipFill>
        <p:spPr>
          <a:xfrm>
            <a:off x="69014" y="815546"/>
            <a:ext cx="4838700" cy="5600700"/>
          </a:xfrm>
          <a:prstGeom prst="rect">
            <a:avLst/>
          </a:prstGeom>
        </p:spPr>
      </p:pic>
      <p:cxnSp>
        <p:nvCxnSpPr>
          <p:cNvPr id="7" name="Straight Arrow Connector 6">
            <a:extLst>
              <a:ext uri="{FF2B5EF4-FFF2-40B4-BE49-F238E27FC236}">
                <a16:creationId xmlns:a16="http://schemas.microsoft.com/office/drawing/2014/main" id="{AAF2DAFE-076A-7688-C9CE-F36AE964444B}"/>
              </a:ext>
            </a:extLst>
          </p:cNvPr>
          <p:cNvCxnSpPr>
            <a:cxnSpLocks/>
          </p:cNvCxnSpPr>
          <p:nvPr/>
        </p:nvCxnSpPr>
        <p:spPr>
          <a:xfrm flipV="1">
            <a:off x="4564126" y="2090542"/>
            <a:ext cx="5430019" cy="344155"/>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CB9285AD-1ACD-4D52-33CF-F5689A61F1D5}"/>
              </a:ext>
            </a:extLst>
          </p:cNvPr>
          <p:cNvCxnSpPr>
            <a:cxnSpLocks/>
          </p:cNvCxnSpPr>
          <p:nvPr/>
        </p:nvCxnSpPr>
        <p:spPr>
          <a:xfrm flipV="1">
            <a:off x="4623897" y="2173392"/>
            <a:ext cx="5758249" cy="94552"/>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6DCBBBA0-0350-BAAC-73A0-9D687EBB2BB7}"/>
              </a:ext>
            </a:extLst>
          </p:cNvPr>
          <p:cNvSpPr txBox="1"/>
          <p:nvPr/>
        </p:nvSpPr>
        <p:spPr>
          <a:xfrm>
            <a:off x="8142721" y="1542502"/>
            <a:ext cx="894629" cy="215444"/>
          </a:xfrm>
          <a:prstGeom prst="rect">
            <a:avLst/>
          </a:prstGeom>
          <a:noFill/>
        </p:spPr>
        <p:txBody>
          <a:bodyPr wrap="square" rtlCol="0">
            <a:spAutoFit/>
          </a:bodyPr>
          <a:lstStyle/>
          <a:p>
            <a:r>
              <a:rPr lang="en-US" sz="800" dirty="0">
                <a:solidFill>
                  <a:srgbClr val="FF0000"/>
                </a:solidFill>
              </a:rPr>
              <a:t>Click this Tab</a:t>
            </a:r>
          </a:p>
        </p:txBody>
      </p:sp>
      <p:sp>
        <p:nvSpPr>
          <p:cNvPr id="13" name="Oval 12">
            <a:extLst>
              <a:ext uri="{FF2B5EF4-FFF2-40B4-BE49-F238E27FC236}">
                <a16:creationId xmlns:a16="http://schemas.microsoft.com/office/drawing/2014/main" id="{CD75FB53-03B5-CBE6-7A7E-7F3E99BF2541}"/>
              </a:ext>
            </a:extLst>
          </p:cNvPr>
          <p:cNvSpPr/>
          <p:nvPr/>
        </p:nvSpPr>
        <p:spPr>
          <a:xfrm>
            <a:off x="8056788" y="1310195"/>
            <a:ext cx="874858" cy="46461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445D536-F17D-0BC4-85A9-B748AFD03FE0}"/>
              </a:ext>
            </a:extLst>
          </p:cNvPr>
          <p:cNvSpPr txBox="1"/>
          <p:nvPr/>
        </p:nvSpPr>
        <p:spPr>
          <a:xfrm>
            <a:off x="5412105" y="1735179"/>
            <a:ext cx="1202828" cy="461665"/>
          </a:xfrm>
          <a:prstGeom prst="rect">
            <a:avLst/>
          </a:prstGeom>
          <a:noFill/>
        </p:spPr>
        <p:txBody>
          <a:bodyPr wrap="square" rtlCol="0">
            <a:spAutoFit/>
          </a:bodyPr>
          <a:lstStyle/>
          <a:p>
            <a:r>
              <a:rPr lang="zh-TW" altLang="en-US" sz="800" dirty="0">
                <a:solidFill>
                  <a:srgbClr val="FFC000"/>
                </a:solidFill>
                <a:effectLst/>
                <a:latin typeface="PingFang HK" panose="020B0400000000000000" pitchFamily="34" charset="-120"/>
                <a:ea typeface="PingFang HK" panose="020B0400000000000000" pitchFamily="34" charset="-120"/>
              </a:rPr>
              <a:t>主</a:t>
            </a:r>
            <a:r>
              <a:rPr lang="zh-TW" altLang="en-US" sz="800" b="1" dirty="0">
                <a:solidFill>
                  <a:srgbClr val="FFC000"/>
                </a:solidFill>
                <a:effectLst/>
                <a:latin typeface="PingFang HK" panose="020B0400000000000000" pitchFamily="34" charset="-120"/>
                <a:ea typeface="PingFang HK" panose="020B0400000000000000" pitchFamily="34" charset="-120"/>
              </a:rPr>
              <a:t>凱利</a:t>
            </a:r>
            <a:r>
              <a:rPr lang="en-US" altLang="zh-TW" sz="800" b="1" dirty="0">
                <a:solidFill>
                  <a:srgbClr val="FFC000"/>
                </a:solidFill>
                <a:latin typeface="PingFang HK Semibold" panose="020B0400000000000000" pitchFamily="34" charset="-120"/>
                <a:ea typeface="PingFang HK Semibold" panose="020B0400000000000000" pitchFamily="34" charset="-120"/>
              </a:rPr>
              <a:t> </a:t>
            </a:r>
            <a:r>
              <a:rPr lang="en-US" altLang="zh-TW" sz="800" dirty="0">
                <a:solidFill>
                  <a:srgbClr val="FFC000"/>
                </a:solidFill>
                <a:effectLst/>
                <a:latin typeface="PingFang HK" panose="020B0400000000000000" pitchFamily="34" charset="-120"/>
                <a:ea typeface="PingFang HK" panose="020B0400000000000000" pitchFamily="34" charset="-120"/>
              </a:rPr>
              <a:t>- </a:t>
            </a:r>
            <a:r>
              <a:rPr lang="zh-TW" altLang="en-US" sz="800" dirty="0">
                <a:solidFill>
                  <a:srgbClr val="FFC000"/>
                </a:solidFill>
                <a:effectLst/>
                <a:latin typeface="PingFang HK" panose="020B0400000000000000" pitchFamily="34" charset="-120"/>
                <a:ea typeface="PingFang HK" panose="020B0400000000000000" pitchFamily="34" charset="-120"/>
              </a:rPr>
              <a:t>客</a:t>
            </a:r>
            <a:r>
              <a:rPr lang="zh-TW" altLang="en-US" sz="800" b="1" dirty="0">
                <a:solidFill>
                  <a:srgbClr val="FFC000"/>
                </a:solidFill>
                <a:effectLst/>
                <a:latin typeface="PingFang HK" panose="020B0400000000000000" pitchFamily="34" charset="-120"/>
                <a:ea typeface="PingFang HK" panose="020B0400000000000000" pitchFamily="34" charset="-120"/>
              </a:rPr>
              <a:t>凱利</a:t>
            </a:r>
            <a:endParaRPr lang="zh-TW" altLang="en-US" sz="800" dirty="0">
              <a:solidFill>
                <a:srgbClr val="FFC000"/>
              </a:solidFill>
              <a:effectLst/>
              <a:latin typeface="PingFang HK Semibold" panose="020B0400000000000000" pitchFamily="34" charset="-120"/>
              <a:ea typeface="PingFang HK Semibold" panose="020B0400000000000000" pitchFamily="34" charset="-120"/>
            </a:endParaRPr>
          </a:p>
          <a:p>
            <a:endParaRPr lang="zh-TW" altLang="en-US" sz="800" dirty="0">
              <a:solidFill>
                <a:srgbClr val="FFC000"/>
              </a:solidFill>
              <a:effectLst/>
              <a:latin typeface="PingFang HK" panose="020B0400000000000000" pitchFamily="34" charset="-120"/>
              <a:ea typeface="PingFang HK" panose="020B0400000000000000" pitchFamily="34" charset="-120"/>
            </a:endParaRPr>
          </a:p>
          <a:p>
            <a:r>
              <a:rPr lang="en-US" altLang="zh-TW" sz="800" dirty="0">
                <a:effectLst/>
                <a:latin typeface="PingFang HK" panose="020B0400000000000000" pitchFamily="34" charset="-120"/>
                <a:ea typeface="PingFang HK" panose="020B0400000000000000" pitchFamily="34" charset="-120"/>
              </a:rPr>
              <a:t> </a:t>
            </a:r>
            <a:endParaRPr lang="zh-TW" altLang="en-US" sz="800" dirty="0">
              <a:effectLst/>
              <a:latin typeface="PingFang HK" panose="020B0400000000000000" pitchFamily="34" charset="-120"/>
              <a:ea typeface="PingFang HK" panose="020B0400000000000000" pitchFamily="34" charset="-120"/>
            </a:endParaRPr>
          </a:p>
        </p:txBody>
      </p:sp>
      <p:sp>
        <p:nvSpPr>
          <p:cNvPr id="15" name="Oval 14">
            <a:extLst>
              <a:ext uri="{FF2B5EF4-FFF2-40B4-BE49-F238E27FC236}">
                <a16:creationId xmlns:a16="http://schemas.microsoft.com/office/drawing/2014/main" id="{7415A246-EEAE-CAD9-E396-A8EC2D2DDCFE}"/>
              </a:ext>
            </a:extLst>
          </p:cNvPr>
          <p:cNvSpPr/>
          <p:nvPr/>
        </p:nvSpPr>
        <p:spPr>
          <a:xfrm>
            <a:off x="2609911" y="1640841"/>
            <a:ext cx="426427" cy="95136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F09304A1-AE4E-55DF-0331-43DD91A7ED7A}"/>
              </a:ext>
            </a:extLst>
          </p:cNvPr>
          <p:cNvSpPr/>
          <p:nvPr/>
        </p:nvSpPr>
        <p:spPr>
          <a:xfrm>
            <a:off x="11248360" y="1640841"/>
            <a:ext cx="345469" cy="22909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95F0BF72-9340-9B31-3B62-00CBD1E34530}"/>
              </a:ext>
            </a:extLst>
          </p:cNvPr>
          <p:cNvSpPr txBox="1"/>
          <p:nvPr/>
        </p:nvSpPr>
        <p:spPr>
          <a:xfrm>
            <a:off x="2438406" y="2542216"/>
            <a:ext cx="894629" cy="215444"/>
          </a:xfrm>
          <a:prstGeom prst="rect">
            <a:avLst/>
          </a:prstGeom>
          <a:noFill/>
        </p:spPr>
        <p:txBody>
          <a:bodyPr wrap="square" rtlCol="0">
            <a:spAutoFit/>
          </a:bodyPr>
          <a:lstStyle/>
          <a:p>
            <a:r>
              <a:rPr lang="en-US" sz="800" dirty="0">
                <a:solidFill>
                  <a:srgbClr val="FF0000"/>
                </a:solidFill>
              </a:rPr>
              <a:t>Only 7 Required</a:t>
            </a:r>
          </a:p>
        </p:txBody>
      </p:sp>
      <p:sp>
        <p:nvSpPr>
          <p:cNvPr id="25" name="TextBox 24">
            <a:extLst>
              <a:ext uri="{FF2B5EF4-FFF2-40B4-BE49-F238E27FC236}">
                <a16:creationId xmlns:a16="http://schemas.microsoft.com/office/drawing/2014/main" id="{37B194D9-B45A-633C-25E5-F9559A0D4388}"/>
              </a:ext>
            </a:extLst>
          </p:cNvPr>
          <p:cNvSpPr txBox="1"/>
          <p:nvPr/>
        </p:nvSpPr>
        <p:spPr>
          <a:xfrm>
            <a:off x="11531237" y="1542502"/>
            <a:ext cx="660764" cy="707886"/>
          </a:xfrm>
          <a:prstGeom prst="rect">
            <a:avLst/>
          </a:prstGeom>
          <a:noFill/>
        </p:spPr>
        <p:txBody>
          <a:bodyPr wrap="square" rtlCol="0">
            <a:spAutoFit/>
          </a:bodyPr>
          <a:lstStyle/>
          <a:p>
            <a:r>
              <a:rPr lang="en-US" sz="800" dirty="0">
                <a:solidFill>
                  <a:srgbClr val="FF0000"/>
                </a:solidFill>
              </a:rPr>
              <a:t>This can customize or pick from 100+ bookies</a:t>
            </a:r>
          </a:p>
        </p:txBody>
      </p:sp>
      <p:sp>
        <p:nvSpPr>
          <p:cNvPr id="26" name="TextBox 25">
            <a:extLst>
              <a:ext uri="{FF2B5EF4-FFF2-40B4-BE49-F238E27FC236}">
                <a16:creationId xmlns:a16="http://schemas.microsoft.com/office/drawing/2014/main" id="{EDBB45F7-403B-F8F9-AB86-6254091C5048}"/>
              </a:ext>
            </a:extLst>
          </p:cNvPr>
          <p:cNvSpPr txBox="1"/>
          <p:nvPr/>
        </p:nvSpPr>
        <p:spPr>
          <a:xfrm>
            <a:off x="988869" y="88454"/>
            <a:ext cx="3242085" cy="369332"/>
          </a:xfrm>
          <a:prstGeom prst="rect">
            <a:avLst/>
          </a:prstGeom>
          <a:noFill/>
        </p:spPr>
        <p:txBody>
          <a:bodyPr wrap="square" rtlCol="0">
            <a:spAutoFit/>
          </a:bodyPr>
          <a:lstStyle/>
          <a:p>
            <a:r>
              <a:rPr lang="en-US" dirty="0"/>
              <a:t>http://</a:t>
            </a:r>
            <a:r>
              <a:rPr lang="en-US" dirty="0" err="1"/>
              <a:t>live.nowscore.com</a:t>
            </a:r>
            <a:r>
              <a:rPr lang="en-US" dirty="0"/>
              <a:t>/1x2/</a:t>
            </a:r>
          </a:p>
        </p:txBody>
      </p:sp>
    </p:spTree>
    <p:extLst>
      <p:ext uri="{BB962C8B-B14F-4D97-AF65-F5344CB8AC3E}">
        <p14:creationId xmlns:p14="http://schemas.microsoft.com/office/powerpoint/2010/main" val="1507751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F836-4FFD-B0FE-53BC-DB62BCD9223F}"/>
              </a:ext>
            </a:extLst>
          </p:cNvPr>
          <p:cNvSpPr>
            <a:spLocks noGrp="1"/>
          </p:cNvSpPr>
          <p:nvPr>
            <p:ph type="title"/>
          </p:nvPr>
        </p:nvSpPr>
        <p:spPr/>
        <p:txBody>
          <a:bodyPr/>
          <a:lstStyle/>
          <a:p>
            <a:r>
              <a:rPr lang="en-US" dirty="0"/>
              <a:t>Test Scenario 1:</a:t>
            </a:r>
            <a:br>
              <a:rPr lang="en-US" dirty="0"/>
            </a:br>
            <a:endParaRPr lang="en-US" dirty="0"/>
          </a:p>
        </p:txBody>
      </p:sp>
      <p:sp>
        <p:nvSpPr>
          <p:cNvPr id="3" name="Content Placeholder 2">
            <a:extLst>
              <a:ext uri="{FF2B5EF4-FFF2-40B4-BE49-F238E27FC236}">
                <a16:creationId xmlns:a16="http://schemas.microsoft.com/office/drawing/2014/main" id="{8925230D-ACFF-840B-7BF7-7F2B0FC29F79}"/>
              </a:ext>
            </a:extLst>
          </p:cNvPr>
          <p:cNvSpPr>
            <a:spLocks noGrp="1"/>
          </p:cNvSpPr>
          <p:nvPr>
            <p:ph idx="1"/>
          </p:nvPr>
        </p:nvSpPr>
        <p:spPr>
          <a:xfrm>
            <a:off x="838200" y="1086196"/>
            <a:ext cx="10515600" cy="5669280"/>
          </a:xfrm>
        </p:spPr>
        <p:txBody>
          <a:bodyPr>
            <a:normAutofit fontScale="92500" lnSpcReduction="20000"/>
          </a:bodyPr>
          <a:lstStyle/>
          <a:p>
            <a:endParaRPr lang="en-US" dirty="0"/>
          </a:p>
          <a:p>
            <a:r>
              <a:rPr lang="en-US" dirty="0"/>
              <a:t>User enters Date of the match, Home team name, and Away team name.</a:t>
            </a:r>
          </a:p>
          <a:p>
            <a:endParaRPr lang="en-US" dirty="0"/>
          </a:p>
          <a:p>
            <a:r>
              <a:rPr lang="en-US" dirty="0"/>
              <a:t>For the Handicap Types, User checks “                    ”, Go Value checkbox appears, user enters “      ”</a:t>
            </a:r>
          </a:p>
          <a:p>
            <a:pPr marL="0" indent="0">
              <a:buNone/>
            </a:pPr>
            <a:endParaRPr lang="en-US" dirty="0"/>
          </a:p>
          <a:p>
            <a:r>
              <a:rPr lang="en-US" dirty="0"/>
              <a:t>For Bookies                                 , user enters "    " for the Go values.</a:t>
            </a:r>
          </a:p>
          <a:p>
            <a:endParaRPr lang="en-US" dirty="0"/>
          </a:p>
          <a:p>
            <a:r>
              <a:rPr lang="en-US" dirty="0"/>
              <a:t>For Bookies                      user enters "    " for the Go values.</a:t>
            </a:r>
          </a:p>
          <a:p>
            <a:pPr marL="0" indent="0">
              <a:buNone/>
            </a:pPr>
            <a:endParaRPr lang="en-US" dirty="0"/>
          </a:p>
          <a:p>
            <a:r>
              <a:rPr lang="en-US" dirty="0"/>
              <a:t>For the Auto-Pilot, User checkmarks the ”     </a:t>
            </a:r>
            <a:r>
              <a:rPr lang="en-US" sz="2200" dirty="0"/>
              <a:t>Yes</a:t>
            </a:r>
            <a:r>
              <a:rPr lang="en-US" dirty="0"/>
              <a:t>" checkbox. Enter the amount $5,000, and fill in all the Login, Password and Secret Questions’ Answers. </a:t>
            </a:r>
          </a:p>
        </p:txBody>
      </p:sp>
      <p:pic>
        <p:nvPicPr>
          <p:cNvPr id="4" name="Picture 3">
            <a:extLst>
              <a:ext uri="{FF2B5EF4-FFF2-40B4-BE49-F238E27FC236}">
                <a16:creationId xmlns:a16="http://schemas.microsoft.com/office/drawing/2014/main" id="{73D5AE73-70A8-781B-A756-92C0EC1F5EA5}"/>
              </a:ext>
            </a:extLst>
          </p:cNvPr>
          <p:cNvPicPr>
            <a:picLocks noChangeAspect="1"/>
          </p:cNvPicPr>
          <p:nvPr/>
        </p:nvPicPr>
        <p:blipFill>
          <a:blip r:embed="rId2"/>
          <a:stretch>
            <a:fillRect/>
          </a:stretch>
        </p:blipFill>
        <p:spPr>
          <a:xfrm>
            <a:off x="6367316" y="6435725"/>
            <a:ext cx="101600" cy="114300"/>
          </a:xfrm>
          <a:prstGeom prst="rect">
            <a:avLst/>
          </a:prstGeom>
        </p:spPr>
      </p:pic>
      <p:grpSp>
        <p:nvGrpSpPr>
          <p:cNvPr id="18" name="Group 17">
            <a:extLst>
              <a:ext uri="{FF2B5EF4-FFF2-40B4-BE49-F238E27FC236}">
                <a16:creationId xmlns:a16="http://schemas.microsoft.com/office/drawing/2014/main" id="{4AE7EA19-97B1-050B-986C-34AC34F3CB4C}"/>
              </a:ext>
            </a:extLst>
          </p:cNvPr>
          <p:cNvGrpSpPr/>
          <p:nvPr/>
        </p:nvGrpSpPr>
        <p:grpSpPr>
          <a:xfrm>
            <a:off x="2801770" y="3679016"/>
            <a:ext cx="2451510" cy="282635"/>
            <a:chOff x="2833464" y="4128844"/>
            <a:chExt cx="2451510" cy="282635"/>
          </a:xfrm>
        </p:grpSpPr>
        <p:sp>
          <p:nvSpPr>
            <p:cNvPr id="5" name="TextBox 4">
              <a:extLst>
                <a:ext uri="{FF2B5EF4-FFF2-40B4-BE49-F238E27FC236}">
                  <a16:creationId xmlns:a16="http://schemas.microsoft.com/office/drawing/2014/main" id="{8B910AC5-0A51-E56F-68AB-9F8C5462FBF1}"/>
                </a:ext>
              </a:extLst>
            </p:cNvPr>
            <p:cNvSpPr txBox="1"/>
            <p:nvPr/>
          </p:nvSpPr>
          <p:spPr>
            <a:xfrm>
              <a:off x="2833464" y="4128848"/>
              <a:ext cx="674507"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賽馬會</a:t>
              </a:r>
              <a:endParaRPr lang="en-US" sz="1200" dirty="0"/>
            </a:p>
          </p:txBody>
        </p:sp>
        <p:sp>
          <p:nvSpPr>
            <p:cNvPr id="6" name="TextBox 5">
              <a:extLst>
                <a:ext uri="{FF2B5EF4-FFF2-40B4-BE49-F238E27FC236}">
                  <a16:creationId xmlns:a16="http://schemas.microsoft.com/office/drawing/2014/main" id="{EA9B1FDD-15CA-605C-7C7C-083B8FE6CDBE}"/>
                </a:ext>
              </a:extLst>
            </p:cNvPr>
            <p:cNvSpPr txBox="1"/>
            <p:nvPr/>
          </p:nvSpPr>
          <p:spPr>
            <a:xfrm>
              <a:off x="3384580" y="4128847"/>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澳門</a:t>
              </a:r>
              <a:endParaRPr lang="en-US" sz="1200" dirty="0"/>
            </a:p>
          </p:txBody>
        </p:sp>
        <p:sp>
          <p:nvSpPr>
            <p:cNvPr id="7" name="TextBox 6">
              <a:extLst>
                <a:ext uri="{FF2B5EF4-FFF2-40B4-BE49-F238E27FC236}">
                  <a16:creationId xmlns:a16="http://schemas.microsoft.com/office/drawing/2014/main" id="{D9A41D53-996A-35DE-1FC7-29B89278EA8F}"/>
                </a:ext>
              </a:extLst>
            </p:cNvPr>
            <p:cNvSpPr txBox="1"/>
            <p:nvPr/>
          </p:nvSpPr>
          <p:spPr>
            <a:xfrm>
              <a:off x="3782717" y="4128844"/>
              <a:ext cx="966794" cy="276999"/>
            </a:xfrm>
            <a:prstGeom prst="rect">
              <a:avLst/>
            </a:prstGeom>
            <a:noFill/>
          </p:spPr>
          <p:txBody>
            <a:bodyPr wrap="square" rtlCol="0">
              <a:spAutoFit/>
            </a:bodyPr>
            <a:lstStyle/>
            <a:p>
              <a:r>
                <a:rPr lang="en-US" altLang="zh-TW" sz="1200" b="0" i="0" u="none" strike="noStrike" dirty="0" err="1">
                  <a:solidFill>
                    <a:srgbClr val="667382"/>
                  </a:solidFill>
                  <a:effectLst/>
                  <a:latin typeface="-apple-system"/>
                </a:rPr>
                <a:t>Interwetten</a:t>
              </a:r>
              <a:endParaRPr lang="en-US" sz="1200" dirty="0"/>
            </a:p>
          </p:txBody>
        </p:sp>
        <p:sp>
          <p:nvSpPr>
            <p:cNvPr id="8" name="TextBox 7">
              <a:extLst>
                <a:ext uri="{FF2B5EF4-FFF2-40B4-BE49-F238E27FC236}">
                  <a16:creationId xmlns:a16="http://schemas.microsoft.com/office/drawing/2014/main" id="{7B14037E-079C-B25B-E106-DD3F7437AD15}"/>
                </a:ext>
              </a:extLst>
            </p:cNvPr>
            <p:cNvSpPr txBox="1"/>
            <p:nvPr/>
          </p:nvSpPr>
          <p:spPr>
            <a:xfrm>
              <a:off x="4573482" y="4134480"/>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明陞</a:t>
              </a:r>
              <a:endParaRPr lang="en-US" sz="1200" dirty="0"/>
            </a:p>
          </p:txBody>
        </p:sp>
      </p:grpSp>
      <p:pic>
        <p:nvPicPr>
          <p:cNvPr id="9" name="Picture 8">
            <a:extLst>
              <a:ext uri="{FF2B5EF4-FFF2-40B4-BE49-F238E27FC236}">
                <a16:creationId xmlns:a16="http://schemas.microsoft.com/office/drawing/2014/main" id="{C9D1D724-182F-04FE-29E4-A5AC848A0FFF}"/>
              </a:ext>
            </a:extLst>
          </p:cNvPr>
          <p:cNvPicPr>
            <a:picLocks noChangeAspect="1"/>
          </p:cNvPicPr>
          <p:nvPr/>
        </p:nvPicPr>
        <p:blipFill>
          <a:blip r:embed="rId2"/>
          <a:stretch>
            <a:fillRect/>
          </a:stretch>
        </p:blipFill>
        <p:spPr>
          <a:xfrm>
            <a:off x="4471882" y="2942807"/>
            <a:ext cx="101600" cy="114300"/>
          </a:xfrm>
          <a:prstGeom prst="rect">
            <a:avLst/>
          </a:prstGeom>
        </p:spPr>
      </p:pic>
      <p:sp>
        <p:nvSpPr>
          <p:cNvPr id="10" name="Rectangle 9">
            <a:extLst>
              <a:ext uri="{FF2B5EF4-FFF2-40B4-BE49-F238E27FC236}">
                <a16:creationId xmlns:a16="http://schemas.microsoft.com/office/drawing/2014/main" id="{2F97133F-CB50-6CCE-6A51-BC2F3B958F84}"/>
              </a:ext>
            </a:extLst>
          </p:cNvPr>
          <p:cNvSpPr/>
          <p:nvPr/>
        </p:nvSpPr>
        <p:spPr>
          <a:xfrm>
            <a:off x="4416299" y="2898414"/>
            <a:ext cx="212767"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0372EA15-0D28-F103-E22D-D9C6017AA5B6}"/>
              </a:ext>
            </a:extLst>
          </p:cNvPr>
          <p:cNvGrpSpPr/>
          <p:nvPr/>
        </p:nvGrpSpPr>
        <p:grpSpPr>
          <a:xfrm>
            <a:off x="2870554" y="4463195"/>
            <a:ext cx="1601328" cy="277001"/>
            <a:chOff x="2815433" y="4540781"/>
            <a:chExt cx="1467862" cy="277001"/>
          </a:xfrm>
        </p:grpSpPr>
        <p:sp>
          <p:nvSpPr>
            <p:cNvPr id="11" name="TextBox 10">
              <a:extLst>
                <a:ext uri="{FF2B5EF4-FFF2-40B4-BE49-F238E27FC236}">
                  <a16:creationId xmlns:a16="http://schemas.microsoft.com/office/drawing/2014/main" id="{B69DA1FC-67AC-8FC3-A094-B777B05583AE}"/>
                </a:ext>
              </a:extLst>
            </p:cNvPr>
            <p:cNvSpPr txBox="1"/>
            <p:nvPr/>
          </p:nvSpPr>
          <p:spPr>
            <a:xfrm>
              <a:off x="2815433" y="4540783"/>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偉德</a:t>
              </a:r>
              <a:endParaRPr lang="en-US" sz="1200" dirty="0"/>
            </a:p>
          </p:txBody>
        </p:sp>
        <p:sp>
          <p:nvSpPr>
            <p:cNvPr id="12" name="TextBox 11">
              <a:extLst>
                <a:ext uri="{FF2B5EF4-FFF2-40B4-BE49-F238E27FC236}">
                  <a16:creationId xmlns:a16="http://schemas.microsoft.com/office/drawing/2014/main" id="{986FA423-88D9-B5C6-8388-4D05C22704A0}"/>
                </a:ext>
              </a:extLst>
            </p:cNvPr>
            <p:cNvSpPr txBox="1"/>
            <p:nvPr/>
          </p:nvSpPr>
          <p:spPr>
            <a:xfrm>
              <a:off x="3262660" y="4540781"/>
              <a:ext cx="711492" cy="276999"/>
            </a:xfrm>
            <a:prstGeom prst="rect">
              <a:avLst/>
            </a:prstGeom>
            <a:noFill/>
          </p:spPr>
          <p:txBody>
            <a:bodyPr wrap="square" rtlCol="0">
              <a:spAutoFit/>
            </a:bodyPr>
            <a:lstStyle/>
            <a:p>
              <a:r>
                <a:rPr lang="en-US" altLang="zh-TW" sz="1200" b="0" i="0" u="none" strike="noStrike" dirty="0">
                  <a:solidFill>
                    <a:srgbClr val="667382"/>
                  </a:solidFill>
                  <a:effectLst/>
                  <a:latin typeface="-apple-system"/>
                </a:rPr>
                <a:t>365</a:t>
              </a:r>
              <a:endParaRPr lang="en-US" sz="1200" dirty="0"/>
            </a:p>
          </p:txBody>
        </p:sp>
        <p:sp>
          <p:nvSpPr>
            <p:cNvPr id="13" name="TextBox 12">
              <a:extLst>
                <a:ext uri="{FF2B5EF4-FFF2-40B4-BE49-F238E27FC236}">
                  <a16:creationId xmlns:a16="http://schemas.microsoft.com/office/drawing/2014/main" id="{FA9F6FC6-8142-7368-856A-F3F785DC36A9}"/>
                </a:ext>
              </a:extLst>
            </p:cNvPr>
            <p:cNvSpPr txBox="1"/>
            <p:nvPr/>
          </p:nvSpPr>
          <p:spPr>
            <a:xfrm>
              <a:off x="3571803" y="4540781"/>
              <a:ext cx="711492" cy="276999"/>
            </a:xfrm>
            <a:prstGeom prst="rect">
              <a:avLst/>
            </a:prstGeom>
            <a:noFill/>
          </p:spPr>
          <p:txBody>
            <a:bodyPr wrap="square" rtlCol="0">
              <a:spAutoFit/>
            </a:bodyPr>
            <a:lstStyle/>
            <a:p>
              <a:r>
                <a:rPr lang="en-US" sz="1200" dirty="0">
                  <a:solidFill>
                    <a:srgbClr val="667382"/>
                  </a:solidFill>
                  <a:latin typeface="-apple-system"/>
                </a:rPr>
                <a:t>Crown</a:t>
              </a:r>
              <a:endParaRPr lang="en-US" sz="1200" dirty="0"/>
            </a:p>
          </p:txBody>
        </p:sp>
      </p:grpSp>
      <p:pic>
        <p:nvPicPr>
          <p:cNvPr id="14" name="Picture 13">
            <a:extLst>
              <a:ext uri="{FF2B5EF4-FFF2-40B4-BE49-F238E27FC236}">
                <a16:creationId xmlns:a16="http://schemas.microsoft.com/office/drawing/2014/main" id="{52D01693-AE4E-0ADA-E5EC-E25ED25D8B80}"/>
              </a:ext>
            </a:extLst>
          </p:cNvPr>
          <p:cNvPicPr>
            <a:picLocks noChangeAspect="1"/>
          </p:cNvPicPr>
          <p:nvPr/>
        </p:nvPicPr>
        <p:blipFill>
          <a:blip r:embed="rId3"/>
          <a:stretch>
            <a:fillRect/>
          </a:stretch>
        </p:blipFill>
        <p:spPr>
          <a:xfrm>
            <a:off x="6100900" y="4626467"/>
            <a:ext cx="203084" cy="113727"/>
          </a:xfrm>
          <a:prstGeom prst="rect">
            <a:avLst/>
          </a:prstGeom>
        </p:spPr>
      </p:pic>
      <p:sp>
        <p:nvSpPr>
          <p:cNvPr id="15" name="Rectangle 14">
            <a:extLst>
              <a:ext uri="{FF2B5EF4-FFF2-40B4-BE49-F238E27FC236}">
                <a16:creationId xmlns:a16="http://schemas.microsoft.com/office/drawing/2014/main" id="{3A3F257E-89E4-4074-7B17-7225A6E98A43}"/>
              </a:ext>
            </a:extLst>
          </p:cNvPr>
          <p:cNvSpPr/>
          <p:nvPr/>
        </p:nvSpPr>
        <p:spPr>
          <a:xfrm>
            <a:off x="6096000" y="4574671"/>
            <a:ext cx="212767"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4FAF027-2E62-ED24-A8B6-976C8F4977BF}"/>
              </a:ext>
            </a:extLst>
          </p:cNvPr>
          <p:cNvPicPr>
            <a:picLocks noChangeAspect="1"/>
          </p:cNvPicPr>
          <p:nvPr/>
        </p:nvPicPr>
        <p:blipFill>
          <a:blip r:embed="rId4"/>
          <a:stretch>
            <a:fillRect/>
          </a:stretch>
        </p:blipFill>
        <p:spPr>
          <a:xfrm>
            <a:off x="6839070" y="2610476"/>
            <a:ext cx="267086" cy="178057"/>
          </a:xfrm>
          <a:prstGeom prst="rect">
            <a:avLst/>
          </a:prstGeom>
        </p:spPr>
      </p:pic>
      <p:sp>
        <p:nvSpPr>
          <p:cNvPr id="17" name="TextBox 16">
            <a:extLst>
              <a:ext uri="{FF2B5EF4-FFF2-40B4-BE49-F238E27FC236}">
                <a16:creationId xmlns:a16="http://schemas.microsoft.com/office/drawing/2014/main" id="{E01B904F-1884-ED7B-5E99-4079CF126652}"/>
              </a:ext>
            </a:extLst>
          </p:cNvPr>
          <p:cNvSpPr txBox="1"/>
          <p:nvPr/>
        </p:nvSpPr>
        <p:spPr>
          <a:xfrm>
            <a:off x="7022733" y="2545615"/>
            <a:ext cx="1750029" cy="307777"/>
          </a:xfrm>
          <a:prstGeom prst="rect">
            <a:avLst/>
          </a:prstGeom>
          <a:noFill/>
        </p:spPr>
        <p:txBody>
          <a:bodyPr wrap="square" rtlCol="0">
            <a:spAutoFit/>
          </a:bodyPr>
          <a:lstStyle/>
          <a:p>
            <a:r>
              <a:rPr lang="en-US" sz="1400" dirty="0"/>
              <a:t>[0/-0.5]</a:t>
            </a:r>
            <a:r>
              <a:rPr lang="en-US" sz="1200" dirty="0"/>
              <a:t> </a:t>
            </a:r>
          </a:p>
        </p:txBody>
      </p:sp>
      <p:pic>
        <p:nvPicPr>
          <p:cNvPr id="19" name="Picture 18">
            <a:extLst>
              <a:ext uri="{FF2B5EF4-FFF2-40B4-BE49-F238E27FC236}">
                <a16:creationId xmlns:a16="http://schemas.microsoft.com/office/drawing/2014/main" id="{73637973-8AB7-9A2B-2CBD-8FFACDCB9764}"/>
              </a:ext>
            </a:extLst>
          </p:cNvPr>
          <p:cNvPicPr>
            <a:picLocks noChangeAspect="1"/>
          </p:cNvPicPr>
          <p:nvPr/>
        </p:nvPicPr>
        <p:blipFill>
          <a:blip r:embed="rId2"/>
          <a:stretch>
            <a:fillRect/>
          </a:stretch>
        </p:blipFill>
        <p:spPr>
          <a:xfrm>
            <a:off x="7065650" y="3749593"/>
            <a:ext cx="101600" cy="114300"/>
          </a:xfrm>
          <a:prstGeom prst="rect">
            <a:avLst/>
          </a:prstGeom>
        </p:spPr>
      </p:pic>
      <p:sp>
        <p:nvSpPr>
          <p:cNvPr id="20" name="Rectangle 19">
            <a:extLst>
              <a:ext uri="{FF2B5EF4-FFF2-40B4-BE49-F238E27FC236}">
                <a16:creationId xmlns:a16="http://schemas.microsoft.com/office/drawing/2014/main" id="{43C82DC6-69D0-3234-9C97-16003081C9F4}"/>
              </a:ext>
            </a:extLst>
          </p:cNvPr>
          <p:cNvSpPr/>
          <p:nvPr/>
        </p:nvSpPr>
        <p:spPr>
          <a:xfrm>
            <a:off x="7010067" y="3705200"/>
            <a:ext cx="212767"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E7D0D017-5110-6760-AC20-5A02816C71A2}"/>
              </a:ext>
            </a:extLst>
          </p:cNvPr>
          <p:cNvPicPr>
            <a:picLocks noChangeAspect="1"/>
          </p:cNvPicPr>
          <p:nvPr/>
        </p:nvPicPr>
        <p:blipFill>
          <a:blip r:embed="rId4"/>
          <a:stretch>
            <a:fillRect/>
          </a:stretch>
        </p:blipFill>
        <p:spPr>
          <a:xfrm>
            <a:off x="7050030" y="5356447"/>
            <a:ext cx="267086" cy="178057"/>
          </a:xfrm>
          <a:prstGeom prst="rect">
            <a:avLst/>
          </a:prstGeom>
        </p:spPr>
      </p:pic>
    </p:spTree>
    <p:extLst>
      <p:ext uri="{BB962C8B-B14F-4D97-AF65-F5344CB8AC3E}">
        <p14:creationId xmlns:p14="http://schemas.microsoft.com/office/powerpoint/2010/main" val="1608866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D352FF-93BE-AF67-2E12-C95AE2E6B46B}"/>
              </a:ext>
            </a:extLst>
          </p:cNvPr>
          <p:cNvSpPr/>
          <p:nvPr/>
        </p:nvSpPr>
        <p:spPr>
          <a:xfrm>
            <a:off x="1058761" y="347185"/>
            <a:ext cx="5237108" cy="6368408"/>
          </a:xfrm>
          <a:prstGeom prst="rect">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160ABA0-080E-6ED2-0599-361997FD7B3E}"/>
              </a:ext>
            </a:extLst>
          </p:cNvPr>
          <p:cNvSpPr/>
          <p:nvPr/>
        </p:nvSpPr>
        <p:spPr>
          <a:xfrm>
            <a:off x="2117046" y="805414"/>
            <a:ext cx="1934224"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AB4804B-85DC-7FBF-AB0B-93EAB91EBE9C}"/>
              </a:ext>
            </a:extLst>
          </p:cNvPr>
          <p:cNvSpPr txBox="1"/>
          <p:nvPr/>
        </p:nvSpPr>
        <p:spPr>
          <a:xfrm>
            <a:off x="1409917" y="1377527"/>
            <a:ext cx="1750029" cy="307777"/>
          </a:xfrm>
          <a:prstGeom prst="rect">
            <a:avLst/>
          </a:prstGeom>
          <a:noFill/>
        </p:spPr>
        <p:txBody>
          <a:bodyPr wrap="square" rtlCol="0">
            <a:spAutoFit/>
          </a:bodyPr>
          <a:lstStyle/>
          <a:p>
            <a:r>
              <a:rPr lang="en-US" sz="1400" dirty="0"/>
              <a:t>Away</a:t>
            </a:r>
          </a:p>
        </p:txBody>
      </p:sp>
      <p:sp>
        <p:nvSpPr>
          <p:cNvPr id="10" name="TextBox 9">
            <a:extLst>
              <a:ext uri="{FF2B5EF4-FFF2-40B4-BE49-F238E27FC236}">
                <a16:creationId xmlns:a16="http://schemas.microsoft.com/office/drawing/2014/main" id="{DB362E8C-2D4B-4A1C-EFE2-53AAA965A92E}"/>
              </a:ext>
            </a:extLst>
          </p:cNvPr>
          <p:cNvSpPr txBox="1"/>
          <p:nvPr/>
        </p:nvSpPr>
        <p:spPr>
          <a:xfrm>
            <a:off x="1375575" y="1094543"/>
            <a:ext cx="1750029" cy="307777"/>
          </a:xfrm>
          <a:prstGeom prst="rect">
            <a:avLst/>
          </a:prstGeom>
          <a:noFill/>
        </p:spPr>
        <p:txBody>
          <a:bodyPr wrap="square" rtlCol="0">
            <a:spAutoFit/>
          </a:bodyPr>
          <a:lstStyle/>
          <a:p>
            <a:r>
              <a:rPr lang="en-US" sz="1400" dirty="0"/>
              <a:t>Home </a:t>
            </a:r>
          </a:p>
        </p:txBody>
      </p:sp>
      <p:sp>
        <p:nvSpPr>
          <p:cNvPr id="11" name="TextBox 10">
            <a:extLst>
              <a:ext uri="{FF2B5EF4-FFF2-40B4-BE49-F238E27FC236}">
                <a16:creationId xmlns:a16="http://schemas.microsoft.com/office/drawing/2014/main" id="{509C2688-1162-4AE5-706F-24A6141FE015}"/>
              </a:ext>
            </a:extLst>
          </p:cNvPr>
          <p:cNvSpPr txBox="1"/>
          <p:nvPr/>
        </p:nvSpPr>
        <p:spPr>
          <a:xfrm>
            <a:off x="1390369" y="777213"/>
            <a:ext cx="1750029" cy="307777"/>
          </a:xfrm>
          <a:prstGeom prst="rect">
            <a:avLst/>
          </a:prstGeom>
          <a:noFill/>
        </p:spPr>
        <p:txBody>
          <a:bodyPr wrap="square" rtlCol="0">
            <a:spAutoFit/>
          </a:bodyPr>
          <a:lstStyle/>
          <a:p>
            <a:r>
              <a:rPr lang="en-US" sz="1400" dirty="0"/>
              <a:t>Date</a:t>
            </a:r>
          </a:p>
        </p:txBody>
      </p:sp>
      <p:sp>
        <p:nvSpPr>
          <p:cNvPr id="24" name="TextBox 23">
            <a:extLst>
              <a:ext uri="{FF2B5EF4-FFF2-40B4-BE49-F238E27FC236}">
                <a16:creationId xmlns:a16="http://schemas.microsoft.com/office/drawing/2014/main" id="{4E8D4CAF-D729-A186-E06B-E77AA163F2F3}"/>
              </a:ext>
            </a:extLst>
          </p:cNvPr>
          <p:cNvSpPr txBox="1"/>
          <p:nvPr/>
        </p:nvSpPr>
        <p:spPr>
          <a:xfrm>
            <a:off x="3165552" y="2428953"/>
            <a:ext cx="1750029" cy="307777"/>
          </a:xfrm>
          <a:prstGeom prst="rect">
            <a:avLst/>
          </a:prstGeom>
          <a:noFill/>
        </p:spPr>
        <p:txBody>
          <a:bodyPr wrap="square" rtlCol="0">
            <a:spAutoFit/>
          </a:bodyPr>
          <a:lstStyle/>
          <a:p>
            <a:r>
              <a:rPr lang="en-US" sz="1400" dirty="0"/>
              <a:t>[0/-0.5]</a:t>
            </a:r>
            <a:r>
              <a:rPr lang="en-US" sz="1200" dirty="0"/>
              <a:t> </a:t>
            </a:r>
          </a:p>
        </p:txBody>
      </p:sp>
      <p:sp>
        <p:nvSpPr>
          <p:cNvPr id="6" name="TextBox 5">
            <a:extLst>
              <a:ext uri="{FF2B5EF4-FFF2-40B4-BE49-F238E27FC236}">
                <a16:creationId xmlns:a16="http://schemas.microsoft.com/office/drawing/2014/main" id="{094F12B0-7481-BF29-B66F-C272E475A9CD}"/>
              </a:ext>
            </a:extLst>
          </p:cNvPr>
          <p:cNvSpPr txBox="1"/>
          <p:nvPr/>
        </p:nvSpPr>
        <p:spPr>
          <a:xfrm>
            <a:off x="1401826" y="1807591"/>
            <a:ext cx="1690430" cy="738664"/>
          </a:xfrm>
          <a:prstGeom prst="rect">
            <a:avLst/>
          </a:prstGeom>
          <a:noFill/>
        </p:spPr>
        <p:txBody>
          <a:bodyPr wrap="square" rtlCol="0">
            <a:spAutoFit/>
          </a:bodyPr>
          <a:lstStyle/>
          <a:p>
            <a:r>
              <a:rPr lang="en-US" sz="1400" b="1" dirty="0"/>
              <a:t>Handicap Types</a:t>
            </a:r>
          </a:p>
          <a:p>
            <a:endParaRPr lang="en-US" sz="1400" dirty="0"/>
          </a:p>
          <a:p>
            <a:endParaRPr lang="en-US" sz="1400" dirty="0">
              <a:latin typeface="Wingdings" pitchFamily="2" charset="2"/>
            </a:endParaRPr>
          </a:p>
        </p:txBody>
      </p:sp>
      <p:sp>
        <p:nvSpPr>
          <p:cNvPr id="14" name="TextBox 13">
            <a:extLst>
              <a:ext uri="{FF2B5EF4-FFF2-40B4-BE49-F238E27FC236}">
                <a16:creationId xmlns:a16="http://schemas.microsoft.com/office/drawing/2014/main" id="{99FE9FA5-4013-46FF-38E8-FD6422409274}"/>
              </a:ext>
            </a:extLst>
          </p:cNvPr>
          <p:cNvSpPr txBox="1"/>
          <p:nvPr/>
        </p:nvSpPr>
        <p:spPr>
          <a:xfrm>
            <a:off x="1704012" y="2115865"/>
            <a:ext cx="1750029" cy="307777"/>
          </a:xfrm>
          <a:prstGeom prst="rect">
            <a:avLst/>
          </a:prstGeom>
          <a:noFill/>
        </p:spPr>
        <p:txBody>
          <a:bodyPr wrap="square" rtlCol="0">
            <a:spAutoFit/>
          </a:bodyPr>
          <a:lstStyle/>
          <a:p>
            <a:r>
              <a:rPr lang="en-US" sz="1400" dirty="0"/>
              <a:t>[0]</a:t>
            </a:r>
            <a:r>
              <a:rPr lang="en-US" sz="1200" dirty="0"/>
              <a:t> </a:t>
            </a:r>
          </a:p>
        </p:txBody>
      </p:sp>
      <p:sp>
        <p:nvSpPr>
          <p:cNvPr id="18" name="TextBox 17">
            <a:extLst>
              <a:ext uri="{FF2B5EF4-FFF2-40B4-BE49-F238E27FC236}">
                <a16:creationId xmlns:a16="http://schemas.microsoft.com/office/drawing/2014/main" id="{DAD82866-5892-070B-8F6E-767BDC35C366}"/>
              </a:ext>
            </a:extLst>
          </p:cNvPr>
          <p:cNvSpPr txBox="1"/>
          <p:nvPr/>
        </p:nvSpPr>
        <p:spPr>
          <a:xfrm>
            <a:off x="1704012" y="2438046"/>
            <a:ext cx="1750029" cy="307777"/>
          </a:xfrm>
          <a:prstGeom prst="rect">
            <a:avLst/>
          </a:prstGeom>
          <a:noFill/>
        </p:spPr>
        <p:txBody>
          <a:bodyPr wrap="square" rtlCol="0">
            <a:spAutoFit/>
          </a:bodyPr>
          <a:lstStyle/>
          <a:p>
            <a:r>
              <a:rPr lang="en-US" sz="1400" dirty="0"/>
              <a:t>[0/0.5]</a:t>
            </a:r>
            <a:r>
              <a:rPr lang="en-US" sz="1200" dirty="0"/>
              <a:t> </a:t>
            </a:r>
          </a:p>
        </p:txBody>
      </p:sp>
      <p:pic>
        <p:nvPicPr>
          <p:cNvPr id="21" name="Picture 20">
            <a:extLst>
              <a:ext uri="{FF2B5EF4-FFF2-40B4-BE49-F238E27FC236}">
                <a16:creationId xmlns:a16="http://schemas.microsoft.com/office/drawing/2014/main" id="{56C92325-CADB-CFFF-2D23-C8591955D0C9}"/>
              </a:ext>
            </a:extLst>
          </p:cNvPr>
          <p:cNvPicPr>
            <a:picLocks noChangeAspect="1"/>
          </p:cNvPicPr>
          <p:nvPr/>
        </p:nvPicPr>
        <p:blipFill>
          <a:blip r:embed="rId2"/>
          <a:stretch>
            <a:fillRect/>
          </a:stretch>
        </p:blipFill>
        <p:spPr>
          <a:xfrm>
            <a:off x="2998872" y="2469250"/>
            <a:ext cx="267086" cy="224252"/>
          </a:xfrm>
          <a:prstGeom prst="rect">
            <a:avLst/>
          </a:prstGeom>
        </p:spPr>
      </p:pic>
      <p:sp>
        <p:nvSpPr>
          <p:cNvPr id="25" name="TextBox 24">
            <a:extLst>
              <a:ext uri="{FF2B5EF4-FFF2-40B4-BE49-F238E27FC236}">
                <a16:creationId xmlns:a16="http://schemas.microsoft.com/office/drawing/2014/main" id="{50B2FD3B-AE99-C34E-5E85-BD099A36B251}"/>
              </a:ext>
            </a:extLst>
          </p:cNvPr>
          <p:cNvSpPr txBox="1"/>
          <p:nvPr/>
        </p:nvSpPr>
        <p:spPr>
          <a:xfrm>
            <a:off x="1719903" y="2711122"/>
            <a:ext cx="986509" cy="307777"/>
          </a:xfrm>
          <a:prstGeom prst="rect">
            <a:avLst/>
          </a:prstGeom>
          <a:noFill/>
        </p:spPr>
        <p:txBody>
          <a:bodyPr wrap="square" rtlCol="0">
            <a:spAutoFit/>
          </a:bodyPr>
          <a:lstStyle/>
          <a:p>
            <a:r>
              <a:rPr lang="en-US" sz="1400" dirty="0"/>
              <a:t>[0.5/1]</a:t>
            </a:r>
            <a:r>
              <a:rPr lang="en-US" sz="1200" dirty="0"/>
              <a:t> </a:t>
            </a:r>
          </a:p>
        </p:txBody>
      </p:sp>
      <p:sp>
        <p:nvSpPr>
          <p:cNvPr id="26" name="TextBox 25">
            <a:extLst>
              <a:ext uri="{FF2B5EF4-FFF2-40B4-BE49-F238E27FC236}">
                <a16:creationId xmlns:a16="http://schemas.microsoft.com/office/drawing/2014/main" id="{8A247FBC-51CE-3FA5-4251-696730687AD1}"/>
              </a:ext>
            </a:extLst>
          </p:cNvPr>
          <p:cNvSpPr txBox="1"/>
          <p:nvPr/>
        </p:nvSpPr>
        <p:spPr>
          <a:xfrm>
            <a:off x="3181443" y="2726594"/>
            <a:ext cx="1750029" cy="307777"/>
          </a:xfrm>
          <a:prstGeom prst="rect">
            <a:avLst/>
          </a:prstGeom>
          <a:noFill/>
        </p:spPr>
        <p:txBody>
          <a:bodyPr wrap="square" rtlCol="0">
            <a:spAutoFit/>
          </a:bodyPr>
          <a:lstStyle/>
          <a:p>
            <a:r>
              <a:rPr lang="en-US" sz="1400" dirty="0"/>
              <a:t>[-0.5/-1]</a:t>
            </a:r>
            <a:r>
              <a:rPr lang="en-US" sz="1200" dirty="0"/>
              <a:t> </a:t>
            </a:r>
          </a:p>
        </p:txBody>
      </p:sp>
      <p:grpSp>
        <p:nvGrpSpPr>
          <p:cNvPr id="58" name="Group 57">
            <a:extLst>
              <a:ext uri="{FF2B5EF4-FFF2-40B4-BE49-F238E27FC236}">
                <a16:creationId xmlns:a16="http://schemas.microsoft.com/office/drawing/2014/main" id="{66BACE87-BB72-FE23-3C58-6EAB64FDF508}"/>
              </a:ext>
            </a:extLst>
          </p:cNvPr>
          <p:cNvGrpSpPr/>
          <p:nvPr/>
        </p:nvGrpSpPr>
        <p:grpSpPr>
          <a:xfrm>
            <a:off x="1416620" y="3270782"/>
            <a:ext cx="2535365" cy="1544090"/>
            <a:chOff x="1327284" y="3860791"/>
            <a:chExt cx="2535365" cy="1544090"/>
          </a:xfrm>
        </p:grpSpPr>
        <p:sp>
          <p:nvSpPr>
            <p:cNvPr id="7" name="TextBox 6">
              <a:extLst>
                <a:ext uri="{FF2B5EF4-FFF2-40B4-BE49-F238E27FC236}">
                  <a16:creationId xmlns:a16="http://schemas.microsoft.com/office/drawing/2014/main" id="{86422715-F535-8E7B-4777-C607EB6C1196}"/>
                </a:ext>
              </a:extLst>
            </p:cNvPr>
            <p:cNvSpPr txBox="1"/>
            <p:nvPr/>
          </p:nvSpPr>
          <p:spPr>
            <a:xfrm>
              <a:off x="1327284" y="3860791"/>
              <a:ext cx="1750029" cy="307777"/>
            </a:xfrm>
            <a:prstGeom prst="rect">
              <a:avLst/>
            </a:prstGeom>
            <a:noFill/>
          </p:spPr>
          <p:txBody>
            <a:bodyPr wrap="square" rtlCol="0">
              <a:spAutoFit/>
            </a:bodyPr>
            <a:lstStyle/>
            <a:p>
              <a:r>
                <a:rPr lang="en-US" sz="1400" b="1" dirty="0"/>
                <a:t>Bookies’ Go Values</a:t>
              </a:r>
            </a:p>
          </p:txBody>
        </p:sp>
        <p:sp>
          <p:nvSpPr>
            <p:cNvPr id="36" name="TextBox 35">
              <a:extLst>
                <a:ext uri="{FF2B5EF4-FFF2-40B4-BE49-F238E27FC236}">
                  <a16:creationId xmlns:a16="http://schemas.microsoft.com/office/drawing/2014/main" id="{2C62E0AA-EA9E-4EF4-82FF-41707DE308E5}"/>
                </a:ext>
              </a:extLst>
            </p:cNvPr>
            <p:cNvSpPr txBox="1"/>
            <p:nvPr/>
          </p:nvSpPr>
          <p:spPr>
            <a:xfrm>
              <a:off x="1674559" y="4215484"/>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賽馬會</a:t>
              </a:r>
              <a:endParaRPr lang="en-US" sz="1200" dirty="0"/>
            </a:p>
          </p:txBody>
        </p:sp>
        <p:sp>
          <p:nvSpPr>
            <p:cNvPr id="37" name="TextBox 36">
              <a:extLst>
                <a:ext uri="{FF2B5EF4-FFF2-40B4-BE49-F238E27FC236}">
                  <a16:creationId xmlns:a16="http://schemas.microsoft.com/office/drawing/2014/main" id="{F6E71795-64C2-2909-EB35-531F956428B4}"/>
                </a:ext>
              </a:extLst>
            </p:cNvPr>
            <p:cNvSpPr txBox="1"/>
            <p:nvPr/>
          </p:nvSpPr>
          <p:spPr>
            <a:xfrm>
              <a:off x="3151157" y="4215482"/>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澳門</a:t>
              </a:r>
              <a:endParaRPr lang="en-US" sz="1200" dirty="0"/>
            </a:p>
          </p:txBody>
        </p:sp>
        <p:sp>
          <p:nvSpPr>
            <p:cNvPr id="38" name="TextBox 37">
              <a:extLst>
                <a:ext uri="{FF2B5EF4-FFF2-40B4-BE49-F238E27FC236}">
                  <a16:creationId xmlns:a16="http://schemas.microsoft.com/office/drawing/2014/main" id="{DEAD5B86-ECB2-AA09-C415-F4B529EEBD97}"/>
                </a:ext>
              </a:extLst>
            </p:cNvPr>
            <p:cNvSpPr txBox="1"/>
            <p:nvPr/>
          </p:nvSpPr>
          <p:spPr>
            <a:xfrm>
              <a:off x="1665076" y="4529310"/>
              <a:ext cx="966794" cy="276999"/>
            </a:xfrm>
            <a:prstGeom prst="rect">
              <a:avLst/>
            </a:prstGeom>
            <a:noFill/>
          </p:spPr>
          <p:txBody>
            <a:bodyPr wrap="square" rtlCol="0">
              <a:spAutoFit/>
            </a:bodyPr>
            <a:lstStyle/>
            <a:p>
              <a:r>
                <a:rPr lang="en-US" altLang="zh-TW" sz="1200" b="0" i="0" u="none" strike="noStrike" dirty="0" err="1">
                  <a:solidFill>
                    <a:srgbClr val="667382"/>
                  </a:solidFill>
                  <a:effectLst/>
                  <a:latin typeface="-apple-system"/>
                </a:rPr>
                <a:t>Interwetten</a:t>
              </a:r>
              <a:endParaRPr lang="en-US" sz="1200" dirty="0"/>
            </a:p>
          </p:txBody>
        </p:sp>
        <p:sp>
          <p:nvSpPr>
            <p:cNvPr id="39" name="TextBox 38">
              <a:extLst>
                <a:ext uri="{FF2B5EF4-FFF2-40B4-BE49-F238E27FC236}">
                  <a16:creationId xmlns:a16="http://schemas.microsoft.com/office/drawing/2014/main" id="{3F6549FD-A35F-A2B4-5F84-C735CEC3C768}"/>
                </a:ext>
              </a:extLst>
            </p:cNvPr>
            <p:cNvSpPr txBox="1"/>
            <p:nvPr/>
          </p:nvSpPr>
          <p:spPr>
            <a:xfrm>
              <a:off x="3151157" y="4541953"/>
              <a:ext cx="711492" cy="276999"/>
            </a:xfrm>
            <a:prstGeom prst="rect">
              <a:avLst/>
            </a:prstGeom>
            <a:noFill/>
          </p:spPr>
          <p:txBody>
            <a:bodyPr wrap="square" rtlCol="0">
              <a:spAutoFit/>
            </a:bodyPr>
            <a:lstStyle/>
            <a:p>
              <a:r>
                <a:rPr lang="en-US" altLang="zh-TW" sz="1200" b="0" i="0" u="none" strike="noStrike" dirty="0">
                  <a:solidFill>
                    <a:srgbClr val="667382"/>
                  </a:solidFill>
                  <a:effectLst/>
                  <a:latin typeface="-apple-system"/>
                </a:rPr>
                <a:t>365</a:t>
              </a:r>
              <a:endParaRPr lang="en-US" sz="1200" dirty="0"/>
            </a:p>
          </p:txBody>
        </p:sp>
        <p:sp>
          <p:nvSpPr>
            <p:cNvPr id="40" name="TextBox 39">
              <a:extLst>
                <a:ext uri="{FF2B5EF4-FFF2-40B4-BE49-F238E27FC236}">
                  <a16:creationId xmlns:a16="http://schemas.microsoft.com/office/drawing/2014/main" id="{938742A9-F90A-B7EF-A43C-B1229E70922E}"/>
                </a:ext>
              </a:extLst>
            </p:cNvPr>
            <p:cNvSpPr txBox="1"/>
            <p:nvPr/>
          </p:nvSpPr>
          <p:spPr>
            <a:xfrm>
              <a:off x="1689266" y="4829453"/>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偉德</a:t>
              </a:r>
              <a:endParaRPr lang="en-US" sz="1200" dirty="0"/>
            </a:p>
          </p:txBody>
        </p:sp>
        <p:sp>
          <p:nvSpPr>
            <p:cNvPr id="41" name="TextBox 40">
              <a:extLst>
                <a:ext uri="{FF2B5EF4-FFF2-40B4-BE49-F238E27FC236}">
                  <a16:creationId xmlns:a16="http://schemas.microsoft.com/office/drawing/2014/main" id="{7E71D829-CE3F-AFFE-4AEC-3E774D949538}"/>
                </a:ext>
              </a:extLst>
            </p:cNvPr>
            <p:cNvSpPr txBox="1"/>
            <p:nvPr/>
          </p:nvSpPr>
          <p:spPr>
            <a:xfrm>
              <a:off x="1685346" y="5106452"/>
              <a:ext cx="711492" cy="276999"/>
            </a:xfrm>
            <a:prstGeom prst="rect">
              <a:avLst/>
            </a:prstGeom>
            <a:noFill/>
          </p:spPr>
          <p:txBody>
            <a:bodyPr wrap="square" rtlCol="0">
              <a:spAutoFit/>
            </a:bodyPr>
            <a:lstStyle/>
            <a:p>
              <a:r>
                <a:rPr lang="en-US" sz="1200" dirty="0">
                  <a:solidFill>
                    <a:srgbClr val="667382"/>
                  </a:solidFill>
                  <a:latin typeface="-apple-system"/>
                </a:rPr>
                <a:t>Crown</a:t>
              </a:r>
              <a:endParaRPr lang="en-US" sz="1200" dirty="0"/>
            </a:p>
          </p:txBody>
        </p:sp>
        <p:sp>
          <p:nvSpPr>
            <p:cNvPr id="42" name="TextBox 41">
              <a:extLst>
                <a:ext uri="{FF2B5EF4-FFF2-40B4-BE49-F238E27FC236}">
                  <a16:creationId xmlns:a16="http://schemas.microsoft.com/office/drawing/2014/main" id="{B1F67590-87D4-DB0B-E0D8-7B2A14AE96C1}"/>
                </a:ext>
              </a:extLst>
            </p:cNvPr>
            <p:cNvSpPr txBox="1"/>
            <p:nvPr/>
          </p:nvSpPr>
          <p:spPr>
            <a:xfrm>
              <a:off x="3113104" y="4857529"/>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明陞</a:t>
              </a:r>
              <a:endParaRPr lang="en-US" sz="1200" dirty="0"/>
            </a:p>
          </p:txBody>
        </p:sp>
        <p:sp>
          <p:nvSpPr>
            <p:cNvPr id="45" name="Rectangle 44">
              <a:extLst>
                <a:ext uri="{FF2B5EF4-FFF2-40B4-BE49-F238E27FC236}">
                  <a16:creationId xmlns:a16="http://schemas.microsoft.com/office/drawing/2014/main" id="{BAD098F3-9934-6D48-20B8-EFE4DF8EC19E}"/>
                </a:ext>
              </a:extLst>
            </p:cNvPr>
            <p:cNvSpPr/>
            <p:nvPr/>
          </p:nvSpPr>
          <p:spPr>
            <a:xfrm>
              <a:off x="1445294" y="4256988"/>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AEF7B72-BD10-20BF-3E84-24A24A67930E}"/>
                </a:ext>
              </a:extLst>
            </p:cNvPr>
            <p:cNvSpPr/>
            <p:nvPr/>
          </p:nvSpPr>
          <p:spPr>
            <a:xfrm>
              <a:off x="1454820" y="4585519"/>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802C059-69B3-D77F-70AF-87D0CE71A8E9}"/>
                </a:ext>
              </a:extLst>
            </p:cNvPr>
            <p:cNvSpPr/>
            <p:nvPr/>
          </p:nvSpPr>
          <p:spPr>
            <a:xfrm>
              <a:off x="1462923" y="5187560"/>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E5E8366A-C7ED-DFFE-39D0-D7E7FD0C6031}"/>
                </a:ext>
              </a:extLst>
            </p:cNvPr>
            <p:cNvSpPr/>
            <p:nvPr/>
          </p:nvSpPr>
          <p:spPr>
            <a:xfrm>
              <a:off x="1454820" y="4881668"/>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48B6C89D-B8B1-95E5-97B9-64461AA5920E}"/>
                </a:ext>
              </a:extLst>
            </p:cNvPr>
            <p:cNvSpPr/>
            <p:nvPr/>
          </p:nvSpPr>
          <p:spPr>
            <a:xfrm>
              <a:off x="2889880" y="4906171"/>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CAE87F33-3BA4-4A27-AFC8-CD0CB3566D58}"/>
                </a:ext>
              </a:extLst>
            </p:cNvPr>
            <p:cNvSpPr/>
            <p:nvPr/>
          </p:nvSpPr>
          <p:spPr>
            <a:xfrm>
              <a:off x="2893149" y="4593173"/>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0630D65F-2581-A345-BA7C-4C83D55706A1}"/>
                </a:ext>
              </a:extLst>
            </p:cNvPr>
            <p:cNvSpPr/>
            <p:nvPr/>
          </p:nvSpPr>
          <p:spPr>
            <a:xfrm>
              <a:off x="2884071" y="4270144"/>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879FE132-7800-F549-9C89-9C988BCF8C3C}"/>
              </a:ext>
            </a:extLst>
          </p:cNvPr>
          <p:cNvGrpSpPr/>
          <p:nvPr/>
        </p:nvGrpSpPr>
        <p:grpSpPr>
          <a:xfrm>
            <a:off x="1416620" y="5057668"/>
            <a:ext cx="2106890" cy="1544362"/>
            <a:chOff x="1401826" y="5159074"/>
            <a:chExt cx="2106890" cy="1544362"/>
          </a:xfrm>
        </p:grpSpPr>
        <p:sp>
          <p:nvSpPr>
            <p:cNvPr id="8" name="TextBox 7">
              <a:extLst>
                <a:ext uri="{FF2B5EF4-FFF2-40B4-BE49-F238E27FC236}">
                  <a16:creationId xmlns:a16="http://schemas.microsoft.com/office/drawing/2014/main" id="{A66FE6EA-7629-FFB6-F742-EFDF7C88201E}"/>
                </a:ext>
              </a:extLst>
            </p:cNvPr>
            <p:cNvSpPr txBox="1"/>
            <p:nvPr/>
          </p:nvSpPr>
          <p:spPr>
            <a:xfrm>
              <a:off x="1429471" y="5159074"/>
              <a:ext cx="1435236" cy="307777"/>
            </a:xfrm>
            <a:prstGeom prst="rect">
              <a:avLst/>
            </a:prstGeom>
            <a:noFill/>
          </p:spPr>
          <p:txBody>
            <a:bodyPr wrap="square" rtlCol="0">
              <a:spAutoFit/>
            </a:bodyPr>
            <a:lstStyle/>
            <a:p>
              <a:r>
                <a:rPr lang="en-US" sz="1400" b="1" dirty="0"/>
                <a:t>Auto-Pilot </a:t>
              </a:r>
            </a:p>
          </p:txBody>
        </p:sp>
        <p:pic>
          <p:nvPicPr>
            <p:cNvPr id="59" name="Picture 58">
              <a:extLst>
                <a:ext uri="{FF2B5EF4-FFF2-40B4-BE49-F238E27FC236}">
                  <a16:creationId xmlns:a16="http://schemas.microsoft.com/office/drawing/2014/main" id="{11137053-C164-E7A0-0A51-B0120E3A0125}"/>
                </a:ext>
              </a:extLst>
            </p:cNvPr>
            <p:cNvPicPr>
              <a:picLocks noChangeAspect="1"/>
            </p:cNvPicPr>
            <p:nvPr/>
          </p:nvPicPr>
          <p:blipFill>
            <a:blip r:embed="rId2"/>
            <a:stretch>
              <a:fillRect/>
            </a:stretch>
          </p:blipFill>
          <p:spPr>
            <a:xfrm>
              <a:off x="1506683" y="5517493"/>
              <a:ext cx="267086" cy="178057"/>
            </a:xfrm>
            <a:prstGeom prst="rect">
              <a:avLst/>
            </a:prstGeom>
          </p:spPr>
        </p:pic>
        <p:sp>
          <p:nvSpPr>
            <p:cNvPr id="60" name="TextBox 59">
              <a:extLst>
                <a:ext uri="{FF2B5EF4-FFF2-40B4-BE49-F238E27FC236}">
                  <a16:creationId xmlns:a16="http://schemas.microsoft.com/office/drawing/2014/main" id="{8FF4A3CD-69BF-1657-8D49-5214844635D4}"/>
                </a:ext>
              </a:extLst>
            </p:cNvPr>
            <p:cNvSpPr txBox="1"/>
            <p:nvPr/>
          </p:nvSpPr>
          <p:spPr>
            <a:xfrm>
              <a:off x="1719903" y="5436372"/>
              <a:ext cx="501788" cy="307777"/>
            </a:xfrm>
            <a:prstGeom prst="rect">
              <a:avLst/>
            </a:prstGeom>
            <a:noFill/>
          </p:spPr>
          <p:txBody>
            <a:bodyPr wrap="square" rtlCol="0">
              <a:spAutoFit/>
            </a:bodyPr>
            <a:lstStyle/>
            <a:p>
              <a:r>
                <a:rPr lang="en-US" sz="1400" dirty="0"/>
                <a:t>Yes </a:t>
              </a:r>
            </a:p>
          </p:txBody>
        </p:sp>
        <p:sp>
          <p:nvSpPr>
            <p:cNvPr id="61" name="TextBox 60">
              <a:extLst>
                <a:ext uri="{FF2B5EF4-FFF2-40B4-BE49-F238E27FC236}">
                  <a16:creationId xmlns:a16="http://schemas.microsoft.com/office/drawing/2014/main" id="{5870B119-A305-453E-DC88-558CBCFB96E4}"/>
                </a:ext>
              </a:extLst>
            </p:cNvPr>
            <p:cNvSpPr txBox="1"/>
            <p:nvPr/>
          </p:nvSpPr>
          <p:spPr>
            <a:xfrm>
              <a:off x="1416210" y="5760439"/>
              <a:ext cx="691638" cy="276999"/>
            </a:xfrm>
            <a:prstGeom prst="rect">
              <a:avLst/>
            </a:prstGeom>
            <a:noFill/>
          </p:spPr>
          <p:txBody>
            <a:bodyPr wrap="square" rtlCol="0">
              <a:spAutoFit/>
            </a:bodyPr>
            <a:lstStyle/>
            <a:p>
              <a:r>
                <a:rPr lang="en-US" sz="1200" dirty="0"/>
                <a:t>Login </a:t>
              </a:r>
            </a:p>
          </p:txBody>
        </p:sp>
        <p:sp>
          <p:nvSpPr>
            <p:cNvPr id="62" name="TextBox 61">
              <a:extLst>
                <a:ext uri="{FF2B5EF4-FFF2-40B4-BE49-F238E27FC236}">
                  <a16:creationId xmlns:a16="http://schemas.microsoft.com/office/drawing/2014/main" id="{0D43BB7F-7C8D-CAFC-44DF-FE375DD04AC6}"/>
                </a:ext>
              </a:extLst>
            </p:cNvPr>
            <p:cNvSpPr txBox="1"/>
            <p:nvPr/>
          </p:nvSpPr>
          <p:spPr>
            <a:xfrm>
              <a:off x="1401826" y="6015553"/>
              <a:ext cx="1124541" cy="307777"/>
            </a:xfrm>
            <a:prstGeom prst="rect">
              <a:avLst/>
            </a:prstGeom>
            <a:noFill/>
          </p:spPr>
          <p:txBody>
            <a:bodyPr wrap="square" rtlCol="0">
              <a:spAutoFit/>
            </a:bodyPr>
            <a:lstStyle/>
            <a:p>
              <a:r>
                <a:rPr lang="en-US" sz="1200" dirty="0"/>
                <a:t>Password</a:t>
              </a:r>
              <a:r>
                <a:rPr lang="en-US" sz="1400" dirty="0"/>
                <a:t> </a:t>
              </a:r>
            </a:p>
          </p:txBody>
        </p:sp>
        <p:sp>
          <p:nvSpPr>
            <p:cNvPr id="64" name="Rectangle 63">
              <a:extLst>
                <a:ext uri="{FF2B5EF4-FFF2-40B4-BE49-F238E27FC236}">
                  <a16:creationId xmlns:a16="http://schemas.microsoft.com/office/drawing/2014/main" id="{01675F66-3E53-3DAB-D8AD-D1FC89F74EDE}"/>
                </a:ext>
              </a:extLst>
            </p:cNvPr>
            <p:cNvSpPr/>
            <p:nvPr/>
          </p:nvSpPr>
          <p:spPr>
            <a:xfrm>
              <a:off x="2220697" y="6095069"/>
              <a:ext cx="1272134"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396057D-9AC5-AB2F-78D9-148B9C47582C}"/>
                </a:ext>
              </a:extLst>
            </p:cNvPr>
            <p:cNvSpPr/>
            <p:nvPr/>
          </p:nvSpPr>
          <p:spPr>
            <a:xfrm>
              <a:off x="2220697" y="5790277"/>
              <a:ext cx="1288019"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5CB71C6E-060C-EE2D-79F7-A6B31C1190B9}"/>
                </a:ext>
              </a:extLst>
            </p:cNvPr>
            <p:cNvSpPr txBox="1"/>
            <p:nvPr/>
          </p:nvSpPr>
          <p:spPr>
            <a:xfrm>
              <a:off x="1429471" y="6303326"/>
              <a:ext cx="762361" cy="400110"/>
            </a:xfrm>
            <a:prstGeom prst="rect">
              <a:avLst/>
            </a:prstGeom>
            <a:noFill/>
          </p:spPr>
          <p:txBody>
            <a:bodyPr wrap="square" rtlCol="0">
              <a:spAutoFit/>
            </a:bodyPr>
            <a:lstStyle/>
            <a:p>
              <a:r>
                <a:rPr lang="en-US" sz="1000" dirty="0"/>
                <a:t>Secret Questions</a:t>
              </a:r>
            </a:p>
          </p:txBody>
        </p:sp>
        <p:sp>
          <p:nvSpPr>
            <p:cNvPr id="67" name="Rectangle 66">
              <a:extLst>
                <a:ext uri="{FF2B5EF4-FFF2-40B4-BE49-F238E27FC236}">
                  <a16:creationId xmlns:a16="http://schemas.microsoft.com/office/drawing/2014/main" id="{839D9A77-6424-D328-C489-6FD87715E209}"/>
                </a:ext>
              </a:extLst>
            </p:cNvPr>
            <p:cNvSpPr/>
            <p:nvPr/>
          </p:nvSpPr>
          <p:spPr>
            <a:xfrm>
              <a:off x="2228639" y="6391431"/>
              <a:ext cx="1272134"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9" name="Rectangle 68">
            <a:extLst>
              <a:ext uri="{FF2B5EF4-FFF2-40B4-BE49-F238E27FC236}">
                <a16:creationId xmlns:a16="http://schemas.microsoft.com/office/drawing/2014/main" id="{5AFC140C-10E2-B1FB-3909-177DEACD8842}"/>
              </a:ext>
            </a:extLst>
          </p:cNvPr>
          <p:cNvSpPr/>
          <p:nvPr/>
        </p:nvSpPr>
        <p:spPr>
          <a:xfrm>
            <a:off x="2122642" y="1478360"/>
            <a:ext cx="192862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226437CE-AFB9-C129-D1CC-E48BC0B106A0}"/>
              </a:ext>
            </a:extLst>
          </p:cNvPr>
          <p:cNvSpPr/>
          <p:nvPr/>
        </p:nvSpPr>
        <p:spPr>
          <a:xfrm>
            <a:off x="2117045" y="1157591"/>
            <a:ext cx="1934223"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E72D659-7D6E-1F7F-D1A7-1D4156DE7BA1}"/>
              </a:ext>
            </a:extLst>
          </p:cNvPr>
          <p:cNvSpPr/>
          <p:nvPr/>
        </p:nvSpPr>
        <p:spPr>
          <a:xfrm>
            <a:off x="5110987" y="6408839"/>
            <a:ext cx="1003978" cy="19319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FE7A05C9-48FA-7C09-7F3D-933D0B88BA4C}"/>
              </a:ext>
            </a:extLst>
          </p:cNvPr>
          <p:cNvSpPr txBox="1"/>
          <p:nvPr/>
        </p:nvSpPr>
        <p:spPr>
          <a:xfrm>
            <a:off x="5391189" y="6351545"/>
            <a:ext cx="615418" cy="307777"/>
          </a:xfrm>
          <a:prstGeom prst="rect">
            <a:avLst/>
          </a:prstGeom>
          <a:noFill/>
        </p:spPr>
        <p:txBody>
          <a:bodyPr wrap="square" rtlCol="0">
            <a:spAutoFit/>
          </a:bodyPr>
          <a:lstStyle/>
          <a:p>
            <a:r>
              <a:rPr lang="en-US" sz="1400" dirty="0"/>
              <a:t>OK</a:t>
            </a:r>
          </a:p>
        </p:txBody>
      </p:sp>
      <p:sp>
        <p:nvSpPr>
          <p:cNvPr id="73" name="TextBox 72">
            <a:extLst>
              <a:ext uri="{FF2B5EF4-FFF2-40B4-BE49-F238E27FC236}">
                <a16:creationId xmlns:a16="http://schemas.microsoft.com/office/drawing/2014/main" id="{F70A1516-430E-CEDA-FEFA-575BA09B195E}"/>
              </a:ext>
            </a:extLst>
          </p:cNvPr>
          <p:cNvSpPr txBox="1"/>
          <p:nvPr/>
        </p:nvSpPr>
        <p:spPr>
          <a:xfrm>
            <a:off x="2185243" y="5343970"/>
            <a:ext cx="1042337" cy="307777"/>
          </a:xfrm>
          <a:prstGeom prst="rect">
            <a:avLst/>
          </a:prstGeom>
          <a:noFill/>
        </p:spPr>
        <p:txBody>
          <a:bodyPr wrap="square" rtlCol="0">
            <a:spAutoFit/>
          </a:bodyPr>
          <a:lstStyle/>
          <a:p>
            <a:r>
              <a:rPr lang="en-US" sz="1400" dirty="0"/>
              <a:t>Amount $</a:t>
            </a:r>
          </a:p>
        </p:txBody>
      </p:sp>
      <p:sp>
        <p:nvSpPr>
          <p:cNvPr id="74" name="Rectangle 73">
            <a:extLst>
              <a:ext uri="{FF2B5EF4-FFF2-40B4-BE49-F238E27FC236}">
                <a16:creationId xmlns:a16="http://schemas.microsoft.com/office/drawing/2014/main" id="{2AF2BE79-C8B3-13B3-E8E9-D5F01E46F13A}"/>
              </a:ext>
            </a:extLst>
          </p:cNvPr>
          <p:cNvSpPr/>
          <p:nvPr/>
        </p:nvSpPr>
        <p:spPr>
          <a:xfrm>
            <a:off x="3078514" y="5416639"/>
            <a:ext cx="1123866" cy="19319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FB8E2B3-3146-ED37-1B85-8133396785D0}"/>
              </a:ext>
            </a:extLst>
          </p:cNvPr>
          <p:cNvPicPr>
            <a:picLocks noChangeAspect="1"/>
          </p:cNvPicPr>
          <p:nvPr/>
        </p:nvPicPr>
        <p:blipFill>
          <a:blip r:embed="rId3"/>
          <a:stretch>
            <a:fillRect/>
          </a:stretch>
        </p:blipFill>
        <p:spPr>
          <a:xfrm>
            <a:off x="2185243" y="1191495"/>
            <a:ext cx="393700" cy="152400"/>
          </a:xfrm>
          <a:prstGeom prst="rect">
            <a:avLst/>
          </a:prstGeom>
        </p:spPr>
      </p:pic>
      <p:pic>
        <p:nvPicPr>
          <p:cNvPr id="13" name="Picture 12">
            <a:extLst>
              <a:ext uri="{FF2B5EF4-FFF2-40B4-BE49-F238E27FC236}">
                <a16:creationId xmlns:a16="http://schemas.microsoft.com/office/drawing/2014/main" id="{1E78332B-7059-800D-F0F0-0107355F2949}"/>
              </a:ext>
            </a:extLst>
          </p:cNvPr>
          <p:cNvPicPr>
            <a:picLocks noChangeAspect="1"/>
          </p:cNvPicPr>
          <p:nvPr/>
        </p:nvPicPr>
        <p:blipFill>
          <a:blip r:embed="rId4"/>
          <a:stretch>
            <a:fillRect/>
          </a:stretch>
        </p:blipFill>
        <p:spPr>
          <a:xfrm>
            <a:off x="2138827" y="1501692"/>
            <a:ext cx="457200" cy="152400"/>
          </a:xfrm>
          <a:prstGeom prst="rect">
            <a:avLst/>
          </a:prstGeom>
        </p:spPr>
      </p:pic>
      <p:sp>
        <p:nvSpPr>
          <p:cNvPr id="20" name="TextBox 19">
            <a:extLst>
              <a:ext uri="{FF2B5EF4-FFF2-40B4-BE49-F238E27FC236}">
                <a16:creationId xmlns:a16="http://schemas.microsoft.com/office/drawing/2014/main" id="{9CAAD09C-DA41-391E-5509-2BB780D5D638}"/>
              </a:ext>
            </a:extLst>
          </p:cNvPr>
          <p:cNvSpPr txBox="1"/>
          <p:nvPr/>
        </p:nvSpPr>
        <p:spPr>
          <a:xfrm>
            <a:off x="2069231" y="798029"/>
            <a:ext cx="913254" cy="246221"/>
          </a:xfrm>
          <a:prstGeom prst="rect">
            <a:avLst/>
          </a:prstGeom>
          <a:noFill/>
        </p:spPr>
        <p:txBody>
          <a:bodyPr wrap="square" rtlCol="0">
            <a:spAutoFit/>
          </a:bodyPr>
          <a:lstStyle/>
          <a:p>
            <a:r>
              <a:rPr lang="en-US" sz="1000" dirty="0"/>
              <a:t>2023-12-14</a:t>
            </a:r>
          </a:p>
        </p:txBody>
      </p:sp>
      <p:sp>
        <p:nvSpPr>
          <p:cNvPr id="30" name="Rectangle 29">
            <a:extLst>
              <a:ext uri="{FF2B5EF4-FFF2-40B4-BE49-F238E27FC236}">
                <a16:creationId xmlns:a16="http://schemas.microsoft.com/office/drawing/2014/main" id="{3269309D-136F-8F2C-9EFC-14D94337F1B8}"/>
              </a:ext>
            </a:extLst>
          </p:cNvPr>
          <p:cNvSpPr/>
          <p:nvPr/>
        </p:nvSpPr>
        <p:spPr>
          <a:xfrm>
            <a:off x="3009644" y="2762881"/>
            <a:ext cx="212767"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D78D2D2-3F14-EEE4-085C-A364771E781A}"/>
              </a:ext>
            </a:extLst>
          </p:cNvPr>
          <p:cNvSpPr/>
          <p:nvPr/>
        </p:nvSpPr>
        <p:spPr>
          <a:xfrm>
            <a:off x="1535180" y="2194648"/>
            <a:ext cx="212767"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F7FA50C-3744-8378-3EAA-5D48D24E9815}"/>
              </a:ext>
            </a:extLst>
          </p:cNvPr>
          <p:cNvSpPr/>
          <p:nvPr/>
        </p:nvSpPr>
        <p:spPr>
          <a:xfrm>
            <a:off x="1541645" y="2488236"/>
            <a:ext cx="212767"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34605CB-1901-D54C-7B4C-1E0E5AFED0C1}"/>
              </a:ext>
            </a:extLst>
          </p:cNvPr>
          <p:cNvSpPr/>
          <p:nvPr/>
        </p:nvSpPr>
        <p:spPr>
          <a:xfrm>
            <a:off x="1539718" y="2760645"/>
            <a:ext cx="212767"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136A989-7366-9B73-E1DB-FE78571B6F00}"/>
              </a:ext>
            </a:extLst>
          </p:cNvPr>
          <p:cNvSpPr/>
          <p:nvPr/>
        </p:nvSpPr>
        <p:spPr>
          <a:xfrm>
            <a:off x="3951985" y="2475639"/>
            <a:ext cx="212767"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E54E4AF2-7109-B142-C165-ABF24725E045}"/>
              </a:ext>
            </a:extLst>
          </p:cNvPr>
          <p:cNvSpPr txBox="1"/>
          <p:nvPr/>
        </p:nvSpPr>
        <p:spPr>
          <a:xfrm>
            <a:off x="4150767" y="2449595"/>
            <a:ext cx="780705" cy="276999"/>
          </a:xfrm>
          <a:prstGeom prst="rect">
            <a:avLst/>
          </a:prstGeom>
          <a:noFill/>
        </p:spPr>
        <p:txBody>
          <a:bodyPr wrap="square" rtlCol="0">
            <a:spAutoFit/>
          </a:bodyPr>
          <a:lstStyle/>
          <a:p>
            <a:r>
              <a:rPr lang="en-US" sz="1200" dirty="0"/>
              <a:t>Go Value</a:t>
            </a:r>
          </a:p>
        </p:txBody>
      </p:sp>
      <p:pic>
        <p:nvPicPr>
          <p:cNvPr id="47" name="Picture 46">
            <a:extLst>
              <a:ext uri="{FF2B5EF4-FFF2-40B4-BE49-F238E27FC236}">
                <a16:creationId xmlns:a16="http://schemas.microsoft.com/office/drawing/2014/main" id="{2E1E87FD-8CDB-8DB4-3E15-02E03A86D5ED}"/>
              </a:ext>
            </a:extLst>
          </p:cNvPr>
          <p:cNvPicPr>
            <a:picLocks noChangeAspect="1"/>
          </p:cNvPicPr>
          <p:nvPr/>
        </p:nvPicPr>
        <p:blipFill>
          <a:blip r:embed="rId5"/>
          <a:stretch>
            <a:fillRect/>
          </a:stretch>
        </p:blipFill>
        <p:spPr>
          <a:xfrm>
            <a:off x="4006731" y="2536902"/>
            <a:ext cx="101600" cy="114300"/>
          </a:xfrm>
          <a:prstGeom prst="rect">
            <a:avLst/>
          </a:prstGeom>
        </p:spPr>
      </p:pic>
      <p:pic>
        <p:nvPicPr>
          <p:cNvPr id="49" name="Picture 48">
            <a:extLst>
              <a:ext uri="{FF2B5EF4-FFF2-40B4-BE49-F238E27FC236}">
                <a16:creationId xmlns:a16="http://schemas.microsoft.com/office/drawing/2014/main" id="{2261E5CC-5DF1-1404-5213-35802A600A42}"/>
              </a:ext>
            </a:extLst>
          </p:cNvPr>
          <p:cNvPicPr>
            <a:picLocks noChangeAspect="1"/>
          </p:cNvPicPr>
          <p:nvPr/>
        </p:nvPicPr>
        <p:blipFill>
          <a:blip r:embed="rId5"/>
          <a:stretch>
            <a:fillRect/>
          </a:stretch>
        </p:blipFill>
        <p:spPr>
          <a:xfrm>
            <a:off x="1604220" y="4057773"/>
            <a:ext cx="101600" cy="114300"/>
          </a:xfrm>
          <a:prstGeom prst="rect">
            <a:avLst/>
          </a:prstGeom>
        </p:spPr>
      </p:pic>
      <p:pic>
        <p:nvPicPr>
          <p:cNvPr id="50" name="Picture 49">
            <a:extLst>
              <a:ext uri="{FF2B5EF4-FFF2-40B4-BE49-F238E27FC236}">
                <a16:creationId xmlns:a16="http://schemas.microsoft.com/office/drawing/2014/main" id="{0B3E99C5-9770-37E9-D42B-EDB9B304D717}"/>
              </a:ext>
            </a:extLst>
          </p:cNvPr>
          <p:cNvPicPr>
            <a:picLocks noChangeAspect="1"/>
          </p:cNvPicPr>
          <p:nvPr/>
        </p:nvPicPr>
        <p:blipFill>
          <a:blip r:embed="rId5"/>
          <a:stretch>
            <a:fillRect/>
          </a:stretch>
        </p:blipFill>
        <p:spPr>
          <a:xfrm>
            <a:off x="1618303" y="3706627"/>
            <a:ext cx="101600" cy="114300"/>
          </a:xfrm>
          <a:prstGeom prst="rect">
            <a:avLst/>
          </a:prstGeom>
        </p:spPr>
      </p:pic>
      <p:pic>
        <p:nvPicPr>
          <p:cNvPr id="51" name="Picture 50">
            <a:extLst>
              <a:ext uri="{FF2B5EF4-FFF2-40B4-BE49-F238E27FC236}">
                <a16:creationId xmlns:a16="http://schemas.microsoft.com/office/drawing/2014/main" id="{1618A608-E224-3B4F-E3CA-A35605B84F8F}"/>
              </a:ext>
            </a:extLst>
          </p:cNvPr>
          <p:cNvPicPr>
            <a:picLocks noChangeAspect="1"/>
          </p:cNvPicPr>
          <p:nvPr/>
        </p:nvPicPr>
        <p:blipFill>
          <a:blip r:embed="rId5"/>
          <a:stretch>
            <a:fillRect/>
          </a:stretch>
        </p:blipFill>
        <p:spPr>
          <a:xfrm>
            <a:off x="3056150" y="3741833"/>
            <a:ext cx="101600" cy="114300"/>
          </a:xfrm>
          <a:prstGeom prst="rect">
            <a:avLst/>
          </a:prstGeom>
        </p:spPr>
      </p:pic>
      <p:pic>
        <p:nvPicPr>
          <p:cNvPr id="76" name="Picture 75">
            <a:extLst>
              <a:ext uri="{FF2B5EF4-FFF2-40B4-BE49-F238E27FC236}">
                <a16:creationId xmlns:a16="http://schemas.microsoft.com/office/drawing/2014/main" id="{3AA89F71-49B9-0853-A310-8BDD79E97821}"/>
              </a:ext>
            </a:extLst>
          </p:cNvPr>
          <p:cNvPicPr>
            <a:picLocks noChangeAspect="1"/>
          </p:cNvPicPr>
          <p:nvPr/>
        </p:nvPicPr>
        <p:blipFill>
          <a:blip r:embed="rId5"/>
          <a:stretch>
            <a:fillRect/>
          </a:stretch>
        </p:blipFill>
        <p:spPr>
          <a:xfrm>
            <a:off x="3063952" y="4367672"/>
            <a:ext cx="101600" cy="114300"/>
          </a:xfrm>
          <a:prstGeom prst="rect">
            <a:avLst/>
          </a:prstGeom>
        </p:spPr>
      </p:pic>
      <p:pic>
        <p:nvPicPr>
          <p:cNvPr id="77" name="Picture 76">
            <a:extLst>
              <a:ext uri="{FF2B5EF4-FFF2-40B4-BE49-F238E27FC236}">
                <a16:creationId xmlns:a16="http://schemas.microsoft.com/office/drawing/2014/main" id="{46C0E119-610E-F303-1DEE-37DD9BA688F2}"/>
              </a:ext>
            </a:extLst>
          </p:cNvPr>
          <p:cNvPicPr>
            <a:picLocks noChangeAspect="1"/>
          </p:cNvPicPr>
          <p:nvPr/>
        </p:nvPicPr>
        <p:blipFill>
          <a:blip r:embed="rId6"/>
          <a:stretch>
            <a:fillRect/>
          </a:stretch>
        </p:blipFill>
        <p:spPr>
          <a:xfrm>
            <a:off x="1573558" y="4360700"/>
            <a:ext cx="203084" cy="113727"/>
          </a:xfrm>
          <a:prstGeom prst="rect">
            <a:avLst/>
          </a:prstGeom>
        </p:spPr>
      </p:pic>
      <p:pic>
        <p:nvPicPr>
          <p:cNvPr id="78" name="Picture 77">
            <a:extLst>
              <a:ext uri="{FF2B5EF4-FFF2-40B4-BE49-F238E27FC236}">
                <a16:creationId xmlns:a16="http://schemas.microsoft.com/office/drawing/2014/main" id="{D9A5017D-A4D4-22C2-7681-0245DD61C5BD}"/>
              </a:ext>
            </a:extLst>
          </p:cNvPr>
          <p:cNvPicPr>
            <a:picLocks noChangeAspect="1"/>
          </p:cNvPicPr>
          <p:nvPr/>
        </p:nvPicPr>
        <p:blipFill>
          <a:blip r:embed="rId6"/>
          <a:stretch>
            <a:fillRect/>
          </a:stretch>
        </p:blipFill>
        <p:spPr>
          <a:xfrm>
            <a:off x="3013210" y="4070356"/>
            <a:ext cx="203084" cy="113727"/>
          </a:xfrm>
          <a:prstGeom prst="rect">
            <a:avLst/>
          </a:prstGeom>
        </p:spPr>
      </p:pic>
      <p:pic>
        <p:nvPicPr>
          <p:cNvPr id="79" name="Picture 78">
            <a:extLst>
              <a:ext uri="{FF2B5EF4-FFF2-40B4-BE49-F238E27FC236}">
                <a16:creationId xmlns:a16="http://schemas.microsoft.com/office/drawing/2014/main" id="{510E1CF0-90E6-939C-690D-377DCF7EF0BA}"/>
              </a:ext>
            </a:extLst>
          </p:cNvPr>
          <p:cNvPicPr>
            <a:picLocks noChangeAspect="1"/>
          </p:cNvPicPr>
          <p:nvPr/>
        </p:nvPicPr>
        <p:blipFill>
          <a:blip r:embed="rId6"/>
          <a:stretch>
            <a:fillRect/>
          </a:stretch>
        </p:blipFill>
        <p:spPr>
          <a:xfrm>
            <a:off x="1567678" y="4654942"/>
            <a:ext cx="203084" cy="113727"/>
          </a:xfrm>
          <a:prstGeom prst="rect">
            <a:avLst/>
          </a:prstGeom>
        </p:spPr>
      </p:pic>
      <p:sp>
        <p:nvSpPr>
          <p:cNvPr id="80" name="TextBox 79">
            <a:extLst>
              <a:ext uri="{FF2B5EF4-FFF2-40B4-BE49-F238E27FC236}">
                <a16:creationId xmlns:a16="http://schemas.microsoft.com/office/drawing/2014/main" id="{B65499D4-CC71-321C-DC87-A7C19E885E1A}"/>
              </a:ext>
            </a:extLst>
          </p:cNvPr>
          <p:cNvSpPr txBox="1"/>
          <p:nvPr/>
        </p:nvSpPr>
        <p:spPr>
          <a:xfrm>
            <a:off x="3056150" y="5382004"/>
            <a:ext cx="913254" cy="246221"/>
          </a:xfrm>
          <a:prstGeom prst="rect">
            <a:avLst/>
          </a:prstGeom>
          <a:noFill/>
        </p:spPr>
        <p:txBody>
          <a:bodyPr wrap="square" rtlCol="0">
            <a:spAutoFit/>
          </a:bodyPr>
          <a:lstStyle/>
          <a:p>
            <a:r>
              <a:rPr lang="en-US" sz="1000" dirty="0"/>
              <a:t>5,000</a:t>
            </a:r>
          </a:p>
        </p:txBody>
      </p:sp>
      <p:sp>
        <p:nvSpPr>
          <p:cNvPr id="82" name="TextBox 81">
            <a:extLst>
              <a:ext uri="{FF2B5EF4-FFF2-40B4-BE49-F238E27FC236}">
                <a16:creationId xmlns:a16="http://schemas.microsoft.com/office/drawing/2014/main" id="{0116F224-47ED-AAF3-94A1-7DDED0263CDD}"/>
              </a:ext>
            </a:extLst>
          </p:cNvPr>
          <p:cNvSpPr txBox="1"/>
          <p:nvPr/>
        </p:nvSpPr>
        <p:spPr>
          <a:xfrm>
            <a:off x="2185243" y="5672105"/>
            <a:ext cx="913254" cy="246221"/>
          </a:xfrm>
          <a:prstGeom prst="rect">
            <a:avLst/>
          </a:prstGeom>
          <a:noFill/>
        </p:spPr>
        <p:txBody>
          <a:bodyPr wrap="square" rtlCol="0">
            <a:spAutoFit/>
          </a:bodyPr>
          <a:lstStyle/>
          <a:p>
            <a:r>
              <a:rPr lang="en-US" sz="1000" dirty="0"/>
              <a:t>12524888</a:t>
            </a:r>
          </a:p>
        </p:txBody>
      </p:sp>
      <p:sp>
        <p:nvSpPr>
          <p:cNvPr id="84" name="TextBox 83">
            <a:extLst>
              <a:ext uri="{FF2B5EF4-FFF2-40B4-BE49-F238E27FC236}">
                <a16:creationId xmlns:a16="http://schemas.microsoft.com/office/drawing/2014/main" id="{EEDD3659-292A-0FC5-BFAF-46DB54311CD8}"/>
              </a:ext>
            </a:extLst>
          </p:cNvPr>
          <p:cNvSpPr txBox="1"/>
          <p:nvPr/>
        </p:nvSpPr>
        <p:spPr>
          <a:xfrm>
            <a:off x="2206626" y="6282551"/>
            <a:ext cx="1299616" cy="246221"/>
          </a:xfrm>
          <a:prstGeom prst="rect">
            <a:avLst/>
          </a:prstGeom>
          <a:noFill/>
        </p:spPr>
        <p:txBody>
          <a:bodyPr wrap="square" rtlCol="0">
            <a:spAutoFit/>
          </a:bodyPr>
          <a:lstStyle/>
          <a:p>
            <a:r>
              <a:rPr lang="en-US" sz="1000" dirty="0"/>
              <a:t>BMW, Rolex, Coffee</a:t>
            </a:r>
          </a:p>
        </p:txBody>
      </p:sp>
      <p:sp>
        <p:nvSpPr>
          <p:cNvPr id="85" name="TextBox 84">
            <a:extLst>
              <a:ext uri="{FF2B5EF4-FFF2-40B4-BE49-F238E27FC236}">
                <a16:creationId xmlns:a16="http://schemas.microsoft.com/office/drawing/2014/main" id="{5B0368CE-9343-213C-D322-7C5FB9A90F2B}"/>
              </a:ext>
            </a:extLst>
          </p:cNvPr>
          <p:cNvSpPr txBox="1"/>
          <p:nvPr/>
        </p:nvSpPr>
        <p:spPr>
          <a:xfrm>
            <a:off x="2206626" y="6019412"/>
            <a:ext cx="913254" cy="246221"/>
          </a:xfrm>
          <a:prstGeom prst="rect">
            <a:avLst/>
          </a:prstGeom>
          <a:noFill/>
        </p:spPr>
        <p:txBody>
          <a:bodyPr wrap="square" rtlCol="0">
            <a:spAutoFit/>
          </a:bodyPr>
          <a:lstStyle/>
          <a:p>
            <a:r>
              <a:rPr lang="en-US" sz="1000" dirty="0"/>
              <a:t>********</a:t>
            </a:r>
          </a:p>
        </p:txBody>
      </p:sp>
      <p:sp>
        <p:nvSpPr>
          <p:cNvPr id="87" name="Title 1">
            <a:extLst>
              <a:ext uri="{FF2B5EF4-FFF2-40B4-BE49-F238E27FC236}">
                <a16:creationId xmlns:a16="http://schemas.microsoft.com/office/drawing/2014/main" id="{8D2B6D40-5A5F-B63F-C9CF-7FC272648EF8}"/>
              </a:ext>
            </a:extLst>
          </p:cNvPr>
          <p:cNvSpPr>
            <a:spLocks noGrp="1"/>
          </p:cNvSpPr>
          <p:nvPr>
            <p:ph type="title"/>
          </p:nvPr>
        </p:nvSpPr>
        <p:spPr>
          <a:xfrm>
            <a:off x="6555970" y="365125"/>
            <a:ext cx="4797829" cy="1325563"/>
          </a:xfrm>
        </p:spPr>
        <p:txBody>
          <a:bodyPr/>
          <a:lstStyle/>
          <a:p>
            <a:r>
              <a:rPr lang="en-US" dirty="0"/>
              <a:t>Test Scenario 1:</a:t>
            </a:r>
            <a:br>
              <a:rPr lang="en-US" dirty="0"/>
            </a:br>
            <a:endParaRPr lang="en-US" dirty="0"/>
          </a:p>
        </p:txBody>
      </p:sp>
    </p:spTree>
    <p:extLst>
      <p:ext uri="{BB962C8B-B14F-4D97-AF65-F5344CB8AC3E}">
        <p14:creationId xmlns:p14="http://schemas.microsoft.com/office/powerpoint/2010/main" val="3257267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8168</TotalTime>
  <Words>537</Words>
  <Application>Microsoft Macintosh PowerPoint</Application>
  <PresentationFormat>Widescreen</PresentationFormat>
  <Paragraphs>130</Paragraphs>
  <Slides>11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-apple-system</vt:lpstr>
      <vt:lpstr>PingFang HK</vt:lpstr>
      <vt:lpstr>PingFang HK Semibold</vt:lpstr>
      <vt:lpstr>Aptos</vt:lpstr>
      <vt:lpstr>Aptos Display</vt:lpstr>
      <vt:lpstr>Arial</vt:lpstr>
      <vt:lpstr>Wingdings</vt:lpstr>
      <vt:lpstr>Office Theme</vt:lpstr>
      <vt:lpstr>Auto-Pilot Betting</vt:lpstr>
      <vt:lpstr>Introduction</vt:lpstr>
      <vt:lpstr>Phrase 2</vt:lpstr>
      <vt:lpstr>PowerPoint Presentation</vt:lpstr>
      <vt:lpstr>Input GUI</vt:lpstr>
      <vt:lpstr>PowerPoint Presentation</vt:lpstr>
      <vt:lpstr>PowerPoint Presentation</vt:lpstr>
      <vt:lpstr>PowerPoint Presentation</vt:lpstr>
      <vt:lpstr>PowerPoint Presentation</vt:lpstr>
      <vt:lpstr>Test Scenario 1: </vt:lpstr>
      <vt:lpstr>Test Scenario 1: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Ringo Poon</dc:creator>
  <cp:lastModifiedBy>Ringo Poon</cp:lastModifiedBy>
  <cp:revision>12</cp:revision>
  <dcterms:created xsi:type="dcterms:W3CDTF">2024-01-24T13:32:31Z</dcterms:created>
  <dcterms:modified xsi:type="dcterms:W3CDTF">2024-01-31T14:23:08Z</dcterms:modified>
</cp:coreProperties>
</file>