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729"/>
  </p:normalViewPr>
  <p:slideViewPr>
    <p:cSldViewPr snapToGrid="0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2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1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0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1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7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23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6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80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5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10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13DCA3-69A4-36B5-0F15-5310020F8A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2" b="64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118982"/>
            <a:ext cx="7537704" cy="2462668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5BD29-6A44-1B8C-E1D7-ED05B1C22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791" y="3331444"/>
            <a:ext cx="6470692" cy="1229306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</a:rPr>
              <a:t>More about Selection and Insertion Sort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186EC-D8B7-768D-071C-ABB27D32B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791" y="4735799"/>
            <a:ext cx="6470693" cy="605256"/>
          </a:xfrm>
        </p:spPr>
        <p:txBody>
          <a:bodyPr>
            <a:normAutofit/>
          </a:bodyPr>
          <a:lstStyle/>
          <a:p>
            <a:r>
              <a:rPr lang="en-US" dirty="0"/>
              <a:t>Mr. Lee WS</a:t>
            </a:r>
          </a:p>
        </p:txBody>
      </p:sp>
      <p:cxnSp>
        <p:nvCxnSpPr>
          <p:cNvPr id="11" name="!!Straight Connector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2429" y="4641183"/>
            <a:ext cx="63093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390A367-0330-4E03-9D5F-40308A797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0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5BC7BD-9709-DC85-97A2-5EEF8081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30"/>
            <a:ext cx="10909073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>
                    <a:lumMod val="85000"/>
                    <a:lumOff val="15000"/>
                  </a:schemeClr>
                </a:solidFill>
              </a:rPr>
              <a:t>Revision - Swapping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C9D9EC12-5B55-2121-A56D-2F910ACFF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958"/>
          <a:stretch/>
        </p:blipFill>
        <p:spPr>
          <a:xfrm>
            <a:off x="635459" y="640080"/>
            <a:ext cx="5414823" cy="3602736"/>
          </a:xfrm>
          <a:prstGeom prst="rect">
            <a:avLst/>
          </a:prstGeom>
        </p:spPr>
      </p:pic>
      <p:pic>
        <p:nvPicPr>
          <p:cNvPr id="7" name="Picture 6" descr="A screenshot of a test&#10;&#10;Description automatically generated">
            <a:extLst>
              <a:ext uri="{FF2B5EF4-FFF2-40B4-BE49-F238E27FC236}">
                <a16:creationId xmlns:a16="http://schemas.microsoft.com/office/drawing/2014/main" id="{C05972B7-EF50-E8D0-C059-6CC556142C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85" b="-3"/>
          <a:stretch/>
        </p:blipFill>
        <p:spPr>
          <a:xfrm>
            <a:off x="6141719" y="640079"/>
            <a:ext cx="5417380" cy="3602736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07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8781B-9469-5A8F-11BF-832E96224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6"/>
            <a:ext cx="3100136" cy="196023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E75429"/>
                </a:solidFill>
              </a:rPr>
              <a:t>Main idea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1FDCDD23-DCBA-F043-8166-6CCB145A5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r>
              <a:rPr lang="en-US" sz="2400" dirty="0"/>
              <a:t>- Linear search (max/min) </a:t>
            </a:r>
            <a:r>
              <a:rPr lang="en-US" sz="2400" dirty="0">
                <a:sym typeface="Wingdings" pitchFamily="2" charset="2"/>
              </a:rPr>
              <a:t> put to the sorted area (left)</a:t>
            </a:r>
          </a:p>
          <a:p>
            <a:r>
              <a:rPr lang="en-US" sz="2400" dirty="0">
                <a:sym typeface="Wingdings" pitchFamily="2" charset="2"/>
              </a:rPr>
              <a:t>- You need to dry-run successfully!!!</a:t>
            </a:r>
            <a:endParaRPr lang="en-US" sz="2400" dirty="0"/>
          </a:p>
        </p:txBody>
      </p:sp>
      <p:pic>
        <p:nvPicPr>
          <p:cNvPr id="5" name="Content Placeholder 4" descr="A screenshot of a paper&#10;&#10;Description automatically generated">
            <a:extLst>
              <a:ext uri="{FF2B5EF4-FFF2-40B4-BE49-F238E27FC236}">
                <a16:creationId xmlns:a16="http://schemas.microsoft.com/office/drawing/2014/main" id="{CF63AFEC-889C-25A9-8F5D-4149A786B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873" y="486391"/>
            <a:ext cx="4279986" cy="5504807"/>
          </a:xfrm>
          <a:prstGeom prst="rect">
            <a:avLst/>
          </a:prstGeom>
        </p:spPr>
      </p:pic>
      <p:pic>
        <p:nvPicPr>
          <p:cNvPr id="7" name="Picture 6" descr="A screenshot of a graph&#10;&#10;Description automatically generated">
            <a:extLst>
              <a:ext uri="{FF2B5EF4-FFF2-40B4-BE49-F238E27FC236}">
                <a16:creationId xmlns:a16="http://schemas.microsoft.com/office/drawing/2014/main" id="{ACC691A6-779E-7588-B702-98C6627B1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837" y="516836"/>
            <a:ext cx="4279986" cy="554043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A3E0404-86A9-40FA-8DB8-302414EE2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8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9C2C790D-5B92-3148-0E26-DA24DFCC5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186" y="905933"/>
            <a:ext cx="8841632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7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762DF-0776-780C-1618-1C8C23AF9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</a:rPr>
              <a:t>Effectiveness?? (New)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BEA1ED-5ECE-9B70-1507-E89EAA985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Questions:</a:t>
            </a:r>
          </a:p>
          <a:p>
            <a:r>
              <a:rPr lang="en-US" sz="1800" dirty="0">
                <a:solidFill>
                  <a:srgbClr val="FFFFFF"/>
                </a:solidFill>
              </a:rPr>
              <a:t>How to determine the effectiveness of an algorithm?</a:t>
            </a:r>
          </a:p>
          <a:p>
            <a:r>
              <a:rPr lang="en-US" sz="18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Content Placeholder 4" descr="A table with numbers and equations&#10;&#10;Description automatically generated">
            <a:extLst>
              <a:ext uri="{FF2B5EF4-FFF2-40B4-BE49-F238E27FC236}">
                <a16:creationId xmlns:a16="http://schemas.microsoft.com/office/drawing/2014/main" id="{DD98675B-7EFD-4140-3D33-D31654E44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29" b="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31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BD9299-2010-837C-612F-6FE17C5B2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30"/>
            <a:ext cx="10909073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to read the table?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7E0AAD51-87A4-CAF5-AA98-A222F04F6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499" y="640080"/>
            <a:ext cx="4263594" cy="3602736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712C22A-7540-A027-51FC-67101E675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7" y="1049611"/>
            <a:ext cx="5302232" cy="278367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2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E70686-81D3-8B54-4B91-B01D07F64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30"/>
            <a:ext cx="10909073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6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BA0AEDC8-6C50-19C2-0B5E-053181D056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56" b="1"/>
          <a:stretch/>
        </p:blipFill>
        <p:spPr>
          <a:xfrm>
            <a:off x="635459" y="640080"/>
            <a:ext cx="5414823" cy="3602736"/>
          </a:xfrm>
          <a:prstGeom prst="rect">
            <a:avLst/>
          </a:prstGeom>
        </p:spPr>
      </p:pic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6F27C96F-EC88-333F-268A-E75D3DE9E2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5546" r="-2" b="35740"/>
          <a:stretch/>
        </p:blipFill>
        <p:spPr>
          <a:xfrm>
            <a:off x="6141719" y="640079"/>
            <a:ext cx="5417380" cy="360273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0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95C51-B6F0-0930-EDEC-1BF8FB55F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4" y="640080"/>
            <a:ext cx="3659246" cy="28503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Insertion sort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raph with numbers and a bar chart&#10;&#10;Description automatically generated with medium confidence">
            <a:extLst>
              <a:ext uri="{FF2B5EF4-FFF2-40B4-BE49-F238E27FC236}">
                <a16:creationId xmlns:a16="http://schemas.microsoft.com/office/drawing/2014/main" id="{0BA97E9E-C42C-EA0C-B9F8-71B5756C3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91" r="12713" b="2"/>
          <a:stretch/>
        </p:blipFill>
        <p:spPr>
          <a:xfrm>
            <a:off x="4635095" y="10"/>
            <a:ext cx="755688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74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8041F9-525C-20D1-4F45-FF63AF813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6"/>
            <a:ext cx="3100136" cy="196023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E75429"/>
                </a:solidFill>
              </a:rPr>
              <a:t>Can you see the ideas?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10">
            <a:extLst>
              <a:ext uri="{FF2B5EF4-FFF2-40B4-BE49-F238E27FC236}">
                <a16:creationId xmlns:a16="http://schemas.microsoft.com/office/drawing/2014/main" id="{484261F0-DCB6-5897-584D-616380FD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r>
              <a:rPr lang="en-US" sz="2000" dirty="0"/>
              <a:t>- Pick a key</a:t>
            </a:r>
          </a:p>
          <a:p>
            <a:r>
              <a:rPr lang="en-US" sz="2000" dirty="0"/>
              <a:t>- Compare with the previous one</a:t>
            </a:r>
          </a:p>
          <a:p>
            <a:r>
              <a:rPr lang="en-US" sz="2000" dirty="0"/>
              <a:t>- Larger? Smaller?</a:t>
            </a:r>
          </a:p>
        </p:txBody>
      </p:sp>
      <p:pic>
        <p:nvPicPr>
          <p:cNvPr id="7" name="Picture 6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8885C09D-5194-C9AF-3A18-60441ACCC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644" y="588626"/>
            <a:ext cx="4811324" cy="3776888"/>
          </a:xfrm>
          <a:prstGeom prst="rect">
            <a:avLst/>
          </a:prstGeom>
        </p:spPr>
      </p:pic>
      <p:pic>
        <p:nvPicPr>
          <p:cNvPr id="5" name="Content Placeholder 4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8D8500FE-59A6-1B12-AD34-8D6B4E647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358" y="513583"/>
            <a:ext cx="4260494" cy="50420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A3E0404-86A9-40FA-8DB8-302414EE2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34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5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5E22CFED-90C8-2640-98CB-567298DF1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802" y="801793"/>
            <a:ext cx="9458396" cy="527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25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E75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D91F5E-CC37-5FFB-5D07-1FAEBB9B7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Questions~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6E7C1ADA-10C2-6696-3EAA-9F0FBF81E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496" y="282892"/>
            <a:ext cx="5077242" cy="65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18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E75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AB8B31-BC0B-2489-3D52-2ECAE5F8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Effectiveness??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 descr="A white text with black text&#10;&#10;Description automatically generated">
            <a:extLst>
              <a:ext uri="{FF2B5EF4-FFF2-40B4-BE49-F238E27FC236}">
                <a16:creationId xmlns:a16="http://schemas.microsoft.com/office/drawing/2014/main" id="{67D7D430-61E8-DAE7-FB09-099C31A11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7511" y="640080"/>
            <a:ext cx="7137584" cy="496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40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E75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C71DC-4FE3-85A6-66B7-6B22878A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3084844" cy="19610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Dry run!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B903C2B-086F-9672-8629-75FACB1F3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4825" y="516836"/>
            <a:ext cx="7628674" cy="6112564"/>
          </a:xfrm>
        </p:spPr>
      </p:pic>
    </p:spTree>
    <p:extLst>
      <p:ext uri="{BB962C8B-B14F-4D97-AF65-F5344CB8AC3E}">
        <p14:creationId xmlns:p14="http://schemas.microsoft.com/office/powerpoint/2010/main" val="870622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E051-248A-AD1D-8FE2-6902B6E88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30"/>
            <a:ext cx="10909073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6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4B0719A3-DD1B-D62C-FEC7-FEDB7A90E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229" y="383713"/>
            <a:ext cx="6930320" cy="5610259"/>
          </a:xfrm>
          <a:prstGeom prst="rect">
            <a:avLst/>
          </a:prstGeom>
        </p:spPr>
      </p:pic>
      <p:pic>
        <p:nvPicPr>
          <p:cNvPr id="15" name="Content Placeholder 14" descr="A screenshot of a math test&#10;&#10;Description automatically generated">
            <a:extLst>
              <a:ext uri="{FF2B5EF4-FFF2-40B4-BE49-F238E27FC236}">
                <a16:creationId xmlns:a16="http://schemas.microsoft.com/office/drawing/2014/main" id="{678DAE16-6EBD-5A29-0D48-41C6CBFA9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4751" y="656575"/>
            <a:ext cx="5661024" cy="4930569"/>
          </a:xfrm>
        </p:spPr>
      </p:pic>
    </p:spTree>
    <p:extLst>
      <p:ext uri="{BB962C8B-B14F-4D97-AF65-F5344CB8AC3E}">
        <p14:creationId xmlns:p14="http://schemas.microsoft.com/office/powerpoint/2010/main" val="1951428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0E948-2561-92CC-3292-24CE576E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63BC5-8504-0B25-5841-8B9E41E1D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- No. of comparison</a:t>
            </a:r>
          </a:p>
          <a:p>
            <a:r>
              <a:rPr lang="en-US" sz="2400" dirty="0"/>
              <a:t>- Effectiveness</a:t>
            </a:r>
          </a:p>
          <a:p>
            <a:r>
              <a:rPr lang="en-US" sz="2400" dirty="0"/>
              <a:t>- Dry-run</a:t>
            </a:r>
          </a:p>
        </p:txBody>
      </p:sp>
    </p:spTree>
    <p:extLst>
      <p:ext uri="{BB962C8B-B14F-4D97-AF65-F5344CB8AC3E}">
        <p14:creationId xmlns:p14="http://schemas.microsoft.com/office/powerpoint/2010/main" val="399453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8C78-AE1A-D4AB-980C-EA6EBF07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D2976-1932-39B1-90C7-863429EC3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- Bubble sort</a:t>
            </a:r>
          </a:p>
          <a:p>
            <a:r>
              <a:rPr lang="en-US" sz="2800" dirty="0"/>
              <a:t>- Please read p.249 - </a:t>
            </a:r>
            <a:r>
              <a:rPr lang="en-US" sz="2800"/>
              <a:t>… before next lesson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091386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LeftStep">
      <a:dk1>
        <a:srgbClr val="000000"/>
      </a:dk1>
      <a:lt1>
        <a:srgbClr val="FFFFFF"/>
      </a:lt1>
      <a:dk2>
        <a:srgbClr val="311C22"/>
      </a:dk2>
      <a:lt2>
        <a:srgbClr val="F0F3F3"/>
      </a:lt2>
      <a:accent1>
        <a:srgbClr val="E75429"/>
      </a:accent1>
      <a:accent2>
        <a:srgbClr val="D5173B"/>
      </a:accent2>
      <a:accent3>
        <a:srgbClr val="E7299C"/>
      </a:accent3>
      <a:accent4>
        <a:srgbClr val="D117D5"/>
      </a:accent4>
      <a:accent5>
        <a:srgbClr val="9329E7"/>
      </a:accent5>
      <a:accent6>
        <a:srgbClr val="462ED9"/>
      </a:accent6>
      <a:hlink>
        <a:srgbClr val="3A96B0"/>
      </a:hlink>
      <a:folHlink>
        <a:srgbClr val="7F7F7F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118</Words>
  <Application>Microsoft Macintosh PowerPoint</Application>
  <PresentationFormat>Widescreen</PresentationFormat>
  <Paragraphs>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Bookman Old Style</vt:lpstr>
      <vt:lpstr>Calibri</vt:lpstr>
      <vt:lpstr>Franklin Gothic Book</vt:lpstr>
      <vt:lpstr>RetrospectVTI</vt:lpstr>
      <vt:lpstr>More about Selection and Insertion Sort</vt:lpstr>
      <vt:lpstr>Revision - Swapping</vt:lpstr>
      <vt:lpstr>Main idea</vt:lpstr>
      <vt:lpstr>PowerPoint Presentation</vt:lpstr>
      <vt:lpstr>Effectiveness?? (New)</vt:lpstr>
      <vt:lpstr>How to read the table?</vt:lpstr>
      <vt:lpstr>PowerPoint Presentation</vt:lpstr>
      <vt:lpstr>Insertion sort</vt:lpstr>
      <vt:lpstr>Can you see the ideas?</vt:lpstr>
      <vt:lpstr>PowerPoint Presentation</vt:lpstr>
      <vt:lpstr>Questions~</vt:lpstr>
      <vt:lpstr>Effectiveness??</vt:lpstr>
      <vt:lpstr>Dry run!</vt:lpstr>
      <vt:lpstr>PowerPoint Presentation</vt:lpstr>
      <vt:lpstr>Summary</vt:lpstr>
      <vt:lpstr>Next lesson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about Selection and Insertion Sort</dc:title>
  <dc:creator>Thomas Lee</dc:creator>
  <cp:lastModifiedBy>Thomas Lee</cp:lastModifiedBy>
  <cp:revision>1</cp:revision>
  <dcterms:created xsi:type="dcterms:W3CDTF">2023-11-30T02:06:34Z</dcterms:created>
  <dcterms:modified xsi:type="dcterms:W3CDTF">2023-11-30T05:28:16Z</dcterms:modified>
</cp:coreProperties>
</file>