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5"/>
  </p:notesMasterIdLst>
  <p:sldIdLst>
    <p:sldId id="363" r:id="rId2"/>
    <p:sldId id="258" r:id="rId3"/>
    <p:sldId id="426" r:id="rId4"/>
    <p:sldId id="432" r:id="rId5"/>
    <p:sldId id="433" r:id="rId6"/>
    <p:sldId id="434" r:id="rId7"/>
    <p:sldId id="435" r:id="rId8"/>
    <p:sldId id="427" r:id="rId9"/>
    <p:sldId id="428" r:id="rId10"/>
    <p:sldId id="429" r:id="rId11"/>
    <p:sldId id="411" r:id="rId12"/>
    <p:sldId id="412" r:id="rId13"/>
    <p:sldId id="413" r:id="rId14"/>
    <p:sldId id="416" r:id="rId15"/>
    <p:sldId id="436" r:id="rId16"/>
    <p:sldId id="414" r:id="rId17"/>
    <p:sldId id="431" r:id="rId18"/>
    <p:sldId id="430" r:id="rId19"/>
    <p:sldId id="438" r:id="rId20"/>
    <p:sldId id="439" r:id="rId21"/>
    <p:sldId id="440" r:id="rId22"/>
    <p:sldId id="362" r:id="rId23"/>
    <p:sldId id="302" r:id="rId2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BFBC5"/>
    <a:srgbClr val="F4F8BA"/>
    <a:srgbClr val="32DA8A"/>
    <a:srgbClr val="F2F7AF"/>
    <a:srgbClr val="660066"/>
    <a:srgbClr val="EFF59D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0" autoAdjust="0"/>
    <p:restoredTop sz="99250" autoAdjust="0"/>
  </p:normalViewPr>
  <p:slideViewPr>
    <p:cSldViewPr>
      <p:cViewPr varScale="1">
        <p:scale>
          <a:sx n="127" d="100"/>
          <a:sy n="127" d="100"/>
        </p:scale>
        <p:origin x="150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Content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Module Title</a:t>
            </a:r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Code</a:t>
            </a:r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method-overriding-in-python/" TargetMode="External"/><Relationship Id="rId2" Type="http://schemas.openxmlformats.org/officeDocument/2006/relationships/hyperlink" Target="https://www.programiz.com/python-programming/inheritanc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devscolor.com/python-isinstance-issubclass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Inheritance and Overriding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ea typeface="新細明體" pitchFamily="18" charset="-120"/>
              </a:rPr>
              <a:t>Chapter 04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Upon completion of this lesson, you should be able to:</a:t>
            </a:r>
          </a:p>
          <a:p>
            <a:pPr lvl="1"/>
            <a:r>
              <a:rPr lang="en-US" altLang="en-US" dirty="0"/>
              <a:t>Organizing classes into hierarchical structure based on the concept of inheritance</a:t>
            </a:r>
          </a:p>
          <a:p>
            <a:pPr lvl="1"/>
            <a:r>
              <a:rPr lang="en-US" altLang="en-US" dirty="0"/>
              <a:t>Implement child class using super method call to access parent class variables and methods</a:t>
            </a:r>
          </a:p>
          <a:p>
            <a:pPr lvl="1"/>
            <a:r>
              <a:rPr lang="en-US" altLang="en-US" dirty="0"/>
              <a:t>Implement child class and override methods that inherited from its parent class</a:t>
            </a:r>
          </a:p>
          <a:p>
            <a:pPr lvl="1"/>
            <a:r>
              <a:rPr lang="en-US" dirty="0"/>
              <a:t>Use method calls to check an object is an instance of a class or a class is a subclass of another class</a:t>
            </a:r>
          </a:p>
          <a:p>
            <a:pPr lvl="1"/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Inheritance</a:t>
            </a:r>
            <a:r>
              <a:rPr lang="en-US" sz="2800" dirty="0"/>
              <a:t> allows us to define a class</a:t>
            </a:r>
            <a:r>
              <a:rPr lang="en-US" sz="2800" b="1" dirty="0"/>
              <a:t> in terms of other classes</a:t>
            </a:r>
          </a:p>
          <a:p>
            <a:r>
              <a:rPr lang="en-US" sz="2800" dirty="0"/>
              <a:t>Classes can inherit attributes (variables) and operations (methods) from another class. The inheriting class (Child class) can then add extra attributes and / or methods of its own</a:t>
            </a:r>
          </a:p>
          <a:p>
            <a:r>
              <a:rPr lang="en-US" sz="2800" b="1" dirty="0"/>
              <a:t>Parent class </a:t>
            </a:r>
            <a:r>
              <a:rPr lang="en-US" sz="2800" dirty="0"/>
              <a:t>is the class being from, also called </a:t>
            </a:r>
            <a:r>
              <a:rPr lang="en-US" sz="2800" b="1" dirty="0"/>
              <a:t>super class</a:t>
            </a:r>
            <a:r>
              <a:rPr lang="en-US" sz="2800" dirty="0"/>
              <a:t> or base class</a:t>
            </a:r>
          </a:p>
          <a:p>
            <a:r>
              <a:rPr lang="en-US" sz="2800" b="1" dirty="0"/>
              <a:t>Child class </a:t>
            </a:r>
            <a:r>
              <a:rPr lang="en-US" sz="2800" dirty="0"/>
              <a:t>is the class that inherits from another class, also called subclass or derived class</a:t>
            </a:r>
          </a:p>
          <a:p>
            <a:r>
              <a:rPr lang="en-US" sz="2800" dirty="0"/>
              <a:t>Inheritance is between classes, </a:t>
            </a:r>
            <a:r>
              <a:rPr lang="en-US" sz="2800" b="1" dirty="0"/>
              <a:t>NOT</a:t>
            </a:r>
            <a:r>
              <a:rPr lang="en-US" sz="2800" dirty="0"/>
              <a:t> between objects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38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Extend the functionality </a:t>
            </a:r>
            <a:r>
              <a:rPr lang="en-US" dirty="0"/>
              <a:t>of an existing class</a:t>
            </a:r>
          </a:p>
          <a:p>
            <a:r>
              <a:rPr lang="en-US" b="1" dirty="0"/>
              <a:t>Share the commonality </a:t>
            </a:r>
            <a:r>
              <a:rPr lang="en-US" dirty="0"/>
              <a:t>between two or more classes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85800" y="3429000"/>
            <a:ext cx="4724400" cy="2603669"/>
            <a:chOff x="685800" y="3429000"/>
            <a:chExt cx="4724400" cy="2603669"/>
          </a:xfrm>
        </p:grpSpPr>
        <p:sp>
          <p:nvSpPr>
            <p:cNvPr id="6" name="Rectangle 5"/>
            <p:cNvSpPr/>
            <p:nvPr/>
          </p:nvSpPr>
          <p:spPr>
            <a:xfrm>
              <a:off x="2362200" y="3429000"/>
              <a:ext cx="1371600" cy="6160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Shape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62200" y="4349835"/>
              <a:ext cx="1371600" cy="6160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Rectangle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4349834"/>
              <a:ext cx="1371600" cy="6160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Circle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038600" y="4349834"/>
              <a:ext cx="1371600" cy="6160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Triangle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5800" y="5416634"/>
              <a:ext cx="1371600" cy="61603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Cylinder</a:t>
              </a:r>
            </a:p>
          </p:txBody>
        </p:sp>
        <p:cxnSp>
          <p:nvCxnSpPr>
            <p:cNvPr id="16" name="Straight Arrow Connector 15"/>
            <p:cNvCxnSpPr>
              <a:stCxn id="10" idx="0"/>
              <a:endCxn id="6" idx="2"/>
            </p:cNvCxnSpPr>
            <p:nvPr/>
          </p:nvCxnSpPr>
          <p:spPr>
            <a:xfrm flipV="1">
              <a:off x="3048000" y="4045035"/>
              <a:ext cx="0" cy="30480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0"/>
            </p:cNvCxnSpPr>
            <p:nvPr/>
          </p:nvCxnSpPr>
          <p:spPr>
            <a:xfrm flipH="1" flipV="1">
              <a:off x="3390900" y="4068885"/>
              <a:ext cx="1333500" cy="28094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1" idx="0"/>
            </p:cNvCxnSpPr>
            <p:nvPr/>
          </p:nvCxnSpPr>
          <p:spPr>
            <a:xfrm flipV="1">
              <a:off x="1371600" y="4068885"/>
              <a:ext cx="1333501" cy="28094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3" idx="0"/>
              <a:endCxn id="11" idx="2"/>
            </p:cNvCxnSpPr>
            <p:nvPr/>
          </p:nvCxnSpPr>
          <p:spPr>
            <a:xfrm flipV="1">
              <a:off x="1371600" y="4965869"/>
              <a:ext cx="0" cy="45076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5232050" y="3000033"/>
            <a:ext cx="3458214" cy="1021556"/>
          </a:xfrm>
          <a:prstGeom prst="wedgeRoundRectCallout">
            <a:avLst>
              <a:gd name="adj1" fmla="val -66235"/>
              <a:gd name="adj2" fmla="val 51063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b="1" dirty="0">
                <a:latin typeface="+mn-lt"/>
                <a:ea typeface="PMingLiU" pitchFamily="18" charset="-120"/>
              </a:rPr>
              <a:t>Share the commonality: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Circle, Rectangle and Triangle have it's area and perimeter</a:t>
            </a: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014785" y="5294114"/>
            <a:ext cx="3458214" cy="1021556"/>
          </a:xfrm>
          <a:prstGeom prst="wedgeRoundRectCallout">
            <a:avLst>
              <a:gd name="adj1" fmla="val -71885"/>
              <a:gd name="adj2" fmla="val 4395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b="1" dirty="0">
                <a:latin typeface="+mn-lt"/>
                <a:ea typeface="PMingLiU" pitchFamily="18" charset="-120"/>
              </a:rPr>
              <a:t>Extend the functionality: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Cylinder consist of height and volume in addition to a Circle</a:t>
            </a:r>
          </a:p>
        </p:txBody>
      </p:sp>
    </p:spTree>
    <p:extLst>
      <p:ext uri="{BB962C8B-B14F-4D97-AF65-F5344CB8AC3E}">
        <p14:creationId xmlns:p14="http://schemas.microsoft.com/office/powerpoint/2010/main" val="144817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Engineering with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Inheritance</a:t>
            </a:r>
          </a:p>
          <a:p>
            <a:pPr lvl="1"/>
            <a:r>
              <a:rPr lang="en-US" dirty="0"/>
              <a:t>Create class (child class / subclass) from existing one (parent class / super class)</a:t>
            </a:r>
          </a:p>
          <a:p>
            <a:pPr lvl="1"/>
            <a:r>
              <a:rPr lang="en-US" dirty="0"/>
              <a:t>New class inherits attributes and behaviors</a:t>
            </a:r>
          </a:p>
          <a:p>
            <a:pPr lvl="1"/>
            <a:r>
              <a:rPr lang="en-US" dirty="0"/>
              <a:t>Software reuse</a:t>
            </a:r>
          </a:p>
          <a:p>
            <a:r>
              <a:rPr lang="en-US" dirty="0"/>
              <a:t>Inheritance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"Is a"</a:t>
            </a:r>
            <a:r>
              <a:rPr lang="en-US" dirty="0"/>
              <a:t> relationship</a:t>
            </a:r>
          </a:p>
          <a:p>
            <a:pPr lvl="1"/>
            <a:r>
              <a:rPr lang="en-US" dirty="0"/>
              <a:t>Circle </a:t>
            </a:r>
            <a:r>
              <a:rPr lang="en-US" dirty="0">
                <a:solidFill>
                  <a:srgbClr val="FF0000"/>
                </a:solidFill>
              </a:rPr>
              <a:t>is a</a:t>
            </a:r>
            <a:r>
              <a:rPr lang="en-US" dirty="0"/>
              <a:t> Shape, Cylinder </a:t>
            </a:r>
            <a:r>
              <a:rPr lang="en-US" dirty="0">
                <a:solidFill>
                  <a:srgbClr val="FF0000"/>
                </a:solidFill>
              </a:rPr>
              <a:t>is a</a:t>
            </a:r>
            <a:r>
              <a:rPr lang="en-US" dirty="0"/>
              <a:t> Circle</a:t>
            </a:r>
          </a:p>
          <a:p>
            <a:r>
              <a:rPr lang="en-US" dirty="0"/>
              <a:t>Composition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"Has a"</a:t>
            </a:r>
            <a:r>
              <a:rPr lang="en-US" dirty="0"/>
              <a:t> relationship</a:t>
            </a:r>
          </a:p>
          <a:p>
            <a:pPr lvl="1"/>
            <a:r>
              <a:rPr lang="en-US" dirty="0"/>
              <a:t>Circle </a:t>
            </a:r>
            <a:r>
              <a:rPr lang="en-US" dirty="0">
                <a:solidFill>
                  <a:srgbClr val="FF0000"/>
                </a:solidFill>
              </a:rPr>
              <a:t>has a</a:t>
            </a:r>
            <a:r>
              <a:rPr lang="en-US" dirty="0"/>
              <a:t> radius, Rectangle </a:t>
            </a:r>
            <a:r>
              <a:rPr lang="en-US" dirty="0">
                <a:solidFill>
                  <a:srgbClr val="FF0000"/>
                </a:solidFill>
              </a:rPr>
              <a:t>has a</a:t>
            </a:r>
            <a:r>
              <a:rPr lang="en-US" dirty="0"/>
              <a:t> length and width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152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2809631"/>
            <a:ext cx="60083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YYYY ( XXXX ) :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905000" y="1981200"/>
            <a:ext cx="1633415" cy="510778"/>
          </a:xfrm>
          <a:prstGeom prst="wedgeRoundRectCallout">
            <a:avLst>
              <a:gd name="adj1" fmla="val 42469"/>
              <a:gd name="adj2" fmla="val 102321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2400" b="1" dirty="0">
                <a:latin typeface="+mn-lt"/>
                <a:ea typeface="PMingLiU" pitchFamily="18" charset="-120"/>
              </a:rPr>
              <a:t>Child class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638800" y="1987062"/>
            <a:ext cx="1797239" cy="510778"/>
          </a:xfrm>
          <a:prstGeom prst="wedgeRoundRectCallout">
            <a:avLst>
              <a:gd name="adj1" fmla="val -47918"/>
              <a:gd name="adj2" fmla="val 105381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2400" b="1" dirty="0">
                <a:latin typeface="+mn-lt"/>
                <a:ea typeface="PMingLiU" pitchFamily="18" charset="-120"/>
              </a:rPr>
              <a:t>Parent class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762000" y="5405178"/>
            <a:ext cx="1752600" cy="510778"/>
          </a:xfrm>
          <a:prstGeom prst="wedgeRoundRectCallout">
            <a:avLst>
              <a:gd name="adj1" fmla="val 49646"/>
              <a:gd name="adj2" fmla="val -113422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2400" dirty="0">
                <a:latin typeface="+mn-lt"/>
                <a:ea typeface="PMingLiU" pitchFamily="18" charset="-120"/>
              </a:rPr>
              <a:t>Indentation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858000" y="3581400"/>
            <a:ext cx="445776" cy="1536555"/>
          </a:xfrm>
          <a:prstGeom prst="rightBrace">
            <a:avLst>
              <a:gd name="adj1" fmla="val 39706"/>
              <a:gd name="adj2" fmla="val 48474"/>
            </a:avLst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420408" y="4094288"/>
            <a:ext cx="1600200" cy="510778"/>
          </a:xfrm>
          <a:prstGeom prst="wedgeRoundRectCallout">
            <a:avLst>
              <a:gd name="adj1" fmla="val -27033"/>
              <a:gd name="adj2" fmla="val 25816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2400" dirty="0">
                <a:latin typeface="+mn-lt"/>
                <a:ea typeface="PMingLiU" pitchFamily="18" charset="-120"/>
              </a:rPr>
              <a:t>Class Body</a:t>
            </a:r>
          </a:p>
        </p:txBody>
      </p:sp>
    </p:spTree>
    <p:extLst>
      <p:ext uri="{BB962C8B-B14F-4D97-AF65-F5344CB8AC3E}">
        <p14:creationId xmlns:p14="http://schemas.microsoft.com/office/powerpoint/2010/main" val="260669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examples on inheritance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977309"/>
              </p:ext>
            </p:extLst>
          </p:nvPr>
        </p:nvGraphicFramePr>
        <p:xfrm>
          <a:off x="1295400" y="1437799"/>
          <a:ext cx="6248400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5919052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39555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Possible Parent</a:t>
                      </a:r>
                      <a:r>
                        <a:rPr lang="en-US" baseline="0" dirty="0"/>
                        <a:t>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Possible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Child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4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Circle</a:t>
                      </a:r>
                    </a:p>
                    <a:p>
                      <a:r>
                        <a:rPr lang="en-US" dirty="0"/>
                        <a:t>Rectangle</a:t>
                      </a:r>
                    </a:p>
                    <a:p>
                      <a:r>
                        <a:rPr lang="en-US" dirty="0"/>
                        <a:t>Triangle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8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Bank 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Saving Account</a:t>
                      </a:r>
                    </a:p>
                    <a:p>
                      <a:r>
                        <a:rPr lang="en-US" dirty="0"/>
                        <a:t>Current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7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Diploma Student</a:t>
                      </a:r>
                    </a:p>
                    <a:p>
                      <a:r>
                        <a:rPr lang="en-US" dirty="0"/>
                        <a:t>Higher Diploma Student</a:t>
                      </a:r>
                    </a:p>
                    <a:p>
                      <a:r>
                        <a:rPr lang="en-US" dirty="0"/>
                        <a:t>Degree Student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</a:t>
                      </a:r>
                    </a:p>
                    <a:p>
                      <a:r>
                        <a:rPr lang="en-US" dirty="0"/>
                        <a:t>Truck</a:t>
                      </a:r>
                    </a:p>
                    <a:p>
                      <a:r>
                        <a:rPr lang="en-US" dirty="0"/>
                        <a:t>Motor Cycle</a:t>
                      </a:r>
                    </a:p>
                    <a:p>
                      <a:r>
                        <a:rPr lang="en-US" dirty="0"/>
                        <a:t>Private 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24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 Time Worker</a:t>
                      </a:r>
                    </a:p>
                    <a:p>
                      <a:r>
                        <a:rPr lang="en-US" dirty="0"/>
                        <a:t>Hourly</a:t>
                      </a:r>
                      <a:r>
                        <a:rPr lang="en-US" baseline="0" dirty="0"/>
                        <a:t> Worker</a:t>
                      </a:r>
                    </a:p>
                    <a:p>
                      <a:r>
                        <a:rPr lang="en-US" baseline="0" dirty="0"/>
                        <a:t>Commission Worker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1021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84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Simplest Parent classes and Child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13844" y="1162551"/>
            <a:ext cx="4739156" cy="18092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Parent Class: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Person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(self, name):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self.__name</a:t>
            </a:r>
            <a:r>
              <a:rPr lang="en-US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display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person is called {</a:t>
            </a:r>
            <a:r>
              <a:rPr lang="en-US" dirty="0" err="1">
                <a:solidFill>
                  <a:srgbClr val="008000"/>
                </a:solidFill>
              </a:rPr>
              <a:t>self.__name</a:t>
            </a:r>
            <a:r>
              <a:rPr lang="en-US" dirty="0">
                <a:solidFill>
                  <a:srgbClr val="008000"/>
                </a:solidFill>
              </a:rPr>
              <a:t>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213844" y="3124200"/>
            <a:ext cx="4739156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Child Class: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Student </a:t>
            </a:r>
            <a:r>
              <a:rPr lang="en-US" b="1" dirty="0">
                <a:solidFill>
                  <a:schemeClr val="tx1"/>
                </a:solidFill>
              </a:rPr>
              <a:t>(Person)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pass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171186" y="3194129"/>
            <a:ext cx="5820414" cy="715089"/>
          </a:xfrm>
          <a:prstGeom prst="wedgeRoundRectCallout">
            <a:avLst>
              <a:gd name="adj1" fmla="val -63523"/>
              <a:gd name="adj2" fmla="val 8985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To create a class that inherits from another class, send the </a:t>
            </a:r>
            <a:r>
              <a:rPr lang="en-US" altLang="zh-TW" b="1" dirty="0">
                <a:latin typeface="+mn-lt"/>
                <a:ea typeface="PMingLiU" pitchFamily="18" charset="-120"/>
              </a:rPr>
              <a:t>parent class </a:t>
            </a:r>
            <a:r>
              <a:rPr lang="en-US" altLang="zh-TW" dirty="0">
                <a:latin typeface="+mn-lt"/>
                <a:ea typeface="PMingLiU" pitchFamily="18" charset="-120"/>
              </a:rPr>
              <a:t>as a </a:t>
            </a:r>
            <a:r>
              <a:rPr lang="en-US" altLang="zh-TW" b="1" dirty="0">
                <a:latin typeface="+mn-lt"/>
                <a:ea typeface="PMingLiU" pitchFamily="18" charset="-120"/>
              </a:rPr>
              <a:t>parameter</a:t>
            </a:r>
            <a:r>
              <a:rPr lang="en-US" altLang="zh-TW" dirty="0">
                <a:latin typeface="+mn-lt"/>
                <a:ea typeface="PMingLiU" pitchFamily="18" charset="-120"/>
              </a:rPr>
              <a:t> when creating the child class</a:t>
            </a:r>
          </a:p>
        </p:txBody>
      </p:sp>
      <p:sp>
        <p:nvSpPr>
          <p:cNvPr id="8" name="TextBox 19"/>
          <p:cNvSpPr txBox="1"/>
          <p:nvPr/>
        </p:nvSpPr>
        <p:spPr>
          <a:xfrm>
            <a:off x="217592" y="4267198"/>
            <a:ext cx="4739156" cy="17526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Client 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person = Person(</a:t>
            </a:r>
            <a:r>
              <a:rPr lang="en-US" dirty="0">
                <a:solidFill>
                  <a:srgbClr val="008000"/>
                </a:solidFill>
              </a:rPr>
              <a:t>"Kelvin"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person.display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student = Student(</a:t>
            </a:r>
            <a:r>
              <a:rPr lang="en-US" dirty="0">
                <a:solidFill>
                  <a:srgbClr val="008000"/>
                </a:solidFill>
              </a:rPr>
              <a:t>"Peter"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student.display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9" name="TextBox 20"/>
          <p:cNvSpPr txBox="1"/>
          <p:nvPr/>
        </p:nvSpPr>
        <p:spPr>
          <a:xfrm>
            <a:off x="4572000" y="1605511"/>
            <a:ext cx="42658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905000" y="3988760"/>
            <a:ext cx="6506214" cy="442674"/>
          </a:xfrm>
          <a:prstGeom prst="wedgeRoundRectCallout">
            <a:avLst>
              <a:gd name="adj1" fmla="val -65942"/>
              <a:gd name="adj2" fmla="val -51545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Use keyword </a:t>
            </a:r>
            <a:r>
              <a:rPr lang="en-US" altLang="zh-TW" sz="20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PMingLiU" pitchFamily="18" charset="-120"/>
              </a:rPr>
              <a:t>pass</a:t>
            </a:r>
            <a:r>
              <a:rPr lang="en-US" altLang="zh-TW" dirty="0">
                <a:latin typeface="+mn-lt"/>
                <a:ea typeface="PMingLiU" pitchFamily="18" charset="-120"/>
              </a:rPr>
              <a:t> if no class body to be implemented in child class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3352800" y="4528333"/>
            <a:ext cx="4116532" cy="408623"/>
          </a:xfrm>
          <a:prstGeom prst="wedgeRoundRectCallout">
            <a:avLst>
              <a:gd name="adj1" fmla="val -60064"/>
              <a:gd name="adj2" fmla="val 49338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A person object is created by </a:t>
            </a:r>
            <a:r>
              <a:rPr lang="en-US" altLang="zh-TW" b="1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dirty="0">
                <a:latin typeface="+mn-lt"/>
                <a:ea typeface="PMingLiU" pitchFamily="18" charset="-120"/>
              </a:rPr>
              <a:t> method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3352800" y="5012792"/>
            <a:ext cx="4343400" cy="408623"/>
          </a:xfrm>
          <a:prstGeom prst="wedgeRoundRectCallout">
            <a:avLst>
              <a:gd name="adj1" fmla="val -75358"/>
              <a:gd name="adj2" fmla="val 14488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Instance method from person class is called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352800" y="5600174"/>
            <a:ext cx="4801996" cy="681038"/>
          </a:xfrm>
          <a:prstGeom prst="wedgeRoundRectCallout">
            <a:avLst>
              <a:gd name="adj1" fmla="val -69051"/>
              <a:gd name="adj2" fmla="val -30936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700" dirty="0">
                <a:latin typeface="+mn-lt"/>
                <a:ea typeface="PMingLiU" pitchFamily="18" charset="-120"/>
              </a:rPr>
              <a:t>Student object inherit </a:t>
            </a:r>
            <a:r>
              <a:rPr lang="en-US" altLang="zh-TW" sz="1700" b="1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700" dirty="0">
                <a:latin typeface="+mn-lt"/>
                <a:ea typeface="PMingLiU" pitchFamily="18" charset="-120"/>
              </a:rPr>
              <a:t> method, </a:t>
            </a:r>
            <a:r>
              <a:rPr lang="en-US" altLang="zh-TW" sz="1700" b="1" dirty="0">
                <a:latin typeface="+mn-lt"/>
                <a:ea typeface="PMingLiU" pitchFamily="18" charset="-120"/>
              </a:rPr>
              <a:t>display</a:t>
            </a:r>
            <a:r>
              <a:rPr lang="en-US" altLang="zh-TW" sz="1700" dirty="0">
                <a:latin typeface="+mn-lt"/>
                <a:ea typeface="PMingLiU" pitchFamily="18" charset="-120"/>
              </a:rPr>
              <a:t> method and </a:t>
            </a:r>
            <a:r>
              <a:rPr lang="en-US" altLang="zh-TW" sz="1700" b="1" dirty="0">
                <a:latin typeface="+mn-lt"/>
                <a:ea typeface="PMingLiU" pitchFamily="18" charset="-120"/>
              </a:rPr>
              <a:t>name</a:t>
            </a:r>
            <a:r>
              <a:rPr lang="en-US" altLang="zh-TW" sz="1700" dirty="0">
                <a:latin typeface="+mn-lt"/>
                <a:ea typeface="PMingLiU" pitchFamily="18" charset="-120"/>
              </a:rPr>
              <a:t> attribute from parent class Person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1925" y="188251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The person is called Kelvin</a:t>
            </a:r>
            <a:endParaRPr lang="en-US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1924" y="2154271"/>
            <a:ext cx="2582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The person is called Peter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315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4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304800" y="1417638"/>
            <a:ext cx="4648200" cy="5287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u="sng" dirty="0"/>
              <a:t>Program: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rgbClr val="0000FF"/>
                </a:solidFill>
              </a:rPr>
              <a:t>Person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rgbClr val="0000FF"/>
                </a:solidFill>
              </a:rPr>
              <a:t>__</a:t>
            </a:r>
            <a:r>
              <a:rPr lang="en-US" sz="1700" dirty="0" err="1">
                <a:solidFill>
                  <a:srgbClr val="0000FF"/>
                </a:solidFill>
              </a:rPr>
              <a:t>init</a:t>
            </a:r>
            <a:r>
              <a:rPr lang="en-US" sz="1700" dirty="0">
                <a:solidFill>
                  <a:srgbClr val="0000FF"/>
                </a:solidFill>
              </a:rPr>
              <a:t>__</a:t>
            </a:r>
            <a:r>
              <a:rPr lang="en-US" sz="1700" dirty="0">
                <a:solidFill>
                  <a:schemeClr val="tx1"/>
                </a:solidFill>
              </a:rPr>
              <a:t>(self, name):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 err="1">
                <a:solidFill>
                  <a:schemeClr val="tx1"/>
                </a:solidFill>
              </a:rPr>
              <a:t>self.__name</a:t>
            </a:r>
            <a:r>
              <a:rPr lang="en-US" sz="170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rgbClr val="0000FF"/>
                </a:solidFill>
              </a:rPr>
              <a:t>display</a:t>
            </a:r>
            <a:r>
              <a:rPr lang="en-US" sz="17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rgbClr val="008000"/>
                </a:solidFill>
              </a:rPr>
              <a:t>f"The</a:t>
            </a:r>
            <a:r>
              <a:rPr lang="en-US" sz="1700" dirty="0">
                <a:solidFill>
                  <a:srgbClr val="008000"/>
                </a:solidFill>
              </a:rPr>
              <a:t> person is called {</a:t>
            </a:r>
            <a:r>
              <a:rPr lang="en-US" sz="1700" dirty="0" err="1">
                <a:solidFill>
                  <a:srgbClr val="008000"/>
                </a:solidFill>
              </a:rPr>
              <a:t>self.__name</a:t>
            </a:r>
            <a:r>
              <a:rPr lang="en-US" sz="1700" dirty="0">
                <a:solidFill>
                  <a:srgbClr val="008000"/>
                </a:solidFill>
              </a:rPr>
              <a:t>}"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rgbClr val="0000FF"/>
                </a:solidFill>
              </a:rPr>
              <a:t>Student</a:t>
            </a:r>
            <a:r>
              <a:rPr lang="en-US" sz="1700" dirty="0">
                <a:solidFill>
                  <a:schemeClr val="tx1"/>
                </a:solidFill>
              </a:rPr>
              <a:t>(Person):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def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__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init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__(self, name,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programme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   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self.__name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    self.__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programme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programme</a:t>
            </a:r>
            <a:endParaRPr lang="en-US" sz="17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def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display_student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    print(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f"This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person is called {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self.__name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}"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             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f"and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is studying in { self.__</a:t>
            </a:r>
            <a:r>
              <a:rPr lang="en-US" sz="1700" dirty="0" err="1">
                <a:solidFill>
                  <a:schemeClr val="bg1">
                    <a:lumMod val="85000"/>
                  </a:schemeClr>
                </a:solidFill>
              </a:rPr>
              <a:t>programme</a:t>
            </a:r>
            <a:r>
              <a:rPr lang="en-US" sz="1700" dirty="0">
                <a:solidFill>
                  <a:schemeClr val="bg1">
                    <a:lumMod val="85000"/>
                  </a:schemeClr>
                </a:solidFill>
              </a:rPr>
              <a:t> }")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if __name__ == </a:t>
            </a:r>
            <a:r>
              <a:rPr lang="en-US" sz="1700" dirty="0">
                <a:solidFill>
                  <a:srgbClr val="008000"/>
                </a:solidFill>
              </a:rPr>
              <a:t>"__main__"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person = Person(</a:t>
            </a:r>
            <a:r>
              <a:rPr lang="en-US" sz="1700" dirty="0">
                <a:solidFill>
                  <a:srgbClr val="008000"/>
                </a:solidFill>
              </a:rPr>
              <a:t>"Kelvin"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tx1"/>
                </a:solidFill>
              </a:rPr>
              <a:t>person.display</a:t>
            </a:r>
            <a:r>
              <a:rPr lang="en-US" sz="17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student = Student(</a:t>
            </a:r>
            <a:r>
              <a:rPr lang="en-US" sz="1700" dirty="0">
                <a:solidFill>
                  <a:srgbClr val="008000"/>
                </a:solidFill>
              </a:rPr>
              <a:t>"Peter"</a:t>
            </a:r>
            <a:r>
              <a:rPr lang="en-US" sz="1700" dirty="0">
                <a:solidFill>
                  <a:schemeClr val="tx1"/>
                </a:solidFill>
              </a:rPr>
              <a:t>, </a:t>
            </a:r>
            <a:r>
              <a:rPr lang="en-US" sz="1700" dirty="0">
                <a:solidFill>
                  <a:srgbClr val="008000"/>
                </a:solidFill>
              </a:rPr>
              <a:t>"Cybersecurity"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tx1"/>
                </a:solidFill>
              </a:rPr>
              <a:t>student.display_student</a:t>
            </a:r>
            <a:r>
              <a:rPr lang="en-US" sz="17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3" name="Content Placeholder 3"/>
          <p:cNvSpPr txBox="1">
            <a:spLocks/>
          </p:cNvSpPr>
          <p:nvPr/>
        </p:nvSpPr>
        <p:spPr>
          <a:xfrm>
            <a:off x="4876800" y="3352800"/>
            <a:ext cx="4191000" cy="3352800"/>
          </a:xfrm>
          <a:prstGeom prst="rect">
            <a:avLst/>
          </a:prstGeom>
          <a:gradFill>
            <a:gsLst>
              <a:gs pos="0">
                <a:srgbClr val="F4F8BA"/>
              </a:gs>
              <a:gs pos="17000">
                <a:srgbClr val="FBFBC5"/>
              </a:gs>
              <a:gs pos="100000">
                <a:schemeClr val="bg1"/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sz="17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Adding attributes in child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3830782" y="1417638"/>
            <a:ext cx="5067300" cy="1295400"/>
          </a:xfrm>
          <a:prstGeom prst="cloudCallout">
            <a:avLst>
              <a:gd name="adj1" fmla="val -51495"/>
              <a:gd name="adj2" fmla="val 108634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TW" dirty="0">
                <a:latin typeface="+mn-lt"/>
                <a:ea typeface="PMingLiU" pitchFamily="18" charset="-120"/>
              </a:rPr>
              <a:t>Suppose we'd like to add one more attribute called </a:t>
            </a:r>
            <a:r>
              <a:rPr lang="en-US" altLang="zh-TW" b="1" dirty="0" err="1">
                <a:latin typeface="+mn-lt"/>
                <a:ea typeface="PMingLiU" pitchFamily="18" charset="-120"/>
              </a:rPr>
              <a:t>programme</a:t>
            </a:r>
            <a:r>
              <a:rPr lang="en-US" altLang="zh-TW" dirty="0">
                <a:latin typeface="+mn-lt"/>
                <a:ea typeface="PMingLiU" pitchFamily="18" charset="-120"/>
              </a:rPr>
              <a:t> if the person is a student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5676901" y="2499518"/>
            <a:ext cx="3467100" cy="624681"/>
          </a:xfrm>
          <a:prstGeom prst="cloudCallout">
            <a:avLst>
              <a:gd name="adj1" fmla="val -28901"/>
              <a:gd name="adj2" fmla="val 11505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TW" sz="2400" b="1" dirty="0">
                <a:latin typeface="+mn-lt"/>
                <a:ea typeface="PMingLiU" pitchFamily="18" charset="-120"/>
              </a:rPr>
              <a:t>Is this the case?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4800" y="3493008"/>
            <a:ext cx="464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700" dirty="0">
                <a:latin typeface="+mn-lt"/>
              </a:rPr>
              <a:t>   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700" dirty="0" err="1">
                <a:solidFill>
                  <a:srgbClr val="0000FF"/>
                </a:solidFill>
                <a:latin typeface="+mn-lt"/>
              </a:rPr>
              <a:t>init</a:t>
            </a:r>
            <a:r>
              <a:rPr lang="en-US" sz="17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700" dirty="0">
                <a:latin typeface="+mn-lt"/>
              </a:rPr>
              <a:t>(self, name, </a:t>
            </a:r>
            <a:r>
              <a:rPr lang="en-US" sz="1700" dirty="0" err="1">
                <a:latin typeface="+mn-lt"/>
              </a:rPr>
              <a:t>programme</a:t>
            </a:r>
            <a:r>
              <a:rPr lang="en-US" sz="1700" dirty="0">
                <a:latin typeface="+mn-lt"/>
              </a:rPr>
              <a:t>):</a:t>
            </a:r>
          </a:p>
          <a:p>
            <a:pPr marL="0" indent="0">
              <a:buNone/>
            </a:pPr>
            <a:r>
              <a:rPr lang="en-US" sz="1700" dirty="0">
                <a:latin typeface="+mn-lt"/>
              </a:rPr>
              <a:t>        </a:t>
            </a:r>
            <a:r>
              <a:rPr lang="en-US" sz="1700" dirty="0" err="1">
                <a:latin typeface="+mn-lt"/>
              </a:rPr>
              <a:t>self.__name</a:t>
            </a:r>
            <a:r>
              <a:rPr lang="en-US" sz="1700" dirty="0">
                <a:latin typeface="+mn-lt"/>
              </a:rPr>
              <a:t> = name</a:t>
            </a:r>
          </a:p>
          <a:p>
            <a:pPr marL="0" indent="0">
              <a:buNone/>
            </a:pPr>
            <a:r>
              <a:rPr lang="en-US" sz="1700" dirty="0">
                <a:latin typeface="+mn-lt"/>
              </a:rPr>
              <a:t>        self.__</a:t>
            </a:r>
            <a:r>
              <a:rPr lang="en-US" sz="1700" dirty="0" err="1">
                <a:latin typeface="+mn-lt"/>
              </a:rPr>
              <a:t>programme</a:t>
            </a:r>
            <a:r>
              <a:rPr lang="en-US" sz="1700" dirty="0">
                <a:latin typeface="+mn-lt"/>
              </a:rPr>
              <a:t> = </a:t>
            </a:r>
            <a:r>
              <a:rPr lang="en-US" sz="1700" dirty="0" err="1">
                <a:latin typeface="+mn-lt"/>
              </a:rPr>
              <a:t>programme</a:t>
            </a:r>
            <a:endParaRPr lang="en-US" sz="1700" dirty="0">
              <a:latin typeface="+mn-lt"/>
            </a:endParaRPr>
          </a:p>
          <a:p>
            <a:pPr marL="0" indent="0">
              <a:buNone/>
            </a:pPr>
            <a:r>
              <a:rPr lang="en-US" sz="1700" dirty="0">
                <a:latin typeface="+mn-lt"/>
              </a:rPr>
              <a:t>   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solidFill>
                  <a:srgbClr val="0000FF"/>
                </a:solidFill>
                <a:latin typeface="+mn-lt"/>
              </a:rPr>
              <a:t>display_student</a:t>
            </a:r>
            <a:r>
              <a:rPr lang="en-US" sz="1700" dirty="0">
                <a:latin typeface="+mn-lt"/>
              </a:rPr>
              <a:t>(self):</a:t>
            </a:r>
          </a:p>
          <a:p>
            <a:pPr marL="0" indent="0">
              <a:buNone/>
            </a:pPr>
            <a:r>
              <a:rPr lang="en-US" sz="1700" dirty="0">
                <a:latin typeface="+mn-lt"/>
              </a:rPr>
              <a:t>        </a:t>
            </a:r>
            <a:r>
              <a:rPr lang="en-US" sz="1700" dirty="0">
                <a:solidFill>
                  <a:srgbClr val="7030A0"/>
                </a:solidFill>
                <a:latin typeface="+mn-lt"/>
              </a:rPr>
              <a:t>print</a:t>
            </a:r>
            <a:r>
              <a:rPr lang="en-US" sz="1700" dirty="0">
                <a:latin typeface="+mn-lt"/>
              </a:rPr>
              <a:t>(</a:t>
            </a:r>
            <a:r>
              <a:rPr lang="en-US" sz="1700" dirty="0" err="1">
                <a:solidFill>
                  <a:srgbClr val="008000"/>
                </a:solidFill>
                <a:latin typeface="+mn-lt"/>
              </a:rPr>
              <a:t>f"This</a:t>
            </a:r>
            <a:r>
              <a:rPr lang="en-US" sz="1700" dirty="0">
                <a:solidFill>
                  <a:srgbClr val="008000"/>
                </a:solidFill>
                <a:latin typeface="+mn-lt"/>
              </a:rPr>
              <a:t> person is called {</a:t>
            </a:r>
            <a:r>
              <a:rPr lang="en-US" sz="1700" dirty="0" err="1">
                <a:solidFill>
                  <a:srgbClr val="008000"/>
                </a:solidFill>
                <a:latin typeface="+mn-lt"/>
              </a:rPr>
              <a:t>self.__name</a:t>
            </a:r>
            <a:r>
              <a:rPr lang="en-US" sz="1700" dirty="0">
                <a:solidFill>
                  <a:srgbClr val="008000"/>
                </a:solidFill>
                <a:latin typeface="+mn-lt"/>
              </a:rPr>
              <a:t>}"</a:t>
            </a:r>
          </a:p>
          <a:p>
            <a:pPr marL="0" indent="0">
              <a:buNone/>
            </a:pPr>
            <a:r>
              <a:rPr lang="en-US" sz="1700" dirty="0">
                <a:latin typeface="+mn-lt"/>
              </a:rPr>
              <a:t>              </a:t>
            </a:r>
            <a:r>
              <a:rPr lang="en-US" sz="1700" dirty="0" err="1">
                <a:solidFill>
                  <a:srgbClr val="008000"/>
                </a:solidFill>
                <a:latin typeface="+mn-lt"/>
              </a:rPr>
              <a:t>f"and</a:t>
            </a:r>
            <a:r>
              <a:rPr lang="en-US" sz="1700" dirty="0">
                <a:solidFill>
                  <a:srgbClr val="008000"/>
                </a:solidFill>
                <a:latin typeface="+mn-lt"/>
              </a:rPr>
              <a:t> is studying in { self.__</a:t>
            </a:r>
            <a:r>
              <a:rPr lang="en-US" sz="1700" dirty="0" err="1">
                <a:solidFill>
                  <a:srgbClr val="008000"/>
                </a:solidFill>
                <a:latin typeface="+mn-lt"/>
              </a:rPr>
              <a:t>programme</a:t>
            </a:r>
            <a:r>
              <a:rPr lang="en-US" sz="1700" dirty="0">
                <a:solidFill>
                  <a:srgbClr val="008000"/>
                </a:solidFill>
                <a:latin typeface="+mn-lt"/>
              </a:rPr>
              <a:t> }"</a:t>
            </a:r>
            <a:r>
              <a:rPr lang="en-US" sz="1700" dirty="0">
                <a:latin typeface="+mn-lt"/>
              </a:rPr>
              <a:t>)</a:t>
            </a: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3019427" y="3856038"/>
            <a:ext cx="1314449" cy="238363"/>
          </a:xfrm>
          <a:prstGeom prst="wedgeRoundRectCallout">
            <a:avLst>
              <a:gd name="adj1" fmla="val -78428"/>
              <a:gd name="adj2" fmla="val -12200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0" rIns="9144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400" dirty="0">
                <a:latin typeface="+mn-lt"/>
                <a:ea typeface="PMingLiU" pitchFamily="18" charset="-120"/>
              </a:rPr>
              <a:t>Repeated code</a:t>
            </a: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3429000" y="4303852"/>
            <a:ext cx="1314449" cy="238363"/>
          </a:xfrm>
          <a:prstGeom prst="wedgeRoundRectCallout">
            <a:avLst>
              <a:gd name="adj1" fmla="val -58212"/>
              <a:gd name="adj2" fmla="val 79605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0" rIns="9144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400" dirty="0">
                <a:latin typeface="+mn-lt"/>
                <a:ea typeface="PMingLiU" pitchFamily="18" charset="-120"/>
              </a:rPr>
              <a:t>Repeated code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76801" y="3352800"/>
            <a:ext cx="4191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FF0000"/>
                </a:solidFill>
                <a:latin typeface="+mn-lt"/>
              </a:rPr>
              <a:t>No.</a:t>
            </a:r>
            <a:r>
              <a:rPr lang="en-US" sz="1700" dirty="0">
                <a:latin typeface="+mn-lt"/>
              </a:rPr>
              <a:t> This program has the following problems: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76799" y="3665052"/>
            <a:ext cx="4191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 fontAlgn="auto">
              <a:spcAft>
                <a:spcPts val="0"/>
              </a:spcAft>
              <a:buNone/>
            </a:pPr>
            <a:r>
              <a:rPr lang="en-US" sz="1700" dirty="0">
                <a:latin typeface="+mn-lt"/>
              </a:rPr>
              <a:t>1. This program works fine even if it is not inherit from Person class (without the Person as parameter in Student class)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6798" y="4501676"/>
            <a:ext cx="419100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 fontAlgn="auto">
              <a:spcAft>
                <a:spcPts val="0"/>
              </a:spcAft>
              <a:buNone/>
            </a:pPr>
            <a:r>
              <a:rPr lang="en-US" sz="1700" dirty="0">
                <a:latin typeface="+mn-lt"/>
              </a:rPr>
              <a:t>2. Actually the instance variable </a:t>
            </a:r>
            <a:r>
              <a:rPr lang="en-US" sz="1700" b="1" dirty="0">
                <a:latin typeface="+mn-lt"/>
              </a:rPr>
              <a:t>name</a:t>
            </a:r>
            <a:r>
              <a:rPr lang="en-US" sz="1700" dirty="0">
                <a:latin typeface="+mn-lt"/>
              </a:rPr>
              <a:t> in Student class is </a:t>
            </a:r>
            <a:r>
              <a:rPr lang="en-US" sz="1700" b="1" dirty="0">
                <a:latin typeface="+mn-lt"/>
              </a:rPr>
              <a:t>NOT inherited </a:t>
            </a:r>
            <a:r>
              <a:rPr lang="en-US" sz="1700" dirty="0">
                <a:latin typeface="+mn-lt"/>
              </a:rPr>
              <a:t>from Person class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76797" y="5327045"/>
            <a:ext cx="41910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 fontAlgn="auto">
              <a:spcAft>
                <a:spcPts val="0"/>
              </a:spcAft>
              <a:buNone/>
            </a:pPr>
            <a:r>
              <a:rPr lang="en-US" sz="1700" dirty="0">
                <a:latin typeface="+mn-lt"/>
              </a:rPr>
              <a:t>3. Although instance method </a:t>
            </a:r>
            <a:r>
              <a:rPr lang="en-US" sz="1700" b="1" dirty="0">
                <a:latin typeface="+mn-lt"/>
              </a:rPr>
              <a:t>display</a:t>
            </a:r>
            <a:r>
              <a:rPr lang="en-US" sz="1700" dirty="0">
                <a:latin typeface="+mn-lt"/>
              </a:rPr>
              <a:t> is inherited from Person class, it is impossible for student object to call the display method (</a:t>
            </a:r>
            <a:r>
              <a:rPr lang="en-US" sz="1700" dirty="0">
                <a:solidFill>
                  <a:srgbClr val="FF0000"/>
                </a:solidFill>
                <a:latin typeface="+mn-lt"/>
              </a:rPr>
              <a:t>error occur</a:t>
            </a:r>
            <a:r>
              <a:rPr lang="en-US" sz="1700" dirty="0">
                <a:latin typeface="+mn-lt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76795" y="6411164"/>
            <a:ext cx="419100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 fontAlgn="auto">
              <a:spcAft>
                <a:spcPts val="0"/>
              </a:spcAft>
              <a:buNone/>
            </a:pPr>
            <a:r>
              <a:rPr lang="en-US" sz="1700" dirty="0">
                <a:latin typeface="+mn-lt"/>
              </a:rPr>
              <a:t>4. Repeated code existed in child class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1600200" y="3276600"/>
            <a:ext cx="609600" cy="2531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94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266701" y="1243798"/>
            <a:ext cx="5181600" cy="5410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50" b="1" u="sng" dirty="0"/>
              <a:t>Program: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>
                <a:solidFill>
                  <a:srgbClr val="0000FF"/>
                </a:solidFill>
              </a:rPr>
              <a:t>Person</a:t>
            </a:r>
            <a:r>
              <a:rPr lang="en-US" sz="16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>
                <a:solidFill>
                  <a:srgbClr val="0000FF"/>
                </a:solidFill>
              </a:rPr>
              <a:t>__</a:t>
            </a:r>
            <a:r>
              <a:rPr lang="en-US" sz="1650" dirty="0" err="1">
                <a:solidFill>
                  <a:srgbClr val="0000FF"/>
                </a:solidFill>
              </a:rPr>
              <a:t>init</a:t>
            </a:r>
            <a:r>
              <a:rPr lang="en-US" sz="1650" dirty="0">
                <a:solidFill>
                  <a:srgbClr val="0000FF"/>
                </a:solidFill>
              </a:rPr>
              <a:t>__ </a:t>
            </a:r>
            <a:r>
              <a:rPr lang="en-US" sz="1650" dirty="0">
                <a:solidFill>
                  <a:schemeClr val="tx1"/>
                </a:solidFill>
              </a:rPr>
              <a:t>(self, name):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    </a:t>
            </a:r>
            <a:r>
              <a:rPr lang="en-US" sz="1650" dirty="0" err="1">
                <a:solidFill>
                  <a:schemeClr val="tx1"/>
                </a:solidFill>
              </a:rPr>
              <a:t>self.__name</a:t>
            </a:r>
            <a:r>
              <a:rPr lang="en-US" sz="165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>
                <a:solidFill>
                  <a:srgbClr val="0000FF"/>
                </a:solidFill>
              </a:rPr>
              <a:t>display</a:t>
            </a:r>
            <a:r>
              <a:rPr lang="en-US" sz="16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    </a:t>
            </a:r>
            <a:r>
              <a:rPr lang="en-US" sz="1650" dirty="0">
                <a:solidFill>
                  <a:srgbClr val="7030A0"/>
                </a:solidFill>
              </a:rPr>
              <a:t>print</a:t>
            </a:r>
            <a:r>
              <a:rPr lang="en-US" sz="1650" dirty="0">
                <a:solidFill>
                  <a:schemeClr val="tx1"/>
                </a:solidFill>
              </a:rPr>
              <a:t>(</a:t>
            </a:r>
            <a:r>
              <a:rPr lang="en-US" sz="1650" dirty="0" err="1">
                <a:solidFill>
                  <a:srgbClr val="008000"/>
                </a:solidFill>
              </a:rPr>
              <a:t>f"The</a:t>
            </a:r>
            <a:r>
              <a:rPr lang="en-US" sz="1650" dirty="0">
                <a:solidFill>
                  <a:srgbClr val="008000"/>
                </a:solidFill>
              </a:rPr>
              <a:t> person is called {</a:t>
            </a:r>
            <a:r>
              <a:rPr lang="en-US" sz="1650" dirty="0" err="1">
                <a:solidFill>
                  <a:srgbClr val="008000"/>
                </a:solidFill>
              </a:rPr>
              <a:t>self.__name</a:t>
            </a:r>
            <a:r>
              <a:rPr lang="en-US" sz="1650" dirty="0">
                <a:solidFill>
                  <a:srgbClr val="008000"/>
                </a:solidFill>
              </a:rPr>
              <a:t>}"</a:t>
            </a:r>
            <a:r>
              <a:rPr lang="en-US" sz="16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>
                <a:solidFill>
                  <a:srgbClr val="0000FF"/>
                </a:solidFill>
              </a:rPr>
              <a:t>Student </a:t>
            </a:r>
            <a:r>
              <a:rPr lang="en-US" sz="1650" dirty="0">
                <a:solidFill>
                  <a:schemeClr val="tx1"/>
                </a:solidFill>
              </a:rPr>
              <a:t>(Person):</a:t>
            </a:r>
          </a:p>
          <a:p>
            <a:pPr marL="0" indent="0">
              <a:buNone/>
            </a:pPr>
            <a:r>
              <a:rPr lang="en-US" sz="1650" dirty="0"/>
              <a:t>    </a:t>
            </a:r>
            <a:r>
              <a:rPr lang="en-US" sz="16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50" dirty="0"/>
              <a:t> </a:t>
            </a:r>
            <a:r>
              <a:rPr lang="en-US" sz="1650" dirty="0">
                <a:solidFill>
                  <a:srgbClr val="0000FF"/>
                </a:solidFill>
              </a:rPr>
              <a:t>__</a:t>
            </a:r>
            <a:r>
              <a:rPr lang="en-US" sz="1650" dirty="0" err="1">
                <a:solidFill>
                  <a:srgbClr val="0000FF"/>
                </a:solidFill>
              </a:rPr>
              <a:t>init</a:t>
            </a:r>
            <a:r>
              <a:rPr lang="en-US" sz="1650" dirty="0">
                <a:solidFill>
                  <a:srgbClr val="0000FF"/>
                </a:solidFill>
              </a:rPr>
              <a:t>__</a:t>
            </a:r>
            <a:r>
              <a:rPr lang="en-US" sz="1650" dirty="0"/>
              <a:t>(self, name, </a:t>
            </a:r>
            <a:r>
              <a:rPr lang="en-US" sz="1650" dirty="0" err="1"/>
              <a:t>programme</a:t>
            </a:r>
            <a:r>
              <a:rPr lang="en-US" sz="1650" dirty="0"/>
              <a:t>):</a:t>
            </a:r>
          </a:p>
          <a:p>
            <a:pPr marL="0" indent="0">
              <a:buNone/>
            </a:pPr>
            <a:r>
              <a:rPr lang="en-US" sz="1650" dirty="0"/>
              <a:t>        </a:t>
            </a:r>
            <a:r>
              <a:rPr lang="en-US" sz="1650" b="1" dirty="0">
                <a:solidFill>
                  <a:srgbClr val="7030A0"/>
                </a:solidFill>
              </a:rPr>
              <a:t>super</a:t>
            </a:r>
            <a:r>
              <a:rPr lang="en-US" sz="1650" b="1" dirty="0"/>
              <a:t>().__</a:t>
            </a:r>
            <a:r>
              <a:rPr lang="en-US" sz="1650" b="1" dirty="0" err="1"/>
              <a:t>init</a:t>
            </a:r>
            <a:r>
              <a:rPr lang="en-US" sz="1650" b="1" dirty="0"/>
              <a:t>__(name)</a:t>
            </a:r>
          </a:p>
          <a:p>
            <a:pPr marL="0" indent="0">
              <a:buNone/>
            </a:pPr>
            <a:r>
              <a:rPr lang="en-US" sz="1650" dirty="0"/>
              <a:t>        self.__</a:t>
            </a:r>
            <a:r>
              <a:rPr lang="en-US" sz="1650" dirty="0" err="1"/>
              <a:t>programme</a:t>
            </a:r>
            <a:r>
              <a:rPr lang="en-US" sz="1650" dirty="0"/>
              <a:t> = </a:t>
            </a:r>
            <a:r>
              <a:rPr lang="en-US" sz="1650" dirty="0" err="1"/>
              <a:t>programme</a:t>
            </a:r>
            <a:endParaRPr lang="en-US" sz="1650" dirty="0"/>
          </a:p>
          <a:p>
            <a:pPr marL="0" indent="0">
              <a:buNone/>
            </a:pPr>
            <a:r>
              <a:rPr lang="en-US" sz="1650" b="1" dirty="0"/>
              <a:t>    </a:t>
            </a:r>
            <a:r>
              <a:rPr lang="en-US" sz="165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50" b="1" dirty="0"/>
              <a:t> </a:t>
            </a:r>
            <a:r>
              <a:rPr lang="en-US" sz="1650" b="1" dirty="0">
                <a:solidFill>
                  <a:srgbClr val="0000FF"/>
                </a:solidFill>
              </a:rPr>
              <a:t>display</a:t>
            </a:r>
            <a:r>
              <a:rPr lang="en-US" sz="1650" b="1" dirty="0"/>
              <a:t>(self):</a:t>
            </a:r>
          </a:p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        </a:t>
            </a:r>
            <a:r>
              <a:rPr lang="en-US" sz="1650" b="1" dirty="0">
                <a:solidFill>
                  <a:srgbClr val="7030A0"/>
                </a:solidFill>
              </a:rPr>
              <a:t>super</a:t>
            </a:r>
            <a:r>
              <a:rPr lang="en-US" sz="1650" b="1" dirty="0">
                <a:solidFill>
                  <a:schemeClr val="tx1"/>
                </a:solidFill>
              </a:rPr>
              <a:t>().display()</a:t>
            </a:r>
          </a:p>
          <a:p>
            <a:pPr marL="0" indent="0">
              <a:buNone/>
            </a:pPr>
            <a:r>
              <a:rPr lang="en-US" sz="1650" dirty="0"/>
              <a:t>        </a:t>
            </a:r>
            <a:r>
              <a:rPr lang="en-US" sz="1650" dirty="0">
                <a:solidFill>
                  <a:srgbClr val="7030A0"/>
                </a:solidFill>
              </a:rPr>
              <a:t>print</a:t>
            </a:r>
            <a:r>
              <a:rPr lang="en-US" sz="1650" dirty="0">
                <a:solidFill>
                  <a:schemeClr val="tx1"/>
                </a:solidFill>
              </a:rPr>
              <a:t>(</a:t>
            </a:r>
            <a:r>
              <a:rPr lang="en-US" sz="1650" dirty="0" err="1">
                <a:solidFill>
                  <a:srgbClr val="008000"/>
                </a:solidFill>
              </a:rPr>
              <a:t>f"and</a:t>
            </a:r>
            <a:r>
              <a:rPr lang="en-US" sz="1650" dirty="0">
                <a:solidFill>
                  <a:srgbClr val="008000"/>
                </a:solidFill>
              </a:rPr>
              <a:t> is studying in { self.__</a:t>
            </a:r>
            <a:r>
              <a:rPr lang="en-US" sz="1650" dirty="0" err="1">
                <a:solidFill>
                  <a:srgbClr val="008000"/>
                </a:solidFill>
              </a:rPr>
              <a:t>programme</a:t>
            </a:r>
            <a:r>
              <a:rPr lang="en-US" sz="1650" dirty="0">
                <a:solidFill>
                  <a:srgbClr val="008000"/>
                </a:solidFill>
              </a:rPr>
              <a:t> }"</a:t>
            </a:r>
            <a:r>
              <a:rPr lang="en-US" sz="1650" dirty="0"/>
              <a:t>)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50" dirty="0">
                <a:solidFill>
                  <a:schemeClr val="tx1"/>
                </a:solidFill>
              </a:rPr>
              <a:t> __name__ == </a:t>
            </a:r>
            <a:r>
              <a:rPr lang="en-US" sz="1650" dirty="0">
                <a:solidFill>
                  <a:srgbClr val="008000"/>
                </a:solidFill>
              </a:rPr>
              <a:t>"__main__"</a:t>
            </a:r>
            <a:r>
              <a:rPr lang="en-US" sz="16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 err="1">
                <a:solidFill>
                  <a:schemeClr val="tx1"/>
                </a:solidFill>
              </a:rPr>
              <a:t>list_person</a:t>
            </a:r>
            <a:r>
              <a:rPr lang="en-US" sz="1650" dirty="0">
                <a:solidFill>
                  <a:schemeClr val="tx1"/>
                </a:solidFill>
              </a:rPr>
              <a:t> = </a:t>
            </a:r>
            <a:r>
              <a:rPr lang="en-US" sz="1650" dirty="0">
                <a:solidFill>
                  <a:srgbClr val="7030A0"/>
                </a:solidFill>
              </a:rPr>
              <a:t>list</a:t>
            </a:r>
            <a:r>
              <a:rPr lang="en-US" sz="165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 err="1">
                <a:solidFill>
                  <a:schemeClr val="tx1"/>
                </a:solidFill>
              </a:rPr>
              <a:t>list_person.append</a:t>
            </a:r>
            <a:r>
              <a:rPr lang="en-US" sz="1650" dirty="0">
                <a:solidFill>
                  <a:schemeClr val="tx1"/>
                </a:solidFill>
              </a:rPr>
              <a:t>(Person(</a:t>
            </a:r>
            <a:r>
              <a:rPr lang="en-US" sz="1650" dirty="0">
                <a:solidFill>
                  <a:srgbClr val="008000"/>
                </a:solidFill>
              </a:rPr>
              <a:t>"Kelvin"</a:t>
            </a:r>
            <a:r>
              <a:rPr lang="en-US" sz="165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 err="1">
                <a:solidFill>
                  <a:schemeClr val="tx1"/>
                </a:solidFill>
              </a:rPr>
              <a:t>list_person.append</a:t>
            </a:r>
            <a:r>
              <a:rPr lang="en-US" sz="1650" dirty="0">
                <a:solidFill>
                  <a:schemeClr val="tx1"/>
                </a:solidFill>
              </a:rPr>
              <a:t>(Student(</a:t>
            </a:r>
            <a:r>
              <a:rPr lang="en-US" sz="1650" dirty="0">
                <a:solidFill>
                  <a:srgbClr val="008000"/>
                </a:solidFill>
              </a:rPr>
              <a:t>"Peter"</a:t>
            </a:r>
            <a:r>
              <a:rPr lang="en-US" sz="1650" dirty="0">
                <a:solidFill>
                  <a:schemeClr val="tx1"/>
                </a:solidFill>
              </a:rPr>
              <a:t>, </a:t>
            </a:r>
            <a:r>
              <a:rPr lang="en-US" sz="1650" dirty="0">
                <a:solidFill>
                  <a:srgbClr val="008000"/>
                </a:solidFill>
              </a:rPr>
              <a:t>"Cybersecurity"</a:t>
            </a:r>
            <a:r>
              <a:rPr lang="en-US" sz="165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</a:t>
            </a: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650" dirty="0">
                <a:solidFill>
                  <a:schemeClr val="tx1"/>
                </a:solidFill>
              </a:rPr>
              <a:t> p </a:t>
            </a: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 err="1">
                <a:solidFill>
                  <a:schemeClr val="tx1"/>
                </a:solidFill>
              </a:rPr>
              <a:t>list_person</a:t>
            </a:r>
            <a:r>
              <a:rPr lang="en-US" sz="16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        </a:t>
            </a:r>
            <a:r>
              <a:rPr lang="en-US" sz="1650" dirty="0" err="1">
                <a:solidFill>
                  <a:schemeClr val="tx1"/>
                </a:solidFill>
              </a:rPr>
              <a:t>p.display</a:t>
            </a:r>
            <a:r>
              <a:rPr lang="en-US" sz="165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Adding attributes in child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3886200" y="2869176"/>
            <a:ext cx="4882662" cy="646986"/>
          </a:xfrm>
          <a:prstGeom prst="wedgeRoundRectCallout">
            <a:avLst>
              <a:gd name="adj1" fmla="val -72590"/>
              <a:gd name="adj2" fmla="val 80923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600" b="1" dirty="0">
                <a:latin typeface="+mn-lt"/>
                <a:ea typeface="PMingLiU" pitchFamily="18" charset="-120"/>
              </a:rPr>
              <a:t>Parent class </a:t>
            </a:r>
            <a:r>
              <a:rPr lang="en-US" altLang="zh-TW" sz="1600" b="1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600" b="1" dirty="0">
                <a:latin typeface="+mn-lt"/>
                <a:ea typeface="PMingLiU" pitchFamily="18" charset="-120"/>
              </a:rPr>
              <a:t> method </a:t>
            </a:r>
            <a:r>
              <a:rPr lang="en-US" altLang="zh-TW" sz="1600" dirty="0">
                <a:latin typeface="+mn-lt"/>
                <a:ea typeface="PMingLiU" pitchFamily="18" charset="-120"/>
              </a:rPr>
              <a:t>should be called to initialize the attribute name</a:t>
            </a: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3943350" y="4868931"/>
            <a:ext cx="4876800" cy="646986"/>
          </a:xfrm>
          <a:prstGeom prst="wedgeRoundRectCallout">
            <a:avLst>
              <a:gd name="adj1" fmla="val -93151"/>
              <a:gd name="adj2" fmla="val -92674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600" b="1" dirty="0">
                <a:latin typeface="+mn-lt"/>
                <a:ea typeface="PMingLiU" pitchFamily="18" charset="-120"/>
              </a:rPr>
              <a:t>Parent class display</a:t>
            </a:r>
            <a:r>
              <a:rPr lang="en-US" altLang="zh-TW" sz="1600" dirty="0">
                <a:latin typeface="+mn-lt"/>
                <a:ea typeface="PMingLiU" pitchFamily="18" charset="-120"/>
              </a:rPr>
              <a:t> method should be called to display person's information</a:t>
            </a: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3698631" y="3899771"/>
            <a:ext cx="5257800" cy="646986"/>
          </a:xfrm>
          <a:prstGeom prst="wedgeRoundRectCallout">
            <a:avLst>
              <a:gd name="adj1" fmla="val -80510"/>
              <a:gd name="adj2" fmla="val -868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600" dirty="0">
                <a:latin typeface="+mn-lt"/>
                <a:ea typeface="PMingLiU" pitchFamily="18" charset="-120"/>
              </a:rPr>
              <a:t>This method should be renamed to </a:t>
            </a:r>
            <a:r>
              <a:rPr lang="en-US" altLang="zh-TW" sz="1600" b="1" dirty="0">
                <a:latin typeface="+mn-lt"/>
                <a:ea typeface="PMingLiU" pitchFamily="18" charset="-120"/>
              </a:rPr>
              <a:t>display</a:t>
            </a:r>
            <a:r>
              <a:rPr lang="en-US" altLang="zh-TW" sz="1600" dirty="0">
                <a:latin typeface="+mn-lt"/>
                <a:ea typeface="PMingLiU" pitchFamily="18" charset="-120"/>
              </a:rPr>
              <a:t> and use </a:t>
            </a:r>
            <a:r>
              <a:rPr lang="en-US" altLang="zh-TW" sz="1600" b="1" dirty="0">
                <a:latin typeface="+mn-lt"/>
                <a:ea typeface="PMingLiU" pitchFamily="18" charset="-120"/>
              </a:rPr>
              <a:t>method overriding</a:t>
            </a:r>
            <a:r>
              <a:rPr lang="en-US" altLang="zh-TW" sz="1600" dirty="0">
                <a:latin typeface="+mn-lt"/>
                <a:ea typeface="PMingLiU" pitchFamily="18" charset="-120"/>
              </a:rPr>
              <a:t> to override the parent class display method</a:t>
            </a: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2676526" y="6134814"/>
            <a:ext cx="5715000" cy="646986"/>
          </a:xfrm>
          <a:prstGeom prst="wedgeRoundRectCallout">
            <a:avLst>
              <a:gd name="adj1" fmla="val -66253"/>
              <a:gd name="adj2" fmla="val -567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600" dirty="0">
                <a:latin typeface="+mn-lt"/>
                <a:ea typeface="PMingLiU" pitchFamily="18" charset="-120"/>
              </a:rPr>
              <a:t>If p is a person object, Person's display method would be called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US" altLang="zh-TW" sz="1600" dirty="0">
                <a:latin typeface="+mn-lt"/>
                <a:ea typeface="PMingLiU" pitchFamily="18" charset="-120"/>
              </a:rPr>
              <a:t>If p is a student object, Student's display method would be called</a:t>
            </a:r>
          </a:p>
        </p:txBody>
      </p:sp>
      <p:sp>
        <p:nvSpPr>
          <p:cNvPr id="32" name="TextBox 20"/>
          <p:cNvSpPr txBox="1"/>
          <p:nvPr/>
        </p:nvSpPr>
        <p:spPr>
          <a:xfrm>
            <a:off x="5619750" y="1243798"/>
            <a:ext cx="32004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r>
              <a:rPr lang="en-US" dirty="0">
                <a:solidFill>
                  <a:srgbClr val="0000FF"/>
                </a:solidFill>
              </a:rPr>
              <a:t>The person is called Kelvin</a:t>
            </a:r>
          </a:p>
          <a:p>
            <a:r>
              <a:rPr lang="en-US" dirty="0">
                <a:solidFill>
                  <a:srgbClr val="0000FF"/>
                </a:solidFill>
              </a:rPr>
              <a:t>The person is called Peter</a:t>
            </a:r>
          </a:p>
          <a:p>
            <a:r>
              <a:rPr lang="en-US" dirty="0">
                <a:solidFill>
                  <a:srgbClr val="0000FF"/>
                </a:solidFill>
              </a:rPr>
              <a:t>and is studying in Cybersecurity</a:t>
            </a:r>
          </a:p>
        </p:txBody>
      </p:sp>
    </p:spTree>
    <p:extLst>
      <p:ext uri="{BB962C8B-B14F-4D97-AF65-F5344CB8AC3E}">
        <p14:creationId xmlns:p14="http://schemas.microsoft.com/office/powerpoint/2010/main" val="64792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5548352" y="1399129"/>
            <a:ext cx="3333543" cy="48217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400" b="1" u="sng" dirty="0">
                <a:latin typeface="+mn-lt"/>
                <a:ea typeface="PMingLiU" pitchFamily="18" charset="-120"/>
              </a:rPr>
              <a:t>UML Class Diagram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Parent classes and Child classes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295400"/>
            <a:ext cx="5305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000" dirty="0">
                <a:latin typeface="+mn-lt"/>
              </a:rPr>
              <a:t>Child classes inherit from their parent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000" dirty="0">
                <a:latin typeface="+mn-lt"/>
              </a:rPr>
              <a:t>An object of a child class inherit both the attributes and methods from its parent class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399" y="2209800"/>
            <a:ext cx="5305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000" dirty="0">
                <a:latin typeface="+mn-lt"/>
              </a:rPr>
              <a:t>e.g. a Cylinder object has attributes </a:t>
            </a:r>
            <a:r>
              <a:rPr lang="en-HK" sz="2000" b="1" dirty="0">
                <a:latin typeface="+mn-lt"/>
              </a:rPr>
              <a:t>radius</a:t>
            </a:r>
            <a:r>
              <a:rPr lang="en-HK" sz="2000" dirty="0">
                <a:latin typeface="+mn-lt"/>
              </a:rPr>
              <a:t> and </a:t>
            </a:r>
            <a:r>
              <a:rPr lang="en-HK" sz="2000" b="1" dirty="0">
                <a:latin typeface="+mn-lt"/>
              </a:rPr>
              <a:t>length</a:t>
            </a:r>
            <a:r>
              <a:rPr lang="en-HK" sz="2000" dirty="0">
                <a:latin typeface="+mn-lt"/>
              </a:rPr>
              <a:t>; has methods </a:t>
            </a:r>
            <a:r>
              <a:rPr lang="en-HK" sz="2000" b="1" dirty="0" err="1">
                <a:latin typeface="+mn-lt"/>
              </a:rPr>
              <a:t>find_perimeter</a:t>
            </a:r>
            <a:r>
              <a:rPr lang="en-HK" sz="2000" dirty="0">
                <a:latin typeface="+mn-lt"/>
              </a:rPr>
              <a:t>, </a:t>
            </a:r>
            <a:r>
              <a:rPr lang="en-HK" sz="2000" b="1" dirty="0" err="1">
                <a:latin typeface="+mn-lt"/>
              </a:rPr>
              <a:t>find_area</a:t>
            </a:r>
            <a:r>
              <a:rPr lang="en-HK" sz="2000" dirty="0">
                <a:latin typeface="+mn-lt"/>
              </a:rPr>
              <a:t>, and </a:t>
            </a:r>
            <a:r>
              <a:rPr lang="en-HK" sz="2000" b="1" dirty="0" err="1">
                <a:latin typeface="+mn-lt"/>
              </a:rPr>
              <a:t>find_volume</a:t>
            </a:r>
            <a:endParaRPr lang="en-HK" sz="2000" b="1" dirty="0">
              <a:latin typeface="+mn-lt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616711" y="2107707"/>
            <a:ext cx="1959808" cy="1470630"/>
            <a:chOff x="5548734" y="3649662"/>
            <a:chExt cx="1959808" cy="1470630"/>
          </a:xfrm>
        </p:grpSpPr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5548734" y="3649662"/>
              <a:ext cx="1959808" cy="1470629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5548734" y="3995737"/>
              <a:ext cx="1959808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49"/>
            <p:cNvSpPr>
              <a:spLocks noChangeShapeType="1"/>
            </p:cNvSpPr>
            <p:nvPr/>
          </p:nvSpPr>
          <p:spPr bwMode="auto">
            <a:xfrm flipV="1">
              <a:off x="5548734" y="4335462"/>
              <a:ext cx="19598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38"/>
            <p:cNvSpPr txBox="1">
              <a:spLocks noChangeArrowheads="1"/>
            </p:cNvSpPr>
            <p:nvPr/>
          </p:nvSpPr>
          <p:spPr bwMode="auto">
            <a:xfrm>
              <a:off x="5548734" y="3673475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Circle</a:t>
              </a:r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5548734" y="4011612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__radius</a:t>
              </a:r>
            </a:p>
          </p:txBody>
        </p:sp>
        <p:sp>
          <p:nvSpPr>
            <p:cNvPr id="28" name="Text Box 38"/>
            <p:cNvSpPr txBox="1">
              <a:spLocks noChangeArrowheads="1"/>
            </p:cNvSpPr>
            <p:nvPr/>
          </p:nvSpPr>
          <p:spPr bwMode="auto">
            <a:xfrm>
              <a:off x="5548734" y="4335462"/>
              <a:ext cx="195980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find_perimeter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HK" altLang="zh-TW" sz="1500" dirty="0" err="1">
                  <a:latin typeface="+mn-lt"/>
                  <a:ea typeface="PMingLiU" pitchFamily="18" charset="-120"/>
                </a:rPr>
                <a:t>find_area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23507" y="4514199"/>
            <a:ext cx="1940371" cy="1266786"/>
            <a:chOff x="2225111" y="3429000"/>
            <a:chExt cx="2341562" cy="1266786"/>
          </a:xfrm>
        </p:grpSpPr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225111" y="3429000"/>
              <a:ext cx="2341562" cy="1266785"/>
            </a:xfrm>
            <a:prstGeom prst="rect">
              <a:avLst/>
            </a:prstGeom>
            <a:solidFill>
              <a:srgbClr val="D1FF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2225111" y="3811588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2240422" y="3476625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Cylinder</a:t>
              </a:r>
            </a:p>
          </p:txBody>
        </p:sp>
        <p:sp>
          <p:nvSpPr>
            <p:cNvPr id="43" name="Line 39"/>
            <p:cNvSpPr>
              <a:spLocks noChangeShapeType="1"/>
            </p:cNvSpPr>
            <p:nvPr/>
          </p:nvSpPr>
          <p:spPr bwMode="auto">
            <a:xfrm>
              <a:off x="2225111" y="4140200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Text Box 38"/>
            <p:cNvSpPr txBox="1">
              <a:spLocks noChangeArrowheads="1"/>
            </p:cNvSpPr>
            <p:nvPr/>
          </p:nvSpPr>
          <p:spPr bwMode="auto">
            <a:xfrm>
              <a:off x="2240422" y="3805951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__length</a:t>
              </a:r>
            </a:p>
          </p:txBody>
        </p:sp>
        <p:sp>
          <p:nvSpPr>
            <p:cNvPr id="46" name="Text Box 38"/>
            <p:cNvSpPr txBox="1">
              <a:spLocks noChangeArrowheads="1"/>
            </p:cNvSpPr>
            <p:nvPr/>
          </p:nvSpPr>
          <p:spPr bwMode="auto">
            <a:xfrm>
              <a:off x="2239401" y="4141788"/>
              <a:ext cx="231298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find_volume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228600" y="3265379"/>
            <a:ext cx="2776370" cy="3440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400" b="1" u="sng" dirty="0">
                <a:latin typeface="+mn-lt"/>
                <a:ea typeface="PMingLiU" pitchFamily="18" charset="-120"/>
              </a:rPr>
              <a:t>Object Diagram</a:t>
            </a:r>
          </a:p>
        </p:txBody>
      </p:sp>
      <p:sp>
        <p:nvSpPr>
          <p:cNvPr id="55" name="AutoShape 18"/>
          <p:cNvSpPr>
            <a:spLocks noChangeArrowheads="1"/>
          </p:cNvSpPr>
          <p:nvPr/>
        </p:nvSpPr>
        <p:spPr bwMode="auto">
          <a:xfrm>
            <a:off x="7390504" y="3584687"/>
            <a:ext cx="381000" cy="914400"/>
          </a:xfrm>
          <a:prstGeom prst="upArrow">
            <a:avLst>
              <a:gd name="adj1" fmla="val 0"/>
              <a:gd name="adj2" fmla="val 64000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endParaRPr lang="zh-TW" altLang="en-US">
              <a:ea typeface="PMingLiU" pitchFamily="18" charset="-120"/>
            </a:endParaRP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6677025" y="4011739"/>
            <a:ext cx="1049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inherit</a:t>
            </a:r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5548352" y="2671847"/>
            <a:ext cx="10493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Parent</a:t>
            </a:r>
          </a:p>
          <a:p>
            <a:pPr algn="ctr">
              <a:buClrTx/>
              <a:buSzTx/>
            </a:pPr>
            <a:r>
              <a:rPr lang="en-HK" altLang="zh-TW" sz="2000" dirty="0">
                <a:latin typeface="+mn-lt"/>
                <a:ea typeface="PMingLiU" pitchFamily="18" charset="-120"/>
              </a:rPr>
              <a:t>Class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58" name="Text Box 38"/>
          <p:cNvSpPr txBox="1">
            <a:spLocks noChangeArrowheads="1"/>
          </p:cNvSpPr>
          <p:nvPr/>
        </p:nvSpPr>
        <p:spPr bwMode="auto">
          <a:xfrm>
            <a:off x="5567402" y="4842951"/>
            <a:ext cx="10493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Child</a:t>
            </a:r>
          </a:p>
          <a:p>
            <a:pPr algn="ctr">
              <a:buClrTx/>
              <a:buSzTx/>
            </a:pPr>
            <a:r>
              <a:rPr lang="en-HK" altLang="zh-TW" sz="2000" dirty="0">
                <a:latin typeface="+mn-lt"/>
                <a:ea typeface="PMingLiU" pitchFamily="18" charset="-120"/>
              </a:rPr>
              <a:t>Class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63622" y="3937659"/>
            <a:ext cx="2356873" cy="2405116"/>
            <a:chOff x="463622" y="3937659"/>
            <a:chExt cx="2356873" cy="2405116"/>
          </a:xfrm>
        </p:grpSpPr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463622" y="3937659"/>
              <a:ext cx="2341562" cy="24051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61" name="Line 37"/>
            <p:cNvSpPr>
              <a:spLocks noChangeShapeType="1"/>
            </p:cNvSpPr>
            <p:nvPr/>
          </p:nvSpPr>
          <p:spPr bwMode="auto">
            <a:xfrm>
              <a:off x="463622" y="4320246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38"/>
            <p:cNvSpPr txBox="1">
              <a:spLocks noChangeArrowheads="1"/>
            </p:cNvSpPr>
            <p:nvPr/>
          </p:nvSpPr>
          <p:spPr bwMode="auto">
            <a:xfrm>
              <a:off x="478933" y="3985283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u="sng" dirty="0">
                  <a:latin typeface="+mn-lt"/>
                  <a:ea typeface="PMingLiU" pitchFamily="18" charset="-120"/>
                </a:rPr>
                <a:t>: Cylinder</a:t>
              </a:r>
            </a:p>
          </p:txBody>
        </p:sp>
        <p:sp>
          <p:nvSpPr>
            <p:cNvPr id="63" name="Line 39"/>
            <p:cNvSpPr>
              <a:spLocks noChangeShapeType="1"/>
            </p:cNvSpPr>
            <p:nvPr/>
          </p:nvSpPr>
          <p:spPr bwMode="auto">
            <a:xfrm>
              <a:off x="463622" y="4844539"/>
              <a:ext cx="235687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38"/>
            <p:cNvSpPr txBox="1">
              <a:spLocks noChangeArrowheads="1"/>
            </p:cNvSpPr>
            <p:nvPr/>
          </p:nvSpPr>
          <p:spPr bwMode="auto">
            <a:xfrm>
              <a:off x="478933" y="4418733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length</a:t>
              </a: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655519" y="5227992"/>
              <a:ext cx="1959808" cy="896171"/>
              <a:chOff x="655519" y="5227992"/>
              <a:chExt cx="1959808" cy="896171"/>
            </a:xfrm>
          </p:grpSpPr>
          <p:sp>
            <p:nvSpPr>
              <p:cNvPr id="68" name="Rectangle 44"/>
              <p:cNvSpPr>
                <a:spLocks noChangeArrowheads="1"/>
              </p:cNvSpPr>
              <p:nvPr/>
            </p:nvSpPr>
            <p:spPr bwMode="auto">
              <a:xfrm>
                <a:off x="655519" y="5227992"/>
                <a:ext cx="1959808" cy="89617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endParaRPr lang="zh-TW" altLang="en-US">
                  <a:ea typeface="PMingLiU" pitchFamily="18" charset="-120"/>
                </a:endParaRPr>
              </a:p>
            </p:txBody>
          </p:sp>
          <p:sp>
            <p:nvSpPr>
              <p:cNvPr id="69" name="Line 47"/>
              <p:cNvSpPr>
                <a:spLocks noChangeShapeType="1"/>
              </p:cNvSpPr>
              <p:nvPr/>
            </p:nvSpPr>
            <p:spPr bwMode="auto">
              <a:xfrm>
                <a:off x="655519" y="5574066"/>
                <a:ext cx="1959808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Text Box 38"/>
              <p:cNvSpPr txBox="1">
                <a:spLocks noChangeArrowheads="1"/>
              </p:cNvSpPr>
              <p:nvPr/>
            </p:nvSpPr>
            <p:spPr bwMode="auto">
              <a:xfrm>
                <a:off x="655519" y="5251804"/>
                <a:ext cx="195980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buClrTx/>
                  <a:buSzTx/>
                </a:pPr>
                <a:r>
                  <a:rPr lang="en-US" altLang="zh-TW" sz="1500" b="1" u="sng" dirty="0">
                    <a:latin typeface="+mn-lt"/>
                    <a:ea typeface="PMingLiU" pitchFamily="18" charset="-120"/>
                  </a:rPr>
                  <a:t>: Circle</a:t>
                </a:r>
              </a:p>
            </p:txBody>
          </p:sp>
          <p:sp>
            <p:nvSpPr>
              <p:cNvPr id="72" name="Text Box 38"/>
              <p:cNvSpPr txBox="1">
                <a:spLocks noChangeArrowheads="1"/>
              </p:cNvSpPr>
              <p:nvPr/>
            </p:nvSpPr>
            <p:spPr bwMode="auto">
              <a:xfrm>
                <a:off x="655519" y="5684541"/>
                <a:ext cx="195980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>
                  <a:buClrTx/>
                  <a:buSzTx/>
                </a:pPr>
                <a:r>
                  <a:rPr lang="en-US" altLang="zh-TW" sz="1500" dirty="0">
                    <a:latin typeface="+mn-lt"/>
                    <a:ea typeface="PMingLiU" pitchFamily="18" charset="-120"/>
                  </a:rPr>
                  <a:t>radius</a:t>
                </a:r>
              </a:p>
            </p:txBody>
          </p:sp>
          <p:sp>
            <p:nvSpPr>
              <p:cNvPr id="74" name="Text Box 10"/>
              <p:cNvSpPr txBox="1">
                <a:spLocks noChangeArrowheads="1"/>
              </p:cNvSpPr>
              <p:nvPr/>
            </p:nvSpPr>
            <p:spPr bwMode="auto">
              <a:xfrm>
                <a:off x="1616785" y="5671589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1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sp>
          <p:nvSpPr>
            <p:cNvPr id="75" name="Text Box 10"/>
            <p:cNvSpPr txBox="1">
              <a:spLocks noChangeArrowheads="1"/>
            </p:cNvSpPr>
            <p:nvPr/>
          </p:nvSpPr>
          <p:spPr bwMode="auto">
            <a:xfrm>
              <a:off x="1833395" y="4404764"/>
              <a:ext cx="76200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HK" altLang="zh-TW" dirty="0">
                  <a:latin typeface="+mn-lt"/>
                  <a:ea typeface="PMingLiU" pitchFamily="18" charset="-120"/>
                </a:rPr>
                <a:t>1</a:t>
              </a:r>
              <a:endParaRPr lang="en-US" altLang="zh-TW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3078307" y="3231336"/>
            <a:ext cx="2354832" cy="3410644"/>
            <a:chOff x="3078307" y="3231336"/>
            <a:chExt cx="2354832" cy="3410644"/>
          </a:xfrm>
        </p:grpSpPr>
        <p:sp>
          <p:nvSpPr>
            <p:cNvPr id="16" name="Rectangle 36"/>
            <p:cNvSpPr>
              <a:spLocks noChangeArrowheads="1"/>
            </p:cNvSpPr>
            <p:nvPr/>
          </p:nvSpPr>
          <p:spPr bwMode="auto">
            <a:xfrm>
              <a:off x="3091577" y="3619271"/>
              <a:ext cx="2341562" cy="3022709"/>
            </a:xfrm>
            <a:prstGeom prst="rect">
              <a:avLst/>
            </a:prstGeom>
            <a:solidFill>
              <a:srgbClr val="D1FF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>
              <a:off x="3091577" y="4001859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3106888" y="3666896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Cylinder</a:t>
              </a:r>
            </a:p>
          </p:txBody>
        </p:sp>
        <p:sp>
          <p:nvSpPr>
            <p:cNvPr id="19" name="Line 39"/>
            <p:cNvSpPr>
              <a:spLocks noChangeShapeType="1"/>
            </p:cNvSpPr>
            <p:nvPr/>
          </p:nvSpPr>
          <p:spPr bwMode="auto">
            <a:xfrm>
              <a:off x="3091577" y="4330471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42"/>
            <p:cNvSpPr>
              <a:spLocks noChangeShapeType="1"/>
            </p:cNvSpPr>
            <p:nvPr/>
          </p:nvSpPr>
          <p:spPr bwMode="auto">
            <a:xfrm>
              <a:off x="3078307" y="4885472"/>
              <a:ext cx="2341562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38"/>
            <p:cNvSpPr txBox="1">
              <a:spLocks noChangeArrowheads="1"/>
            </p:cNvSpPr>
            <p:nvPr/>
          </p:nvSpPr>
          <p:spPr bwMode="auto">
            <a:xfrm>
              <a:off x="3106888" y="3996222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__length</a:t>
              </a:r>
            </a:p>
          </p:txBody>
        </p:sp>
        <p:sp>
          <p:nvSpPr>
            <p:cNvPr id="24" name="Text Box 38"/>
            <p:cNvSpPr txBox="1">
              <a:spLocks noChangeArrowheads="1"/>
            </p:cNvSpPr>
            <p:nvPr/>
          </p:nvSpPr>
          <p:spPr bwMode="auto">
            <a:xfrm>
              <a:off x="3105867" y="4332059"/>
              <a:ext cx="231298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find_volume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283474" y="5007931"/>
              <a:ext cx="1959808" cy="1476246"/>
              <a:chOff x="5548734" y="3649663"/>
              <a:chExt cx="1959808" cy="1476246"/>
            </a:xfrm>
          </p:grpSpPr>
          <p:sp>
            <p:nvSpPr>
              <p:cNvPr id="31" name="Rectangle 44"/>
              <p:cNvSpPr>
                <a:spLocks noChangeArrowheads="1"/>
              </p:cNvSpPr>
              <p:nvPr/>
            </p:nvSpPr>
            <p:spPr bwMode="auto">
              <a:xfrm>
                <a:off x="5548734" y="3649663"/>
                <a:ext cx="1959808" cy="1476246"/>
              </a:xfrm>
              <a:prstGeom prst="rect">
                <a:avLst/>
              </a:prstGeom>
              <a:solidFill>
                <a:srgbClr val="FFFFCC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endParaRPr lang="zh-TW" altLang="en-US">
                  <a:ea typeface="PMingLiU" pitchFamily="18" charset="-120"/>
                </a:endParaRPr>
              </a:p>
            </p:txBody>
          </p:sp>
          <p:sp>
            <p:nvSpPr>
              <p:cNvPr id="32" name="Line 47"/>
              <p:cNvSpPr>
                <a:spLocks noChangeShapeType="1"/>
              </p:cNvSpPr>
              <p:nvPr/>
            </p:nvSpPr>
            <p:spPr bwMode="auto">
              <a:xfrm>
                <a:off x="5548734" y="3995737"/>
                <a:ext cx="1959808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49"/>
              <p:cNvSpPr>
                <a:spLocks noChangeShapeType="1"/>
              </p:cNvSpPr>
              <p:nvPr/>
            </p:nvSpPr>
            <p:spPr bwMode="auto">
              <a:xfrm flipV="1">
                <a:off x="5548734" y="4335462"/>
                <a:ext cx="19598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Text Box 38"/>
              <p:cNvSpPr txBox="1">
                <a:spLocks noChangeArrowheads="1"/>
              </p:cNvSpPr>
              <p:nvPr/>
            </p:nvSpPr>
            <p:spPr bwMode="auto">
              <a:xfrm>
                <a:off x="5548734" y="3673475"/>
                <a:ext cx="195980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buClrTx/>
                  <a:buSzTx/>
                </a:pPr>
                <a:r>
                  <a:rPr lang="en-US" altLang="zh-TW" sz="1500" b="1" dirty="0">
                    <a:latin typeface="+mn-lt"/>
                    <a:ea typeface="PMingLiU" pitchFamily="18" charset="-120"/>
                  </a:rPr>
                  <a:t>Circle</a:t>
                </a:r>
              </a:p>
            </p:txBody>
          </p:sp>
          <p:sp>
            <p:nvSpPr>
              <p:cNvPr id="35" name="Text Box 38"/>
              <p:cNvSpPr txBox="1">
                <a:spLocks noChangeArrowheads="1"/>
              </p:cNvSpPr>
              <p:nvPr/>
            </p:nvSpPr>
            <p:spPr bwMode="auto">
              <a:xfrm>
                <a:off x="5548734" y="4011612"/>
                <a:ext cx="195980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>
                  <a:buClrTx/>
                  <a:buSzTx/>
                </a:pPr>
                <a:r>
                  <a:rPr lang="en-US" altLang="zh-TW" sz="1500" dirty="0">
                    <a:latin typeface="+mn-lt"/>
                    <a:ea typeface="PMingLiU" pitchFamily="18" charset="-120"/>
                  </a:rPr>
                  <a:t>__radius</a:t>
                </a:r>
              </a:p>
            </p:txBody>
          </p:sp>
          <p:sp>
            <p:nvSpPr>
              <p:cNvPr id="36" name="Text Box 38"/>
              <p:cNvSpPr txBox="1">
                <a:spLocks noChangeArrowheads="1"/>
              </p:cNvSpPr>
              <p:nvPr/>
            </p:nvSpPr>
            <p:spPr bwMode="auto">
              <a:xfrm>
                <a:off x="5548734" y="4335462"/>
                <a:ext cx="1959808" cy="784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>
                  <a:buClrTx/>
                  <a:buSzTx/>
                </a:pPr>
                <a:r>
                  <a:rPr lang="en-HK" altLang="zh-TW" sz="1500" dirty="0">
                    <a:latin typeface="+mn-lt"/>
                    <a:ea typeface="PMingLiU" pitchFamily="18" charset="-120"/>
                  </a:rPr>
                  <a:t>__</a:t>
                </a:r>
                <a:r>
                  <a:rPr lang="en-HK" altLang="zh-TW" sz="1500" dirty="0" err="1">
                    <a:latin typeface="+mn-lt"/>
                    <a:ea typeface="PMingLiU" pitchFamily="18" charset="-120"/>
                  </a:rPr>
                  <a:t>init</a:t>
                </a:r>
                <a:r>
                  <a:rPr lang="en-HK" altLang="zh-TW" sz="1500" dirty="0">
                    <a:latin typeface="+mn-lt"/>
                    <a:ea typeface="PMingLiU" pitchFamily="18" charset="-120"/>
                  </a:rPr>
                  <a:t>__</a:t>
                </a: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buClrTx/>
                  <a:buSzTx/>
                </a:pPr>
                <a:r>
                  <a:rPr lang="en-US" altLang="zh-TW" sz="1500" dirty="0" err="1">
                    <a:latin typeface="+mn-lt"/>
                    <a:ea typeface="PMingLiU" pitchFamily="18" charset="-120"/>
                  </a:rPr>
                  <a:t>find_perimeter</a:t>
                </a:r>
                <a:endParaRPr lang="en-US" altLang="zh-TW" sz="1500" dirty="0">
                  <a:latin typeface="+mn-lt"/>
                  <a:ea typeface="PMingLiU" pitchFamily="18" charset="-120"/>
                </a:endParaRPr>
              </a:p>
              <a:p>
                <a:pPr>
                  <a:buClrTx/>
                  <a:buSzTx/>
                </a:pPr>
                <a:r>
                  <a:rPr lang="en-HK" altLang="zh-TW" sz="1500" dirty="0" err="1">
                    <a:latin typeface="+mn-lt"/>
                    <a:ea typeface="PMingLiU" pitchFamily="18" charset="-120"/>
                  </a:rPr>
                  <a:t>find_area</a:t>
                </a:r>
                <a:endParaRPr lang="en-US" altLang="zh-TW" sz="1500" dirty="0">
                  <a:latin typeface="+mn-lt"/>
                  <a:ea typeface="PMingLiU" pitchFamily="18" charset="-120"/>
                </a:endParaRPr>
              </a:p>
            </p:txBody>
          </p:sp>
        </p:grp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3120158" y="3231336"/>
              <a:ext cx="231298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u="sng" dirty="0">
                  <a:latin typeface="+mn-lt"/>
                  <a:ea typeface="PMingLiU" pitchFamily="18" charset="-120"/>
                </a:rPr>
                <a:t>Simplified Class Diagram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899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Creating a Child Class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143497" y="145980"/>
            <a:ext cx="3924301" cy="2320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/>
              <a:t> math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0000FF"/>
                </a:solidFill>
              </a:rPr>
              <a:t>Circle</a:t>
            </a:r>
            <a:r>
              <a:rPr lang="en-US" sz="1400" dirty="0">
                <a:solidFill>
                  <a:srgbClr val="0070C0"/>
                </a:solidFill>
              </a:rPr>
              <a:t>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 err="1">
                <a:solidFill>
                  <a:srgbClr val="0000FF"/>
                </a:solidFill>
              </a:rPr>
              <a:t>init</a:t>
            </a:r>
            <a:r>
              <a:rPr lang="en-US" sz="1400" dirty="0">
                <a:solidFill>
                  <a:srgbClr val="0000FF"/>
                </a:solidFill>
              </a:rPr>
              <a:t>__</a:t>
            </a:r>
            <a:r>
              <a:rPr lang="en-US" sz="1400" dirty="0"/>
              <a:t>(</a:t>
            </a:r>
            <a:r>
              <a:rPr lang="en-US" sz="1400" b="1" dirty="0">
                <a:solidFill>
                  <a:srgbClr val="7030A0"/>
                </a:solidFill>
              </a:rPr>
              <a:t>self</a:t>
            </a:r>
            <a:r>
              <a:rPr lang="en-US" sz="1400" dirty="0"/>
              <a:t>, rad)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/>
              <a:t>               </a:t>
            </a:r>
            <a:r>
              <a:rPr lang="en-US" sz="1400" dirty="0" err="1"/>
              <a:t>self.__radius</a:t>
            </a:r>
            <a:r>
              <a:rPr lang="en-US" sz="1400" dirty="0"/>
              <a:t> = rad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FF"/>
                </a:solidFill>
              </a:rPr>
              <a:t>get_radius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(self)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400" dirty="0"/>
              <a:t>       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/>
              <a:t> </a:t>
            </a:r>
            <a:r>
              <a:rPr lang="en-US" sz="1400" dirty="0" err="1"/>
              <a:t>self.__radius</a:t>
            </a:r>
            <a:endParaRPr lang="en-US" sz="14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FF"/>
                </a:solidFill>
              </a:rPr>
              <a:t>find_area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(self)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/>
              <a:t>       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/>
              <a:t> </a:t>
            </a:r>
            <a:r>
              <a:rPr lang="en-US" sz="1400" dirty="0" err="1"/>
              <a:t>self.__radius</a:t>
            </a:r>
            <a:r>
              <a:rPr lang="en-US" sz="1400" dirty="0"/>
              <a:t> * </a:t>
            </a:r>
            <a:r>
              <a:rPr lang="en-US" sz="1400" dirty="0" err="1"/>
              <a:t>self.__radius</a:t>
            </a:r>
            <a:r>
              <a:rPr lang="en-US" sz="1400" dirty="0"/>
              <a:t> * </a:t>
            </a:r>
            <a:r>
              <a:rPr lang="en-US" sz="1400" dirty="0" err="1"/>
              <a:t>math.pi</a:t>
            </a:r>
            <a:endParaRPr lang="en-US" sz="14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/>
              <a:t>       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FF"/>
                </a:solidFill>
              </a:rPr>
              <a:t>find_perimeter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(self)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/>
              <a:t>       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/>
              <a:t> </a:t>
            </a:r>
            <a:r>
              <a:rPr lang="en-US" sz="1400" dirty="0" err="1"/>
              <a:t>self.__radius</a:t>
            </a:r>
            <a:r>
              <a:rPr lang="en-US" sz="1400" dirty="0"/>
              <a:t> * </a:t>
            </a:r>
            <a:r>
              <a:rPr lang="en-US" sz="1400" dirty="0" err="1"/>
              <a:t>math.pi</a:t>
            </a:r>
            <a:r>
              <a:rPr lang="en-US" sz="1400" dirty="0"/>
              <a:t> * 2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81000" y="3733799"/>
            <a:ext cx="4572000" cy="27724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00FF"/>
                </a:solidFill>
              </a:rPr>
              <a:t>Cylinder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( </a:t>
            </a:r>
            <a:r>
              <a:rPr lang="en-US" sz="1800" b="1" dirty="0">
                <a:solidFill>
                  <a:srgbClr val="0000FF"/>
                </a:solidFill>
              </a:rPr>
              <a:t>Circle</a:t>
            </a:r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) </a:t>
            </a:r>
            <a:r>
              <a:rPr lang="en-US" sz="1800" dirty="0">
                <a:solidFill>
                  <a:srgbClr val="0070C0"/>
                </a:solidFill>
              </a:rPr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00FF"/>
                </a:solidFill>
              </a:rPr>
              <a:t>__</a:t>
            </a:r>
            <a:r>
              <a:rPr lang="en-US" sz="1800" dirty="0" err="1">
                <a:solidFill>
                  <a:srgbClr val="0000FF"/>
                </a:solidFill>
              </a:rPr>
              <a:t>init</a:t>
            </a:r>
            <a:r>
              <a:rPr lang="en-US" sz="1800" dirty="0">
                <a:solidFill>
                  <a:srgbClr val="0000FF"/>
                </a:solidFill>
              </a:rPr>
              <a:t>__</a:t>
            </a:r>
            <a:r>
              <a:rPr lang="en-US" sz="1800" dirty="0"/>
              <a:t>( </a:t>
            </a:r>
            <a:r>
              <a:rPr lang="en-US" sz="1800" b="1" dirty="0">
                <a:solidFill>
                  <a:srgbClr val="7030A0"/>
                </a:solidFill>
              </a:rPr>
              <a:t>self</a:t>
            </a:r>
            <a:r>
              <a:rPr lang="en-US" sz="1800" dirty="0"/>
              <a:t>, rad, length 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 dirty="0"/>
              <a:t>                </a:t>
            </a:r>
            <a:r>
              <a:rPr lang="en-US" sz="1800" dirty="0">
                <a:solidFill>
                  <a:srgbClr val="7030A0"/>
                </a:solidFill>
              </a:rPr>
              <a:t>super</a:t>
            </a:r>
            <a:r>
              <a:rPr lang="en-US" sz="1800" dirty="0"/>
              <a:t>( ).__</a:t>
            </a:r>
            <a:r>
              <a:rPr lang="en-US" sz="1800" dirty="0" err="1"/>
              <a:t>init</a:t>
            </a:r>
            <a:r>
              <a:rPr lang="en-US" sz="1800" dirty="0"/>
              <a:t>__( rad 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HK" sz="1800" dirty="0"/>
              <a:t>                </a:t>
            </a:r>
            <a:r>
              <a:rPr lang="en-HK" sz="1800" dirty="0" err="1"/>
              <a:t>self.__length</a:t>
            </a:r>
            <a:r>
              <a:rPr lang="en-HK" sz="1800" dirty="0"/>
              <a:t> = length</a:t>
            </a:r>
            <a:endParaRPr lang="en-US" sz="18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800" dirty="0"/>
              <a:t> </a:t>
            </a:r>
            <a:r>
              <a:rPr lang="en-US" sz="1800" dirty="0" err="1">
                <a:solidFill>
                  <a:srgbClr val="0000FF"/>
                </a:solidFill>
              </a:rPr>
              <a:t>get_length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( self )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       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800" dirty="0"/>
              <a:t> </a:t>
            </a:r>
            <a:r>
              <a:rPr lang="en-US" sz="1800" dirty="0" err="1"/>
              <a:t>self.__length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800" dirty="0"/>
              <a:t> </a:t>
            </a:r>
            <a:r>
              <a:rPr lang="en-US" sz="1800" dirty="0" err="1">
                <a:solidFill>
                  <a:srgbClr val="0000FF"/>
                </a:solidFill>
              </a:rPr>
              <a:t>find_volume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( self 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 dirty="0"/>
              <a:t>               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800" dirty="0"/>
              <a:t> </a:t>
            </a:r>
            <a:r>
              <a:rPr lang="en-US" sz="1800" dirty="0" err="1"/>
              <a:t>self.find_area</a:t>
            </a:r>
            <a:r>
              <a:rPr lang="en-US" sz="1800" dirty="0"/>
              <a:t>( ) * </a:t>
            </a:r>
            <a:r>
              <a:rPr lang="en-US" sz="1800" dirty="0" err="1"/>
              <a:t>self.__length</a:t>
            </a:r>
            <a:endParaRPr lang="en-US" sz="1800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8600" y="1295400"/>
            <a:ext cx="4724400" cy="17526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HK" sz="1800" dirty="0"/>
              <a:t>Creating a child class extends the attributes and methods from its parent class. You can also:</a:t>
            </a:r>
          </a:p>
          <a:p>
            <a:pPr fontAlgn="auto">
              <a:spcAft>
                <a:spcPts val="0"/>
              </a:spcAft>
            </a:pPr>
            <a:r>
              <a:rPr lang="en-HK" sz="1800" dirty="0"/>
              <a:t>Add new attributes</a:t>
            </a:r>
          </a:p>
          <a:p>
            <a:pPr fontAlgn="auto">
              <a:spcAft>
                <a:spcPts val="0"/>
              </a:spcAft>
            </a:pPr>
            <a:r>
              <a:rPr lang="en-HK" sz="1800" dirty="0"/>
              <a:t>Add new methods</a:t>
            </a:r>
          </a:p>
          <a:p>
            <a:pPr fontAlgn="auto">
              <a:spcAft>
                <a:spcPts val="0"/>
              </a:spcAft>
            </a:pPr>
            <a:r>
              <a:rPr lang="en-HK" sz="1800" dirty="0"/>
              <a:t>Override the methods of the super classes changes the body of the method defined in the parent class</a:t>
            </a:r>
            <a:endParaRPr lang="en-US" sz="1800" dirty="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5143495" y="5351572"/>
            <a:ext cx="3924300" cy="1021556"/>
          </a:xfrm>
          <a:prstGeom prst="wedgeRoundRectCallout">
            <a:avLst>
              <a:gd name="adj1" fmla="val -77198"/>
              <a:gd name="adj2" fmla="val 18686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b="1" dirty="0" err="1">
                <a:latin typeface="+mn-lt"/>
                <a:ea typeface="PMingLiU" pitchFamily="18" charset="-120"/>
              </a:rPr>
              <a:t>self.find_area</a:t>
            </a:r>
            <a:r>
              <a:rPr lang="en-US" altLang="zh-TW" dirty="0">
                <a:latin typeface="+mn-lt"/>
                <a:ea typeface="PMingLiU" pitchFamily="18" charset="-120"/>
              </a:rPr>
              <a:t> is a method defined in its parent class Circle. Better replaced by super()</a:t>
            </a: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5143496" y="2546666"/>
            <a:ext cx="3924301" cy="1634490"/>
          </a:xfrm>
          <a:prstGeom prst="wedgeRoundRectCallout">
            <a:avLst>
              <a:gd name="adj1" fmla="val -82256"/>
              <a:gd name="adj2" fmla="val 52387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The child’s </a:t>
            </a:r>
            <a:r>
              <a:rPr lang="en-US" altLang="zh-TW" b="1" dirty="0">
                <a:solidFill>
                  <a:srgbClr val="0000FF"/>
                </a:solidFill>
                <a:latin typeface="+mn-lt"/>
                <a:ea typeface="PMingLiU" pitchFamily="18" charset="-120"/>
              </a:rPr>
              <a:t>__</a:t>
            </a:r>
            <a:r>
              <a:rPr lang="en-US" altLang="zh-TW" b="1" dirty="0" err="1">
                <a:solidFill>
                  <a:srgbClr val="0000FF"/>
                </a:solidFill>
                <a:latin typeface="+mn-lt"/>
                <a:ea typeface="PMingLiU" pitchFamily="18" charset="-120"/>
              </a:rPr>
              <a:t>init</a:t>
            </a:r>
            <a:r>
              <a:rPr lang="en-US" altLang="zh-TW" b="1" dirty="0">
                <a:solidFill>
                  <a:srgbClr val="0000FF"/>
                </a:solidFill>
                <a:latin typeface="+mn-lt"/>
                <a:ea typeface="PMingLiU" pitchFamily="18" charset="-120"/>
              </a:rPr>
              <a:t>__ </a:t>
            </a:r>
            <a:r>
              <a:rPr lang="en-US" altLang="zh-TW" dirty="0">
                <a:latin typeface="+mn-lt"/>
                <a:ea typeface="PMingLiU" pitchFamily="18" charset="-120"/>
              </a:rPr>
              <a:t>method </a:t>
            </a:r>
            <a:r>
              <a:rPr lang="en-US" altLang="zh-TW" b="1" dirty="0">
                <a:latin typeface="+mn-lt"/>
                <a:ea typeface="PMingLiU" pitchFamily="18" charset="-120"/>
              </a:rPr>
              <a:t>overrides</a:t>
            </a:r>
            <a:r>
              <a:rPr lang="en-US" altLang="zh-TW" dirty="0">
                <a:latin typeface="+mn-lt"/>
                <a:ea typeface="PMingLiU" pitchFamily="18" charset="-120"/>
              </a:rPr>
              <a:t> the inheritance of the parent’s </a:t>
            </a:r>
            <a:r>
              <a:rPr lang="en-US" altLang="zh-TW" b="1" dirty="0">
                <a:solidFill>
                  <a:srgbClr val="0000FF"/>
                </a:solidFill>
                <a:latin typeface="+mn-lt"/>
                <a:ea typeface="PMingLiU" pitchFamily="18" charset="-120"/>
              </a:rPr>
              <a:t>__</a:t>
            </a:r>
            <a:r>
              <a:rPr lang="en-US" altLang="zh-TW" b="1" dirty="0" err="1">
                <a:solidFill>
                  <a:srgbClr val="0000FF"/>
                </a:solidFill>
                <a:latin typeface="+mn-lt"/>
                <a:ea typeface="PMingLiU" pitchFamily="18" charset="-120"/>
              </a:rPr>
              <a:t>init</a:t>
            </a:r>
            <a:r>
              <a:rPr lang="en-US" altLang="zh-TW" b="1" dirty="0">
                <a:solidFill>
                  <a:srgbClr val="0000FF"/>
                </a:solidFill>
                <a:latin typeface="+mn-lt"/>
                <a:ea typeface="PMingLiU" pitchFamily="18" charset="-120"/>
              </a:rPr>
              <a:t>__ </a:t>
            </a:r>
            <a:r>
              <a:rPr lang="en-US" altLang="zh-TW" dirty="0">
                <a:latin typeface="+mn-lt"/>
                <a:ea typeface="PMingLiU" pitchFamily="18" charset="-120"/>
              </a:rPr>
              <a:t>method (i.e. user cannot create </a:t>
            </a:r>
            <a:r>
              <a:rPr lang="en-US" altLang="zh-TW" dirty="0">
                <a:solidFill>
                  <a:srgbClr val="0000FF"/>
                </a:solidFill>
                <a:latin typeface="+mn-lt"/>
                <a:ea typeface="PMingLiU" pitchFamily="18" charset="-120"/>
              </a:rPr>
              <a:t>Cylinder</a:t>
            </a:r>
            <a:r>
              <a:rPr lang="en-US" altLang="zh-TW" dirty="0">
                <a:latin typeface="+mn-lt"/>
                <a:ea typeface="PMingLiU" pitchFamily="18" charset="-120"/>
              </a:rPr>
              <a:t> object by providing only one parameter)</a:t>
            </a:r>
          </a:p>
        </p:txBody>
      </p:sp>
      <p:sp>
        <p:nvSpPr>
          <p:cNvPr id="23" name="AutoShape 6"/>
          <p:cNvSpPr>
            <a:spLocks noChangeArrowheads="1"/>
          </p:cNvSpPr>
          <p:nvPr/>
        </p:nvSpPr>
        <p:spPr bwMode="auto">
          <a:xfrm>
            <a:off x="5143495" y="4260956"/>
            <a:ext cx="3924301" cy="1021556"/>
          </a:xfrm>
          <a:prstGeom prst="wedgeRoundRectCallout">
            <a:avLst>
              <a:gd name="adj1" fmla="val -91962"/>
              <a:gd name="adj2" fmla="val -20291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Use </a:t>
            </a:r>
            <a:r>
              <a:rPr lang="en-US" altLang="zh-TW" b="1" dirty="0">
                <a:solidFill>
                  <a:srgbClr val="7030A0"/>
                </a:solidFill>
                <a:latin typeface="+mn-lt"/>
                <a:ea typeface="PMingLiU" pitchFamily="18" charset="-120"/>
              </a:rPr>
              <a:t>super</a:t>
            </a:r>
            <a:r>
              <a:rPr lang="en-US" altLang="zh-TW" dirty="0">
                <a:latin typeface="+mn-lt"/>
                <a:ea typeface="PMingLiU" pitchFamily="18" charset="-120"/>
              </a:rPr>
              <a:t>() method call to make the child class inherit all the methods and attributes from parent</a:t>
            </a:r>
          </a:p>
        </p:txBody>
      </p:sp>
    </p:spTree>
    <p:extLst>
      <p:ext uri="{BB962C8B-B14F-4D97-AF65-F5344CB8AC3E}">
        <p14:creationId xmlns:p14="http://schemas.microsoft.com/office/powerpoint/2010/main" val="2013865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Sample Program : Testing Inheritance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4799" y="1295399"/>
            <a:ext cx="7368111" cy="304050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18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HK" sz="1800" dirty="0">
                <a:solidFill>
                  <a:srgbClr val="C00000"/>
                </a:solidFill>
              </a:rPr>
              <a:t>#Create a Cylinder object and explore the relationship between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HK" sz="1800" dirty="0">
                <a:solidFill>
                  <a:srgbClr val="C00000"/>
                </a:solidFill>
              </a:rPr>
              <a:t>#the Cylinder and Circle</a:t>
            </a:r>
            <a:endParaRPr lang="en-US" sz="1800" dirty="0">
              <a:solidFill>
                <a:srgbClr val="C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800" dirty="0"/>
              <a:t> __name__ == </a:t>
            </a:r>
            <a:r>
              <a:rPr lang="en-US" sz="1800" dirty="0">
                <a:solidFill>
                  <a:srgbClr val="008000"/>
                </a:solidFill>
              </a:rPr>
              <a:t>"__main__"</a:t>
            </a:r>
            <a:r>
              <a:rPr lang="en-US" sz="18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 err="1"/>
              <a:t>my_cylinder</a:t>
            </a:r>
            <a:r>
              <a:rPr lang="en-US" sz="1800" dirty="0"/>
              <a:t> = Cylinder( 1 , 10 )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radius is {</a:t>
            </a:r>
            <a:r>
              <a:rPr lang="en-US" sz="1800" dirty="0" err="1">
                <a:solidFill>
                  <a:srgbClr val="008000"/>
                </a:solidFill>
              </a:rPr>
              <a:t>my_cylinder.get_radius</a:t>
            </a:r>
            <a:r>
              <a:rPr lang="en-US" sz="1800" dirty="0">
                <a:solidFill>
                  <a:srgbClr val="008000"/>
                </a:solidFill>
              </a:rPr>
              <a:t>()}"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length is {</a:t>
            </a:r>
            <a:r>
              <a:rPr lang="en-US" sz="1800" dirty="0" err="1">
                <a:solidFill>
                  <a:srgbClr val="008000"/>
                </a:solidFill>
              </a:rPr>
              <a:t>my_cylinder.get_length</a:t>
            </a:r>
            <a:r>
              <a:rPr lang="en-US" sz="1800" dirty="0">
                <a:solidFill>
                  <a:srgbClr val="008000"/>
                </a:solidFill>
              </a:rPr>
              <a:t>()}"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area of the cylinder is {</a:t>
            </a:r>
            <a:r>
              <a:rPr lang="en-US" sz="1800" dirty="0" err="1">
                <a:solidFill>
                  <a:srgbClr val="008000"/>
                </a:solidFill>
              </a:rPr>
              <a:t>my_cylinder.find_area</a:t>
            </a:r>
            <a:r>
              <a:rPr lang="en-US" sz="1800" dirty="0">
                <a:solidFill>
                  <a:srgbClr val="008000"/>
                </a:solidFill>
              </a:rPr>
              <a:t>():.2f}"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volume of the cylinder is {</a:t>
            </a:r>
            <a:r>
              <a:rPr lang="en-US" sz="1800" dirty="0" err="1">
                <a:solidFill>
                  <a:srgbClr val="008000"/>
                </a:solidFill>
              </a:rPr>
              <a:t>my_cylinder.find_volume</a:t>
            </a:r>
            <a:r>
              <a:rPr lang="en-US" sz="1800" dirty="0">
                <a:solidFill>
                  <a:srgbClr val="008000"/>
                </a:solidFill>
              </a:rPr>
              <a:t> ():.2f}" </a:t>
            </a:r>
            <a:r>
              <a:rPr lang="en-US" sz="1800" dirty="0"/>
              <a:t>)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04799" y="4443016"/>
            <a:ext cx="3647563" cy="17526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1800" dirty="0">
                <a:solidFill>
                  <a:srgbClr val="0000FF"/>
                </a:solidFill>
              </a:rPr>
              <a:t>Output: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rgbClr val="0000FF"/>
                </a:solidFill>
              </a:rPr>
              <a:t>The radius is 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rgbClr val="0000FF"/>
                </a:solidFill>
              </a:rPr>
              <a:t>The length is 10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rgbClr val="0000FF"/>
                </a:solidFill>
              </a:rPr>
              <a:t>The area of the cylinder is 3.14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rgbClr val="0000FF"/>
                </a:solidFill>
              </a:rPr>
              <a:t>The volume of the cylinder is 31.42</a:t>
            </a:r>
            <a:endParaRPr lang="en-HK" sz="1800" dirty="0">
              <a:solidFill>
                <a:srgbClr val="0000FF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5495178" y="2322246"/>
            <a:ext cx="3342864" cy="919401"/>
          </a:xfrm>
          <a:prstGeom prst="wedgeRoundRectCallout">
            <a:avLst>
              <a:gd name="adj1" fmla="val -42737"/>
              <a:gd name="adj2" fmla="val 92811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600" dirty="0">
                <a:latin typeface="+mn-lt"/>
                <a:ea typeface="PMingLiU" pitchFamily="18" charset="-120"/>
              </a:rPr>
              <a:t>This returns the area of the circle, not the area of the cylinder!!! </a:t>
            </a:r>
          </a:p>
          <a:p>
            <a:r>
              <a:rPr lang="en-US" altLang="zh-TW" sz="1600" dirty="0">
                <a:latin typeface="+mn-lt"/>
                <a:ea typeface="PMingLiU" pitchFamily="18" charset="-120"/>
              </a:rPr>
              <a:t>How to find the area of the cylinder?</a:t>
            </a:r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6502130" y="4800600"/>
            <a:ext cx="2341562" cy="16226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endParaRPr lang="zh-TW" altLang="en-US">
              <a:ea typeface="PMingLiU" pitchFamily="18" charset="-120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>
            <a:off x="6502130" y="5237833"/>
            <a:ext cx="234156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8"/>
          <p:cNvSpPr txBox="1">
            <a:spLocks noChangeArrowheads="1"/>
          </p:cNvSpPr>
          <p:nvPr/>
        </p:nvSpPr>
        <p:spPr bwMode="auto">
          <a:xfrm>
            <a:off x="6517441" y="4800600"/>
            <a:ext cx="2312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b="1" u="sng" dirty="0">
                <a:latin typeface="+mn-lt"/>
                <a:ea typeface="PMingLiU" pitchFamily="18" charset="-120"/>
              </a:rPr>
              <a:t>: Cylinder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6525060" y="5817515"/>
            <a:ext cx="2312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length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870882" y="5837497"/>
            <a:ext cx="762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HK" altLang="zh-TW" dirty="0">
                <a:latin typeface="+mn-lt"/>
                <a:ea typeface="PMingLiU" pitchFamily="18" charset="-120"/>
              </a:rPr>
              <a:t>10</a:t>
            </a:r>
            <a:endParaRPr lang="en-US" altLang="zh-TW" dirty="0">
              <a:latin typeface="+mn-lt"/>
              <a:ea typeface="PMingLiU" pitchFamily="18" charset="-120"/>
            </a:endParaRPr>
          </a:p>
        </p:txBody>
      </p:sp>
      <p:sp>
        <p:nvSpPr>
          <p:cNvPr id="22" name="Text Box 38"/>
          <p:cNvSpPr txBox="1">
            <a:spLocks noChangeArrowheads="1"/>
          </p:cNvSpPr>
          <p:nvPr/>
        </p:nvSpPr>
        <p:spPr bwMode="auto">
          <a:xfrm>
            <a:off x="6525061" y="5362644"/>
            <a:ext cx="2312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buClrTx/>
              <a:buSzTx/>
            </a:pPr>
            <a:r>
              <a:rPr lang="en-US" altLang="zh-TW" dirty="0">
                <a:latin typeface="+mn-lt"/>
                <a:ea typeface="PMingLiU" pitchFamily="18" charset="-120"/>
              </a:rPr>
              <a:t>radius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7871903" y="5346536"/>
            <a:ext cx="762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HK" altLang="zh-TW" dirty="0">
                <a:latin typeface="+mn-lt"/>
                <a:ea typeface="PMingLiU" pitchFamily="18" charset="-120"/>
              </a:rPr>
              <a:t>1</a:t>
            </a:r>
            <a:endParaRPr lang="en-US" altLang="zh-TW" dirty="0">
              <a:latin typeface="+mn-lt"/>
              <a:ea typeface="PMingLiU" pitchFamily="18" charset="-120"/>
            </a:endParaRPr>
          </a:p>
        </p:txBody>
      </p:sp>
      <p:sp>
        <p:nvSpPr>
          <p:cNvPr id="25" name="Text Box 49"/>
          <p:cNvSpPr txBox="1">
            <a:spLocks noChangeArrowheads="1"/>
          </p:cNvSpPr>
          <p:nvPr/>
        </p:nvSpPr>
        <p:spPr bwMode="auto">
          <a:xfrm>
            <a:off x="3935772" y="4974251"/>
            <a:ext cx="1451562" cy="38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dirty="0" err="1">
                <a:latin typeface="+mn-lt"/>
                <a:ea typeface="PMingLiU" pitchFamily="18" charset="-120"/>
              </a:rPr>
              <a:t>my_cylinder</a:t>
            </a:r>
            <a:endParaRPr lang="en-US" altLang="zh-TW" dirty="0">
              <a:latin typeface="+mn-lt"/>
              <a:ea typeface="PMingLiU" pitchFamily="18" charset="-12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334584" y="4987330"/>
            <a:ext cx="7620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dirty="0">
              <a:latin typeface="+mn-lt"/>
              <a:ea typeface="PMingLiU" pitchFamily="18" charset="-12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91200" y="5169932"/>
            <a:ext cx="712971" cy="0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046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900" dirty="0"/>
              <a:t>Method Overriding</a:t>
            </a:r>
            <a:endParaRPr lang="en-US" sz="39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Method overriding </a:t>
            </a:r>
            <a:r>
              <a:rPr lang="en-US" dirty="0"/>
              <a:t>refers to a child class modifying the methods defined in its superclass.</a:t>
            </a:r>
          </a:p>
          <a:p>
            <a:r>
              <a:rPr lang="en-US" dirty="0"/>
              <a:t>Method overriding occurs when a child class has a </a:t>
            </a:r>
            <a:r>
              <a:rPr lang="en-US" b="1" dirty="0"/>
              <a:t>method name equals to its parent class</a:t>
            </a:r>
            <a:r>
              <a:rPr lang="en-US" dirty="0"/>
              <a:t>, regardless the number of parameters of both methods</a:t>
            </a:r>
          </a:p>
          <a:p>
            <a:r>
              <a:rPr lang="en-US" dirty="0"/>
              <a:t>Python has a </a:t>
            </a:r>
            <a:r>
              <a:rPr lang="en-US" b="1" dirty="0">
                <a:solidFill>
                  <a:srgbClr val="7030A0"/>
                </a:solidFill>
              </a:rPr>
              <a:t>super</a:t>
            </a:r>
            <a:r>
              <a:rPr lang="en-US" dirty="0"/>
              <a:t>() method that will make the child class inherit all the methods and attributes from its parent class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95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Super Method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524000"/>
            <a:ext cx="6438625" cy="49053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 can use </a:t>
            </a:r>
            <a:r>
              <a:rPr lang="en-US" b="1" dirty="0"/>
              <a:t>super method call </a:t>
            </a:r>
            <a:r>
              <a:rPr lang="en-US" dirty="0"/>
              <a:t>to </a:t>
            </a:r>
            <a:r>
              <a:rPr lang="en-US" b="1" dirty="0"/>
              <a:t>refer to parent class's data members</a:t>
            </a:r>
          </a:p>
          <a:p>
            <a:pPr lvl="1"/>
            <a:r>
              <a:rPr lang="en-US" dirty="0"/>
              <a:t>super().</a:t>
            </a:r>
            <a:r>
              <a:rPr lang="en-US" dirty="0" err="1"/>
              <a:t>method_name</a:t>
            </a:r>
            <a:r>
              <a:rPr lang="en-US" dirty="0"/>
              <a:t>() refer to the methods of the class's parent class methods</a:t>
            </a:r>
          </a:p>
          <a:p>
            <a:pPr lvl="2"/>
            <a:r>
              <a:rPr lang="en-US" dirty="0"/>
              <a:t>E.g. super().__</a:t>
            </a:r>
            <a:r>
              <a:rPr lang="en-US" dirty="0" err="1"/>
              <a:t>init</a:t>
            </a:r>
            <a:r>
              <a:rPr lang="en-US" dirty="0"/>
              <a:t>__(rad) in Cylinder </a:t>
            </a:r>
            <a:r>
              <a:rPr lang="en-US" dirty="0" err="1"/>
              <a:t>init</a:t>
            </a:r>
            <a:r>
              <a:rPr lang="en-US" dirty="0"/>
              <a:t> method</a:t>
            </a:r>
          </a:p>
          <a:p>
            <a:pPr lvl="1"/>
            <a:r>
              <a:rPr lang="en-US" dirty="0"/>
              <a:t>super().</a:t>
            </a:r>
            <a:r>
              <a:rPr lang="en-US" dirty="0" err="1"/>
              <a:t>variable_name</a:t>
            </a:r>
            <a:r>
              <a:rPr lang="en-US" dirty="0"/>
              <a:t> refer to the variables of the class's parent class variables </a:t>
            </a:r>
          </a:p>
          <a:p>
            <a:pPr lvl="2"/>
            <a:r>
              <a:rPr lang="en-US" dirty="0"/>
              <a:t>E.g. super().radius can be used in Cylinder class if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616711" y="2107707"/>
            <a:ext cx="1959808" cy="1470630"/>
            <a:chOff x="5548734" y="3649662"/>
            <a:chExt cx="1959808" cy="1470630"/>
          </a:xfrm>
        </p:grpSpPr>
        <p:sp>
          <p:nvSpPr>
            <p:cNvPr id="6" name="Rectangle 44"/>
            <p:cNvSpPr>
              <a:spLocks noChangeArrowheads="1"/>
            </p:cNvSpPr>
            <p:nvPr/>
          </p:nvSpPr>
          <p:spPr bwMode="auto">
            <a:xfrm>
              <a:off x="5548734" y="3649662"/>
              <a:ext cx="1959808" cy="1470629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7" name="Line 47"/>
            <p:cNvSpPr>
              <a:spLocks noChangeShapeType="1"/>
            </p:cNvSpPr>
            <p:nvPr/>
          </p:nvSpPr>
          <p:spPr bwMode="auto">
            <a:xfrm>
              <a:off x="5548734" y="3995737"/>
              <a:ext cx="1959808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49"/>
            <p:cNvSpPr>
              <a:spLocks noChangeShapeType="1"/>
            </p:cNvSpPr>
            <p:nvPr/>
          </p:nvSpPr>
          <p:spPr bwMode="auto">
            <a:xfrm flipV="1">
              <a:off x="5548734" y="4335462"/>
              <a:ext cx="19598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38"/>
            <p:cNvSpPr txBox="1">
              <a:spLocks noChangeArrowheads="1"/>
            </p:cNvSpPr>
            <p:nvPr/>
          </p:nvSpPr>
          <p:spPr bwMode="auto">
            <a:xfrm>
              <a:off x="5548734" y="3673475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Circle</a:t>
              </a:r>
            </a:p>
          </p:txBody>
        </p:sp>
        <p:sp>
          <p:nvSpPr>
            <p:cNvPr id="10" name="Text Box 38"/>
            <p:cNvSpPr txBox="1">
              <a:spLocks noChangeArrowheads="1"/>
            </p:cNvSpPr>
            <p:nvPr/>
          </p:nvSpPr>
          <p:spPr bwMode="auto">
            <a:xfrm>
              <a:off x="5548734" y="4011612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radius</a:t>
              </a:r>
            </a:p>
          </p:txBody>
        </p:sp>
        <p:sp>
          <p:nvSpPr>
            <p:cNvPr id="11" name="Text Box 38"/>
            <p:cNvSpPr txBox="1">
              <a:spLocks noChangeArrowheads="1"/>
            </p:cNvSpPr>
            <p:nvPr/>
          </p:nvSpPr>
          <p:spPr bwMode="auto">
            <a:xfrm>
              <a:off x="5548734" y="4335462"/>
              <a:ext cx="195980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find_perimeter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HK" altLang="zh-TW" sz="1500" dirty="0" err="1">
                  <a:latin typeface="+mn-lt"/>
                  <a:ea typeface="PMingLiU" pitchFamily="18" charset="-120"/>
                </a:rPr>
                <a:t>find_area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15438" y="4514200"/>
            <a:ext cx="1948440" cy="1550485"/>
            <a:chOff x="6615438" y="4514200"/>
            <a:chExt cx="1948440" cy="1550485"/>
          </a:xfrm>
        </p:grpSpPr>
        <p:sp>
          <p:nvSpPr>
            <p:cNvPr id="13" name="Rectangle 36"/>
            <p:cNvSpPr>
              <a:spLocks noChangeArrowheads="1"/>
            </p:cNvSpPr>
            <p:nvPr/>
          </p:nvSpPr>
          <p:spPr bwMode="auto">
            <a:xfrm>
              <a:off x="6623507" y="4514200"/>
              <a:ext cx="1940371" cy="1550485"/>
            </a:xfrm>
            <a:prstGeom prst="rect">
              <a:avLst/>
            </a:prstGeom>
            <a:solidFill>
              <a:srgbClr val="D1FF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auto">
            <a:xfrm>
              <a:off x="6623507" y="4896787"/>
              <a:ext cx="1940371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38"/>
            <p:cNvSpPr txBox="1">
              <a:spLocks noChangeArrowheads="1"/>
            </p:cNvSpPr>
            <p:nvPr/>
          </p:nvSpPr>
          <p:spPr bwMode="auto">
            <a:xfrm>
              <a:off x="6636195" y="4561824"/>
              <a:ext cx="1916687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Cylinder</a:t>
              </a: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auto">
            <a:xfrm>
              <a:off x="6623507" y="5225399"/>
              <a:ext cx="1940371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38"/>
            <p:cNvSpPr txBox="1">
              <a:spLocks noChangeArrowheads="1"/>
            </p:cNvSpPr>
            <p:nvPr/>
          </p:nvSpPr>
          <p:spPr bwMode="auto">
            <a:xfrm>
              <a:off x="6636195" y="4891150"/>
              <a:ext cx="1916687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length</a:t>
              </a:r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6615438" y="5279855"/>
              <a:ext cx="1916687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find_area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find_volume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7390504" y="3584687"/>
            <a:ext cx="381000" cy="914400"/>
          </a:xfrm>
          <a:prstGeom prst="upArrow">
            <a:avLst>
              <a:gd name="adj1" fmla="val 0"/>
              <a:gd name="adj2" fmla="val 64000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endParaRPr lang="zh-TW" altLang="en-US">
              <a:ea typeface="PMingLiU" pitchFamily="18" charset="-120"/>
            </a:endParaRPr>
          </a:p>
        </p:txBody>
      </p:sp>
      <p:sp>
        <p:nvSpPr>
          <p:cNvPr id="20" name="Text Box 38"/>
          <p:cNvSpPr txBox="1">
            <a:spLocks noChangeArrowheads="1"/>
          </p:cNvSpPr>
          <p:nvPr/>
        </p:nvSpPr>
        <p:spPr bwMode="auto">
          <a:xfrm>
            <a:off x="6677025" y="4011739"/>
            <a:ext cx="1049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inherit</a:t>
            </a:r>
          </a:p>
        </p:txBody>
      </p:sp>
    </p:spTree>
    <p:extLst>
      <p:ext uri="{BB962C8B-B14F-4D97-AF65-F5344CB8AC3E}">
        <p14:creationId xmlns:p14="http://schemas.microsoft.com/office/powerpoint/2010/main" val="1034100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Using the super() method call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04801" y="1219200"/>
            <a:ext cx="4343399" cy="533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/>
              <a:t> math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Circle</a:t>
            </a:r>
            <a:r>
              <a:rPr lang="en-US" sz="1500" dirty="0"/>
              <a:t>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/>
              <a:t>def</a:t>
            </a:r>
            <a:r>
              <a:rPr lang="en-US" sz="1500" dirty="0"/>
              <a:t> __</a:t>
            </a:r>
            <a:r>
              <a:rPr lang="en-US" sz="1500" dirty="0" err="1"/>
              <a:t>init</a:t>
            </a:r>
            <a:r>
              <a:rPr lang="en-US" sz="1500" dirty="0"/>
              <a:t>__(self, rad)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 err="1"/>
              <a:t>self.__radius</a:t>
            </a:r>
            <a:r>
              <a:rPr lang="en-US" sz="1500" dirty="0"/>
              <a:t> = rad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get_radius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/>
              <a:t>def</a:t>
            </a:r>
            <a:r>
              <a:rPr lang="en-US" sz="1500" dirty="0"/>
              <a:t> </a:t>
            </a:r>
            <a:r>
              <a:rPr lang="en-US" sz="1500" dirty="0" err="1"/>
              <a:t>find_area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math.pi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find_perimeter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math.pi</a:t>
            </a:r>
            <a:r>
              <a:rPr lang="en-US" sz="1500" dirty="0"/>
              <a:t> * 2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Cylinder</a:t>
            </a:r>
            <a:r>
              <a:rPr lang="en-US" sz="1500" dirty="0"/>
              <a:t> ( Circle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/>
              <a:t>( self, rad, length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super( ).__</a:t>
            </a:r>
            <a:r>
              <a:rPr lang="en-US" sz="1500" dirty="0" err="1"/>
              <a:t>init</a:t>
            </a:r>
            <a:r>
              <a:rPr lang="en-US" sz="1500" dirty="0"/>
              <a:t>__( rad )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 err="1"/>
              <a:t>self.__length</a:t>
            </a:r>
            <a:r>
              <a:rPr lang="en-US" sz="1500" dirty="0"/>
              <a:t> = length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get_length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self.__length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find_volume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return super( ).</a:t>
            </a:r>
            <a:r>
              <a:rPr lang="en-US" sz="1500" dirty="0" err="1"/>
              <a:t>find_area</a:t>
            </a:r>
            <a:r>
              <a:rPr lang="en-US" sz="1500" dirty="0"/>
              <a:t>( ) * </a:t>
            </a:r>
            <a:r>
              <a:rPr lang="en-US" sz="1500" dirty="0" err="1"/>
              <a:t>self.__length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return super( ).</a:t>
            </a:r>
            <a:r>
              <a:rPr lang="en-US" sz="1500" dirty="0" err="1"/>
              <a:t>find_area</a:t>
            </a:r>
            <a:r>
              <a:rPr lang="en-US" sz="1500" dirty="0"/>
              <a:t>( ) * 2 + 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  </a:t>
            </a:r>
            <a:r>
              <a:rPr lang="en-US" sz="1500" dirty="0">
                <a:solidFill>
                  <a:srgbClr val="7030A0"/>
                </a:solidFill>
              </a:rPr>
              <a:t>super</a:t>
            </a:r>
            <a:r>
              <a:rPr lang="en-US" sz="1500" dirty="0"/>
              <a:t>( ).</a:t>
            </a:r>
            <a:r>
              <a:rPr lang="en-US" sz="1500" dirty="0" err="1"/>
              <a:t>find_perimeter</a:t>
            </a:r>
            <a:r>
              <a:rPr lang="en-US" sz="1500" dirty="0"/>
              <a:t> ( ) * </a:t>
            </a:r>
            <a:r>
              <a:rPr lang="en-US" sz="1500" dirty="0" err="1"/>
              <a:t>self.__length</a:t>
            </a:r>
            <a:endParaRPr lang="en-US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640" y="1673352"/>
            <a:ext cx="2286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500" dirty="0" err="1">
                <a:solidFill>
                  <a:srgbClr val="0000FF"/>
                </a:solidFill>
                <a:latin typeface="+mn-lt"/>
              </a:rPr>
              <a:t>init</a:t>
            </a:r>
            <a:r>
              <a:rPr lang="en-US" sz="15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500" dirty="0">
                <a:latin typeface="+mn-lt"/>
              </a:rPr>
              <a:t>(self, rad) 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624" y="4189052"/>
            <a:ext cx="2743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).__</a:t>
            </a:r>
            <a:r>
              <a:rPr lang="en-US" sz="1500" dirty="0" err="1">
                <a:latin typeface="+mn-lt"/>
              </a:rPr>
              <a:t>init</a:t>
            </a:r>
            <a:r>
              <a:rPr lang="en-US" sz="1500" dirty="0">
                <a:latin typeface="+mn-lt"/>
              </a:rPr>
              <a:t>__( rad 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640" y="2594188"/>
            <a:ext cx="2286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500" dirty="0" err="1">
                <a:solidFill>
                  <a:srgbClr val="0000FF"/>
                </a:solidFill>
                <a:latin typeface="+mn-lt"/>
              </a:rPr>
              <a:t>find_area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500" dirty="0">
                <a:latin typeface="+mn-lt"/>
              </a:rPr>
              <a:t>(self) :</a:t>
            </a: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auto">
          <a:xfrm>
            <a:off x="4975860" y="1773767"/>
            <a:ext cx="3866514" cy="1123712"/>
          </a:xfrm>
          <a:prstGeom prst="wedgeRoundRectCallout">
            <a:avLst>
              <a:gd name="adj1" fmla="val -99106"/>
              <a:gd name="adj2" fmla="val 146635"/>
              <a:gd name="adj3" fmla="val 16667"/>
            </a:avLst>
          </a:prstGeom>
          <a:solidFill>
            <a:srgbClr val="FBFBC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b="1" dirty="0">
                <a:latin typeface="+mn-lt"/>
                <a:ea typeface="PMingLiU" pitchFamily="18" charset="-120"/>
              </a:rPr>
              <a:t>Overriding the parent class __</a:t>
            </a:r>
            <a:r>
              <a:rPr lang="en-US" altLang="zh-TW" sz="1500" b="1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500" b="1" dirty="0">
                <a:latin typeface="+mn-lt"/>
                <a:ea typeface="PMingLiU" pitchFamily="18" charset="-120"/>
              </a:rPr>
              <a:t>__ method</a:t>
            </a:r>
            <a:r>
              <a:rPr lang="en-US" altLang="zh-TW" sz="1500" dirty="0">
                <a:latin typeface="+mn-lt"/>
                <a:ea typeface="PMingLiU" pitchFamily="18" charset="-120"/>
              </a:rPr>
              <a:t>. Cylinder __</a:t>
            </a:r>
            <a:r>
              <a:rPr lang="en-US" altLang="zh-TW" sz="1500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500" dirty="0">
                <a:latin typeface="+mn-lt"/>
                <a:ea typeface="PMingLiU" pitchFamily="18" charset="-120"/>
              </a:rPr>
              <a:t>__ method would be called when creating cylinder object instead of the Circle __</a:t>
            </a:r>
            <a:r>
              <a:rPr lang="en-US" altLang="zh-TW" sz="1500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500" dirty="0">
                <a:latin typeface="+mn-lt"/>
                <a:ea typeface="PMingLiU" pitchFamily="18" charset="-120"/>
              </a:rPr>
              <a:t>__ method</a:t>
            </a:r>
          </a:p>
        </p:txBody>
      </p:sp>
      <p:sp>
        <p:nvSpPr>
          <p:cNvPr id="36" name="AutoShape 6"/>
          <p:cNvSpPr>
            <a:spLocks noChangeArrowheads="1"/>
          </p:cNvSpPr>
          <p:nvPr/>
        </p:nvSpPr>
        <p:spPr bwMode="auto">
          <a:xfrm>
            <a:off x="4983480" y="3036062"/>
            <a:ext cx="3851274" cy="868323"/>
          </a:xfrm>
          <a:prstGeom prst="wedgeRoundRectCallout">
            <a:avLst>
              <a:gd name="adj1" fmla="val -103157"/>
              <a:gd name="adj2" fmla="val 989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b="1" dirty="0">
                <a:latin typeface="+mn-lt"/>
                <a:ea typeface="PMingLiU" pitchFamily="18" charset="-120"/>
              </a:rPr>
              <a:t>Invoking parent class __</a:t>
            </a:r>
            <a:r>
              <a:rPr lang="en-US" altLang="zh-TW" sz="1500" b="1" dirty="0" err="1">
                <a:latin typeface="+mn-lt"/>
                <a:ea typeface="PMingLiU" pitchFamily="18" charset="-120"/>
              </a:rPr>
              <a:t>init</a:t>
            </a:r>
            <a:r>
              <a:rPr lang="en-US" altLang="zh-TW" sz="1500" b="1" dirty="0">
                <a:latin typeface="+mn-lt"/>
                <a:ea typeface="PMingLiU" pitchFamily="18" charset="-120"/>
              </a:rPr>
              <a:t>__ method </a:t>
            </a:r>
            <a:r>
              <a:rPr lang="en-US" altLang="zh-TW" sz="1500" dirty="0">
                <a:latin typeface="+mn-lt"/>
                <a:ea typeface="PMingLiU" pitchFamily="18" charset="-120"/>
              </a:rPr>
              <a:t>to initialize the radius attribute. super() method call is used</a:t>
            </a:r>
          </a:p>
        </p:txBody>
      </p:sp>
      <p:sp>
        <p:nvSpPr>
          <p:cNvPr id="37" name="AutoShape 6"/>
          <p:cNvSpPr>
            <a:spLocks noChangeArrowheads="1"/>
          </p:cNvSpPr>
          <p:nvPr/>
        </p:nvSpPr>
        <p:spPr bwMode="auto">
          <a:xfrm>
            <a:off x="4998720" y="4000052"/>
            <a:ext cx="3866515" cy="1123712"/>
          </a:xfrm>
          <a:prstGeom prst="wedgeRoundRectCallout">
            <a:avLst>
              <a:gd name="adj1" fmla="val -115520"/>
              <a:gd name="adj2" fmla="val 96066"/>
              <a:gd name="adj3" fmla="val 16667"/>
            </a:avLst>
          </a:prstGeom>
          <a:solidFill>
            <a:srgbClr val="FBFBC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b="1" dirty="0">
                <a:latin typeface="+mn-lt"/>
                <a:ea typeface="PMingLiU" pitchFamily="18" charset="-120"/>
              </a:rPr>
              <a:t>Overriding the parent class </a:t>
            </a:r>
            <a:r>
              <a:rPr lang="en-US" altLang="zh-TW" sz="1500" b="1" dirty="0" err="1">
                <a:latin typeface="+mn-lt"/>
                <a:ea typeface="PMingLiU" pitchFamily="18" charset="-120"/>
              </a:rPr>
              <a:t>find_area</a:t>
            </a:r>
            <a:r>
              <a:rPr lang="en-US" altLang="zh-TW" sz="1500" b="1" dirty="0">
                <a:latin typeface="+mn-lt"/>
                <a:ea typeface="PMingLiU" pitchFamily="18" charset="-120"/>
              </a:rPr>
              <a:t> method </a:t>
            </a:r>
            <a:r>
              <a:rPr lang="en-US" altLang="zh-TW" sz="1500" dirty="0">
                <a:latin typeface="+mn-lt"/>
                <a:ea typeface="PMingLiU" pitchFamily="18" charset="-120"/>
              </a:rPr>
              <a:t>to calculate the surface area of cylinder. This method would be called for cylinder object instead of the Circle </a:t>
            </a:r>
            <a:r>
              <a:rPr lang="en-US" altLang="zh-TW" sz="1500" dirty="0" err="1">
                <a:latin typeface="+mn-lt"/>
                <a:ea typeface="PMingLiU" pitchFamily="18" charset="-120"/>
              </a:rPr>
              <a:t>fina_area</a:t>
            </a:r>
            <a:r>
              <a:rPr lang="en-US" altLang="zh-TW" sz="1500" dirty="0">
                <a:latin typeface="+mn-lt"/>
                <a:ea typeface="PMingLiU" pitchFamily="18" charset="-120"/>
              </a:rPr>
              <a:t> method</a:t>
            </a:r>
          </a:p>
        </p:txBody>
      </p:sp>
      <p:sp>
        <p:nvSpPr>
          <p:cNvPr id="38" name="AutoShape 6"/>
          <p:cNvSpPr>
            <a:spLocks noChangeArrowheads="1"/>
          </p:cNvSpPr>
          <p:nvPr/>
        </p:nvSpPr>
        <p:spPr bwMode="auto">
          <a:xfrm>
            <a:off x="4991100" y="5295900"/>
            <a:ext cx="3874135" cy="612934"/>
          </a:xfrm>
          <a:prstGeom prst="wedgeRoundRectCallout">
            <a:avLst>
              <a:gd name="adj1" fmla="val -97375"/>
              <a:gd name="adj2" fmla="val 387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b="1" dirty="0">
                <a:latin typeface="+mn-lt"/>
                <a:ea typeface="PMingLiU" pitchFamily="18" charset="-120"/>
              </a:rPr>
              <a:t>Invoking parent </a:t>
            </a:r>
            <a:r>
              <a:rPr lang="en-US" altLang="zh-TW" sz="1500" b="1" dirty="0" err="1">
                <a:latin typeface="+mn-lt"/>
                <a:ea typeface="PMingLiU" pitchFamily="18" charset="-120"/>
              </a:rPr>
              <a:t>find_area</a:t>
            </a:r>
            <a:r>
              <a:rPr lang="en-US" altLang="zh-TW" sz="1500" b="1" dirty="0">
                <a:latin typeface="+mn-lt"/>
                <a:ea typeface="PMingLiU" pitchFamily="18" charset="-120"/>
              </a:rPr>
              <a:t> method </a:t>
            </a:r>
            <a:r>
              <a:rPr lang="en-US" altLang="zh-TW" sz="1500" dirty="0">
                <a:latin typeface="+mn-lt"/>
                <a:ea typeface="PMingLiU" pitchFamily="18" charset="-120"/>
              </a:rPr>
              <a:t>to calculate the area of circle. super() method call is used</a:t>
            </a:r>
          </a:p>
        </p:txBody>
      </p:sp>
      <p:sp>
        <p:nvSpPr>
          <p:cNvPr id="39" name="AutoShape 6"/>
          <p:cNvSpPr>
            <a:spLocks noChangeArrowheads="1"/>
          </p:cNvSpPr>
          <p:nvPr/>
        </p:nvSpPr>
        <p:spPr bwMode="auto">
          <a:xfrm>
            <a:off x="4998720" y="6110362"/>
            <a:ext cx="3866515" cy="612934"/>
          </a:xfrm>
          <a:prstGeom prst="wedgeRoundRectCallout">
            <a:avLst>
              <a:gd name="adj1" fmla="val -97587"/>
              <a:gd name="adj2" fmla="val -1612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super().</a:t>
            </a:r>
            <a:r>
              <a:rPr lang="en-US" altLang="zh-TW" sz="1500" dirty="0" err="1">
                <a:latin typeface="+mn-lt"/>
                <a:ea typeface="PMingLiU" pitchFamily="18" charset="-120"/>
              </a:rPr>
              <a:t>find_perimeter</a:t>
            </a:r>
            <a:r>
              <a:rPr lang="en-US" altLang="zh-TW" sz="1500" dirty="0">
                <a:latin typeface="+mn-lt"/>
                <a:ea typeface="PMingLiU" pitchFamily="18" charset="-120"/>
              </a:rPr>
              <a:t>() or </a:t>
            </a:r>
            <a:r>
              <a:rPr lang="en-US" altLang="zh-TW" sz="1500" dirty="0" err="1">
                <a:latin typeface="+mn-lt"/>
                <a:ea typeface="PMingLiU" pitchFamily="18" charset="-120"/>
              </a:rPr>
              <a:t>self.find_perimeter</a:t>
            </a:r>
            <a:r>
              <a:rPr lang="en-US" altLang="zh-TW" sz="1500" dirty="0">
                <a:latin typeface="+mn-lt"/>
                <a:ea typeface="PMingLiU" pitchFamily="18" charset="-120"/>
              </a:rPr>
              <a:t>() refers to the same method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86" y="5334000"/>
            <a:ext cx="44989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return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</a:t>
            </a:r>
            <a:r>
              <a:rPr lang="en-US" sz="1500" dirty="0" err="1">
                <a:latin typeface="+mn-lt"/>
              </a:rPr>
              <a:t>find_area</a:t>
            </a:r>
            <a:r>
              <a:rPr lang="en-US" sz="1500" dirty="0">
                <a:latin typeface="+mn-lt"/>
              </a:rPr>
              <a:t>( ) * </a:t>
            </a:r>
            <a:r>
              <a:rPr lang="en-US" sz="1500" dirty="0" err="1">
                <a:latin typeface="+mn-lt"/>
              </a:rPr>
              <a:t>self.__length</a:t>
            </a:r>
            <a:endParaRPr lang="en-US" sz="15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1624" y="5789582"/>
            <a:ext cx="3357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return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</a:t>
            </a:r>
            <a:r>
              <a:rPr lang="en-US" sz="1500" dirty="0" err="1">
                <a:latin typeface="+mn-lt"/>
              </a:rPr>
              <a:t>find_area</a:t>
            </a:r>
            <a:r>
              <a:rPr lang="en-US" sz="1500" dirty="0">
                <a:latin typeface="+mn-lt"/>
              </a:rPr>
              <a:t>( ) * 2 + </a:t>
            </a:r>
          </a:p>
        </p:txBody>
      </p:sp>
      <p:cxnSp>
        <p:nvCxnSpPr>
          <p:cNvPr id="41" name="Elbow Connector 40"/>
          <p:cNvCxnSpPr>
            <a:stCxn id="13" idx="3"/>
            <a:endCxn id="12" idx="3"/>
          </p:cNvCxnSpPr>
          <p:nvPr/>
        </p:nvCxnSpPr>
        <p:spPr>
          <a:xfrm flipH="1" flipV="1">
            <a:off x="2590640" y="1834935"/>
            <a:ext cx="454184" cy="2515700"/>
          </a:xfrm>
          <a:prstGeom prst="bentConnector3">
            <a:avLst>
              <a:gd name="adj1" fmla="val -338902"/>
            </a:avLst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19" idx="3"/>
            <a:endCxn id="22" idx="3"/>
          </p:cNvCxnSpPr>
          <p:nvPr/>
        </p:nvCxnSpPr>
        <p:spPr>
          <a:xfrm flipH="1" flipV="1">
            <a:off x="2590640" y="2755771"/>
            <a:ext cx="1068424" cy="3195394"/>
          </a:xfrm>
          <a:prstGeom prst="bentConnector3">
            <a:avLst>
              <a:gd name="adj1" fmla="val -106267"/>
            </a:avLst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16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Using the super() method call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04801" y="1219200"/>
            <a:ext cx="4343399" cy="533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/>
              <a:t> math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Circle</a:t>
            </a:r>
            <a:r>
              <a:rPr lang="en-US" sz="1500" dirty="0"/>
              <a:t>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/>
              <a:t>def</a:t>
            </a:r>
            <a:r>
              <a:rPr lang="en-US" sz="1500" dirty="0"/>
              <a:t> __</a:t>
            </a:r>
            <a:r>
              <a:rPr lang="en-US" sz="1500" dirty="0" err="1"/>
              <a:t>init</a:t>
            </a:r>
            <a:r>
              <a:rPr lang="en-US" sz="1500" dirty="0"/>
              <a:t>__(self, rad)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 err="1"/>
              <a:t>self.__radius</a:t>
            </a:r>
            <a:r>
              <a:rPr lang="en-US" sz="1500" dirty="0"/>
              <a:t> = rad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get_radius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/>
              <a:t>def</a:t>
            </a:r>
            <a:r>
              <a:rPr lang="en-US" sz="1500" dirty="0"/>
              <a:t> </a:t>
            </a:r>
            <a:r>
              <a:rPr lang="en-US" sz="1500" dirty="0" err="1"/>
              <a:t>find_area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math.pi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find_perimeter</a:t>
            </a:r>
            <a:r>
              <a:rPr lang="en-US" sz="1500" dirty="0"/>
              <a:t> (self)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self.__radius</a:t>
            </a:r>
            <a:r>
              <a:rPr lang="en-US" sz="1500" dirty="0"/>
              <a:t> * </a:t>
            </a:r>
            <a:r>
              <a:rPr lang="en-US" sz="1500" dirty="0" err="1"/>
              <a:t>math.pi</a:t>
            </a:r>
            <a:r>
              <a:rPr lang="en-US" sz="1500" dirty="0"/>
              <a:t> * 2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Cylinder</a:t>
            </a:r>
            <a:r>
              <a:rPr lang="en-US" sz="1500" dirty="0"/>
              <a:t> ( Circle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/>
              <a:t>( self, rad, length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super( ).__</a:t>
            </a:r>
            <a:r>
              <a:rPr lang="en-US" sz="1500" dirty="0" err="1"/>
              <a:t>init</a:t>
            </a:r>
            <a:r>
              <a:rPr lang="en-US" sz="1500" dirty="0"/>
              <a:t>__( rad )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 err="1"/>
              <a:t>self.__length</a:t>
            </a:r>
            <a:r>
              <a:rPr lang="en-US" sz="1500" dirty="0"/>
              <a:t> = length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get_length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/>
              <a:t> </a:t>
            </a:r>
            <a:r>
              <a:rPr lang="en-US" sz="1500" dirty="0" err="1"/>
              <a:t>self.__length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find_volume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return super( ).</a:t>
            </a:r>
            <a:r>
              <a:rPr lang="en-US" sz="1500" dirty="0" err="1"/>
              <a:t>find_area</a:t>
            </a:r>
            <a:r>
              <a:rPr lang="en-US" sz="1500" dirty="0"/>
              <a:t>( ) * </a:t>
            </a:r>
            <a:r>
              <a:rPr lang="en-US" sz="1500" dirty="0" err="1"/>
              <a:t>self.__length</a:t>
            </a:r>
            <a:endParaRPr lang="en-US" sz="1500" dirty="0"/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/>
              <a:t> </a:t>
            </a:r>
            <a:r>
              <a:rPr lang="en-US" sz="1500" dirty="0" err="1">
                <a:solidFill>
                  <a:srgbClr val="0000FF"/>
                </a:solidFill>
              </a:rPr>
              <a:t>find_area</a:t>
            </a:r>
            <a:r>
              <a:rPr lang="en-US" sz="1500" dirty="0"/>
              <a:t> ( self ) :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return super( ).</a:t>
            </a:r>
            <a:r>
              <a:rPr lang="en-US" sz="1500" dirty="0" err="1"/>
              <a:t>find_area</a:t>
            </a:r>
            <a:r>
              <a:rPr lang="en-US" sz="1500" dirty="0"/>
              <a:t>( ) * 2 + </a:t>
            </a:r>
          </a:p>
          <a:p>
            <a:pPr marL="0" indent="0" fontAlgn="auto"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500" dirty="0"/>
              <a:t>                  </a:t>
            </a:r>
            <a:r>
              <a:rPr lang="en-US" sz="1500" dirty="0">
                <a:solidFill>
                  <a:srgbClr val="7030A0"/>
                </a:solidFill>
              </a:rPr>
              <a:t>super</a:t>
            </a:r>
            <a:r>
              <a:rPr lang="en-US" sz="1500" dirty="0"/>
              <a:t>( ).</a:t>
            </a:r>
            <a:r>
              <a:rPr lang="en-US" sz="1500" dirty="0" err="1"/>
              <a:t>find_perimeter</a:t>
            </a:r>
            <a:r>
              <a:rPr lang="en-US" sz="1500" dirty="0"/>
              <a:t> ( ) * </a:t>
            </a:r>
            <a:r>
              <a:rPr lang="en-US" sz="1500" dirty="0" err="1"/>
              <a:t>self.__length</a:t>
            </a:r>
            <a:endParaRPr lang="en-US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640" y="1673352"/>
            <a:ext cx="2286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500" dirty="0" err="1">
                <a:solidFill>
                  <a:srgbClr val="0000FF"/>
                </a:solidFill>
                <a:latin typeface="+mn-lt"/>
              </a:rPr>
              <a:t>init</a:t>
            </a:r>
            <a:r>
              <a:rPr lang="en-US" sz="1500" dirty="0">
                <a:solidFill>
                  <a:srgbClr val="0000FF"/>
                </a:solidFill>
                <a:latin typeface="+mn-lt"/>
              </a:rPr>
              <a:t>__</a:t>
            </a:r>
            <a:r>
              <a:rPr lang="en-US" sz="1500" dirty="0">
                <a:latin typeface="+mn-lt"/>
              </a:rPr>
              <a:t>(self, rad) 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624" y="4189052"/>
            <a:ext cx="2743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).__</a:t>
            </a:r>
            <a:r>
              <a:rPr lang="en-US" sz="1500" dirty="0" err="1">
                <a:latin typeface="+mn-lt"/>
              </a:rPr>
              <a:t>init</a:t>
            </a:r>
            <a:r>
              <a:rPr lang="en-US" sz="1500" dirty="0">
                <a:latin typeface="+mn-lt"/>
              </a:rPr>
              <a:t>__( rad 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640" y="2594188"/>
            <a:ext cx="2286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def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500" dirty="0" err="1">
                <a:solidFill>
                  <a:srgbClr val="0000FF"/>
                </a:solidFill>
                <a:latin typeface="+mn-lt"/>
              </a:rPr>
              <a:t>find_area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500" dirty="0">
                <a:latin typeface="+mn-lt"/>
              </a:rPr>
              <a:t>(self) 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86" y="5334000"/>
            <a:ext cx="44989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return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</a:t>
            </a:r>
            <a:r>
              <a:rPr lang="en-US" sz="1500" dirty="0" err="1">
                <a:latin typeface="+mn-lt"/>
              </a:rPr>
              <a:t>find_area</a:t>
            </a:r>
            <a:r>
              <a:rPr lang="en-US" sz="1500" dirty="0">
                <a:latin typeface="+mn-lt"/>
              </a:rPr>
              <a:t>( ) * </a:t>
            </a:r>
            <a:r>
              <a:rPr lang="en-US" sz="1500" dirty="0" err="1">
                <a:latin typeface="+mn-lt"/>
              </a:rPr>
              <a:t>self.__length</a:t>
            </a:r>
            <a:endParaRPr lang="en-US" sz="15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1624" y="5789582"/>
            <a:ext cx="3357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+mn-lt"/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return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super</a:t>
            </a:r>
            <a:r>
              <a:rPr lang="en-US" sz="1500" dirty="0">
                <a:latin typeface="+mn-lt"/>
              </a:rPr>
              <a:t>( ).</a:t>
            </a:r>
            <a:r>
              <a:rPr lang="en-US" sz="1500" dirty="0" err="1">
                <a:latin typeface="+mn-lt"/>
              </a:rPr>
              <a:t>find_area</a:t>
            </a:r>
            <a:r>
              <a:rPr lang="en-US" sz="1500" dirty="0">
                <a:latin typeface="+mn-lt"/>
              </a:rPr>
              <a:t>( ) * 2 +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62600" y="1751805"/>
            <a:ext cx="1972949" cy="1798727"/>
            <a:chOff x="5410200" y="1858873"/>
            <a:chExt cx="1972949" cy="1798727"/>
          </a:xfrm>
        </p:grpSpPr>
        <p:sp>
          <p:nvSpPr>
            <p:cNvPr id="20" name="Rectangle 44"/>
            <p:cNvSpPr>
              <a:spLocks noChangeArrowheads="1"/>
            </p:cNvSpPr>
            <p:nvPr/>
          </p:nvSpPr>
          <p:spPr bwMode="auto">
            <a:xfrm>
              <a:off x="5410200" y="1858873"/>
              <a:ext cx="1959808" cy="1798727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5410200" y="2204948"/>
              <a:ext cx="1959808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49"/>
            <p:cNvSpPr>
              <a:spLocks noChangeShapeType="1"/>
            </p:cNvSpPr>
            <p:nvPr/>
          </p:nvSpPr>
          <p:spPr bwMode="auto">
            <a:xfrm flipV="1">
              <a:off x="5410200" y="2544673"/>
              <a:ext cx="19598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38"/>
            <p:cNvSpPr txBox="1">
              <a:spLocks noChangeArrowheads="1"/>
            </p:cNvSpPr>
            <p:nvPr/>
          </p:nvSpPr>
          <p:spPr bwMode="auto">
            <a:xfrm>
              <a:off x="5410200" y="1882686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Circle</a:t>
              </a:r>
            </a:p>
          </p:txBody>
        </p:sp>
        <p:sp>
          <p:nvSpPr>
            <p:cNvPr id="25" name="Text Box 38"/>
            <p:cNvSpPr txBox="1">
              <a:spLocks noChangeArrowheads="1"/>
            </p:cNvSpPr>
            <p:nvPr/>
          </p:nvSpPr>
          <p:spPr bwMode="auto">
            <a:xfrm>
              <a:off x="5410200" y="2220823"/>
              <a:ext cx="195980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__radius</a:t>
              </a:r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5423341" y="2555072"/>
              <a:ext cx="195980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</a:p>
            <a:p>
              <a:pPr>
                <a:buClrTx/>
                <a:buSzTx/>
              </a:pPr>
              <a:r>
                <a:rPr lang="en-HK" altLang="zh-TW" sz="1500" dirty="0" err="1">
                  <a:latin typeface="+mn-lt"/>
                  <a:ea typeface="PMingLiU" pitchFamily="18" charset="-120"/>
                </a:rPr>
                <a:t>get_radius</a:t>
              </a:r>
              <a:endParaRPr lang="en-HK" altLang="zh-TW" sz="1500" dirty="0">
                <a:latin typeface="+mn-lt"/>
                <a:ea typeface="PMingLiU" pitchFamily="18" charset="-120"/>
              </a:endParaRPr>
            </a:p>
            <a:p>
              <a:r>
                <a:rPr lang="en-US" altLang="zh-TW" sz="1500" dirty="0" err="1">
                  <a:latin typeface="+mn-lt"/>
                  <a:ea typeface="PMingLiU" pitchFamily="18" charset="-120"/>
                </a:rPr>
                <a:t>find_area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find_perimeter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82037" y="4455958"/>
            <a:ext cx="1940371" cy="1728451"/>
            <a:chOff x="5429637" y="4563026"/>
            <a:chExt cx="1940371" cy="1728451"/>
          </a:xfrm>
        </p:grpSpPr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5429637" y="4563026"/>
              <a:ext cx="1940371" cy="1728451"/>
            </a:xfrm>
            <a:prstGeom prst="rect">
              <a:avLst/>
            </a:prstGeom>
            <a:solidFill>
              <a:srgbClr val="D1FF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endParaRPr lang="zh-TW" altLang="en-US">
                <a:ea typeface="PMingLiU" pitchFamily="18" charset="-120"/>
              </a:endParaRPr>
            </a:p>
          </p:txBody>
        </p:sp>
        <p:sp>
          <p:nvSpPr>
            <p:cNvPr id="29" name="Line 37"/>
            <p:cNvSpPr>
              <a:spLocks noChangeShapeType="1"/>
            </p:cNvSpPr>
            <p:nvPr/>
          </p:nvSpPr>
          <p:spPr bwMode="auto">
            <a:xfrm>
              <a:off x="5429637" y="4945614"/>
              <a:ext cx="1940371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Text Box 38"/>
            <p:cNvSpPr txBox="1">
              <a:spLocks noChangeArrowheads="1"/>
            </p:cNvSpPr>
            <p:nvPr/>
          </p:nvSpPr>
          <p:spPr bwMode="auto">
            <a:xfrm>
              <a:off x="5442325" y="4610651"/>
              <a:ext cx="1916687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buClrTx/>
                <a:buSzTx/>
              </a:pPr>
              <a:r>
                <a:rPr lang="en-US" altLang="zh-TW" sz="1500" b="1" dirty="0">
                  <a:latin typeface="+mn-lt"/>
                  <a:ea typeface="PMingLiU" pitchFamily="18" charset="-120"/>
                </a:rPr>
                <a:t>Cylinder</a:t>
              </a:r>
            </a:p>
          </p:txBody>
        </p:sp>
        <p:sp>
          <p:nvSpPr>
            <p:cNvPr id="31" name="Line 39"/>
            <p:cNvSpPr>
              <a:spLocks noChangeShapeType="1"/>
            </p:cNvSpPr>
            <p:nvPr/>
          </p:nvSpPr>
          <p:spPr bwMode="auto">
            <a:xfrm>
              <a:off x="5429637" y="5274226"/>
              <a:ext cx="1940371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Text Box 38"/>
            <p:cNvSpPr txBox="1">
              <a:spLocks noChangeArrowheads="1"/>
            </p:cNvSpPr>
            <p:nvPr/>
          </p:nvSpPr>
          <p:spPr bwMode="auto">
            <a:xfrm>
              <a:off x="5442325" y="4939977"/>
              <a:ext cx="1916687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US" altLang="zh-TW" sz="1500" dirty="0">
                  <a:latin typeface="+mn-lt"/>
                  <a:ea typeface="PMingLiU" pitchFamily="18" charset="-120"/>
                </a:rPr>
                <a:t>__length</a:t>
              </a: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5441479" y="5275814"/>
              <a:ext cx="191668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buClrTx/>
                <a:buSzTx/>
              </a:pP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r>
                <a:rPr lang="en-HK" altLang="zh-TW" sz="1500" dirty="0" err="1">
                  <a:latin typeface="+mn-lt"/>
                  <a:ea typeface="PMingLiU" pitchFamily="18" charset="-120"/>
                </a:rPr>
                <a:t>init</a:t>
              </a:r>
              <a:r>
                <a:rPr lang="en-HK" altLang="zh-TW" sz="1500" dirty="0">
                  <a:latin typeface="+mn-lt"/>
                  <a:ea typeface="PMingLiU" pitchFamily="18" charset="-120"/>
                </a:rPr>
                <a:t>__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get_length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find_volume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  <a:p>
              <a:pPr>
                <a:buClrTx/>
                <a:buSzTx/>
              </a:pPr>
              <a:r>
                <a:rPr lang="en-US" altLang="zh-TW" sz="1500" dirty="0" err="1">
                  <a:latin typeface="+mn-lt"/>
                  <a:ea typeface="PMingLiU" pitchFamily="18" charset="-120"/>
                </a:rPr>
                <a:t>find_area</a:t>
              </a:r>
              <a:endParaRPr lang="en-US" altLang="zh-TW" sz="1500" dirty="0">
                <a:latin typeface="+mn-lt"/>
                <a:ea typeface="PMingLiU" pitchFamily="18" charset="-120"/>
              </a:endParaRPr>
            </a:p>
          </p:txBody>
        </p:sp>
      </p:grpSp>
      <p:sp>
        <p:nvSpPr>
          <p:cNvPr id="34" name="AutoShape 18"/>
          <p:cNvSpPr>
            <a:spLocks noChangeArrowheads="1"/>
          </p:cNvSpPr>
          <p:nvPr/>
        </p:nvSpPr>
        <p:spPr bwMode="auto">
          <a:xfrm>
            <a:off x="6352004" y="3571856"/>
            <a:ext cx="381000" cy="884102"/>
          </a:xfrm>
          <a:prstGeom prst="upArrow">
            <a:avLst>
              <a:gd name="adj1" fmla="val 0"/>
              <a:gd name="adj2" fmla="val 64000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endParaRPr lang="zh-TW" altLang="en-US">
              <a:ea typeface="PMingLiU" pitchFamily="18" charset="-120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4622498" y="2279723"/>
            <a:ext cx="10493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Parent</a:t>
            </a:r>
          </a:p>
          <a:p>
            <a:pPr algn="ctr">
              <a:buClrTx/>
              <a:buSzTx/>
            </a:pPr>
            <a:r>
              <a:rPr lang="en-HK" altLang="zh-TW" sz="2000" dirty="0">
                <a:latin typeface="+mn-lt"/>
                <a:ea typeface="PMingLiU" pitchFamily="18" charset="-120"/>
              </a:rPr>
              <a:t>Class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4660042" y="5024973"/>
            <a:ext cx="10493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buClrTx/>
              <a:buSzTx/>
            </a:pPr>
            <a:r>
              <a:rPr lang="en-US" altLang="zh-TW" sz="2000" dirty="0">
                <a:latin typeface="+mn-lt"/>
                <a:ea typeface="PMingLiU" pitchFamily="18" charset="-120"/>
              </a:rPr>
              <a:t>Child</a:t>
            </a:r>
          </a:p>
          <a:p>
            <a:pPr algn="ctr">
              <a:buClrTx/>
              <a:buSzTx/>
            </a:pPr>
            <a:r>
              <a:rPr lang="en-HK" altLang="zh-TW" sz="2000" dirty="0">
                <a:latin typeface="+mn-lt"/>
                <a:ea typeface="PMingLiU" pitchFamily="18" charset="-120"/>
              </a:rPr>
              <a:t>Class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44" name="AutoShape 6"/>
          <p:cNvSpPr>
            <a:spLocks noChangeArrowheads="1"/>
          </p:cNvSpPr>
          <p:nvPr/>
        </p:nvSpPr>
        <p:spPr bwMode="auto">
          <a:xfrm>
            <a:off x="6983770" y="2152804"/>
            <a:ext cx="1673279" cy="340519"/>
          </a:xfrm>
          <a:prstGeom prst="wedgeRoundRectCallout">
            <a:avLst>
              <a:gd name="adj1" fmla="val -86169"/>
              <a:gd name="adj2" fmla="val 73652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Overridden method</a:t>
            </a:r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auto">
          <a:xfrm>
            <a:off x="7086600" y="2601512"/>
            <a:ext cx="1673279" cy="340519"/>
          </a:xfrm>
          <a:prstGeom prst="wedgeRoundRectCallout">
            <a:avLst>
              <a:gd name="adj1" fmla="val -81965"/>
              <a:gd name="adj2" fmla="val 23159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Inherited method</a:t>
            </a:r>
          </a:p>
        </p:txBody>
      </p:sp>
      <p:sp>
        <p:nvSpPr>
          <p:cNvPr id="46" name="AutoShape 6"/>
          <p:cNvSpPr>
            <a:spLocks noChangeArrowheads="1"/>
          </p:cNvSpPr>
          <p:nvPr/>
        </p:nvSpPr>
        <p:spPr bwMode="auto">
          <a:xfrm>
            <a:off x="7243853" y="3092831"/>
            <a:ext cx="1673279" cy="340519"/>
          </a:xfrm>
          <a:prstGeom prst="wedgeRoundRectCallout">
            <a:avLst>
              <a:gd name="adj1" fmla="val -92241"/>
              <a:gd name="adj2" fmla="val -52580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Overridden method</a:t>
            </a:r>
          </a:p>
        </p:txBody>
      </p:sp>
      <p:sp>
        <p:nvSpPr>
          <p:cNvPr id="47" name="AutoShape 6"/>
          <p:cNvSpPr>
            <a:spLocks noChangeArrowheads="1"/>
          </p:cNvSpPr>
          <p:nvPr/>
        </p:nvSpPr>
        <p:spPr bwMode="auto">
          <a:xfrm>
            <a:off x="7243854" y="3571856"/>
            <a:ext cx="1516026" cy="340519"/>
          </a:xfrm>
          <a:prstGeom prst="wedgeRoundRectCallout">
            <a:avLst>
              <a:gd name="adj1" fmla="val -74025"/>
              <a:gd name="adj2" fmla="val -89302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Inherited method</a:t>
            </a:r>
          </a:p>
        </p:txBody>
      </p:sp>
      <p:sp>
        <p:nvSpPr>
          <p:cNvPr id="48" name="AutoShape 6"/>
          <p:cNvSpPr>
            <a:spLocks noChangeArrowheads="1"/>
          </p:cNvSpPr>
          <p:nvPr/>
        </p:nvSpPr>
        <p:spPr bwMode="auto">
          <a:xfrm>
            <a:off x="7290523" y="5032451"/>
            <a:ext cx="1673279" cy="340519"/>
          </a:xfrm>
          <a:prstGeom prst="wedgeRoundRectCallout">
            <a:avLst>
              <a:gd name="adj1" fmla="val -102517"/>
              <a:gd name="adj2" fmla="val 43816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Overriding method</a:t>
            </a:r>
          </a:p>
        </p:txBody>
      </p:sp>
      <p:sp>
        <p:nvSpPr>
          <p:cNvPr id="49" name="AutoShape 6"/>
          <p:cNvSpPr>
            <a:spLocks noChangeArrowheads="1"/>
          </p:cNvSpPr>
          <p:nvPr/>
        </p:nvSpPr>
        <p:spPr bwMode="auto">
          <a:xfrm>
            <a:off x="7290522" y="6002202"/>
            <a:ext cx="1673279" cy="340519"/>
          </a:xfrm>
          <a:prstGeom prst="wedgeRoundRectCallout">
            <a:avLst>
              <a:gd name="adj1" fmla="val -97379"/>
              <a:gd name="adj2" fmla="val -43399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400" dirty="0">
                <a:latin typeface="+mn-lt"/>
                <a:ea typeface="PMingLiU" pitchFamily="18" charset="-120"/>
              </a:rPr>
              <a:t>Overriding method</a:t>
            </a:r>
          </a:p>
        </p:txBody>
      </p:sp>
    </p:spTree>
    <p:extLst>
      <p:ext uri="{BB962C8B-B14F-4D97-AF65-F5344CB8AC3E}">
        <p14:creationId xmlns:p14="http://schemas.microsoft.com/office/powerpoint/2010/main" val="265320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Sample Program : Testing Inheritance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28600" y="1295400"/>
            <a:ext cx="7315200" cy="33528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18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800" dirty="0"/>
              <a:t> __name__ == </a:t>
            </a:r>
            <a:r>
              <a:rPr lang="en-US" sz="1800" dirty="0">
                <a:solidFill>
                  <a:srgbClr val="008000"/>
                </a:solidFill>
              </a:rPr>
              <a:t>"__main__"</a:t>
            </a:r>
            <a:r>
              <a:rPr lang="en-US" sz="18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 err="1"/>
              <a:t>my_circle</a:t>
            </a:r>
            <a:r>
              <a:rPr lang="en-US" sz="1800" dirty="0"/>
              <a:t> = Circle ( 1 )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radius of circle is {</a:t>
            </a:r>
            <a:r>
              <a:rPr lang="en-US" sz="1800" dirty="0" err="1">
                <a:solidFill>
                  <a:srgbClr val="008000"/>
                </a:solidFill>
              </a:rPr>
              <a:t>my_circle.get_radius</a:t>
            </a:r>
            <a:r>
              <a:rPr lang="en-US" sz="1800" dirty="0">
                <a:solidFill>
                  <a:srgbClr val="008000"/>
                </a:solidFill>
              </a:rPr>
              <a:t>()}"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area of circle is {</a:t>
            </a:r>
            <a:r>
              <a:rPr lang="en-US" sz="1800" dirty="0" err="1">
                <a:solidFill>
                  <a:srgbClr val="008000"/>
                </a:solidFill>
              </a:rPr>
              <a:t>my_circle.find_area</a:t>
            </a:r>
            <a:r>
              <a:rPr lang="en-US" sz="1800" dirty="0">
                <a:solidFill>
                  <a:srgbClr val="008000"/>
                </a:solidFill>
              </a:rPr>
              <a:t>():.2f}"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 err="1"/>
              <a:t>my_cylinder</a:t>
            </a:r>
            <a:r>
              <a:rPr lang="en-US" sz="1800" dirty="0"/>
              <a:t> = Cylinder( 1 , 10 )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radius of cylinder is {</a:t>
            </a:r>
            <a:r>
              <a:rPr lang="en-US" sz="1800" dirty="0" err="1">
                <a:solidFill>
                  <a:srgbClr val="008000"/>
                </a:solidFill>
              </a:rPr>
              <a:t>my_cylinder.get_radius</a:t>
            </a:r>
            <a:r>
              <a:rPr lang="en-US" sz="1800" dirty="0">
                <a:solidFill>
                  <a:srgbClr val="008000"/>
                </a:solidFill>
              </a:rPr>
              <a:t>()}"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length is {</a:t>
            </a:r>
            <a:r>
              <a:rPr lang="en-US" sz="1800" dirty="0" err="1">
                <a:solidFill>
                  <a:srgbClr val="008000"/>
                </a:solidFill>
              </a:rPr>
              <a:t>my_cylinder.get_length</a:t>
            </a:r>
            <a:r>
              <a:rPr lang="en-US" sz="1800" dirty="0">
                <a:solidFill>
                  <a:srgbClr val="008000"/>
                </a:solidFill>
              </a:rPr>
              <a:t>()}" </a:t>
            </a:r>
            <a:r>
              <a:rPr lang="en-US" sz="18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area of the cylinder is {</a:t>
            </a:r>
            <a:r>
              <a:rPr lang="en-US" sz="1800" dirty="0" err="1">
                <a:solidFill>
                  <a:srgbClr val="008000"/>
                </a:solidFill>
              </a:rPr>
              <a:t>my_cylinder.find_area</a:t>
            </a:r>
            <a:r>
              <a:rPr lang="en-US" sz="1800" dirty="0">
                <a:solidFill>
                  <a:srgbClr val="008000"/>
                </a:solidFill>
              </a:rPr>
              <a:t>():.2f}"</a:t>
            </a:r>
            <a:r>
              <a:rPr lang="en-US" sz="1800" dirty="0"/>
              <a:t> 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800" dirty="0"/>
              <a:t>        </a:t>
            </a:r>
            <a:r>
              <a:rPr lang="en-US" sz="1800" dirty="0">
                <a:solidFill>
                  <a:srgbClr val="7030A0"/>
                </a:solidFill>
              </a:rPr>
              <a:t>print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8000"/>
                </a:solidFill>
              </a:rPr>
              <a:t>f"The</a:t>
            </a:r>
            <a:r>
              <a:rPr lang="en-US" sz="1800" dirty="0">
                <a:solidFill>
                  <a:srgbClr val="008000"/>
                </a:solidFill>
              </a:rPr>
              <a:t> volume of the cylinder is {</a:t>
            </a:r>
            <a:r>
              <a:rPr lang="en-US" sz="1800" dirty="0" err="1">
                <a:solidFill>
                  <a:srgbClr val="008000"/>
                </a:solidFill>
              </a:rPr>
              <a:t>my_cylinder.find_volume</a:t>
            </a:r>
            <a:r>
              <a:rPr lang="en-US" sz="1800" dirty="0">
                <a:solidFill>
                  <a:srgbClr val="008000"/>
                </a:solidFill>
              </a:rPr>
              <a:t> ():.2f}"</a:t>
            </a:r>
            <a:r>
              <a:rPr lang="en-US" sz="1800" dirty="0"/>
              <a:t>)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228601" y="4724400"/>
            <a:ext cx="3200400" cy="20574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HK" sz="1600" b="1" u="sng" dirty="0"/>
              <a:t>Output: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radius of circle is 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area of circle is 3.14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radius is 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length is 10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area of the cylinder is 69.12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The volume of the cylinder is 31.42</a:t>
            </a:r>
            <a:endParaRPr lang="en-HK" sz="1600" dirty="0">
              <a:solidFill>
                <a:srgbClr val="0000FF"/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4114800" y="1447800"/>
            <a:ext cx="2819399" cy="646986"/>
          </a:xfrm>
          <a:prstGeom prst="wedgeRoundRectCallout">
            <a:avLst>
              <a:gd name="adj1" fmla="val -30282"/>
              <a:gd name="adj2" fmla="val 142506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600" dirty="0">
                <a:latin typeface="+mn-lt"/>
                <a:ea typeface="PMingLiU" pitchFamily="18" charset="-120"/>
              </a:rPr>
              <a:t>Calls circle's </a:t>
            </a:r>
            <a:r>
              <a:rPr lang="en-US" altLang="zh-TW" sz="1600" dirty="0" err="1">
                <a:latin typeface="+mn-lt"/>
                <a:ea typeface="PMingLiU" pitchFamily="18" charset="-120"/>
              </a:rPr>
              <a:t>find_area</a:t>
            </a:r>
            <a:r>
              <a:rPr lang="en-US" altLang="zh-TW" sz="1600" dirty="0">
                <a:latin typeface="+mn-lt"/>
                <a:ea typeface="PMingLiU" pitchFamily="18" charset="-120"/>
              </a:rPr>
              <a:t> method when it is a circle object</a:t>
            </a: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4038600" y="4790798"/>
            <a:ext cx="2971800" cy="646986"/>
          </a:xfrm>
          <a:prstGeom prst="wedgeRoundRectCallout">
            <a:avLst>
              <a:gd name="adj1" fmla="val 4865"/>
              <a:gd name="adj2" fmla="val -125777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600" dirty="0">
                <a:latin typeface="+mn-lt"/>
                <a:ea typeface="PMingLiU" pitchFamily="18" charset="-120"/>
              </a:rPr>
              <a:t>Calls cylinder's </a:t>
            </a:r>
            <a:r>
              <a:rPr lang="en-US" altLang="zh-TW" sz="1600" dirty="0" err="1">
                <a:latin typeface="+mn-lt"/>
                <a:ea typeface="PMingLiU" pitchFamily="18" charset="-120"/>
              </a:rPr>
              <a:t>find_area</a:t>
            </a:r>
            <a:r>
              <a:rPr lang="en-US" altLang="zh-TW" sz="1600" dirty="0">
                <a:latin typeface="+mn-lt"/>
                <a:ea typeface="PMingLiU" pitchFamily="18" charset="-120"/>
              </a:rPr>
              <a:t> method when it is a circle object</a:t>
            </a:r>
          </a:p>
        </p:txBody>
      </p:sp>
    </p:spTree>
    <p:extLst>
      <p:ext uri="{BB962C8B-B14F-4D97-AF65-F5344CB8AC3E}">
        <p14:creationId xmlns:p14="http://schemas.microsoft.com/office/powerpoint/2010/main" val="3229046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isinstance</a:t>
            </a:r>
            <a:r>
              <a:rPr lang="en-US" dirty="0"/>
              <a:t> method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isinstance</a:t>
            </a:r>
            <a:r>
              <a:rPr lang="en-US" dirty="0"/>
              <a:t>( </a:t>
            </a:r>
            <a:r>
              <a:rPr lang="en-US" dirty="0">
                <a:solidFill>
                  <a:srgbClr val="FF0000"/>
                </a:solidFill>
              </a:rPr>
              <a:t>object</a:t>
            </a:r>
            <a:r>
              <a:rPr lang="en-US" dirty="0"/>
              <a:t>, </a:t>
            </a:r>
            <a:r>
              <a:rPr lang="en-US" dirty="0" err="1">
                <a:solidFill>
                  <a:srgbClr val="FF0000"/>
                </a:solidFill>
              </a:rPr>
              <a:t>classinfo</a:t>
            </a:r>
            <a:r>
              <a:rPr lang="en-US" dirty="0"/>
              <a:t> )</a:t>
            </a:r>
          </a:p>
          <a:p>
            <a:r>
              <a:rPr lang="en-US" dirty="0"/>
              <a:t>This method is used to check if an object is an instance of a class </a:t>
            </a:r>
            <a:r>
              <a:rPr lang="en-US" dirty="0" err="1">
                <a:solidFill>
                  <a:srgbClr val="FF0000"/>
                </a:solidFill>
              </a:rPr>
              <a:t>classinfo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The first parameter is the </a:t>
            </a:r>
            <a:r>
              <a:rPr lang="en-US" dirty="0">
                <a:solidFill>
                  <a:srgbClr val="FF0000"/>
                </a:solidFill>
              </a:rPr>
              <a:t>object to test </a:t>
            </a:r>
            <a:r>
              <a:rPr lang="en-US" dirty="0"/>
              <a:t>and the second one is a </a:t>
            </a:r>
            <a:r>
              <a:rPr lang="en-US" dirty="0">
                <a:solidFill>
                  <a:srgbClr val="FF0000"/>
                </a:solidFill>
              </a:rPr>
              <a:t>single class or a tuple of classes</a:t>
            </a:r>
            <a:r>
              <a:rPr lang="en-US" dirty="0"/>
              <a:t>. </a:t>
            </a:r>
          </a:p>
          <a:p>
            <a:r>
              <a:rPr lang="en-US" dirty="0"/>
              <a:t>If the second parameter is a tuple of classes, it will check if the first object is an instance of any of the classes in the tuple.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0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issubclass</a:t>
            </a:r>
            <a:r>
              <a:rPr lang="en-US" dirty="0"/>
              <a:t>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issubclass</a:t>
            </a:r>
            <a:r>
              <a:rPr lang="en-US" dirty="0"/>
              <a:t>( </a:t>
            </a:r>
            <a:r>
              <a:rPr lang="en-US" dirty="0">
                <a:solidFill>
                  <a:srgbClr val="FF0000"/>
                </a:solidFill>
              </a:rPr>
              <a:t>Class</a:t>
            </a:r>
            <a:r>
              <a:rPr lang="en-US" dirty="0"/>
              <a:t>, </a:t>
            </a:r>
            <a:r>
              <a:rPr lang="en-US" dirty="0" err="1">
                <a:solidFill>
                  <a:srgbClr val="FF0000"/>
                </a:solidFill>
              </a:rPr>
              <a:t>classinfo</a:t>
            </a:r>
            <a:r>
              <a:rPr lang="en-US" dirty="0"/>
              <a:t> )</a:t>
            </a:r>
          </a:p>
          <a:p>
            <a:r>
              <a:rPr lang="en-US" dirty="0"/>
              <a:t>This method is used to check if a class is a subclass of another class </a:t>
            </a:r>
            <a:r>
              <a:rPr lang="en-US" dirty="0" err="1">
                <a:solidFill>
                  <a:srgbClr val="FF0000"/>
                </a:solidFill>
              </a:rPr>
              <a:t>classinfo</a:t>
            </a:r>
            <a:r>
              <a:rPr lang="en-US" dirty="0"/>
              <a:t>. </a:t>
            </a:r>
          </a:p>
          <a:p>
            <a:r>
              <a:rPr lang="en-US" dirty="0"/>
              <a:t>The first parameter is the </a:t>
            </a:r>
            <a:r>
              <a:rPr lang="en-US" dirty="0">
                <a:solidFill>
                  <a:srgbClr val="FF0000"/>
                </a:solidFill>
              </a:rPr>
              <a:t>class to test </a:t>
            </a:r>
            <a:r>
              <a:rPr lang="en-US" dirty="0"/>
              <a:t>and the second one is a </a:t>
            </a:r>
            <a:r>
              <a:rPr lang="en-US" dirty="0">
                <a:solidFill>
                  <a:srgbClr val="FF0000"/>
                </a:solidFill>
              </a:rPr>
              <a:t>single class or a tuple of classes</a:t>
            </a:r>
            <a:r>
              <a:rPr lang="en-US" dirty="0"/>
              <a:t>.</a:t>
            </a:r>
          </a:p>
          <a:p>
            <a:r>
              <a:rPr lang="en-US" dirty="0"/>
              <a:t>If the second parameter is a tuple of classes, it will check if the first class is a subclass of any of the classes in the tuple.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97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Examples on </a:t>
            </a:r>
            <a:r>
              <a:rPr lang="en-US" dirty="0" err="1"/>
              <a:t>isinstance</a:t>
            </a:r>
            <a:r>
              <a:rPr lang="en-US" dirty="0"/>
              <a:t> and </a:t>
            </a:r>
            <a:r>
              <a:rPr lang="en-US" dirty="0" err="1"/>
              <a:t>issubclass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28600" y="1216162"/>
            <a:ext cx="6934200" cy="556563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1300" b="1" u="sng" dirty="0"/>
              <a:t>Program: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/>
              <a:t> </a:t>
            </a:r>
            <a:r>
              <a:rPr lang="en-US" sz="1300" dirty="0">
                <a:solidFill>
                  <a:srgbClr val="0000FF"/>
                </a:solidFill>
              </a:rPr>
              <a:t>Shape</a:t>
            </a:r>
            <a:r>
              <a:rPr lang="en-US" sz="1300" dirty="0"/>
              <a:t>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pass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/>
              <a:t> </a:t>
            </a:r>
            <a:r>
              <a:rPr lang="en-US" sz="1300" dirty="0">
                <a:solidFill>
                  <a:srgbClr val="0000FF"/>
                </a:solidFill>
              </a:rPr>
              <a:t>Circle</a:t>
            </a:r>
            <a:r>
              <a:rPr lang="en-US" sz="1300" dirty="0"/>
              <a:t> ( Shape 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pass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/>
              <a:t> </a:t>
            </a:r>
            <a:r>
              <a:rPr lang="en-US" sz="1300" dirty="0">
                <a:solidFill>
                  <a:srgbClr val="0000FF"/>
                </a:solidFill>
              </a:rPr>
              <a:t>Cylinder</a:t>
            </a:r>
            <a:r>
              <a:rPr lang="en-US" sz="1300" dirty="0"/>
              <a:t> ( Circle ) 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pass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/>
              <a:t> </a:t>
            </a:r>
            <a:r>
              <a:rPr lang="en-US" sz="1300" dirty="0">
                <a:solidFill>
                  <a:srgbClr val="0000FF"/>
                </a:solidFill>
              </a:rPr>
              <a:t>Rectangle</a:t>
            </a:r>
            <a:r>
              <a:rPr lang="en-US" sz="1300" dirty="0"/>
              <a:t> ( Shape ):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pass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3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/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circle_1 = Circle()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cylinder_1 = Cylinder()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rectangle_1 = Rectangle()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>
                <a:solidFill>
                  <a:srgbClr val="008000"/>
                </a:solidFill>
              </a:rPr>
              <a:t>f"cylinder_1 is instance of Cylinder: {</a:t>
            </a:r>
            <a:r>
              <a:rPr lang="en-US" sz="1300" dirty="0" err="1">
                <a:solidFill>
                  <a:srgbClr val="008000"/>
                </a:solidFill>
              </a:rPr>
              <a:t>isinstance</a:t>
            </a:r>
            <a:r>
              <a:rPr lang="en-US" sz="1300" dirty="0">
                <a:solidFill>
                  <a:srgbClr val="008000"/>
                </a:solidFill>
              </a:rPr>
              <a:t>(cylinder_1, Cylinder)}"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>
                <a:solidFill>
                  <a:srgbClr val="008000"/>
                </a:solidFill>
              </a:rPr>
              <a:t>f"cylinder_1 is instance of Circle: {</a:t>
            </a:r>
            <a:r>
              <a:rPr lang="en-US" sz="1300" dirty="0" err="1">
                <a:solidFill>
                  <a:srgbClr val="008000"/>
                </a:solidFill>
              </a:rPr>
              <a:t>isinstance</a:t>
            </a:r>
            <a:r>
              <a:rPr lang="en-US" sz="1300" dirty="0">
                <a:solidFill>
                  <a:srgbClr val="008000"/>
                </a:solidFill>
              </a:rPr>
              <a:t>(cylinder_1, Circle)}"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>
                <a:solidFill>
                  <a:srgbClr val="008000"/>
                </a:solidFill>
              </a:rPr>
              <a:t>f"cylinder_1 is instance of Shape: {</a:t>
            </a:r>
            <a:r>
              <a:rPr lang="en-US" sz="1300" dirty="0" err="1">
                <a:solidFill>
                  <a:srgbClr val="008000"/>
                </a:solidFill>
              </a:rPr>
              <a:t>isinstance</a:t>
            </a:r>
            <a:r>
              <a:rPr lang="en-US" sz="1300" dirty="0">
                <a:solidFill>
                  <a:srgbClr val="008000"/>
                </a:solidFill>
              </a:rPr>
              <a:t>(cylinder_1, Shape)}"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>
                <a:solidFill>
                  <a:srgbClr val="008000"/>
                </a:solidFill>
              </a:rPr>
              <a:t>f"circle_1 is instance of Cylinder : {</a:t>
            </a:r>
            <a:r>
              <a:rPr lang="en-US" sz="1300" dirty="0" err="1">
                <a:solidFill>
                  <a:srgbClr val="008000"/>
                </a:solidFill>
              </a:rPr>
              <a:t>isinstance</a:t>
            </a:r>
            <a:r>
              <a:rPr lang="en-US" sz="1300" dirty="0">
                <a:solidFill>
                  <a:srgbClr val="008000"/>
                </a:solidFill>
              </a:rPr>
              <a:t>(circle_1, Cylinder)}"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>
                <a:solidFill>
                  <a:srgbClr val="008000"/>
                </a:solidFill>
              </a:rPr>
              <a:t>f"cylinder_1 is instance of Circle or Rectangle: {</a:t>
            </a:r>
            <a:r>
              <a:rPr lang="en-US" sz="1300" dirty="0" err="1">
                <a:solidFill>
                  <a:srgbClr val="008000"/>
                </a:solidFill>
              </a:rPr>
              <a:t>isinstance</a:t>
            </a:r>
            <a:r>
              <a:rPr lang="en-US" sz="1300" dirty="0">
                <a:solidFill>
                  <a:srgbClr val="008000"/>
                </a:solidFill>
              </a:rPr>
              <a:t>(cylinder_1, (Circle, Rectangle) 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 err="1">
                <a:solidFill>
                  <a:srgbClr val="008000"/>
                </a:solidFill>
              </a:rPr>
              <a:t>f"Cylinder</a:t>
            </a:r>
            <a:r>
              <a:rPr lang="en-US" sz="1300" dirty="0">
                <a:solidFill>
                  <a:srgbClr val="008000"/>
                </a:solidFill>
              </a:rPr>
              <a:t> is a subclass of Circle: {</a:t>
            </a:r>
            <a:r>
              <a:rPr lang="en-US" sz="1300" dirty="0" err="1">
                <a:solidFill>
                  <a:srgbClr val="008000"/>
                </a:solidFill>
              </a:rPr>
              <a:t>issubclass</a:t>
            </a:r>
            <a:r>
              <a:rPr lang="en-US" sz="1300" dirty="0">
                <a:solidFill>
                  <a:srgbClr val="008000"/>
                </a:solidFill>
              </a:rPr>
              <a:t>(Cylinder, Circle)}"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 err="1">
                <a:solidFill>
                  <a:srgbClr val="008000"/>
                </a:solidFill>
              </a:rPr>
              <a:t>f"Cylinder</a:t>
            </a:r>
            <a:r>
              <a:rPr lang="en-US" sz="1300" dirty="0">
                <a:solidFill>
                  <a:srgbClr val="008000"/>
                </a:solidFill>
              </a:rPr>
              <a:t> is a subclass of Shape: {</a:t>
            </a:r>
            <a:r>
              <a:rPr lang="en-US" sz="1300" dirty="0" err="1">
                <a:solidFill>
                  <a:srgbClr val="008000"/>
                </a:solidFill>
              </a:rPr>
              <a:t>issubclass</a:t>
            </a:r>
            <a:r>
              <a:rPr lang="en-US" sz="1300" dirty="0">
                <a:solidFill>
                  <a:srgbClr val="008000"/>
                </a:solidFill>
              </a:rPr>
              <a:t>(Cylinder, Shape)}"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 err="1">
                <a:solidFill>
                  <a:srgbClr val="008000"/>
                </a:solidFill>
              </a:rPr>
              <a:t>f"Cylinder</a:t>
            </a:r>
            <a:r>
              <a:rPr lang="en-US" sz="1300" dirty="0">
                <a:solidFill>
                  <a:srgbClr val="008000"/>
                </a:solidFill>
              </a:rPr>
              <a:t> is a subclass of Rectangle: {</a:t>
            </a:r>
            <a:r>
              <a:rPr lang="en-US" sz="1300" dirty="0" err="1">
                <a:solidFill>
                  <a:srgbClr val="008000"/>
                </a:solidFill>
              </a:rPr>
              <a:t>issubclass</a:t>
            </a:r>
            <a:r>
              <a:rPr lang="en-US" sz="1300" dirty="0">
                <a:solidFill>
                  <a:srgbClr val="008000"/>
                </a:solidFill>
              </a:rPr>
              <a:t>(Cylinder, Rectangle)}"</a:t>
            </a:r>
            <a:r>
              <a:rPr lang="en-US" sz="1300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/>
              <a:t>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/>
              <a:t> (</a:t>
            </a:r>
            <a:r>
              <a:rPr lang="en-US" sz="1300" dirty="0" err="1">
                <a:solidFill>
                  <a:srgbClr val="008000"/>
                </a:solidFill>
              </a:rPr>
              <a:t>f"Cylinder</a:t>
            </a:r>
            <a:r>
              <a:rPr lang="en-US" sz="1300" dirty="0">
                <a:solidFill>
                  <a:srgbClr val="008000"/>
                </a:solidFill>
              </a:rPr>
              <a:t> is a subclass of Circle or Rectangle: {</a:t>
            </a:r>
            <a:r>
              <a:rPr lang="en-US" sz="1300" dirty="0" err="1">
                <a:solidFill>
                  <a:srgbClr val="008000"/>
                </a:solidFill>
              </a:rPr>
              <a:t>issubclass</a:t>
            </a:r>
            <a:r>
              <a:rPr lang="en-US" sz="1300" dirty="0">
                <a:solidFill>
                  <a:srgbClr val="008000"/>
                </a:solidFill>
              </a:rPr>
              <a:t>(Cylinder, (Circle, Rectangle) )}"</a:t>
            </a:r>
            <a:r>
              <a:rPr lang="en-US" sz="1300" dirty="0"/>
              <a:t>)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5032664" y="1394330"/>
            <a:ext cx="3657600" cy="24244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1300" b="1" u="sng" dirty="0"/>
              <a:t>Output: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cylinder_1 is instance of Cylinder: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cylinder_1 is instance of Circle: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cylinder_1 is instance of Shape: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circle_1 is instance of Cylinder : False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cylinder_1 is instance of Circle or Rectangle: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 is a subclass of Circle: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 is a subclass of Shape: True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 is a subclass of Rectangle: False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1300" dirty="0">
                <a:solidFill>
                  <a:srgbClr val="0000FF"/>
                </a:solidFill>
              </a:rPr>
              <a:t>Cylinder is a subclass of Circle or Rectangle: True</a:t>
            </a:r>
            <a:endParaRPr lang="en-HK" sz="1300" dirty="0">
              <a:solidFill>
                <a:srgbClr val="0000FF"/>
              </a:solidFill>
            </a:endParaRP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5715000" y="4417601"/>
            <a:ext cx="2019300" cy="544830"/>
          </a:xfrm>
          <a:prstGeom prst="wedgeRoundRectCallout">
            <a:avLst>
              <a:gd name="adj1" fmla="val -63276"/>
              <a:gd name="adj2" fmla="val 48449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300" dirty="0">
                <a:latin typeface="+mn-lt"/>
                <a:ea typeface="PMingLiU" pitchFamily="18" charset="-120"/>
              </a:rPr>
              <a:t>cylinder_1 are instance of Cylinder, Circle and Shape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5562600" y="5102259"/>
            <a:ext cx="1524000" cy="323493"/>
          </a:xfrm>
          <a:prstGeom prst="wedgeRoundRectCallout">
            <a:avLst>
              <a:gd name="adj1" fmla="val -63276"/>
              <a:gd name="adj2" fmla="val 48449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300" dirty="0">
                <a:latin typeface="+mn-lt"/>
                <a:ea typeface="PMingLiU" pitchFamily="18" charset="-120"/>
              </a:rPr>
              <a:t>Reverse is not true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239000" y="5153337"/>
            <a:ext cx="1295400" cy="544830"/>
          </a:xfrm>
          <a:prstGeom prst="wedgeRoundRectCallout">
            <a:avLst>
              <a:gd name="adj1" fmla="val -63276"/>
              <a:gd name="adj2" fmla="val 48449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300" dirty="0">
                <a:latin typeface="+mn-lt"/>
                <a:ea typeface="PMingLiU" pitchFamily="18" charset="-120"/>
              </a:rPr>
              <a:t>Tuple of classes can be used 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448300" y="5780282"/>
            <a:ext cx="3429000" cy="323493"/>
          </a:xfrm>
          <a:prstGeom prst="wedgeRoundRectCallout">
            <a:avLst>
              <a:gd name="adj1" fmla="val -59466"/>
              <a:gd name="adj2" fmla="val 18837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300" dirty="0">
                <a:latin typeface="+mn-lt"/>
                <a:ea typeface="PMingLiU" pitchFamily="18" charset="-120"/>
              </a:rPr>
              <a:t>Cylinder Class is subclass of Circle and Shape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5940779" y="6164119"/>
            <a:ext cx="3089564" cy="323493"/>
          </a:xfrm>
          <a:prstGeom prst="wedgeRoundRectCallout">
            <a:avLst>
              <a:gd name="adj1" fmla="val -58620"/>
              <a:gd name="adj2" fmla="val 5377"/>
              <a:gd name="adj3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300" dirty="0">
                <a:latin typeface="+mn-lt"/>
                <a:ea typeface="PMingLiU" pitchFamily="18" charset="-120"/>
              </a:rPr>
              <a:t>Cylinder Class is NOT subclass of Rectangle</a:t>
            </a:r>
          </a:p>
        </p:txBody>
      </p:sp>
    </p:spTree>
    <p:extLst>
      <p:ext uri="{BB962C8B-B14F-4D97-AF65-F5344CB8AC3E}">
        <p14:creationId xmlns:p14="http://schemas.microsoft.com/office/powerpoint/2010/main" val="429194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References:</a:t>
            </a:r>
          </a:p>
          <a:p>
            <a:pPr lvl="1"/>
            <a:r>
              <a:rPr lang="en-US" altLang="zh-TW" dirty="0"/>
              <a:t>Python Inheritance</a:t>
            </a:r>
          </a:p>
          <a:p>
            <a:pPr lvl="2"/>
            <a:r>
              <a:rPr lang="en-US" altLang="zh-TW" dirty="0">
                <a:hlinkClick r:id="rId2"/>
              </a:rPr>
              <a:t>https://www.programiz.com/python-programming/inheritance</a:t>
            </a:r>
            <a:endParaRPr lang="en-US" altLang="zh-TW" dirty="0"/>
          </a:p>
          <a:p>
            <a:pPr lvl="1"/>
            <a:r>
              <a:rPr lang="en-US" altLang="zh-TW" dirty="0"/>
              <a:t>Method Overriding in Python</a:t>
            </a:r>
          </a:p>
          <a:p>
            <a:pPr lvl="2"/>
            <a:r>
              <a:rPr lang="en-US" altLang="zh-TW" dirty="0">
                <a:hlinkClick r:id="rId3"/>
              </a:rPr>
              <a:t>https://www.geeksforgeeks.org/method-overriding-in-python/</a:t>
            </a:r>
            <a:endParaRPr lang="en-US" altLang="zh-TW" dirty="0"/>
          </a:p>
          <a:p>
            <a:pPr lvl="1"/>
            <a:r>
              <a:rPr lang="en-US" altLang="zh-TW" dirty="0"/>
              <a:t>Python </a:t>
            </a:r>
            <a:r>
              <a:rPr lang="en-US" altLang="zh-TW" dirty="0" err="1"/>
              <a:t>isinstance</a:t>
            </a:r>
            <a:r>
              <a:rPr lang="en-US" altLang="zh-TW" dirty="0"/>
              <a:t>() and </a:t>
            </a:r>
            <a:r>
              <a:rPr lang="en-US" altLang="zh-TW" dirty="0" err="1"/>
              <a:t>issubclass</a:t>
            </a:r>
            <a:r>
              <a:rPr lang="en-US" altLang="zh-TW" dirty="0"/>
              <a:t>() functions</a:t>
            </a:r>
          </a:p>
          <a:p>
            <a:pPr lvl="2"/>
            <a:r>
              <a:rPr lang="en-US" altLang="zh-TW" dirty="0">
                <a:hlinkClick r:id="rId4"/>
              </a:rPr>
              <a:t>https://www.codevscolor.com/python-isinstance-issubclass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37752</TotalTime>
  <Words>3254</Words>
  <Application>Microsoft Office PowerPoint</Application>
  <PresentationFormat>On-screen Show (4:3)</PresentationFormat>
  <Paragraphs>450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新細明體</vt:lpstr>
      <vt:lpstr>新細明體</vt:lpstr>
      <vt:lpstr>Arial</vt:lpstr>
      <vt:lpstr>Calibri</vt:lpstr>
      <vt:lpstr>Courier New</vt:lpstr>
      <vt:lpstr>Times New Roman</vt:lpstr>
      <vt:lpstr>Kelvin's Design</vt:lpstr>
      <vt:lpstr>Inheritance and Overriding</vt:lpstr>
      <vt:lpstr>Lesson Intended Learning Outcomes</vt:lpstr>
      <vt:lpstr>Python Inheritance</vt:lpstr>
      <vt:lpstr>Purpose of Inheritance</vt:lpstr>
      <vt:lpstr>Software Engineering with Inheritance</vt:lpstr>
      <vt:lpstr>Syntax</vt:lpstr>
      <vt:lpstr>Some examples on inheritance</vt:lpstr>
      <vt:lpstr>Simplest Parent classes and Child classes</vt:lpstr>
      <vt:lpstr>Adding attributes in child class</vt:lpstr>
      <vt:lpstr>Adding attributes in child class</vt:lpstr>
      <vt:lpstr>Parent classes and Child classes</vt:lpstr>
      <vt:lpstr>Creating a Child Class</vt:lpstr>
      <vt:lpstr>Sample Program : Testing Inheritance</vt:lpstr>
      <vt:lpstr>Method Overriding</vt:lpstr>
      <vt:lpstr>Super Method Call</vt:lpstr>
      <vt:lpstr>Using the super() method call</vt:lpstr>
      <vt:lpstr>Using the super() method call</vt:lpstr>
      <vt:lpstr>Sample Program : Testing Inheritance</vt:lpstr>
      <vt:lpstr>isinstance method</vt:lpstr>
      <vt:lpstr>issubclass method</vt:lpstr>
      <vt:lpstr>Examples on isinstance and issubclass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SHUI WAH YIP</cp:lastModifiedBy>
  <cp:revision>314</cp:revision>
  <dcterms:created xsi:type="dcterms:W3CDTF">2007-08-16T02:12:36Z</dcterms:created>
  <dcterms:modified xsi:type="dcterms:W3CDTF">2023-02-14T06:26:31Z</dcterms:modified>
</cp:coreProperties>
</file>