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8"/>
  </p:notesMasterIdLst>
  <p:sldIdLst>
    <p:sldId id="256" r:id="rId2"/>
    <p:sldId id="280" r:id="rId3"/>
    <p:sldId id="257" r:id="rId4"/>
    <p:sldId id="258" r:id="rId5"/>
    <p:sldId id="259" r:id="rId6"/>
    <p:sldId id="260" r:id="rId7"/>
    <p:sldId id="261" r:id="rId8"/>
    <p:sldId id="328" r:id="rId9"/>
    <p:sldId id="263" r:id="rId10"/>
    <p:sldId id="325" r:id="rId11"/>
    <p:sldId id="265" r:id="rId12"/>
    <p:sldId id="326" r:id="rId13"/>
    <p:sldId id="266" r:id="rId14"/>
    <p:sldId id="267" r:id="rId15"/>
    <p:sldId id="268" r:id="rId16"/>
    <p:sldId id="269" r:id="rId17"/>
    <p:sldId id="270" r:id="rId18"/>
    <p:sldId id="291" r:id="rId19"/>
    <p:sldId id="273" r:id="rId20"/>
    <p:sldId id="274" r:id="rId21"/>
    <p:sldId id="275" r:id="rId22"/>
    <p:sldId id="276" r:id="rId23"/>
    <p:sldId id="277" r:id="rId24"/>
    <p:sldId id="278" r:id="rId25"/>
    <p:sldId id="292" r:id="rId26"/>
    <p:sldId id="293" r:id="rId27"/>
    <p:sldId id="315" r:id="rId28"/>
    <p:sldId id="281" r:id="rId29"/>
    <p:sldId id="282" r:id="rId30"/>
    <p:sldId id="283" r:id="rId31"/>
    <p:sldId id="284" r:id="rId32"/>
    <p:sldId id="285" r:id="rId33"/>
    <p:sldId id="286" r:id="rId34"/>
    <p:sldId id="287" r:id="rId35"/>
    <p:sldId id="288" r:id="rId36"/>
    <p:sldId id="327" r:id="rId37"/>
    <p:sldId id="290" r:id="rId38"/>
    <p:sldId id="294" r:id="rId39"/>
    <p:sldId id="295" r:id="rId40"/>
    <p:sldId id="296" r:id="rId41"/>
    <p:sldId id="298" r:id="rId42"/>
    <p:sldId id="297" r:id="rId43"/>
    <p:sldId id="299" r:id="rId44"/>
    <p:sldId id="300" r:id="rId45"/>
    <p:sldId id="301" r:id="rId46"/>
    <p:sldId id="302" r:id="rId47"/>
    <p:sldId id="303" r:id="rId48"/>
    <p:sldId id="304" r:id="rId49"/>
    <p:sldId id="305" r:id="rId50"/>
    <p:sldId id="306" r:id="rId51"/>
    <p:sldId id="307" r:id="rId52"/>
    <p:sldId id="309" r:id="rId53"/>
    <p:sldId id="310" r:id="rId54"/>
    <p:sldId id="312" r:id="rId55"/>
    <p:sldId id="316" r:id="rId56"/>
    <p:sldId id="311" r:id="rId57"/>
    <p:sldId id="313" r:id="rId58"/>
    <p:sldId id="318" r:id="rId59"/>
    <p:sldId id="317" r:id="rId60"/>
    <p:sldId id="314" r:id="rId61"/>
    <p:sldId id="319" r:id="rId62"/>
    <p:sldId id="320" r:id="rId63"/>
    <p:sldId id="321" r:id="rId64"/>
    <p:sldId id="322" r:id="rId65"/>
    <p:sldId id="323" r:id="rId66"/>
    <p:sldId id="324"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91725"/>
  </p:normalViewPr>
  <p:slideViewPr>
    <p:cSldViewPr>
      <p:cViewPr varScale="1">
        <p:scale>
          <a:sx n="89" d="100"/>
          <a:sy n="89" d="100"/>
        </p:scale>
        <p:origin x="1624" y="1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2C6009-9543-41DA-A4C3-F7A6DA446698}" type="datetimeFigureOut">
              <a:rPr lang="en-US" smtClean="0"/>
              <a:t>2/13/23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904758-B095-4EE3-9B59-0C48ECF98491}" type="slidenum">
              <a:rPr lang="en-US" smtClean="0"/>
              <a:t>‹#›</a:t>
            </a:fld>
            <a:endParaRPr lang="en-US"/>
          </a:p>
        </p:txBody>
      </p:sp>
    </p:spTree>
    <p:extLst>
      <p:ext uri="{BB962C8B-B14F-4D97-AF65-F5344CB8AC3E}">
        <p14:creationId xmlns:p14="http://schemas.microsoft.com/office/powerpoint/2010/main" val="313329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904758-B095-4EE3-9B59-0C48ECF98491}" type="slidenum">
              <a:rPr lang="en-US" smtClean="0"/>
              <a:t>59</a:t>
            </a:fld>
            <a:endParaRPr lang="en-US"/>
          </a:p>
        </p:txBody>
      </p:sp>
    </p:spTree>
    <p:extLst>
      <p:ext uri="{BB962C8B-B14F-4D97-AF65-F5344CB8AC3E}">
        <p14:creationId xmlns:p14="http://schemas.microsoft.com/office/powerpoint/2010/main" val="1535075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3BF9B9-F6ED-40E8-A9A0-454684D2D605}" type="datetime1">
              <a:rPr lang="en-US" smtClean="0"/>
              <a:t>2/13/23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3704445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457200" y="1371600"/>
            <a:ext cx="8229600" cy="4754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86B7C9-B9F2-4A8E-AF5E-B523DDFC7BED}" type="datetime1">
              <a:rPr lang="en-US" smtClean="0"/>
              <a:t>2/13/23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1300845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880588-3565-4827-BB7F-AB382B3CBF30}" type="datetime1">
              <a:rPr lang="en-US" smtClean="0"/>
              <a:t>2/13/23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57016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266FB0-C0CC-48B6-AA5F-E5BAE483F802}" type="datetime1">
              <a:rPr lang="en-US" smtClean="0"/>
              <a:t>2/13/23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359573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F44A39-52F7-45E5-8507-8C0DDA5A6F70}" type="datetime1">
              <a:rPr lang="en-US" smtClean="0"/>
              <a:t>2/13/23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1242966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AF7D50-D6B0-456F-A91F-AEB0A61BAFC7}" type="datetime1">
              <a:rPr lang="en-US" smtClean="0"/>
              <a:t>2/13/23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191508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1E585C-AFA8-4D10-B385-467916E230EF}" type="datetime1">
              <a:rPr lang="en-US" smtClean="0"/>
              <a:t>2/13/23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2334432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DE67F2-BA16-423A-A5FE-DBA7A836A703}" type="datetime1">
              <a:rPr lang="en-US" smtClean="0"/>
              <a:t>2/13/23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241209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EC3752-5340-4F83-B465-5F3449D1EE27}" type="datetime1">
              <a:rPr lang="en-US" smtClean="0"/>
              <a:t>2/13/23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27364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C3E585-E2B3-4E69-AE30-4A3D21959FF3}" type="datetime1">
              <a:rPr lang="en-US" smtClean="0"/>
              <a:t>2/13/23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1682097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F845DA-8DCC-45A0-ACA7-A2E9B6DB8B40}" type="datetime1">
              <a:rPr lang="en-US" smtClean="0"/>
              <a:t>2/13/23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D935-042D-4DAA-8E9E-A5057E480CC7}" type="slidenum">
              <a:rPr lang="en-US" smtClean="0"/>
              <a:t>‹#›</a:t>
            </a:fld>
            <a:endParaRPr lang="en-US"/>
          </a:p>
        </p:txBody>
      </p:sp>
    </p:spTree>
    <p:extLst>
      <p:ext uri="{BB962C8B-B14F-4D97-AF65-F5344CB8AC3E}">
        <p14:creationId xmlns:p14="http://schemas.microsoft.com/office/powerpoint/2010/main" val="463409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C70A8-9A68-4930-A74A-42D75239EA5C}" type="datetime1">
              <a:rPr lang="en-US" smtClean="0"/>
              <a:t>2/13/23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0D935-042D-4DAA-8E9E-A5057E480CC7}" type="slidenum">
              <a:rPr lang="en-US" smtClean="0"/>
              <a:t>‹#›</a:t>
            </a:fld>
            <a:endParaRPr lang="en-US"/>
          </a:p>
        </p:txBody>
      </p:sp>
    </p:spTree>
    <p:extLst>
      <p:ext uri="{BB962C8B-B14F-4D97-AF65-F5344CB8AC3E}">
        <p14:creationId xmlns:p14="http://schemas.microsoft.com/office/powerpoint/2010/main" val="32118848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dirty="0"/>
              <a:t>Chapter 2: </a:t>
            </a:r>
            <a:br>
              <a:rPr lang="en-US" sz="4000" dirty="0"/>
            </a:br>
            <a:r>
              <a:rPr lang="en-US" sz="4000" dirty="0"/>
              <a:t>Selection and Repetition Structures</a:t>
            </a:r>
            <a:br>
              <a:rPr lang="en-US" sz="4000" dirty="0"/>
            </a:br>
            <a:endParaRPr lang="en-US" sz="4000"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1</a:t>
            </a:fld>
            <a:endParaRPr lang="en-US" dirty="0"/>
          </a:p>
        </p:txBody>
      </p:sp>
    </p:spTree>
    <p:extLst>
      <p:ext uri="{BB962C8B-B14F-4D97-AF65-F5344CB8AC3E}">
        <p14:creationId xmlns:p14="http://schemas.microsoft.com/office/powerpoint/2010/main" val="3306438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Objectives</a:t>
            </a:r>
          </a:p>
        </p:txBody>
      </p:sp>
      <p:sp>
        <p:nvSpPr>
          <p:cNvPr id="3" name="Content Placeholder 2"/>
          <p:cNvSpPr>
            <a:spLocks noGrp="1"/>
          </p:cNvSpPr>
          <p:nvPr>
            <p:ph idx="1"/>
          </p:nvPr>
        </p:nvSpPr>
        <p:spPr>
          <a:xfrm>
            <a:off x="228600" y="1371600"/>
            <a:ext cx="8686800" cy="4754563"/>
          </a:xfrm>
        </p:spPr>
        <p:txBody>
          <a:bodyPr>
            <a:normAutofit/>
          </a:bodyPr>
          <a:lstStyle/>
          <a:p>
            <a:r>
              <a:rPr lang="en-US" dirty="0"/>
              <a:t>After completing this chapter, you will be able to: </a:t>
            </a:r>
          </a:p>
          <a:p>
            <a:pPr lvl="1"/>
            <a:r>
              <a:rPr lang="en-US" dirty="0"/>
              <a:t>create programs with single alternative, dual alternative, and multiple alternative selection structures;</a:t>
            </a:r>
          </a:p>
          <a:p>
            <a:pPr lvl="1"/>
            <a:r>
              <a:rPr lang="en-US" dirty="0"/>
              <a:t>create programs with different types of repetition structures;</a:t>
            </a:r>
          </a:p>
          <a:p>
            <a:pPr lvl="1"/>
            <a:r>
              <a:rPr lang="en-US" dirty="0"/>
              <a:t>manipulate the following controls: Frame, </a:t>
            </a:r>
            <a:r>
              <a:rPr lang="en-US" dirty="0" err="1"/>
              <a:t>OptionButton</a:t>
            </a:r>
            <a:r>
              <a:rPr lang="en-US" dirty="0"/>
              <a:t>, </a:t>
            </a:r>
            <a:r>
              <a:rPr lang="en-US" dirty="0" err="1"/>
              <a:t>CheckBox</a:t>
            </a:r>
            <a:r>
              <a:rPr lang="en-US" dirty="0"/>
              <a:t>, </a:t>
            </a:r>
            <a:r>
              <a:rPr lang="en-US" dirty="0" err="1"/>
              <a:t>SpinButton</a:t>
            </a:r>
            <a:r>
              <a:rPr lang="en-US" dirty="0"/>
              <a:t>, </a:t>
            </a:r>
            <a:r>
              <a:rPr lang="en-US" dirty="0" err="1"/>
              <a:t>ScrollBar</a:t>
            </a:r>
            <a:r>
              <a:rPr lang="en-US" dirty="0"/>
              <a:t>, and </a:t>
            </a:r>
            <a:r>
              <a:rPr lang="en-US" dirty="0" err="1"/>
              <a:t>ListBox</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2</a:t>
            </a:fld>
            <a:endParaRPr lang="en-US" dirty="0"/>
          </a:p>
        </p:txBody>
      </p:sp>
    </p:spTree>
    <p:extLst>
      <p:ext uri="{BB962C8B-B14F-4D97-AF65-F5344CB8AC3E}">
        <p14:creationId xmlns:p14="http://schemas.microsoft.com/office/powerpoint/2010/main" val="102928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Selection Structure</a:t>
            </a:r>
          </a:p>
        </p:txBody>
      </p:sp>
      <p:sp>
        <p:nvSpPr>
          <p:cNvPr id="3" name="Content Placeholder 2"/>
          <p:cNvSpPr>
            <a:spLocks noGrp="1"/>
          </p:cNvSpPr>
          <p:nvPr>
            <p:ph idx="1"/>
          </p:nvPr>
        </p:nvSpPr>
        <p:spPr/>
        <p:txBody>
          <a:bodyPr/>
          <a:lstStyle/>
          <a:p>
            <a:r>
              <a:rPr lang="en-US" dirty="0"/>
              <a:t>Example 2.1. </a:t>
            </a:r>
            <a:r>
              <a:rPr lang="en-US" dirty="0" err="1"/>
              <a:t>CityUDiscount.xlsm</a:t>
            </a:r>
            <a:r>
              <a:rPr lang="en-US" dirty="0"/>
              <a:t> contains an application that allows the store clerk to enter an item's price and the quantity purchased by a customer. The application should calculate and display the customer’s amount owed. A 10% discount will be given to the customer when the quantity purchased is over five.</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307030"/>
            <a:ext cx="2538413" cy="13928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5294903"/>
            <a:ext cx="2560515" cy="1404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A90D935-042D-4DAA-8E9E-A5057E480CC7}" type="slidenum">
              <a:rPr lang="en-US" smtClean="0"/>
              <a:t>3</a:t>
            </a:fld>
            <a:endParaRPr lang="en-US" dirty="0"/>
          </a:p>
        </p:txBody>
      </p:sp>
    </p:spTree>
    <p:extLst>
      <p:ext uri="{BB962C8B-B14F-4D97-AF65-F5344CB8AC3E}">
        <p14:creationId xmlns:p14="http://schemas.microsoft.com/office/powerpoint/2010/main" val="2894079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304800" y="1371600"/>
            <a:ext cx="8610600" cy="4754563"/>
          </a:xfrm>
        </p:spPr>
        <p:txBody>
          <a:bodyPr>
            <a:normAutofit/>
          </a:bodyPr>
          <a:lstStyle/>
          <a:p>
            <a:r>
              <a:rPr lang="en-US" dirty="0"/>
              <a:t>Example 2.1 (Cont'd)</a:t>
            </a:r>
          </a:p>
          <a:p>
            <a:pPr lvl="1"/>
            <a:r>
              <a:rPr lang="en-US" dirty="0" err="1"/>
              <a:t>Pseudocode</a:t>
            </a:r>
            <a:r>
              <a:rPr lang="en-US" dirty="0"/>
              <a:t> for </a:t>
            </a:r>
            <a:r>
              <a:rPr lang="en-US" dirty="0" err="1"/>
              <a:t>btnCalculate</a:t>
            </a:r>
            <a:r>
              <a:rPr lang="en-US" dirty="0"/>
              <a:t> Click event</a:t>
            </a:r>
          </a:p>
          <a:p>
            <a:pPr marL="457200" lvl="1" indent="0">
              <a:buNone/>
            </a:pPr>
            <a:r>
              <a:rPr lang="en-US" sz="2400" dirty="0"/>
              <a:t>Calculate total amount owed = price per item  * quantity purchased </a:t>
            </a:r>
          </a:p>
          <a:p>
            <a:pPr marL="457200" lvl="1" indent="0">
              <a:buNone/>
            </a:pPr>
            <a:r>
              <a:rPr lang="en-US" sz="2400" dirty="0"/>
              <a:t>If the quantity purchased is over 5, the total amount owed after discount = total amount owed * 0.9</a:t>
            </a:r>
          </a:p>
          <a:p>
            <a:pPr marL="457200" lvl="1" indent="0">
              <a:buNone/>
            </a:pPr>
            <a:r>
              <a:rPr lang="en-US" sz="2400" dirty="0"/>
              <a:t>Display the total amount owed (with or without discount) in </a:t>
            </a:r>
            <a:r>
              <a:rPr lang="en-US" sz="2400" dirty="0" err="1"/>
              <a:t>lblTotalOwe</a:t>
            </a:r>
            <a:endParaRPr lang="en-US" sz="2400"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a:t>
            </a:fld>
            <a:endParaRPr lang="en-US"/>
          </a:p>
        </p:txBody>
      </p:sp>
    </p:spTree>
    <p:extLst>
      <p:ext uri="{BB962C8B-B14F-4D97-AF65-F5344CB8AC3E}">
        <p14:creationId xmlns:p14="http://schemas.microsoft.com/office/powerpoint/2010/main" val="3937780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 (SS)</a:t>
            </a:r>
          </a:p>
        </p:txBody>
      </p:sp>
      <p:sp>
        <p:nvSpPr>
          <p:cNvPr id="3" name="Content Placeholder 2"/>
          <p:cNvSpPr>
            <a:spLocks noGrp="1"/>
          </p:cNvSpPr>
          <p:nvPr>
            <p:ph idx="1"/>
          </p:nvPr>
        </p:nvSpPr>
        <p:spPr>
          <a:xfrm>
            <a:off x="457200" y="1143000"/>
            <a:ext cx="8229600" cy="4983163"/>
          </a:xfrm>
        </p:spPr>
        <p:txBody>
          <a:bodyPr/>
          <a:lstStyle/>
          <a:p>
            <a:r>
              <a:rPr lang="en-US" dirty="0"/>
              <a:t>Example 2.1 (Cont'd)</a:t>
            </a:r>
          </a:p>
          <a:p>
            <a:pPr lvl="1"/>
            <a:r>
              <a:rPr lang="en-US" dirty="0"/>
              <a:t>Flowchart for </a:t>
            </a:r>
            <a:r>
              <a:rPr lang="en-US" dirty="0" err="1"/>
              <a:t>btnCalculate</a:t>
            </a:r>
            <a:r>
              <a:rPr lang="en-US" dirty="0"/>
              <a:t> Click event</a:t>
            </a:r>
          </a:p>
          <a:p>
            <a:pPr marL="0" indent="0">
              <a:buNone/>
            </a:pPr>
            <a:endParaRPr lang="en-US" dirty="0"/>
          </a:p>
        </p:txBody>
      </p:sp>
      <p:grpSp>
        <p:nvGrpSpPr>
          <p:cNvPr id="5" name="Group 4"/>
          <p:cNvGrpSpPr/>
          <p:nvPr/>
        </p:nvGrpSpPr>
        <p:grpSpPr>
          <a:xfrm>
            <a:off x="1524001" y="2211060"/>
            <a:ext cx="5562599" cy="4418340"/>
            <a:chOff x="1524001" y="2211060"/>
            <a:chExt cx="5562599" cy="4418340"/>
          </a:xfrm>
        </p:grpSpPr>
        <p:grpSp>
          <p:nvGrpSpPr>
            <p:cNvPr id="31" name="Group 30"/>
            <p:cNvGrpSpPr/>
            <p:nvPr/>
          </p:nvGrpSpPr>
          <p:grpSpPr>
            <a:xfrm>
              <a:off x="1809750" y="2211060"/>
              <a:ext cx="5276850" cy="4418340"/>
              <a:chOff x="2152650" y="1981200"/>
              <a:chExt cx="5276850" cy="4418340"/>
            </a:xfrm>
          </p:grpSpPr>
          <p:sp>
            <p:nvSpPr>
              <p:cNvPr id="6" name="Flowchart: Terminator 5"/>
              <p:cNvSpPr/>
              <p:nvPr/>
            </p:nvSpPr>
            <p:spPr>
              <a:xfrm>
                <a:off x="3124200" y="1981200"/>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7" name="Flowchart: Process 6"/>
              <p:cNvSpPr/>
              <p:nvPr/>
            </p:nvSpPr>
            <p:spPr>
              <a:xfrm>
                <a:off x="2476499" y="2514600"/>
                <a:ext cx="2209800" cy="6096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total amount owed = price * quantity purchased</a:t>
                </a:r>
              </a:p>
            </p:txBody>
          </p:sp>
          <p:sp>
            <p:nvSpPr>
              <p:cNvPr id="8" name="Flowchart: Decision 7"/>
              <p:cNvSpPr/>
              <p:nvPr/>
            </p:nvSpPr>
            <p:spPr>
              <a:xfrm>
                <a:off x="2476500" y="3343354"/>
                <a:ext cx="2209800" cy="106680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quantity purchased over 5?</a:t>
                </a:r>
              </a:p>
            </p:txBody>
          </p:sp>
          <p:sp>
            <p:nvSpPr>
              <p:cNvPr id="9" name="Flowchart: Process 8"/>
              <p:cNvSpPr/>
              <p:nvPr/>
            </p:nvSpPr>
            <p:spPr>
              <a:xfrm>
                <a:off x="5410200" y="3427740"/>
                <a:ext cx="2019300" cy="860176"/>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total amount owed after discount  = total amount owed * 0.9</a:t>
                </a:r>
              </a:p>
            </p:txBody>
          </p:sp>
          <p:sp>
            <p:nvSpPr>
              <p:cNvPr id="11" name="Flowchart: Connector 10"/>
              <p:cNvSpPr/>
              <p:nvPr/>
            </p:nvSpPr>
            <p:spPr>
              <a:xfrm>
                <a:off x="3505200" y="4648200"/>
                <a:ext cx="152400" cy="152400"/>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ata 11"/>
              <p:cNvSpPr/>
              <p:nvPr/>
            </p:nvSpPr>
            <p:spPr>
              <a:xfrm>
                <a:off x="2152650" y="5105400"/>
                <a:ext cx="2762250" cy="762000"/>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Display final total amount owed in </a:t>
                </a:r>
                <a:r>
                  <a:rPr lang="en-US" sz="1600" dirty="0" err="1">
                    <a:solidFill>
                      <a:schemeClr val="tx1"/>
                    </a:solidFill>
                  </a:rPr>
                  <a:t>lblTotalOwed</a:t>
                </a:r>
                <a:endParaRPr lang="en-US" sz="1600" dirty="0">
                  <a:solidFill>
                    <a:schemeClr val="tx1"/>
                  </a:solidFill>
                </a:endParaRPr>
              </a:p>
            </p:txBody>
          </p:sp>
          <p:sp>
            <p:nvSpPr>
              <p:cNvPr id="13" name="Flowchart: Terminator 12"/>
              <p:cNvSpPr/>
              <p:nvPr/>
            </p:nvSpPr>
            <p:spPr>
              <a:xfrm>
                <a:off x="3124200" y="6094740"/>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stop</a:t>
                </a:r>
              </a:p>
            </p:txBody>
          </p:sp>
          <p:cxnSp>
            <p:nvCxnSpPr>
              <p:cNvPr id="15" name="Straight Arrow Connector 14"/>
              <p:cNvCxnSpPr>
                <a:cxnSpLocks/>
                <a:stCxn id="6" idx="2"/>
                <a:endCxn id="7" idx="0"/>
              </p:cNvCxnSpPr>
              <p:nvPr/>
            </p:nvCxnSpPr>
            <p:spPr>
              <a:xfrm flipH="1">
                <a:off x="3581399" y="2286000"/>
                <a:ext cx="1" cy="2286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a:stCxn id="7" idx="2"/>
                <a:endCxn id="8" idx="0"/>
              </p:cNvCxnSpPr>
              <p:nvPr/>
            </p:nvCxnSpPr>
            <p:spPr>
              <a:xfrm>
                <a:off x="3581399" y="3124200"/>
                <a:ext cx="1" cy="21915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stCxn id="8" idx="3"/>
                <a:endCxn id="9" idx="1"/>
              </p:cNvCxnSpPr>
              <p:nvPr/>
            </p:nvCxnSpPr>
            <p:spPr>
              <a:xfrm flipV="1">
                <a:off x="4686300" y="3857828"/>
                <a:ext cx="723900" cy="189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cxnSpLocks/>
                <a:stCxn id="9" idx="2"/>
                <a:endCxn id="11" idx="6"/>
              </p:cNvCxnSpPr>
              <p:nvPr/>
            </p:nvCxnSpPr>
            <p:spPr>
              <a:xfrm rot="5400000">
                <a:off x="4820483" y="3125033"/>
                <a:ext cx="436484" cy="2762250"/>
              </a:xfrm>
              <a:prstGeom prst="bentConnector2">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8" idx="1"/>
              </p:cNvCxnSpPr>
              <p:nvPr/>
            </p:nvCxnSpPr>
            <p:spPr>
              <a:xfrm rot="10800000" flipH="1" flipV="1">
                <a:off x="2476500" y="3876754"/>
                <a:ext cx="1028700" cy="847646"/>
              </a:xfrm>
              <a:prstGeom prst="bentConnector3">
                <a:avLst>
                  <a:gd name="adj1" fmla="val -65564"/>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a:stCxn id="11" idx="4"/>
                <a:endCxn id="12" idx="1"/>
              </p:cNvCxnSpPr>
              <p:nvPr/>
            </p:nvCxnSpPr>
            <p:spPr>
              <a:xfrm flipH="1">
                <a:off x="3533775" y="4800600"/>
                <a:ext cx="47625" cy="3048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a:stCxn id="12" idx="4"/>
                <a:endCxn id="13" idx="0"/>
              </p:cNvCxnSpPr>
              <p:nvPr/>
            </p:nvCxnSpPr>
            <p:spPr>
              <a:xfrm>
                <a:off x="3533775" y="5867400"/>
                <a:ext cx="47625" cy="22734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1524001" y="3759953"/>
              <a:ext cx="647699" cy="338554"/>
            </a:xfrm>
            <a:prstGeom prst="rect">
              <a:avLst/>
            </a:prstGeom>
            <a:noFill/>
          </p:spPr>
          <p:txBody>
            <a:bodyPr wrap="square" rtlCol="0">
              <a:spAutoFit/>
            </a:bodyPr>
            <a:lstStyle/>
            <a:p>
              <a:r>
                <a:rPr lang="en-US" sz="1600" dirty="0"/>
                <a:t>False</a:t>
              </a:r>
            </a:p>
          </p:txBody>
        </p:sp>
        <p:sp>
          <p:nvSpPr>
            <p:cNvPr id="33" name="TextBox 32"/>
            <p:cNvSpPr txBox="1"/>
            <p:nvPr/>
          </p:nvSpPr>
          <p:spPr>
            <a:xfrm>
              <a:off x="4383075" y="3768060"/>
              <a:ext cx="647699" cy="338554"/>
            </a:xfrm>
            <a:prstGeom prst="rect">
              <a:avLst/>
            </a:prstGeom>
            <a:noFill/>
          </p:spPr>
          <p:txBody>
            <a:bodyPr wrap="square" rtlCol="0">
              <a:spAutoFit/>
            </a:bodyPr>
            <a:lstStyle/>
            <a:p>
              <a:r>
                <a:rPr lang="en-US" sz="1600" dirty="0"/>
                <a:t>True</a:t>
              </a:r>
            </a:p>
          </p:txBody>
        </p:sp>
      </p:grpSp>
      <p:sp>
        <p:nvSpPr>
          <p:cNvPr id="4" name="Slide Number Placeholder 3"/>
          <p:cNvSpPr>
            <a:spLocks noGrp="1"/>
          </p:cNvSpPr>
          <p:nvPr>
            <p:ph type="sldNum" sz="quarter" idx="12"/>
          </p:nvPr>
        </p:nvSpPr>
        <p:spPr/>
        <p:txBody>
          <a:bodyPr/>
          <a:lstStyle/>
          <a:p>
            <a:fld id="{BA90D935-042D-4DAA-8E9E-A5057E480CC7}" type="slidenum">
              <a:rPr lang="en-US" smtClean="0"/>
              <a:t>5</a:t>
            </a:fld>
            <a:endParaRPr lang="en-US"/>
          </a:p>
        </p:txBody>
      </p:sp>
    </p:spTree>
    <p:extLst>
      <p:ext uri="{BB962C8B-B14F-4D97-AF65-F5344CB8AC3E}">
        <p14:creationId xmlns:p14="http://schemas.microsoft.com/office/powerpoint/2010/main" val="3581352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381000" y="1371600"/>
            <a:ext cx="8534400" cy="4754563"/>
          </a:xfrm>
        </p:spPr>
        <p:txBody>
          <a:bodyPr>
            <a:normAutofit/>
          </a:bodyPr>
          <a:lstStyle/>
          <a:p>
            <a:r>
              <a:rPr lang="en-US" dirty="0"/>
              <a:t>Example 2.1a </a:t>
            </a:r>
          </a:p>
          <a:p>
            <a:pPr lvl="1"/>
            <a:r>
              <a:rPr lang="en-US" dirty="0"/>
              <a:t>Modify the </a:t>
            </a:r>
            <a:r>
              <a:rPr lang="en-US" dirty="0" err="1"/>
              <a:t>CityUDiscount</a:t>
            </a:r>
            <a:r>
              <a:rPr lang="en-US" dirty="0"/>
              <a:t> application so that a 5% discount is applied for a purchase of 5 or fewer.</a:t>
            </a:r>
          </a:p>
          <a:p>
            <a:pPr lvl="2"/>
            <a:r>
              <a:rPr lang="en-US" dirty="0"/>
              <a:t>Modified </a:t>
            </a:r>
            <a:r>
              <a:rPr lang="en-US" dirty="0" err="1"/>
              <a:t>Pseudocode</a:t>
            </a:r>
            <a:r>
              <a:rPr lang="en-US" dirty="0"/>
              <a:t> for </a:t>
            </a:r>
            <a:r>
              <a:rPr lang="en-US" dirty="0" err="1"/>
              <a:t>btnCalculate</a:t>
            </a:r>
            <a:r>
              <a:rPr lang="en-US" dirty="0"/>
              <a:t> Click event:</a:t>
            </a:r>
          </a:p>
          <a:p>
            <a:pPr marL="1314450" lvl="3" indent="0">
              <a:buNone/>
            </a:pPr>
            <a:r>
              <a:rPr lang="en-US" dirty="0"/>
              <a:t>Calculate total amount owed = price per item  * quantity purchased </a:t>
            </a:r>
          </a:p>
          <a:p>
            <a:pPr marL="1314450" lvl="3" indent="0">
              <a:buNone/>
            </a:pPr>
            <a:r>
              <a:rPr lang="en-US" dirty="0"/>
              <a:t>If the quantity purchased is over 5, the total amount owed after discount = total owed * 0.9</a:t>
            </a:r>
          </a:p>
          <a:p>
            <a:pPr marL="1314450" lvl="3" indent="0">
              <a:buNone/>
            </a:pPr>
            <a:r>
              <a:rPr lang="en-US" dirty="0"/>
              <a:t>If the quantity purchased is 5 or less, the total amount owed after discount = total owed * 0.95</a:t>
            </a:r>
          </a:p>
          <a:p>
            <a:pPr marL="1314450" lvl="3" indent="0">
              <a:buNone/>
            </a:pPr>
            <a:r>
              <a:rPr lang="en-US" dirty="0"/>
              <a:t>Display the full amount owed after discount in </a:t>
            </a:r>
            <a:r>
              <a:rPr lang="en-US" dirty="0" err="1"/>
              <a:t>lblTotalOwed</a:t>
            </a:r>
            <a:endParaRPr lang="en-US" dirty="0"/>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6</a:t>
            </a:fld>
            <a:endParaRPr lang="en-US"/>
          </a:p>
        </p:txBody>
      </p:sp>
    </p:spTree>
    <p:extLst>
      <p:ext uri="{BB962C8B-B14F-4D97-AF65-F5344CB8AC3E}">
        <p14:creationId xmlns:p14="http://schemas.microsoft.com/office/powerpoint/2010/main" val="1238684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 (SS)</a:t>
            </a:r>
          </a:p>
        </p:txBody>
      </p:sp>
      <p:sp>
        <p:nvSpPr>
          <p:cNvPr id="3" name="Content Placeholder 2"/>
          <p:cNvSpPr>
            <a:spLocks noGrp="1"/>
          </p:cNvSpPr>
          <p:nvPr>
            <p:ph idx="1"/>
          </p:nvPr>
        </p:nvSpPr>
        <p:spPr>
          <a:xfrm>
            <a:off x="228600" y="1219200"/>
            <a:ext cx="8763000" cy="4906963"/>
          </a:xfrm>
        </p:spPr>
        <p:txBody>
          <a:bodyPr/>
          <a:lstStyle/>
          <a:p>
            <a:r>
              <a:rPr lang="en-US" dirty="0"/>
              <a:t>Example 2.1a (Cont'd)</a:t>
            </a:r>
          </a:p>
          <a:p>
            <a:pPr lvl="1"/>
            <a:r>
              <a:rPr lang="en-US" dirty="0"/>
              <a:t>Modified flowchart for </a:t>
            </a:r>
            <a:r>
              <a:rPr lang="en-US" dirty="0" err="1"/>
              <a:t>btnCalculate</a:t>
            </a:r>
            <a:r>
              <a:rPr lang="en-US" dirty="0"/>
              <a:t> Click event</a:t>
            </a:r>
          </a:p>
          <a:p>
            <a:endParaRPr lang="en-US" dirty="0"/>
          </a:p>
        </p:txBody>
      </p:sp>
      <p:grpSp>
        <p:nvGrpSpPr>
          <p:cNvPr id="26" name="Group 25"/>
          <p:cNvGrpSpPr/>
          <p:nvPr/>
        </p:nvGrpSpPr>
        <p:grpSpPr>
          <a:xfrm>
            <a:off x="760110" y="2287260"/>
            <a:ext cx="7926690" cy="4434215"/>
            <a:chOff x="760110" y="1981200"/>
            <a:chExt cx="7926690" cy="4434215"/>
          </a:xfrm>
        </p:grpSpPr>
        <p:sp>
          <p:nvSpPr>
            <p:cNvPr id="5" name="Flowchart: Terminator 4"/>
            <p:cNvSpPr/>
            <p:nvPr/>
          </p:nvSpPr>
          <p:spPr>
            <a:xfrm>
              <a:off x="4267200" y="1981200"/>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6" name="Flowchart: Process 5"/>
            <p:cNvSpPr/>
            <p:nvPr/>
          </p:nvSpPr>
          <p:spPr>
            <a:xfrm>
              <a:off x="3619500" y="2438400"/>
              <a:ext cx="2209800" cy="6858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Total amount owed = price * quantity purchased</a:t>
              </a:r>
            </a:p>
          </p:txBody>
        </p:sp>
        <p:sp>
          <p:nvSpPr>
            <p:cNvPr id="7" name="Flowchart: Decision 6"/>
            <p:cNvSpPr/>
            <p:nvPr/>
          </p:nvSpPr>
          <p:spPr>
            <a:xfrm>
              <a:off x="3619500" y="3343354"/>
              <a:ext cx="2209800" cy="106680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Quantity purchased over 5?</a:t>
              </a:r>
            </a:p>
          </p:txBody>
        </p:sp>
        <p:sp>
          <p:nvSpPr>
            <p:cNvPr id="8" name="Flowchart: Process 7"/>
            <p:cNvSpPr/>
            <p:nvPr/>
          </p:nvSpPr>
          <p:spPr>
            <a:xfrm>
              <a:off x="6553200" y="3427740"/>
              <a:ext cx="2133600" cy="9144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Total amount owed after discount = total owed * 0.9</a:t>
              </a:r>
            </a:p>
          </p:txBody>
        </p:sp>
        <p:sp>
          <p:nvSpPr>
            <p:cNvPr id="9" name="Flowchart: Connector 8"/>
            <p:cNvSpPr/>
            <p:nvPr/>
          </p:nvSpPr>
          <p:spPr>
            <a:xfrm>
              <a:off x="4648200" y="4648200"/>
              <a:ext cx="152400" cy="152400"/>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Data 9"/>
            <p:cNvSpPr/>
            <p:nvPr/>
          </p:nvSpPr>
          <p:spPr>
            <a:xfrm>
              <a:off x="3316590" y="4943554"/>
              <a:ext cx="2819400" cy="1024860"/>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Display total amount owed after discount in </a:t>
              </a:r>
              <a:r>
                <a:rPr lang="en-US" sz="1600" dirty="0" err="1">
                  <a:solidFill>
                    <a:schemeClr val="tx1"/>
                  </a:solidFill>
                </a:rPr>
                <a:t>lblTotalOwed</a:t>
              </a:r>
              <a:endParaRPr lang="en-US" sz="1600" dirty="0">
                <a:solidFill>
                  <a:schemeClr val="tx1"/>
                </a:solidFill>
              </a:endParaRPr>
            </a:p>
          </p:txBody>
        </p:sp>
        <p:sp>
          <p:nvSpPr>
            <p:cNvPr id="11" name="Flowchart: Terminator 10"/>
            <p:cNvSpPr/>
            <p:nvPr/>
          </p:nvSpPr>
          <p:spPr>
            <a:xfrm>
              <a:off x="4277197" y="6110615"/>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Stop</a:t>
              </a:r>
            </a:p>
          </p:txBody>
        </p:sp>
        <p:cxnSp>
          <p:nvCxnSpPr>
            <p:cNvPr id="12" name="Straight Arrow Connector 11"/>
            <p:cNvCxnSpPr>
              <a:cxnSpLocks/>
              <a:stCxn id="5" idx="2"/>
              <a:endCxn id="6" idx="0"/>
            </p:cNvCxnSpPr>
            <p:nvPr/>
          </p:nvCxnSpPr>
          <p:spPr>
            <a:xfrm>
              <a:off x="4724400" y="2286000"/>
              <a:ext cx="0" cy="152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a:stCxn id="6" idx="2"/>
              <a:endCxn id="7" idx="0"/>
            </p:cNvCxnSpPr>
            <p:nvPr/>
          </p:nvCxnSpPr>
          <p:spPr>
            <a:xfrm>
              <a:off x="4724400" y="3124200"/>
              <a:ext cx="0" cy="21915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stCxn id="7" idx="3"/>
              <a:endCxn id="8" idx="1"/>
            </p:cNvCxnSpPr>
            <p:nvPr/>
          </p:nvCxnSpPr>
          <p:spPr>
            <a:xfrm>
              <a:off x="5829300" y="3876754"/>
              <a:ext cx="723900" cy="818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p:cNvCxnSpPr>
              <a:cxnSpLocks/>
              <a:stCxn id="8" idx="2"/>
              <a:endCxn id="9" idx="6"/>
            </p:cNvCxnSpPr>
            <p:nvPr/>
          </p:nvCxnSpPr>
          <p:spPr>
            <a:xfrm rot="5400000">
              <a:off x="6019170" y="3123570"/>
              <a:ext cx="382260" cy="2819400"/>
            </a:xfrm>
            <a:prstGeom prst="bentConnector2">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a:stCxn id="9" idx="4"/>
              <a:endCxn id="10" idx="1"/>
            </p:cNvCxnSpPr>
            <p:nvPr/>
          </p:nvCxnSpPr>
          <p:spPr>
            <a:xfrm>
              <a:off x="4724400" y="4800600"/>
              <a:ext cx="1890" cy="14295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a:stCxn id="10" idx="4"/>
              <a:endCxn id="11" idx="0"/>
            </p:cNvCxnSpPr>
            <p:nvPr/>
          </p:nvCxnSpPr>
          <p:spPr>
            <a:xfrm>
              <a:off x="4726290" y="5968414"/>
              <a:ext cx="8107" cy="142201"/>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022809" y="3538200"/>
              <a:ext cx="647699" cy="338554"/>
            </a:xfrm>
            <a:prstGeom prst="rect">
              <a:avLst/>
            </a:prstGeom>
            <a:noFill/>
          </p:spPr>
          <p:txBody>
            <a:bodyPr wrap="square" rtlCol="0">
              <a:spAutoFit/>
            </a:bodyPr>
            <a:lstStyle/>
            <a:p>
              <a:r>
                <a:rPr lang="en-US" sz="1600" dirty="0"/>
                <a:t>False</a:t>
              </a:r>
            </a:p>
          </p:txBody>
        </p:sp>
        <p:sp>
          <p:nvSpPr>
            <p:cNvPr id="20" name="TextBox 19"/>
            <p:cNvSpPr txBox="1"/>
            <p:nvPr/>
          </p:nvSpPr>
          <p:spPr>
            <a:xfrm>
              <a:off x="5867400" y="3538200"/>
              <a:ext cx="647699" cy="338554"/>
            </a:xfrm>
            <a:prstGeom prst="rect">
              <a:avLst/>
            </a:prstGeom>
            <a:noFill/>
          </p:spPr>
          <p:txBody>
            <a:bodyPr wrap="square" rtlCol="0">
              <a:spAutoFit/>
            </a:bodyPr>
            <a:lstStyle/>
            <a:p>
              <a:r>
                <a:rPr lang="en-US" sz="1600" dirty="0"/>
                <a:t>True</a:t>
              </a:r>
            </a:p>
          </p:txBody>
        </p:sp>
        <p:sp>
          <p:nvSpPr>
            <p:cNvPr id="21" name="Flowchart: Process 20"/>
            <p:cNvSpPr/>
            <p:nvPr/>
          </p:nvSpPr>
          <p:spPr>
            <a:xfrm>
              <a:off x="760110" y="3427740"/>
              <a:ext cx="2209800" cy="91440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Total amount owed after discount = total owed * 0.95</a:t>
              </a:r>
            </a:p>
          </p:txBody>
        </p:sp>
        <p:cxnSp>
          <p:nvCxnSpPr>
            <p:cNvPr id="23" name="Straight Arrow Connector 22"/>
            <p:cNvCxnSpPr>
              <a:cxnSpLocks/>
              <a:stCxn id="7" idx="1"/>
              <a:endCxn id="21" idx="3"/>
            </p:cNvCxnSpPr>
            <p:nvPr/>
          </p:nvCxnSpPr>
          <p:spPr>
            <a:xfrm flipH="1">
              <a:off x="2969910" y="3876754"/>
              <a:ext cx="649590" cy="818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cxnSpLocks/>
              <a:stCxn id="21" idx="2"/>
              <a:endCxn id="9" idx="2"/>
            </p:cNvCxnSpPr>
            <p:nvPr/>
          </p:nvCxnSpPr>
          <p:spPr>
            <a:xfrm rot="16200000" flipH="1">
              <a:off x="3065475" y="3141675"/>
              <a:ext cx="382260" cy="2783190"/>
            </a:xfrm>
            <a:prstGeom prst="bentConnector2">
              <a:avLst/>
            </a:prstGeom>
            <a:ln w="19050">
              <a:tailEnd type="arrow"/>
            </a:ln>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BA90D935-042D-4DAA-8E9E-A5057E480CC7}" type="slidenum">
              <a:rPr lang="en-US" smtClean="0"/>
              <a:t>7</a:t>
            </a:fld>
            <a:endParaRPr lang="en-US"/>
          </a:p>
        </p:txBody>
      </p:sp>
    </p:spTree>
    <p:extLst>
      <p:ext uri="{BB962C8B-B14F-4D97-AF65-F5344CB8AC3E}">
        <p14:creationId xmlns:p14="http://schemas.microsoft.com/office/powerpoint/2010/main" val="3830673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C9C2-0F8A-9702-817E-809DCC402AD5}"/>
              </a:ext>
            </a:extLst>
          </p:cNvPr>
          <p:cNvSpPr>
            <a:spLocks noGrp="1"/>
          </p:cNvSpPr>
          <p:nvPr>
            <p:ph type="title"/>
          </p:nvPr>
        </p:nvSpPr>
        <p:spPr/>
        <p:txBody>
          <a:bodyPr/>
          <a:lstStyle/>
          <a:p>
            <a:r>
              <a:rPr lang="en-US" dirty="0"/>
              <a:t>Selection Structure</a:t>
            </a:r>
          </a:p>
        </p:txBody>
      </p:sp>
      <p:sp>
        <p:nvSpPr>
          <p:cNvPr id="3" name="Content Placeholder 2">
            <a:extLst>
              <a:ext uri="{FF2B5EF4-FFF2-40B4-BE49-F238E27FC236}">
                <a16:creationId xmlns:a16="http://schemas.microsoft.com/office/drawing/2014/main" id="{B8ED08C0-C707-A01C-CA0B-63AEC5A4EC80}"/>
              </a:ext>
            </a:extLst>
          </p:cNvPr>
          <p:cNvSpPr>
            <a:spLocks noGrp="1"/>
          </p:cNvSpPr>
          <p:nvPr>
            <p:ph idx="1"/>
          </p:nvPr>
        </p:nvSpPr>
        <p:spPr>
          <a:xfrm>
            <a:off x="457200" y="1219200"/>
            <a:ext cx="8229600" cy="5364162"/>
          </a:xfrm>
        </p:spPr>
        <p:txBody>
          <a:bodyPr>
            <a:normAutofit fontScale="70000" lnSpcReduction="20000"/>
          </a:bodyPr>
          <a:lstStyle/>
          <a:p>
            <a:r>
              <a:rPr lang="en-US" dirty="0"/>
              <a:t>Visual Basic provides different structures for a  single and dual alternative selection. </a:t>
            </a:r>
          </a:p>
          <a:p>
            <a:pPr lvl="1"/>
            <a:r>
              <a:rPr lang="en-US" sz="2900" dirty="0"/>
              <a:t>Structure 1:</a:t>
            </a:r>
          </a:p>
          <a:p>
            <a:pPr marL="857250" lvl="2" indent="0">
              <a:buNone/>
            </a:pPr>
            <a:r>
              <a:rPr lang="en-US" sz="2900" dirty="0"/>
              <a:t>If  </a:t>
            </a:r>
            <a:r>
              <a:rPr lang="en-US" sz="2900" i="1" dirty="0"/>
              <a:t>condition</a:t>
            </a:r>
            <a:r>
              <a:rPr lang="en-US" sz="2900" dirty="0"/>
              <a:t> Then statement</a:t>
            </a:r>
          </a:p>
          <a:p>
            <a:pPr marL="457200" lvl="1" indent="0">
              <a:buNone/>
            </a:pPr>
            <a:endParaRPr lang="en-US" sz="3200" dirty="0"/>
          </a:p>
          <a:p>
            <a:pPr lvl="1"/>
            <a:r>
              <a:rPr lang="en-US" sz="2900" dirty="0"/>
              <a:t>Structure 2:</a:t>
            </a:r>
          </a:p>
          <a:p>
            <a:pPr marL="457200" lvl="1" indent="0">
              <a:buNone/>
            </a:pPr>
            <a:r>
              <a:rPr lang="en-US" sz="2900" dirty="0"/>
              <a:t>If  </a:t>
            </a:r>
            <a:r>
              <a:rPr lang="en-US" sz="2900" i="1" dirty="0"/>
              <a:t>condition</a:t>
            </a:r>
            <a:r>
              <a:rPr lang="en-US" sz="2900" dirty="0"/>
              <a:t> Then</a:t>
            </a:r>
          </a:p>
          <a:p>
            <a:pPr marL="457200" lvl="1" indent="0">
              <a:buNone/>
            </a:pPr>
            <a:r>
              <a:rPr lang="en-US" sz="2900" dirty="0"/>
              <a:t>	statement block to be processed when the condition is true</a:t>
            </a:r>
          </a:p>
          <a:p>
            <a:pPr marL="457200" lvl="1" indent="0">
              <a:buNone/>
            </a:pPr>
            <a:r>
              <a:rPr lang="en-US" sz="2900" dirty="0"/>
              <a:t>End If</a:t>
            </a:r>
          </a:p>
          <a:p>
            <a:pPr marL="457200" lvl="1" indent="0">
              <a:buNone/>
            </a:pPr>
            <a:endParaRPr lang="en-US" sz="3200" dirty="0"/>
          </a:p>
          <a:p>
            <a:pPr lvl="1"/>
            <a:r>
              <a:rPr lang="en-US" sz="2900" dirty="0"/>
              <a:t>Structure 3</a:t>
            </a:r>
          </a:p>
          <a:p>
            <a:pPr marL="457200" lvl="1" indent="0">
              <a:buNone/>
            </a:pPr>
            <a:r>
              <a:rPr lang="en-US" sz="2900" dirty="0"/>
              <a:t>If  </a:t>
            </a:r>
            <a:r>
              <a:rPr lang="en-US" sz="2900" i="1" dirty="0"/>
              <a:t>condition</a:t>
            </a:r>
            <a:r>
              <a:rPr lang="en-US" sz="2900" dirty="0"/>
              <a:t> Then</a:t>
            </a:r>
          </a:p>
          <a:p>
            <a:pPr marL="857250" lvl="2" indent="0">
              <a:buNone/>
            </a:pPr>
            <a:r>
              <a:rPr lang="en-US" sz="2900" dirty="0"/>
              <a:t>statement block to be processed when the condition is true</a:t>
            </a:r>
          </a:p>
          <a:p>
            <a:pPr marL="457200" lvl="1" indent="0">
              <a:buNone/>
            </a:pPr>
            <a:r>
              <a:rPr lang="en-US" sz="2900" dirty="0"/>
              <a:t>Else</a:t>
            </a:r>
          </a:p>
          <a:p>
            <a:pPr marL="457200" lvl="1" indent="0">
              <a:buNone/>
            </a:pPr>
            <a:r>
              <a:rPr lang="en-US" sz="2900" dirty="0"/>
              <a:t>	statement block to be processed when the condition is false</a:t>
            </a:r>
          </a:p>
          <a:p>
            <a:pPr marL="457200" lvl="1" indent="0">
              <a:buNone/>
            </a:pPr>
            <a:r>
              <a:rPr lang="en-US" sz="2900" dirty="0"/>
              <a:t>End If</a:t>
            </a:r>
          </a:p>
          <a:p>
            <a:pPr lvl="1"/>
            <a:endParaRPr lang="en-US" dirty="0"/>
          </a:p>
        </p:txBody>
      </p:sp>
      <p:sp>
        <p:nvSpPr>
          <p:cNvPr id="4" name="Slide Number Placeholder 3">
            <a:extLst>
              <a:ext uri="{FF2B5EF4-FFF2-40B4-BE49-F238E27FC236}">
                <a16:creationId xmlns:a16="http://schemas.microsoft.com/office/drawing/2014/main" id="{5BDF5D70-036E-1FA5-55CE-AB7A5C78E4D4}"/>
              </a:ext>
            </a:extLst>
          </p:cNvPr>
          <p:cNvSpPr>
            <a:spLocks noGrp="1"/>
          </p:cNvSpPr>
          <p:nvPr>
            <p:ph type="sldNum" sz="quarter" idx="12"/>
          </p:nvPr>
        </p:nvSpPr>
        <p:spPr/>
        <p:txBody>
          <a:bodyPr/>
          <a:lstStyle/>
          <a:p>
            <a:fld id="{BA90D935-042D-4DAA-8E9E-A5057E480CC7}" type="slidenum">
              <a:rPr lang="en-US" smtClean="0"/>
              <a:t>8</a:t>
            </a:fld>
            <a:endParaRPr lang="en-US"/>
          </a:p>
        </p:txBody>
      </p:sp>
    </p:spTree>
    <p:extLst>
      <p:ext uri="{BB962C8B-B14F-4D97-AF65-F5344CB8AC3E}">
        <p14:creationId xmlns:p14="http://schemas.microsoft.com/office/powerpoint/2010/main" val="1717483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p:txBody>
          <a:bodyPr>
            <a:normAutofit fontScale="92500" lnSpcReduction="10000"/>
          </a:bodyPr>
          <a:lstStyle/>
          <a:p>
            <a:r>
              <a:rPr lang="en-US" dirty="0"/>
              <a:t>The </a:t>
            </a:r>
            <a:r>
              <a:rPr lang="en-US" i="1" dirty="0"/>
              <a:t>condition</a:t>
            </a:r>
            <a:r>
              <a:rPr lang="en-US" dirty="0"/>
              <a:t> in the selection structure must contain a comparison operator. Its form is</a:t>
            </a:r>
          </a:p>
          <a:p>
            <a:pPr lvl="3">
              <a:buNone/>
            </a:pPr>
            <a:r>
              <a:rPr lang="en-US" altLang="zh-TW" sz="2800" i="1" dirty="0">
                <a:ea typeface="新細明體" charset="-120"/>
              </a:rPr>
              <a:t>operand</a:t>
            </a:r>
            <a:r>
              <a:rPr lang="en-US" altLang="zh-TW" sz="2800" dirty="0">
                <a:ea typeface="新細明體" charset="-120"/>
              </a:rPr>
              <a:t> </a:t>
            </a:r>
            <a:r>
              <a:rPr lang="en-US" altLang="zh-TW" sz="2800" i="1" dirty="0">
                <a:ea typeface="新細明體" charset="-120"/>
              </a:rPr>
              <a:t>operator</a:t>
            </a:r>
            <a:r>
              <a:rPr lang="en-US" altLang="zh-TW" sz="2800" dirty="0">
                <a:ea typeface="新細明體" charset="-120"/>
              </a:rPr>
              <a:t> </a:t>
            </a:r>
            <a:r>
              <a:rPr lang="en-US" altLang="zh-TW" sz="2800" i="1" dirty="0">
                <a:ea typeface="新細明體" charset="-120"/>
              </a:rPr>
              <a:t>operand</a:t>
            </a:r>
          </a:p>
          <a:p>
            <a:pPr lvl="2"/>
            <a:r>
              <a:rPr lang="en-US" altLang="zh-TW" i="1" dirty="0">
                <a:ea typeface="新細明體" charset="-120"/>
              </a:rPr>
              <a:t>operand</a:t>
            </a:r>
            <a:r>
              <a:rPr lang="en-US" altLang="zh-TW" dirty="0">
                <a:ea typeface="新細明體" charset="-120"/>
              </a:rPr>
              <a:t> can be a constant or a variable.</a:t>
            </a:r>
          </a:p>
          <a:p>
            <a:pPr lvl="2"/>
            <a:r>
              <a:rPr lang="en-US" altLang="zh-TW" i="1" dirty="0">
                <a:ea typeface="新細明體" charset="-120"/>
              </a:rPr>
              <a:t>operator</a:t>
            </a:r>
            <a:r>
              <a:rPr lang="en-US" altLang="zh-TW" dirty="0">
                <a:ea typeface="新細明體" charset="-120"/>
              </a:rPr>
              <a:t> can be one of the following: </a:t>
            </a:r>
          </a:p>
          <a:p>
            <a:pPr lvl="3">
              <a:buNone/>
            </a:pPr>
            <a:r>
              <a:rPr lang="en-US" altLang="zh-TW" dirty="0">
                <a:ea typeface="新細明體" charset="-120"/>
              </a:rPr>
              <a:t>			</a:t>
            </a:r>
            <a:r>
              <a:rPr lang="en-US" altLang="zh-TW" sz="2400" dirty="0">
                <a:ea typeface="新細明體" charset="-120"/>
              </a:rPr>
              <a:t>=, &lt;&gt;, &gt;, &gt;=, &lt;, &lt;=</a:t>
            </a:r>
          </a:p>
          <a:p>
            <a:pPr lvl="1"/>
            <a:r>
              <a:rPr lang="en-US" dirty="0"/>
              <a:t>For examples: </a:t>
            </a:r>
          </a:p>
          <a:p>
            <a:pPr marL="914400" lvl="2" indent="0">
              <a:buNone/>
            </a:pPr>
            <a:r>
              <a:rPr lang="en-US" dirty="0"/>
              <a:t>If </a:t>
            </a:r>
            <a:r>
              <a:rPr lang="en-US" dirty="0" err="1"/>
              <a:t>varA</a:t>
            </a:r>
            <a:r>
              <a:rPr lang="en-US" dirty="0"/>
              <a:t> &gt; 0 Then</a:t>
            </a:r>
          </a:p>
          <a:p>
            <a:pPr marL="914400" lvl="2" indent="0">
              <a:buNone/>
            </a:pPr>
            <a:r>
              <a:rPr lang="en-US" dirty="0"/>
              <a:t>If 0 &lt;= </a:t>
            </a:r>
            <a:r>
              <a:rPr lang="en-US" dirty="0" err="1"/>
              <a:t>VarA</a:t>
            </a:r>
            <a:r>
              <a:rPr lang="en-US" dirty="0"/>
              <a:t> Then </a:t>
            </a:r>
          </a:p>
          <a:p>
            <a:pPr marL="914400" lvl="2" indent="0">
              <a:buNone/>
            </a:pPr>
            <a:r>
              <a:rPr lang="en-US" dirty="0"/>
              <a:t>If </a:t>
            </a:r>
            <a:r>
              <a:rPr lang="en-US" dirty="0" err="1"/>
              <a:t>varA</a:t>
            </a:r>
            <a:r>
              <a:rPr lang="en-US" dirty="0"/>
              <a:t> - 3 &lt; &gt; </a:t>
            </a:r>
            <a:r>
              <a:rPr lang="en-US" dirty="0" err="1"/>
              <a:t>VarB</a:t>
            </a:r>
            <a:r>
              <a:rPr lang="en-US" dirty="0"/>
              <a:t> *2 Then</a:t>
            </a:r>
          </a:p>
          <a:p>
            <a:pPr marL="914400" lvl="2" indent="0">
              <a:buNone/>
            </a:pPr>
            <a:r>
              <a:rPr lang="en-US" dirty="0"/>
              <a:t>If </a:t>
            </a:r>
            <a:r>
              <a:rPr lang="en-US" dirty="0" err="1"/>
              <a:t>varA</a:t>
            </a:r>
            <a:r>
              <a:rPr lang="en-US" dirty="0"/>
              <a:t> = "David" Then</a:t>
            </a:r>
          </a:p>
        </p:txBody>
      </p:sp>
      <p:sp>
        <p:nvSpPr>
          <p:cNvPr id="4" name="Slide Number Placeholder 3"/>
          <p:cNvSpPr>
            <a:spLocks noGrp="1"/>
          </p:cNvSpPr>
          <p:nvPr>
            <p:ph type="sldNum" sz="quarter" idx="12"/>
          </p:nvPr>
        </p:nvSpPr>
        <p:spPr/>
        <p:txBody>
          <a:bodyPr/>
          <a:lstStyle/>
          <a:p>
            <a:fld id="{BA90D935-042D-4DAA-8E9E-A5057E480CC7}" type="slidenum">
              <a:rPr lang="en-US" smtClean="0"/>
              <a:t>9</a:t>
            </a:fld>
            <a:endParaRPr lang="en-US"/>
          </a:p>
        </p:txBody>
      </p:sp>
    </p:spTree>
    <p:extLst>
      <p:ext uri="{BB962C8B-B14F-4D97-AF65-F5344CB8AC3E}">
        <p14:creationId xmlns:p14="http://schemas.microsoft.com/office/powerpoint/2010/main" val="1228372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8F39D-AB02-7B40-86E8-68AB5C0E69A1}"/>
              </a:ext>
            </a:extLst>
          </p:cNvPr>
          <p:cNvSpPr>
            <a:spLocks noGrp="1"/>
          </p:cNvSpPr>
          <p:nvPr>
            <p:ph type="title"/>
          </p:nvPr>
        </p:nvSpPr>
        <p:spPr/>
        <p:txBody>
          <a:bodyPr/>
          <a:lstStyle/>
          <a:p>
            <a:r>
              <a:rPr lang="en-US" dirty="0"/>
              <a:t>Selection Structure</a:t>
            </a:r>
          </a:p>
        </p:txBody>
      </p:sp>
      <p:sp>
        <p:nvSpPr>
          <p:cNvPr id="3" name="Content Placeholder 2">
            <a:extLst>
              <a:ext uri="{FF2B5EF4-FFF2-40B4-BE49-F238E27FC236}">
                <a16:creationId xmlns:a16="http://schemas.microsoft.com/office/drawing/2014/main" id="{956768A3-BA9F-2B45-996A-9BBEB97BAC46}"/>
              </a:ext>
            </a:extLst>
          </p:cNvPr>
          <p:cNvSpPr>
            <a:spLocks noGrp="1"/>
          </p:cNvSpPr>
          <p:nvPr>
            <p:ph idx="1"/>
          </p:nvPr>
        </p:nvSpPr>
        <p:spPr>
          <a:xfrm>
            <a:off x="152400" y="1219200"/>
            <a:ext cx="8534400" cy="5364162"/>
          </a:xfrm>
        </p:spPr>
        <p:txBody>
          <a:bodyPr>
            <a:normAutofit fontScale="92500" lnSpcReduction="10000"/>
          </a:bodyPr>
          <a:lstStyle/>
          <a:p>
            <a:r>
              <a:rPr lang="en-US" sz="3800" dirty="0"/>
              <a:t>Refer to Example 2.1, </a:t>
            </a:r>
            <a:r>
              <a:rPr lang="en-US" sz="3800" dirty="0" err="1"/>
              <a:t>CityUDiscount</a:t>
            </a:r>
            <a:r>
              <a:rPr lang="en-US" sz="3800" dirty="0"/>
              <a:t> application with </a:t>
            </a:r>
            <a:r>
              <a:rPr lang="en-US" sz="3800" dirty="0">
                <a:solidFill>
                  <a:srgbClr val="FF0000"/>
                </a:solidFill>
              </a:rPr>
              <a:t>10%</a:t>
            </a:r>
            <a:r>
              <a:rPr lang="en-US" sz="3800" dirty="0"/>
              <a:t> discount. Partial code for </a:t>
            </a:r>
            <a:r>
              <a:rPr lang="en-US" sz="3800" dirty="0" err="1"/>
              <a:t>btnCalculate_Click</a:t>
            </a:r>
            <a:r>
              <a:rPr lang="en-US" sz="3800" dirty="0"/>
              <a:t> event:</a:t>
            </a:r>
          </a:p>
          <a:p>
            <a:pPr marL="400050" lvl="1" indent="0">
              <a:buNone/>
            </a:pPr>
            <a:endParaRPr lang="en-US" sz="1500" dirty="0">
              <a:solidFill>
                <a:srgbClr val="00B050"/>
              </a:solidFill>
            </a:endParaRPr>
          </a:p>
          <a:p>
            <a:pPr marL="400050" lvl="1" indent="0">
              <a:buNone/>
            </a:pPr>
            <a:r>
              <a:rPr lang="en-US" sz="2100" dirty="0">
                <a:solidFill>
                  <a:srgbClr val="00B050"/>
                </a:solidFill>
              </a:rPr>
              <a:t>'Calculate the total amount owed</a:t>
            </a:r>
          </a:p>
          <a:p>
            <a:pPr marL="400050" lvl="1" indent="0">
              <a:buNone/>
            </a:pPr>
            <a:r>
              <a:rPr lang="en-US" sz="2100" dirty="0" err="1"/>
              <a:t>dblAmountOwed</a:t>
            </a:r>
            <a:r>
              <a:rPr lang="en-US" sz="2100" dirty="0"/>
              <a:t> = </a:t>
            </a:r>
            <a:r>
              <a:rPr lang="en-US" sz="2100" dirty="0" err="1"/>
              <a:t>VBA.Val</a:t>
            </a:r>
            <a:r>
              <a:rPr lang="en-US" sz="2100" dirty="0"/>
              <a:t>(</a:t>
            </a:r>
            <a:r>
              <a:rPr lang="en-US" sz="2100" dirty="0" err="1"/>
              <a:t>txtItemPrice.Value</a:t>
            </a:r>
            <a:r>
              <a:rPr lang="en-US" sz="2100" dirty="0"/>
              <a:t>) *  _ </a:t>
            </a:r>
            <a:r>
              <a:rPr lang="en-US" sz="2100" dirty="0" err="1"/>
              <a:t>VBA.Val</a:t>
            </a:r>
            <a:r>
              <a:rPr lang="en-US" sz="2100" dirty="0"/>
              <a:t>(</a:t>
            </a:r>
            <a:r>
              <a:rPr lang="en-US" sz="2100" dirty="0" err="1"/>
              <a:t>txtQuantity.Value</a:t>
            </a:r>
            <a:r>
              <a:rPr lang="en-US" sz="2100" dirty="0"/>
              <a:t>)</a:t>
            </a:r>
          </a:p>
          <a:p>
            <a:pPr marL="400050" lvl="1" indent="0">
              <a:buNone/>
            </a:pPr>
            <a:endParaRPr lang="en-US" sz="2100" dirty="0"/>
          </a:p>
          <a:p>
            <a:pPr marL="400050" lvl="1" indent="0">
              <a:buNone/>
            </a:pPr>
            <a:r>
              <a:rPr lang="en-US" sz="2100" dirty="0">
                <a:solidFill>
                  <a:srgbClr val="00B050"/>
                </a:solidFill>
              </a:rPr>
              <a:t>'Apply 10% discount if applicable</a:t>
            </a:r>
            <a:endParaRPr lang="en-US" sz="2100" dirty="0"/>
          </a:p>
          <a:p>
            <a:pPr marL="400050" lvl="1" indent="0">
              <a:buNone/>
            </a:pPr>
            <a:r>
              <a:rPr lang="en-US" sz="2100" dirty="0"/>
              <a:t>If </a:t>
            </a:r>
            <a:r>
              <a:rPr lang="en-US" sz="2100" dirty="0" err="1"/>
              <a:t>VBA.Val</a:t>
            </a:r>
            <a:r>
              <a:rPr lang="en-US" sz="2100" dirty="0"/>
              <a:t>(</a:t>
            </a:r>
            <a:r>
              <a:rPr lang="en-US" sz="2100" dirty="0" err="1"/>
              <a:t>txtQuantity.Value</a:t>
            </a:r>
            <a:r>
              <a:rPr lang="en-US" sz="2100" dirty="0"/>
              <a:t>) &gt; 5 Then</a:t>
            </a:r>
          </a:p>
          <a:p>
            <a:pPr marL="400050" lvl="1" indent="0">
              <a:buNone/>
            </a:pPr>
            <a:r>
              <a:rPr lang="en-US" sz="2100" dirty="0"/>
              <a:t>     	</a:t>
            </a:r>
            <a:r>
              <a:rPr lang="en-US" sz="2100" dirty="0" err="1"/>
              <a:t>dblAmountOwed</a:t>
            </a:r>
            <a:r>
              <a:rPr lang="en-US" sz="2100" dirty="0"/>
              <a:t> = </a:t>
            </a:r>
            <a:r>
              <a:rPr lang="en-US" sz="2100" dirty="0" err="1"/>
              <a:t>dblAmountOwed</a:t>
            </a:r>
            <a:r>
              <a:rPr lang="en-US" sz="2100" dirty="0"/>
              <a:t> * 0.9</a:t>
            </a:r>
          </a:p>
          <a:p>
            <a:pPr marL="400050" lvl="1" indent="0">
              <a:buNone/>
            </a:pPr>
            <a:r>
              <a:rPr lang="en-US" sz="2100" dirty="0"/>
              <a:t>End If </a:t>
            </a:r>
          </a:p>
          <a:p>
            <a:pPr marL="400050" lvl="1" indent="0">
              <a:buNone/>
            </a:pPr>
            <a:endParaRPr lang="en-US" sz="2100" dirty="0"/>
          </a:p>
          <a:p>
            <a:pPr lvl="1" indent="-342900"/>
            <a:r>
              <a:rPr lang="en-US" sz="2100" dirty="0"/>
              <a:t>The above 'If-Then-End If' can also be written as:</a:t>
            </a:r>
          </a:p>
          <a:p>
            <a:pPr marL="800100" lvl="2" indent="0">
              <a:buNone/>
            </a:pPr>
            <a:r>
              <a:rPr lang="en-US" sz="1900" dirty="0"/>
              <a:t>If </a:t>
            </a:r>
            <a:r>
              <a:rPr lang="en-US" sz="1900" dirty="0" err="1"/>
              <a:t>VBA.Val</a:t>
            </a:r>
            <a:r>
              <a:rPr lang="en-US" sz="1900" dirty="0"/>
              <a:t>(</a:t>
            </a:r>
            <a:r>
              <a:rPr lang="en-US" sz="1900" dirty="0" err="1"/>
              <a:t>txtQuantity.Value</a:t>
            </a:r>
            <a:r>
              <a:rPr lang="en-US" sz="1900" dirty="0"/>
              <a:t>) &gt; 5 Then </a:t>
            </a:r>
            <a:r>
              <a:rPr lang="en-US" sz="1900" dirty="0" err="1"/>
              <a:t>dblAmountOwed</a:t>
            </a:r>
            <a:r>
              <a:rPr lang="en-US" sz="1900" dirty="0"/>
              <a:t> = </a:t>
            </a:r>
            <a:r>
              <a:rPr lang="en-US" sz="1900" dirty="0" err="1"/>
              <a:t>dblAmountOwed</a:t>
            </a:r>
            <a:r>
              <a:rPr lang="en-US" sz="1900" dirty="0"/>
              <a:t> * 0.9</a:t>
            </a:r>
          </a:p>
          <a:p>
            <a:pPr marL="400050" lvl="1" indent="0">
              <a:buNone/>
            </a:pPr>
            <a:endParaRPr lang="en-US" dirty="0"/>
          </a:p>
        </p:txBody>
      </p:sp>
      <p:sp>
        <p:nvSpPr>
          <p:cNvPr id="4" name="Slide Number Placeholder 3">
            <a:extLst>
              <a:ext uri="{FF2B5EF4-FFF2-40B4-BE49-F238E27FC236}">
                <a16:creationId xmlns:a16="http://schemas.microsoft.com/office/drawing/2014/main" id="{3476F054-CF1C-7646-B100-80F430DD61A8}"/>
              </a:ext>
            </a:extLst>
          </p:cNvPr>
          <p:cNvSpPr>
            <a:spLocks noGrp="1"/>
          </p:cNvSpPr>
          <p:nvPr>
            <p:ph type="sldNum" sz="quarter" idx="12"/>
          </p:nvPr>
        </p:nvSpPr>
        <p:spPr/>
        <p:txBody>
          <a:bodyPr/>
          <a:lstStyle/>
          <a:p>
            <a:fld id="{BA90D935-042D-4DAA-8E9E-A5057E480CC7}" type="slidenum">
              <a:rPr lang="en-US" smtClean="0"/>
              <a:t>10</a:t>
            </a:fld>
            <a:endParaRPr lang="en-US"/>
          </a:p>
        </p:txBody>
      </p:sp>
    </p:spTree>
    <p:extLst>
      <p:ext uri="{BB962C8B-B14F-4D97-AF65-F5344CB8AC3E}">
        <p14:creationId xmlns:p14="http://schemas.microsoft.com/office/powerpoint/2010/main" val="687123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381000" y="1371600"/>
            <a:ext cx="8534400" cy="5181600"/>
          </a:xfrm>
        </p:spPr>
        <p:txBody>
          <a:bodyPr>
            <a:normAutofit fontScale="70000" lnSpcReduction="20000"/>
          </a:bodyPr>
          <a:lstStyle/>
          <a:p>
            <a:r>
              <a:rPr lang="en-US" sz="4000" dirty="0"/>
              <a:t>Example 2.1a (Cont’d) Refer to </a:t>
            </a:r>
            <a:r>
              <a:rPr lang="en-US" sz="4000" dirty="0" err="1"/>
              <a:t>CityUDiscount</a:t>
            </a:r>
            <a:r>
              <a:rPr lang="en-US" sz="4000" dirty="0"/>
              <a:t> application with a 5% or 10% discount. Partial code for </a:t>
            </a:r>
            <a:r>
              <a:rPr lang="en-US" sz="4000" dirty="0" err="1"/>
              <a:t>btnCalculate</a:t>
            </a:r>
            <a:r>
              <a:rPr lang="en-US" sz="4000" dirty="0"/>
              <a:t> Click event:</a:t>
            </a:r>
          </a:p>
          <a:p>
            <a:pPr marL="0" indent="0">
              <a:buNone/>
            </a:pPr>
            <a:endParaRPr lang="en-US" sz="4000" dirty="0"/>
          </a:p>
          <a:p>
            <a:pPr marL="400050" lvl="1" indent="0">
              <a:buNone/>
            </a:pPr>
            <a:r>
              <a:rPr lang="en-US" dirty="0">
                <a:solidFill>
                  <a:srgbClr val="00B050"/>
                </a:solidFill>
              </a:rPr>
              <a:t>'Calculate the total amount owed.</a:t>
            </a:r>
          </a:p>
          <a:p>
            <a:pPr marL="400050" lvl="1" indent="0">
              <a:buNone/>
            </a:pPr>
            <a:r>
              <a:rPr lang="en-US" dirty="0" err="1"/>
              <a:t>dblAmountOwed</a:t>
            </a:r>
            <a:r>
              <a:rPr lang="en-US" dirty="0"/>
              <a:t> = </a:t>
            </a:r>
            <a:r>
              <a:rPr lang="en-US" dirty="0" err="1"/>
              <a:t>VBA.Val</a:t>
            </a:r>
            <a:r>
              <a:rPr lang="en-US" dirty="0"/>
              <a:t>(</a:t>
            </a:r>
            <a:r>
              <a:rPr lang="en-US" dirty="0" err="1"/>
              <a:t>txtItemPrice.Value</a:t>
            </a:r>
            <a:r>
              <a:rPr lang="en-US" dirty="0"/>
              <a:t>) *  _ </a:t>
            </a:r>
            <a:r>
              <a:rPr lang="en-US" dirty="0" err="1"/>
              <a:t>VBA.Val</a:t>
            </a:r>
            <a:r>
              <a:rPr lang="en-US" dirty="0"/>
              <a:t>(</a:t>
            </a:r>
            <a:r>
              <a:rPr lang="en-US" dirty="0" err="1"/>
              <a:t>txtQuantity.Value</a:t>
            </a:r>
            <a:r>
              <a:rPr lang="en-US" dirty="0"/>
              <a:t>)</a:t>
            </a:r>
          </a:p>
          <a:p>
            <a:pPr marL="400050" lvl="1" indent="0">
              <a:buNone/>
            </a:pPr>
            <a:endParaRPr lang="en-US" dirty="0"/>
          </a:p>
          <a:p>
            <a:pPr marL="400050" lvl="1" indent="0">
              <a:buNone/>
            </a:pPr>
            <a:r>
              <a:rPr lang="en-US" dirty="0">
                <a:solidFill>
                  <a:srgbClr val="00B050"/>
                </a:solidFill>
              </a:rPr>
              <a:t>'Apply 10% discount if applicable</a:t>
            </a:r>
            <a:r>
              <a:rPr lang="en-US" dirty="0"/>
              <a:t>.</a:t>
            </a:r>
          </a:p>
          <a:p>
            <a:pPr marL="400050" lvl="1" indent="0">
              <a:buNone/>
            </a:pPr>
            <a:r>
              <a:rPr lang="en-US" dirty="0"/>
              <a:t>If </a:t>
            </a:r>
            <a:r>
              <a:rPr lang="en-US" dirty="0" err="1"/>
              <a:t>VBA.Val</a:t>
            </a:r>
            <a:r>
              <a:rPr lang="en-US" dirty="0"/>
              <a:t>(</a:t>
            </a:r>
            <a:r>
              <a:rPr lang="en-US" dirty="0" err="1"/>
              <a:t>txtQuantity.Value</a:t>
            </a:r>
            <a:r>
              <a:rPr lang="en-US" dirty="0"/>
              <a:t>) &gt; 5 Then</a:t>
            </a:r>
          </a:p>
          <a:p>
            <a:pPr marL="400050" lvl="1" indent="0">
              <a:buNone/>
            </a:pPr>
            <a:r>
              <a:rPr lang="en-US" dirty="0"/>
              <a:t>     	</a:t>
            </a:r>
            <a:r>
              <a:rPr lang="en-US" dirty="0">
                <a:solidFill>
                  <a:srgbClr val="00B050"/>
                </a:solidFill>
              </a:rPr>
              <a:t>'Compute the 10% discounted amount</a:t>
            </a:r>
          </a:p>
          <a:p>
            <a:pPr marL="400050" lvl="1" indent="0">
              <a:buNone/>
            </a:pPr>
            <a:r>
              <a:rPr lang="en-US" dirty="0"/>
              <a:t>     	</a:t>
            </a:r>
            <a:r>
              <a:rPr lang="en-US" dirty="0" err="1"/>
              <a:t>dblAmountOwed</a:t>
            </a:r>
            <a:r>
              <a:rPr lang="en-US" dirty="0"/>
              <a:t> = </a:t>
            </a:r>
            <a:r>
              <a:rPr lang="en-US" dirty="0" err="1"/>
              <a:t>dblAmountOwed</a:t>
            </a:r>
            <a:r>
              <a:rPr lang="en-US" dirty="0"/>
              <a:t> * 0.9</a:t>
            </a:r>
          </a:p>
          <a:p>
            <a:pPr marL="400050" lvl="1" indent="0">
              <a:buNone/>
            </a:pPr>
            <a:r>
              <a:rPr lang="en-US" dirty="0"/>
              <a:t>Else</a:t>
            </a:r>
          </a:p>
          <a:p>
            <a:pPr marL="400050" lvl="1" indent="0">
              <a:buNone/>
            </a:pPr>
            <a:r>
              <a:rPr lang="en-US" dirty="0"/>
              <a:t> 	</a:t>
            </a:r>
            <a:r>
              <a:rPr lang="en-US" dirty="0">
                <a:solidFill>
                  <a:srgbClr val="00B050"/>
                </a:solidFill>
              </a:rPr>
              <a:t>'Compute the 5% discounted amount</a:t>
            </a:r>
          </a:p>
          <a:p>
            <a:pPr marL="400050" lvl="1" indent="0">
              <a:buNone/>
            </a:pPr>
            <a:r>
              <a:rPr lang="en-US" dirty="0"/>
              <a:t>      	</a:t>
            </a:r>
            <a:r>
              <a:rPr lang="en-US" dirty="0" err="1"/>
              <a:t>dblAmountOwed</a:t>
            </a:r>
            <a:r>
              <a:rPr lang="en-US" dirty="0"/>
              <a:t> = </a:t>
            </a:r>
            <a:r>
              <a:rPr lang="en-US" dirty="0" err="1"/>
              <a:t>dblAmountOwed</a:t>
            </a:r>
            <a:r>
              <a:rPr lang="en-US" dirty="0"/>
              <a:t> * 0.95</a:t>
            </a:r>
          </a:p>
          <a:p>
            <a:pPr marL="400050" lvl="1" indent="0">
              <a:buNone/>
            </a:pPr>
            <a:r>
              <a:rPr lang="en-US" dirty="0"/>
              <a:t>End If</a:t>
            </a:r>
          </a:p>
          <a:p>
            <a:pPr marL="0" indent="0">
              <a:buNone/>
            </a:pP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11</a:t>
            </a:fld>
            <a:endParaRPr lang="en-US"/>
          </a:p>
        </p:txBody>
      </p:sp>
    </p:spTree>
    <p:extLst>
      <p:ext uri="{BB962C8B-B14F-4D97-AF65-F5344CB8AC3E}">
        <p14:creationId xmlns:p14="http://schemas.microsoft.com/office/powerpoint/2010/main" val="1206565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48F0-27AD-6B4E-9A3F-F3C079D36884}"/>
              </a:ext>
            </a:extLst>
          </p:cNvPr>
          <p:cNvSpPr>
            <a:spLocks noGrp="1"/>
          </p:cNvSpPr>
          <p:nvPr>
            <p:ph type="title"/>
          </p:nvPr>
        </p:nvSpPr>
        <p:spPr/>
        <p:txBody>
          <a:bodyPr/>
          <a:lstStyle/>
          <a:p>
            <a:r>
              <a:rPr lang="en-US" dirty="0"/>
              <a:t>Selection Structure</a:t>
            </a:r>
          </a:p>
        </p:txBody>
      </p:sp>
      <p:sp>
        <p:nvSpPr>
          <p:cNvPr id="3" name="Content Placeholder 2">
            <a:extLst>
              <a:ext uri="{FF2B5EF4-FFF2-40B4-BE49-F238E27FC236}">
                <a16:creationId xmlns:a16="http://schemas.microsoft.com/office/drawing/2014/main" id="{766F6BEE-3E0A-244E-A5C1-1D35A06129B7}"/>
              </a:ext>
            </a:extLst>
          </p:cNvPr>
          <p:cNvSpPr>
            <a:spLocks noGrp="1"/>
          </p:cNvSpPr>
          <p:nvPr>
            <p:ph idx="1"/>
          </p:nvPr>
        </p:nvSpPr>
        <p:spPr>
          <a:xfrm>
            <a:off x="304800" y="1371600"/>
            <a:ext cx="8610600" cy="4754563"/>
          </a:xfrm>
        </p:spPr>
        <p:txBody>
          <a:bodyPr>
            <a:normAutofit fontScale="77500" lnSpcReduction="20000"/>
          </a:bodyPr>
          <a:lstStyle/>
          <a:p>
            <a:r>
              <a:rPr lang="en-US" sz="4000" dirty="0">
                <a:solidFill>
                  <a:srgbClr val="FF0000"/>
                </a:solidFill>
              </a:rPr>
              <a:t>These are incorrect 'If Then-Else-End If' structures:</a:t>
            </a:r>
          </a:p>
          <a:p>
            <a:pPr marL="0" indent="0">
              <a:buNone/>
            </a:pPr>
            <a:endParaRPr lang="en-US" dirty="0"/>
          </a:p>
          <a:p>
            <a:pPr marL="400050" lvl="1" indent="0">
              <a:buNone/>
            </a:pPr>
            <a:r>
              <a:rPr lang="en-US" sz="2600" dirty="0"/>
              <a:t>If </a:t>
            </a:r>
            <a:r>
              <a:rPr lang="en-US" sz="2600" dirty="0" err="1"/>
              <a:t>VBA.Val</a:t>
            </a:r>
            <a:r>
              <a:rPr lang="en-US" sz="2600" dirty="0"/>
              <a:t>(</a:t>
            </a:r>
            <a:r>
              <a:rPr lang="en-US" sz="2600" dirty="0" err="1"/>
              <a:t>txtQuantity.Value</a:t>
            </a:r>
            <a:r>
              <a:rPr lang="en-US" sz="2600" dirty="0"/>
              <a:t>) &gt; 5 Then </a:t>
            </a:r>
            <a:r>
              <a:rPr lang="en-US" sz="2600" dirty="0" err="1"/>
              <a:t>dblAmountOwed</a:t>
            </a:r>
            <a:r>
              <a:rPr lang="en-US" sz="2600" dirty="0"/>
              <a:t> =  _</a:t>
            </a:r>
          </a:p>
          <a:p>
            <a:pPr marL="400050" lvl="1" indent="0">
              <a:buNone/>
            </a:pPr>
            <a:r>
              <a:rPr lang="en-US" sz="2600" dirty="0"/>
              <a:t>		 </a:t>
            </a:r>
            <a:r>
              <a:rPr lang="en-US" sz="2600" dirty="0" err="1"/>
              <a:t>dblAmountOwed</a:t>
            </a:r>
            <a:r>
              <a:rPr lang="en-US" sz="2600" dirty="0"/>
              <a:t> * 0.9</a:t>
            </a:r>
          </a:p>
          <a:p>
            <a:pPr marL="400050" lvl="1" indent="0">
              <a:buNone/>
            </a:pPr>
            <a:r>
              <a:rPr lang="en-US" sz="2600" dirty="0"/>
              <a:t>End If</a:t>
            </a:r>
          </a:p>
          <a:p>
            <a:pPr marL="400050" lvl="1" indent="0">
              <a:buNone/>
            </a:pPr>
            <a:endParaRPr lang="en-US" sz="2600" dirty="0"/>
          </a:p>
          <a:p>
            <a:pPr marL="400050" lvl="1" indent="0">
              <a:buNone/>
            </a:pPr>
            <a:endParaRPr lang="en-US" sz="2600" dirty="0"/>
          </a:p>
          <a:p>
            <a:pPr marL="400050" lvl="1" indent="0">
              <a:buNone/>
            </a:pPr>
            <a:r>
              <a:rPr lang="en-US" sz="2600" dirty="0"/>
              <a:t>If </a:t>
            </a:r>
            <a:r>
              <a:rPr lang="en-US" sz="2600" dirty="0" err="1"/>
              <a:t>VBA.Val</a:t>
            </a:r>
            <a:r>
              <a:rPr lang="en-US" sz="2600" dirty="0"/>
              <a:t>(</a:t>
            </a:r>
            <a:r>
              <a:rPr lang="en-US" sz="2600" dirty="0" err="1"/>
              <a:t>txtQuantity.Value</a:t>
            </a:r>
            <a:r>
              <a:rPr lang="en-US" sz="2600" dirty="0"/>
              <a:t>) &gt; 5 Then </a:t>
            </a:r>
            <a:r>
              <a:rPr lang="en-US" sz="2600" dirty="0" err="1"/>
              <a:t>dblAmountOwed</a:t>
            </a:r>
            <a:r>
              <a:rPr lang="en-US" sz="2600" dirty="0"/>
              <a:t> =  _</a:t>
            </a:r>
          </a:p>
          <a:p>
            <a:pPr marL="400050" lvl="1" indent="0">
              <a:buNone/>
            </a:pPr>
            <a:r>
              <a:rPr lang="en-US" sz="2600" dirty="0"/>
              <a:t>		</a:t>
            </a:r>
            <a:r>
              <a:rPr lang="en-US" sz="2600" dirty="0" err="1"/>
              <a:t>dblAmountOwed</a:t>
            </a:r>
            <a:r>
              <a:rPr lang="en-US" sz="2600" dirty="0"/>
              <a:t> * 0.9</a:t>
            </a:r>
          </a:p>
          <a:p>
            <a:pPr marL="400050" lvl="1" indent="0">
              <a:buNone/>
            </a:pPr>
            <a:r>
              <a:rPr lang="en-US" sz="2600" dirty="0"/>
              <a:t>Else</a:t>
            </a:r>
          </a:p>
          <a:p>
            <a:pPr marL="400050" lvl="1" indent="0">
              <a:buNone/>
            </a:pPr>
            <a:r>
              <a:rPr lang="en-US" sz="2600" dirty="0"/>
              <a:t>	</a:t>
            </a:r>
            <a:r>
              <a:rPr lang="en-US" sz="2600" dirty="0" err="1"/>
              <a:t>dblAmountOwed</a:t>
            </a:r>
            <a:r>
              <a:rPr lang="en-US" sz="2600" dirty="0"/>
              <a:t> = </a:t>
            </a:r>
            <a:r>
              <a:rPr lang="en-US" sz="2600" dirty="0" err="1"/>
              <a:t>dblAmountOwed</a:t>
            </a:r>
            <a:r>
              <a:rPr lang="en-US" sz="2600" dirty="0"/>
              <a:t> * 0.95</a:t>
            </a:r>
          </a:p>
          <a:p>
            <a:pPr marL="400050" lvl="1" indent="0">
              <a:buNone/>
            </a:pPr>
            <a:r>
              <a:rPr lang="en-US" sz="2600" dirty="0"/>
              <a:t>End If</a:t>
            </a:r>
          </a:p>
          <a:p>
            <a:pPr marL="0" indent="0">
              <a:buNone/>
            </a:pPr>
            <a:r>
              <a:rPr lang="en-US" dirty="0"/>
              <a:t> </a:t>
            </a:r>
          </a:p>
        </p:txBody>
      </p:sp>
      <p:sp>
        <p:nvSpPr>
          <p:cNvPr id="4" name="Slide Number Placeholder 3">
            <a:extLst>
              <a:ext uri="{FF2B5EF4-FFF2-40B4-BE49-F238E27FC236}">
                <a16:creationId xmlns:a16="http://schemas.microsoft.com/office/drawing/2014/main" id="{9CB10230-D7F0-2940-A703-259F52E2F290}"/>
              </a:ext>
            </a:extLst>
          </p:cNvPr>
          <p:cNvSpPr>
            <a:spLocks noGrp="1"/>
          </p:cNvSpPr>
          <p:nvPr>
            <p:ph type="sldNum" sz="quarter" idx="12"/>
          </p:nvPr>
        </p:nvSpPr>
        <p:spPr/>
        <p:txBody>
          <a:bodyPr/>
          <a:lstStyle/>
          <a:p>
            <a:fld id="{BA90D935-042D-4DAA-8E9E-A5057E480CC7}" type="slidenum">
              <a:rPr lang="en-US" smtClean="0"/>
              <a:t>12</a:t>
            </a:fld>
            <a:endParaRPr lang="en-US"/>
          </a:p>
        </p:txBody>
      </p:sp>
    </p:spTree>
    <p:extLst>
      <p:ext uri="{BB962C8B-B14F-4D97-AF65-F5344CB8AC3E}">
        <p14:creationId xmlns:p14="http://schemas.microsoft.com/office/powerpoint/2010/main" val="4216794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p:txBody>
          <a:bodyPr/>
          <a:lstStyle/>
          <a:p>
            <a:r>
              <a:rPr lang="en-US" dirty="0"/>
              <a:t>Example 2.2. Compare3Numbers.xlsm contains an application that displays the smallest and the largest of the three numbers entered by the user. The application first checks whether the values entered by the user are all numeric before comparing them.</a:t>
            </a:r>
          </a:p>
        </p:txBody>
      </p:sp>
      <p:sp>
        <p:nvSpPr>
          <p:cNvPr id="4" name="Slide Number Placeholder 3"/>
          <p:cNvSpPr>
            <a:spLocks noGrp="1"/>
          </p:cNvSpPr>
          <p:nvPr>
            <p:ph type="sldNum" sz="quarter" idx="12"/>
          </p:nvPr>
        </p:nvSpPr>
        <p:spPr/>
        <p:txBody>
          <a:bodyPr/>
          <a:lstStyle/>
          <a:p>
            <a:fld id="{BA90D935-042D-4DAA-8E9E-A5057E480CC7}" type="slidenum">
              <a:rPr lang="en-US" smtClean="0"/>
              <a:t>13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343400"/>
            <a:ext cx="2304636" cy="13767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345008"/>
            <a:ext cx="2301943" cy="1375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4360223"/>
            <a:ext cx="2276475" cy="13599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988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143000"/>
            <a:ext cx="8229600" cy="5486400"/>
          </a:xfrm>
        </p:spPr>
        <p:txBody>
          <a:bodyPr>
            <a:normAutofit fontScale="55000" lnSpcReduction="20000"/>
          </a:bodyPr>
          <a:lstStyle/>
          <a:p>
            <a:r>
              <a:rPr lang="en-US" sz="5800" dirty="0"/>
              <a:t>Example 2.2 (Cont'd)</a:t>
            </a:r>
          </a:p>
          <a:p>
            <a:pPr lvl="1"/>
            <a:r>
              <a:rPr lang="en-US" sz="5100" dirty="0"/>
              <a:t>Checking the content of a </a:t>
            </a:r>
            <a:r>
              <a:rPr lang="en-US" sz="5100" dirty="0" err="1"/>
              <a:t>TextBox</a:t>
            </a:r>
            <a:r>
              <a:rPr lang="en-US" sz="5100" dirty="0"/>
              <a:t> control and highlighting the content if it is non-numeric.</a:t>
            </a:r>
          </a:p>
          <a:p>
            <a:pPr marL="800100" lvl="2" indent="0">
              <a:buNone/>
            </a:pPr>
            <a:endParaRPr lang="en-US" sz="3200" dirty="0">
              <a:solidFill>
                <a:srgbClr val="00CC00"/>
              </a:solidFill>
            </a:endParaRPr>
          </a:p>
          <a:p>
            <a:pPr marL="800100" lvl="2" indent="0">
              <a:buNone/>
            </a:pPr>
            <a:r>
              <a:rPr lang="en-US" sz="3200" dirty="0">
                <a:solidFill>
                  <a:srgbClr val="00CC00"/>
                </a:solidFill>
              </a:rPr>
              <a:t>'Check if the first number is indeed numeric</a:t>
            </a:r>
          </a:p>
          <a:p>
            <a:pPr marL="800100" lvl="2" indent="0">
              <a:buNone/>
            </a:pPr>
            <a:r>
              <a:rPr lang="en-US" sz="3200" dirty="0"/>
              <a:t>If </a:t>
            </a:r>
            <a:r>
              <a:rPr lang="en-US" sz="3200" dirty="0" err="1"/>
              <a:t>VBA.IsNumeric</a:t>
            </a:r>
            <a:r>
              <a:rPr lang="en-US" sz="3200" dirty="0"/>
              <a:t>(txtNumber1.Value) = False Then</a:t>
            </a:r>
          </a:p>
          <a:p>
            <a:pPr marL="800100" lvl="2" indent="0">
              <a:buNone/>
            </a:pPr>
            <a:r>
              <a:rPr lang="en-US" sz="3200" dirty="0"/>
              <a:t>    </a:t>
            </a:r>
            <a:r>
              <a:rPr lang="en-US" sz="3200" dirty="0">
                <a:solidFill>
                  <a:srgbClr val="00CC00"/>
                </a:solidFill>
              </a:rPr>
              <a:t>'Highlight the text in the textbox</a:t>
            </a:r>
          </a:p>
          <a:p>
            <a:pPr marL="800100" lvl="2" indent="0">
              <a:buNone/>
            </a:pPr>
            <a:r>
              <a:rPr lang="en-US" sz="3200" dirty="0"/>
              <a:t>    txtNumber1.SetFocus</a:t>
            </a:r>
          </a:p>
          <a:p>
            <a:pPr marL="800100" lvl="2" indent="0">
              <a:buNone/>
            </a:pPr>
            <a:r>
              <a:rPr lang="en-US" sz="3200" dirty="0"/>
              <a:t>    txtNumber1.SelStart = 0</a:t>
            </a:r>
          </a:p>
          <a:p>
            <a:pPr marL="800100" lvl="2" indent="0">
              <a:buNone/>
            </a:pPr>
            <a:r>
              <a:rPr lang="en-US" sz="3200" dirty="0"/>
              <a:t>    txtNumber1.SelLength = </a:t>
            </a:r>
            <a:r>
              <a:rPr lang="en-US" sz="3200" dirty="0" err="1"/>
              <a:t>VBA.Len</a:t>
            </a:r>
            <a:r>
              <a:rPr lang="en-US" sz="3200" dirty="0"/>
              <a:t>(txtNumber1.Value)</a:t>
            </a:r>
          </a:p>
          <a:p>
            <a:pPr marL="800100" lvl="2" indent="0">
              <a:buNone/>
            </a:pPr>
            <a:r>
              <a:rPr lang="en-US" sz="3200" dirty="0"/>
              <a:t>    </a:t>
            </a:r>
          </a:p>
          <a:p>
            <a:pPr marL="800100" lvl="2" indent="0">
              <a:buNone/>
            </a:pPr>
            <a:r>
              <a:rPr lang="en-US" sz="3200" dirty="0"/>
              <a:t>    </a:t>
            </a:r>
            <a:r>
              <a:rPr lang="en-US" sz="3200" dirty="0">
                <a:solidFill>
                  <a:srgbClr val="00CC00"/>
                </a:solidFill>
              </a:rPr>
              <a:t>'Display a message to the user</a:t>
            </a:r>
          </a:p>
          <a:p>
            <a:pPr marL="800100" lvl="2" indent="0">
              <a:buNone/>
            </a:pPr>
            <a:r>
              <a:rPr lang="en-US" sz="3200" dirty="0"/>
              <a:t> 	  </a:t>
            </a:r>
            <a:r>
              <a:rPr lang="en-US" altLang="zh-TW" sz="3200" dirty="0" err="1"/>
              <a:t>lblDisplay.Caption</a:t>
            </a:r>
            <a:r>
              <a:rPr lang="en-US" altLang="zh-TW" sz="3200" dirty="0"/>
              <a:t> </a:t>
            </a:r>
            <a:r>
              <a:rPr lang="en-US" sz="3200" dirty="0"/>
              <a:t>= "Enter a number!"</a:t>
            </a:r>
          </a:p>
          <a:p>
            <a:pPr marL="800100" lvl="2" indent="0">
              <a:buNone/>
            </a:pPr>
            <a:r>
              <a:rPr lang="en-US" sz="3200" dirty="0"/>
              <a:t> </a:t>
            </a:r>
          </a:p>
          <a:p>
            <a:pPr marL="800100" lvl="2" indent="0">
              <a:buNone/>
            </a:pPr>
            <a:r>
              <a:rPr lang="en-US" sz="3200" dirty="0">
                <a:solidFill>
                  <a:srgbClr val="00CC00"/>
                </a:solidFill>
              </a:rPr>
              <a:t>    'Exit the sub and return to the </a:t>
            </a:r>
            <a:r>
              <a:rPr lang="en-US" sz="3200" dirty="0" err="1">
                <a:solidFill>
                  <a:srgbClr val="00CC00"/>
                </a:solidFill>
              </a:rPr>
              <a:t>UserForm</a:t>
            </a:r>
            <a:endParaRPr lang="en-US" sz="3200" dirty="0">
              <a:solidFill>
                <a:srgbClr val="00CC00"/>
              </a:solidFill>
            </a:endParaRPr>
          </a:p>
          <a:p>
            <a:pPr marL="800100" lvl="2" indent="0">
              <a:buNone/>
            </a:pPr>
            <a:r>
              <a:rPr lang="en-US" sz="3200" dirty="0"/>
              <a:t>    Exit Sub</a:t>
            </a:r>
          </a:p>
          <a:p>
            <a:pPr marL="800100" lvl="2" indent="0">
              <a:buNone/>
            </a:pPr>
            <a:r>
              <a:rPr lang="en-US" sz="3200" dirty="0"/>
              <a:t>    </a:t>
            </a:r>
          </a:p>
          <a:p>
            <a:pPr marL="800100" lvl="2" indent="0">
              <a:buNone/>
            </a:pPr>
            <a:r>
              <a:rPr lang="en-US" sz="3200" dirty="0"/>
              <a:t>End If</a:t>
            </a:r>
          </a:p>
        </p:txBody>
      </p:sp>
      <p:sp>
        <p:nvSpPr>
          <p:cNvPr id="4" name="Slide Number Placeholder 3"/>
          <p:cNvSpPr>
            <a:spLocks noGrp="1"/>
          </p:cNvSpPr>
          <p:nvPr>
            <p:ph type="sldNum" sz="quarter" idx="12"/>
          </p:nvPr>
        </p:nvSpPr>
        <p:spPr/>
        <p:txBody>
          <a:bodyPr/>
          <a:lstStyle/>
          <a:p>
            <a:fld id="{BA90D935-042D-4DAA-8E9E-A5057E480CC7}" type="slidenum">
              <a:rPr lang="en-US" smtClean="0"/>
              <a:t>14</a:t>
            </a:fld>
            <a:endParaRPr lang="en-US"/>
          </a:p>
        </p:txBody>
      </p:sp>
    </p:spTree>
    <p:extLst>
      <p:ext uri="{BB962C8B-B14F-4D97-AF65-F5344CB8AC3E}">
        <p14:creationId xmlns:p14="http://schemas.microsoft.com/office/powerpoint/2010/main" val="612609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066800"/>
            <a:ext cx="8229600" cy="5638800"/>
          </a:xfrm>
        </p:spPr>
        <p:txBody>
          <a:bodyPr>
            <a:normAutofit fontScale="32500" lnSpcReduction="20000"/>
          </a:bodyPr>
          <a:lstStyle/>
          <a:p>
            <a:r>
              <a:rPr lang="en-US" sz="9800" dirty="0"/>
              <a:t>Example 2.2 (Cont'd)</a:t>
            </a:r>
          </a:p>
          <a:p>
            <a:pPr lvl="1"/>
            <a:r>
              <a:rPr lang="en-US" altLang="zh-TW" sz="8600" dirty="0">
                <a:ea typeface="新細明體" charset="-120"/>
              </a:rPr>
              <a:t>Using </a:t>
            </a:r>
            <a:r>
              <a:rPr lang="en-US" altLang="zh-TW" sz="8600" b="1" dirty="0">
                <a:ea typeface="新細明體" charset="-120"/>
              </a:rPr>
              <a:t>With</a:t>
            </a:r>
            <a:r>
              <a:rPr lang="en-US" altLang="zh-TW" sz="8600" dirty="0">
                <a:ea typeface="新細明體" charset="-120"/>
              </a:rPr>
              <a:t> / </a:t>
            </a:r>
            <a:r>
              <a:rPr lang="en-US" altLang="zh-TW" sz="8600" b="1" dirty="0">
                <a:ea typeface="新細明體" charset="-120"/>
              </a:rPr>
              <a:t>End With</a:t>
            </a:r>
            <a:r>
              <a:rPr lang="en-US" altLang="zh-TW" sz="8600" dirty="0">
                <a:ea typeface="新細明體" charset="-120"/>
              </a:rPr>
              <a:t> structure to execute a series of statements on the same object.</a:t>
            </a:r>
          </a:p>
          <a:p>
            <a:pPr marL="400050" lvl="1" indent="0">
              <a:buNone/>
            </a:pPr>
            <a:endParaRPr lang="en-US" altLang="zh-TW" sz="3300" dirty="0">
              <a:solidFill>
                <a:srgbClr val="00CC00"/>
              </a:solidFill>
              <a:ea typeface="新細明體" charset="-120"/>
            </a:endParaRPr>
          </a:p>
          <a:p>
            <a:pPr marL="400050" lvl="1" indent="0">
              <a:buNone/>
            </a:pPr>
            <a:r>
              <a:rPr lang="en-US" altLang="zh-TW" sz="5500" dirty="0">
                <a:solidFill>
                  <a:srgbClr val="00CC00"/>
                </a:solidFill>
                <a:ea typeface="新細明體" charset="-120"/>
              </a:rPr>
              <a:t>'Check if the second number is indeed numeric</a:t>
            </a:r>
          </a:p>
          <a:p>
            <a:pPr marL="400050" lvl="1" indent="0">
              <a:buNone/>
            </a:pPr>
            <a:r>
              <a:rPr lang="en-US" altLang="zh-TW" sz="5500" dirty="0">
                <a:ea typeface="新細明體" charset="-120"/>
              </a:rPr>
              <a:t>With txtNumber2</a:t>
            </a:r>
          </a:p>
          <a:p>
            <a:pPr marL="400050" lvl="1" indent="0">
              <a:buNone/>
            </a:pPr>
            <a:r>
              <a:rPr lang="en-US" altLang="zh-TW" sz="5500" dirty="0">
                <a:ea typeface="新細明體" charset="-120"/>
              </a:rPr>
              <a:t>    If </a:t>
            </a:r>
            <a:r>
              <a:rPr lang="en-US" altLang="zh-TW" sz="5500" dirty="0" err="1">
                <a:ea typeface="新細明體" charset="-120"/>
              </a:rPr>
              <a:t>VBA.IsNumeric</a:t>
            </a:r>
            <a:r>
              <a:rPr lang="en-US" altLang="zh-TW" sz="5500" dirty="0">
                <a:ea typeface="新細明體" charset="-120"/>
              </a:rPr>
              <a:t>(.Value) = False Then</a:t>
            </a:r>
          </a:p>
          <a:p>
            <a:pPr marL="400050" lvl="1" indent="0">
              <a:buNone/>
            </a:pPr>
            <a:r>
              <a:rPr lang="en-US" altLang="zh-TW" sz="5500" dirty="0">
                <a:ea typeface="新細明體" charset="-120"/>
              </a:rPr>
              <a:t>    'Highlight the text in the textbox</a:t>
            </a:r>
          </a:p>
          <a:p>
            <a:pPr marL="400050" lvl="1" indent="0">
              <a:buNone/>
            </a:pPr>
            <a:r>
              <a:rPr lang="en-US" altLang="zh-TW" sz="5500" dirty="0">
                <a:ea typeface="新細明體" charset="-120"/>
              </a:rPr>
              <a:t>        .</a:t>
            </a:r>
            <a:r>
              <a:rPr lang="en-US" altLang="zh-TW" sz="5500" dirty="0" err="1">
                <a:ea typeface="新細明體" charset="-120"/>
              </a:rPr>
              <a:t>SetFocus</a:t>
            </a:r>
            <a:endParaRPr lang="en-US" altLang="zh-TW" sz="5500" dirty="0">
              <a:ea typeface="新細明體" charset="-120"/>
            </a:endParaRPr>
          </a:p>
          <a:p>
            <a:pPr marL="400050" lvl="1" indent="0">
              <a:buNone/>
            </a:pPr>
            <a:r>
              <a:rPr lang="en-US" altLang="zh-TW" sz="5500" dirty="0">
                <a:ea typeface="新細明體" charset="-120"/>
              </a:rPr>
              <a:t>        .</a:t>
            </a:r>
            <a:r>
              <a:rPr lang="en-US" altLang="zh-TW" sz="5500" dirty="0" err="1">
                <a:ea typeface="新細明體" charset="-120"/>
              </a:rPr>
              <a:t>SelStart</a:t>
            </a:r>
            <a:r>
              <a:rPr lang="en-US" altLang="zh-TW" sz="5500" dirty="0">
                <a:ea typeface="新細明體" charset="-120"/>
              </a:rPr>
              <a:t> = 0</a:t>
            </a:r>
          </a:p>
          <a:p>
            <a:pPr marL="400050" lvl="1" indent="0">
              <a:buNone/>
            </a:pPr>
            <a:r>
              <a:rPr lang="en-US" altLang="zh-TW" sz="5500" dirty="0">
                <a:ea typeface="新細明體" charset="-120"/>
              </a:rPr>
              <a:t>        .</a:t>
            </a:r>
            <a:r>
              <a:rPr lang="en-US" altLang="zh-TW" sz="5500" dirty="0" err="1">
                <a:ea typeface="新細明體" charset="-120"/>
              </a:rPr>
              <a:t>SelLength</a:t>
            </a:r>
            <a:r>
              <a:rPr lang="en-US" altLang="zh-TW" sz="5500" dirty="0">
                <a:ea typeface="新細明體" charset="-120"/>
              </a:rPr>
              <a:t> = </a:t>
            </a:r>
            <a:r>
              <a:rPr lang="en-US" altLang="zh-TW" sz="5500" dirty="0" err="1">
                <a:ea typeface="新細明體" charset="-120"/>
              </a:rPr>
              <a:t>VBA.Len</a:t>
            </a:r>
            <a:r>
              <a:rPr lang="en-US" altLang="zh-TW" sz="5500" dirty="0">
                <a:ea typeface="新細明體" charset="-120"/>
              </a:rPr>
              <a:t>(.Value)</a:t>
            </a:r>
          </a:p>
          <a:p>
            <a:pPr marL="400050" lvl="1" indent="0">
              <a:buNone/>
            </a:pPr>
            <a:r>
              <a:rPr lang="en-US" altLang="zh-TW" sz="5500" dirty="0">
                <a:ea typeface="新細明體" charset="-120"/>
              </a:rPr>
              <a:t>    </a:t>
            </a:r>
          </a:p>
          <a:p>
            <a:pPr marL="400050" lvl="1" indent="0">
              <a:buNone/>
            </a:pPr>
            <a:r>
              <a:rPr lang="en-US" altLang="zh-TW" sz="5500" dirty="0">
                <a:ea typeface="新細明體" charset="-120"/>
              </a:rPr>
              <a:t>        'Display a message to the user</a:t>
            </a:r>
          </a:p>
          <a:p>
            <a:pPr marL="400050" lvl="1" indent="0">
              <a:buNone/>
            </a:pPr>
            <a:r>
              <a:rPr lang="en-US" altLang="zh-TW" sz="5500" dirty="0">
                <a:ea typeface="新細明體" charset="-120"/>
              </a:rPr>
              <a:t>        </a:t>
            </a:r>
            <a:r>
              <a:rPr lang="en-US" altLang="zh-TW" sz="5500" dirty="0" err="1">
                <a:ea typeface="新細明體" charset="-120"/>
              </a:rPr>
              <a:t>lblDisplay.Caption</a:t>
            </a:r>
            <a:r>
              <a:rPr lang="en-US" altLang="zh-TW" sz="5500" dirty="0">
                <a:ea typeface="新細明體" charset="-120"/>
              </a:rPr>
              <a:t>= "Enter a number!"</a:t>
            </a:r>
          </a:p>
          <a:p>
            <a:pPr marL="400050" lvl="1" indent="0">
              <a:buNone/>
            </a:pPr>
            <a:r>
              <a:rPr lang="en-US" altLang="zh-TW" sz="5500" dirty="0">
                <a:ea typeface="新細明體" charset="-120"/>
              </a:rPr>
              <a:t> </a:t>
            </a:r>
          </a:p>
          <a:p>
            <a:pPr marL="400050" lvl="1" indent="0">
              <a:buNone/>
            </a:pPr>
            <a:r>
              <a:rPr lang="en-US" altLang="zh-TW" sz="5500" dirty="0">
                <a:ea typeface="新細明體" charset="-120"/>
              </a:rPr>
              <a:t>        'Exit the sub and return to the </a:t>
            </a:r>
            <a:r>
              <a:rPr lang="en-US" altLang="zh-TW" sz="5500" dirty="0" err="1">
                <a:ea typeface="新細明體" charset="-120"/>
              </a:rPr>
              <a:t>UserForm</a:t>
            </a:r>
            <a:endParaRPr lang="en-US" altLang="zh-TW" sz="5500" dirty="0">
              <a:ea typeface="新細明體" charset="-120"/>
            </a:endParaRPr>
          </a:p>
          <a:p>
            <a:pPr marL="400050" lvl="1" indent="0">
              <a:buNone/>
            </a:pPr>
            <a:r>
              <a:rPr lang="en-US" altLang="zh-TW" sz="5500" dirty="0">
                <a:ea typeface="新細明體" charset="-120"/>
              </a:rPr>
              <a:t>        Exit Sub</a:t>
            </a:r>
          </a:p>
          <a:p>
            <a:pPr marL="400050" lvl="1" indent="0">
              <a:buNone/>
            </a:pPr>
            <a:r>
              <a:rPr lang="en-US" altLang="zh-TW" sz="5500" dirty="0">
                <a:ea typeface="新細明體" charset="-120"/>
              </a:rPr>
              <a:t>    End If</a:t>
            </a:r>
          </a:p>
          <a:p>
            <a:pPr marL="400050" lvl="1" indent="0">
              <a:buNone/>
            </a:pPr>
            <a:r>
              <a:rPr lang="en-US" altLang="zh-TW" sz="5500" dirty="0">
                <a:ea typeface="新細明體" charset="-120"/>
              </a:rPr>
              <a:t>End With</a:t>
            </a:r>
          </a:p>
          <a:p>
            <a:pPr marL="0" indent="0">
              <a:buNone/>
            </a:pPr>
            <a:endParaRPr lang="en-US" altLang="zh-TW" dirty="0">
              <a:ea typeface="新細明體" charset="-120"/>
            </a:endParaRP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15</a:t>
            </a:fld>
            <a:endParaRPr lang="en-US"/>
          </a:p>
        </p:txBody>
      </p:sp>
    </p:spTree>
    <p:extLst>
      <p:ext uri="{BB962C8B-B14F-4D97-AF65-F5344CB8AC3E}">
        <p14:creationId xmlns:p14="http://schemas.microsoft.com/office/powerpoint/2010/main" val="1739908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219200"/>
            <a:ext cx="8229600" cy="5257800"/>
          </a:xfrm>
        </p:spPr>
        <p:txBody>
          <a:bodyPr>
            <a:normAutofit lnSpcReduction="10000"/>
          </a:bodyPr>
          <a:lstStyle/>
          <a:p>
            <a:r>
              <a:rPr lang="en-US" dirty="0"/>
              <a:t>Logical Operators</a:t>
            </a:r>
          </a:p>
          <a:p>
            <a:pPr lvl="1">
              <a:lnSpc>
                <a:spcPct val="90000"/>
              </a:lnSpc>
            </a:pPr>
            <a:r>
              <a:rPr lang="en-US" altLang="zh-TW" dirty="0">
                <a:ea typeface="新細明體" charset="-120"/>
              </a:rPr>
              <a:t>Logical operator And</a:t>
            </a:r>
          </a:p>
          <a:p>
            <a:pPr lvl="2">
              <a:lnSpc>
                <a:spcPct val="90000"/>
              </a:lnSpc>
            </a:pPr>
            <a:r>
              <a:rPr lang="en-US" altLang="zh-TW" dirty="0">
                <a:ea typeface="新細明體" charset="-120"/>
              </a:rPr>
              <a:t>When the conditions on both sides of the And operator are true, the result is true.</a:t>
            </a:r>
          </a:p>
          <a:p>
            <a:pPr lvl="2">
              <a:lnSpc>
                <a:spcPct val="90000"/>
              </a:lnSpc>
            </a:pPr>
            <a:r>
              <a:rPr lang="en-US" altLang="zh-TW" dirty="0">
                <a:ea typeface="新細明體" charset="-120"/>
              </a:rPr>
              <a:t>Syntax:</a:t>
            </a:r>
            <a:r>
              <a:rPr lang="en-US" altLang="zh-TW" b="1" dirty="0">
                <a:ea typeface="新細明體" charset="-120"/>
              </a:rPr>
              <a:t> </a:t>
            </a:r>
            <a:r>
              <a:rPr lang="en-US" altLang="zh-TW" dirty="0">
                <a:ea typeface="新細明體" charset="-120"/>
              </a:rPr>
              <a:t>If </a:t>
            </a:r>
            <a:r>
              <a:rPr lang="en-US" altLang="zh-TW" i="1" dirty="0">
                <a:ea typeface="新細明體" charset="-120"/>
              </a:rPr>
              <a:t>condition1</a:t>
            </a:r>
            <a:r>
              <a:rPr lang="en-US" altLang="zh-TW" dirty="0">
                <a:ea typeface="新細明體" charset="-120"/>
              </a:rPr>
              <a:t>  And </a:t>
            </a:r>
            <a:r>
              <a:rPr lang="en-US" altLang="zh-TW" i="1" dirty="0">
                <a:ea typeface="新細明體" charset="-120"/>
              </a:rPr>
              <a:t>condition2</a:t>
            </a:r>
            <a:r>
              <a:rPr lang="en-US" altLang="zh-TW" dirty="0">
                <a:ea typeface="新細明體" charset="-120"/>
              </a:rPr>
              <a:t>  Then … </a:t>
            </a:r>
          </a:p>
          <a:p>
            <a:pPr lvl="1">
              <a:lnSpc>
                <a:spcPct val="90000"/>
              </a:lnSpc>
            </a:pPr>
            <a:r>
              <a:rPr lang="en-US" altLang="zh-TW" dirty="0">
                <a:ea typeface="新細明體" charset="-120"/>
              </a:rPr>
              <a:t>Logical operator Or</a:t>
            </a:r>
          </a:p>
          <a:p>
            <a:pPr lvl="2">
              <a:lnSpc>
                <a:spcPct val="90000"/>
              </a:lnSpc>
            </a:pPr>
            <a:r>
              <a:rPr lang="en-US" altLang="zh-TW" dirty="0">
                <a:ea typeface="新細明體" charset="-120"/>
              </a:rPr>
              <a:t> When either condition on both sides of the Or operator is true, the result is true.</a:t>
            </a:r>
          </a:p>
          <a:p>
            <a:pPr lvl="2">
              <a:lnSpc>
                <a:spcPct val="90000"/>
              </a:lnSpc>
            </a:pPr>
            <a:r>
              <a:rPr lang="en-US" altLang="zh-TW" dirty="0">
                <a:ea typeface="新細明體" charset="-120"/>
              </a:rPr>
              <a:t>Syntax: If </a:t>
            </a:r>
            <a:r>
              <a:rPr lang="en-US" altLang="zh-TW" i="1" dirty="0">
                <a:ea typeface="新細明體" charset="-120"/>
              </a:rPr>
              <a:t>condition1</a:t>
            </a:r>
            <a:r>
              <a:rPr lang="en-US" altLang="zh-TW" dirty="0">
                <a:ea typeface="新細明體" charset="-120"/>
              </a:rPr>
              <a:t>  Or </a:t>
            </a:r>
            <a:r>
              <a:rPr lang="en-US" altLang="zh-TW" i="1" dirty="0">
                <a:ea typeface="新細明體" charset="-120"/>
              </a:rPr>
              <a:t>condition2</a:t>
            </a:r>
            <a:r>
              <a:rPr lang="en-US" altLang="zh-TW" dirty="0">
                <a:ea typeface="新細明體" charset="-120"/>
              </a:rPr>
              <a:t>  Then …</a:t>
            </a:r>
          </a:p>
          <a:p>
            <a:pPr lvl="1">
              <a:lnSpc>
                <a:spcPct val="90000"/>
              </a:lnSpc>
            </a:pPr>
            <a:r>
              <a:rPr lang="en-US" altLang="zh-TW" dirty="0">
                <a:ea typeface="新細明體" charset="-120"/>
              </a:rPr>
              <a:t>Multiple And and Or operators can be used in the same IF or </a:t>
            </a:r>
            <a:r>
              <a:rPr lang="en-US" altLang="zh-TW" dirty="0" err="1">
                <a:ea typeface="新細明體" charset="-120"/>
              </a:rPr>
              <a:t>ElseIF</a:t>
            </a:r>
            <a:r>
              <a:rPr lang="en-US" altLang="zh-TW" dirty="0">
                <a:ea typeface="新細明體" charset="-120"/>
              </a:rPr>
              <a:t> statement, but And operator precedes Or operator.</a:t>
            </a:r>
          </a:p>
          <a:p>
            <a:pPr lvl="1">
              <a:lnSpc>
                <a:spcPct val="90000"/>
              </a:lnSpc>
            </a:pPr>
            <a:r>
              <a:rPr lang="en-US" altLang="zh-TW" dirty="0">
                <a:ea typeface="新細明體" charset="-120"/>
              </a:rPr>
              <a:t>Parentheses ( ) may be used to group conditions.</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16</a:t>
            </a:fld>
            <a:endParaRPr lang="en-US"/>
          </a:p>
        </p:txBody>
      </p:sp>
    </p:spTree>
    <p:extLst>
      <p:ext uri="{BB962C8B-B14F-4D97-AF65-F5344CB8AC3E}">
        <p14:creationId xmlns:p14="http://schemas.microsoft.com/office/powerpoint/2010/main" val="355459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371600"/>
            <a:ext cx="8382000" cy="4754563"/>
          </a:xfrm>
        </p:spPr>
        <p:txBody>
          <a:bodyPr/>
          <a:lstStyle/>
          <a:p>
            <a:r>
              <a:rPr lang="en-US" dirty="0"/>
              <a:t>Logical Operators</a:t>
            </a:r>
          </a:p>
          <a:p>
            <a:pPr lvl="1"/>
            <a:r>
              <a:rPr lang="en-US" dirty="0"/>
              <a:t>Some examples:</a:t>
            </a:r>
          </a:p>
          <a:p>
            <a:pPr lvl="2"/>
            <a:r>
              <a:rPr lang="en-US" dirty="0"/>
              <a:t>To check if the value of Var1 is between 15 and 20, the s</a:t>
            </a:r>
            <a:r>
              <a:rPr lang="en-US" sz="2400" dirty="0"/>
              <a:t>tatement is “If Var1 &gt;= 15 And Var1 &lt;= 20 Then”.</a:t>
            </a:r>
          </a:p>
          <a:p>
            <a:pPr lvl="2"/>
            <a:r>
              <a:rPr lang="en-US" dirty="0"/>
              <a:t>To check if the value of Var1 is smaller than 15 or larger than 20, the statement is</a:t>
            </a:r>
            <a:r>
              <a:rPr lang="en-US" sz="2400" dirty="0"/>
              <a:t> “If Var1 &lt; 15 Or Var1 &gt; 20 Then”.</a:t>
            </a:r>
          </a:p>
          <a:p>
            <a:pPr lvl="2"/>
            <a:r>
              <a:rPr lang="en-US" dirty="0"/>
              <a:t>To check if the value of Var1 equals 5 and the value of Var2 is smaller than 15 or larger than 20. The statement is “If Var1 = 5 And (Var2 &lt; 15 Or Var2 &gt; 20) Then”</a:t>
            </a:r>
          </a:p>
        </p:txBody>
      </p:sp>
      <p:sp>
        <p:nvSpPr>
          <p:cNvPr id="4" name="Slide Number Placeholder 3"/>
          <p:cNvSpPr>
            <a:spLocks noGrp="1"/>
          </p:cNvSpPr>
          <p:nvPr>
            <p:ph type="sldNum" sz="quarter" idx="12"/>
          </p:nvPr>
        </p:nvSpPr>
        <p:spPr/>
        <p:txBody>
          <a:bodyPr/>
          <a:lstStyle/>
          <a:p>
            <a:fld id="{BA90D935-042D-4DAA-8E9E-A5057E480CC7}" type="slidenum">
              <a:rPr lang="en-US" smtClean="0"/>
              <a:t>17</a:t>
            </a:fld>
            <a:endParaRPr lang="en-US"/>
          </a:p>
        </p:txBody>
      </p:sp>
    </p:spTree>
    <p:extLst>
      <p:ext uri="{BB962C8B-B14F-4D97-AF65-F5344CB8AC3E}">
        <p14:creationId xmlns:p14="http://schemas.microsoft.com/office/powerpoint/2010/main" val="2315688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 (Self-Study)</a:t>
            </a:r>
          </a:p>
        </p:txBody>
      </p:sp>
      <p:sp>
        <p:nvSpPr>
          <p:cNvPr id="3" name="Content Placeholder 2"/>
          <p:cNvSpPr>
            <a:spLocks noGrp="1"/>
          </p:cNvSpPr>
          <p:nvPr>
            <p:ph idx="1"/>
          </p:nvPr>
        </p:nvSpPr>
        <p:spPr>
          <a:xfrm>
            <a:off x="304800" y="1371600"/>
            <a:ext cx="4953000" cy="4754563"/>
          </a:xfrm>
        </p:spPr>
        <p:txBody>
          <a:bodyPr>
            <a:normAutofit lnSpcReduction="10000"/>
          </a:bodyPr>
          <a:lstStyle/>
          <a:p>
            <a:r>
              <a:rPr lang="en-US" dirty="0"/>
              <a:t>Nested Selection Structures</a:t>
            </a:r>
          </a:p>
          <a:p>
            <a:pPr lvl="1"/>
            <a:r>
              <a:rPr lang="en-US" dirty="0"/>
              <a:t>When either a selection structure's true path or its false path contains another selection structure, the inner selection structure is referred to as a nested selection structure because it is contained within the other selection structure.</a:t>
            </a:r>
          </a:p>
        </p:txBody>
      </p:sp>
      <p:sp>
        <p:nvSpPr>
          <p:cNvPr id="4" name="Slide Number Placeholder 3"/>
          <p:cNvSpPr>
            <a:spLocks noGrp="1"/>
          </p:cNvSpPr>
          <p:nvPr>
            <p:ph type="sldNum" sz="quarter" idx="12"/>
          </p:nvPr>
        </p:nvSpPr>
        <p:spPr/>
        <p:txBody>
          <a:bodyPr/>
          <a:lstStyle/>
          <a:p>
            <a:fld id="{BA90D935-042D-4DAA-8E9E-A5057E480CC7}" type="slidenum">
              <a:rPr lang="en-US" smtClean="0"/>
              <a:t>18</a:t>
            </a:fld>
            <a:endParaRPr lang="en-US"/>
          </a:p>
        </p:txBody>
      </p:sp>
      <p:grpSp>
        <p:nvGrpSpPr>
          <p:cNvPr id="27" name="Group 26"/>
          <p:cNvGrpSpPr/>
          <p:nvPr/>
        </p:nvGrpSpPr>
        <p:grpSpPr>
          <a:xfrm>
            <a:off x="6170009" y="1828516"/>
            <a:ext cx="1678591" cy="4024596"/>
            <a:chOff x="6170009" y="1828516"/>
            <a:chExt cx="1678591" cy="4024596"/>
          </a:xfrm>
        </p:grpSpPr>
        <p:sp>
          <p:nvSpPr>
            <p:cNvPr id="6" name="AutoShape 4"/>
            <p:cNvSpPr>
              <a:spLocks/>
            </p:cNvSpPr>
            <p:nvPr/>
          </p:nvSpPr>
          <p:spPr bwMode="auto">
            <a:xfrm>
              <a:off x="6170009" y="2057401"/>
              <a:ext cx="177014" cy="3618404"/>
            </a:xfrm>
            <a:prstGeom prst="leftBracket">
              <a:avLst>
                <a:gd name="adj" fmla="val 128600"/>
              </a:avLst>
            </a:prstGeom>
            <a:noFill/>
            <a:ln w="9525">
              <a:solidFill>
                <a:schemeClr val="tx1"/>
              </a:solidFill>
              <a:round/>
              <a:headEnd/>
              <a:tailEnd/>
            </a:ln>
          </p:spPr>
          <p:txBody>
            <a:bodyPr wrap="none" anchor="ctr"/>
            <a:lstStyle/>
            <a:p>
              <a:endParaRPr lang="zh-TW" altLang="en-US"/>
            </a:p>
          </p:txBody>
        </p:sp>
        <p:sp>
          <p:nvSpPr>
            <p:cNvPr id="7" name="AutoShape 5"/>
            <p:cNvSpPr>
              <a:spLocks/>
            </p:cNvSpPr>
            <p:nvPr/>
          </p:nvSpPr>
          <p:spPr bwMode="auto">
            <a:xfrm>
              <a:off x="6557993" y="2505075"/>
              <a:ext cx="130282" cy="865188"/>
            </a:xfrm>
            <a:prstGeom prst="leftBracket">
              <a:avLst>
                <a:gd name="adj" fmla="val 62681"/>
              </a:avLst>
            </a:prstGeom>
            <a:noFill/>
            <a:ln w="9525">
              <a:solidFill>
                <a:schemeClr val="tx1"/>
              </a:solidFill>
              <a:round/>
              <a:headEnd/>
              <a:tailEnd/>
            </a:ln>
          </p:spPr>
          <p:txBody>
            <a:bodyPr wrap="none" anchor="ctr"/>
            <a:lstStyle/>
            <a:p>
              <a:endParaRPr lang="zh-TW" altLang="en-US"/>
            </a:p>
          </p:txBody>
        </p:sp>
        <p:sp>
          <p:nvSpPr>
            <p:cNvPr id="8" name="AutoShape 6"/>
            <p:cNvSpPr>
              <a:spLocks/>
            </p:cNvSpPr>
            <p:nvPr/>
          </p:nvSpPr>
          <p:spPr bwMode="auto">
            <a:xfrm>
              <a:off x="6552524" y="4186940"/>
              <a:ext cx="130282" cy="1057275"/>
            </a:xfrm>
            <a:prstGeom prst="leftBracket">
              <a:avLst>
                <a:gd name="adj" fmla="val 60326"/>
              </a:avLst>
            </a:prstGeom>
            <a:noFill/>
            <a:ln w="9525">
              <a:solidFill>
                <a:schemeClr val="tx1"/>
              </a:solidFill>
              <a:round/>
              <a:headEnd/>
              <a:tailEnd/>
            </a:ln>
          </p:spPr>
          <p:txBody>
            <a:bodyPr wrap="none" anchor="ctr"/>
            <a:lstStyle/>
            <a:p>
              <a:endParaRPr lang="zh-TW" altLang="en-US"/>
            </a:p>
          </p:txBody>
        </p:sp>
        <p:sp>
          <p:nvSpPr>
            <p:cNvPr id="9" name="AutoShape 7"/>
            <p:cNvSpPr>
              <a:spLocks/>
            </p:cNvSpPr>
            <p:nvPr/>
          </p:nvSpPr>
          <p:spPr bwMode="auto">
            <a:xfrm>
              <a:off x="6909383" y="4401252"/>
              <a:ext cx="143027" cy="635000"/>
            </a:xfrm>
            <a:prstGeom prst="leftBracket">
              <a:avLst>
                <a:gd name="adj" fmla="val 46416"/>
              </a:avLst>
            </a:prstGeom>
            <a:noFill/>
            <a:ln w="9525">
              <a:solidFill>
                <a:schemeClr val="tx1"/>
              </a:solidFill>
              <a:round/>
              <a:headEnd/>
              <a:tailEnd/>
            </a:ln>
          </p:spPr>
          <p:txBody>
            <a:bodyPr wrap="none" anchor="ctr"/>
            <a:lstStyle/>
            <a:p>
              <a:endParaRPr lang="zh-TW" altLang="en-US"/>
            </a:p>
          </p:txBody>
        </p:sp>
        <p:sp>
          <p:nvSpPr>
            <p:cNvPr id="18" name="Text Box 25"/>
            <p:cNvSpPr txBox="1">
              <a:spLocks noChangeArrowheads="1"/>
            </p:cNvSpPr>
            <p:nvPr/>
          </p:nvSpPr>
          <p:spPr bwMode="auto">
            <a:xfrm>
              <a:off x="6290347" y="1828516"/>
              <a:ext cx="1107397" cy="646331"/>
            </a:xfrm>
            <a:prstGeom prst="rect">
              <a:avLst/>
            </a:prstGeom>
            <a:noFill/>
            <a:ln w="9525" algn="ctr">
              <a:noFill/>
              <a:miter lim="800000"/>
              <a:headEnd/>
              <a:tailEnd/>
            </a:ln>
          </p:spPr>
          <p:txBody>
            <a:bodyPr wrap="square">
              <a:spAutoFit/>
            </a:bodyPr>
            <a:lstStyle/>
            <a:p>
              <a:r>
                <a:rPr lang="en-US" altLang="zh-TW" dirty="0"/>
                <a:t>If … Then</a:t>
              </a:r>
            </a:p>
            <a:p>
              <a:r>
                <a:rPr lang="en-US" altLang="zh-TW" dirty="0"/>
                <a:t>… </a:t>
              </a:r>
            </a:p>
          </p:txBody>
        </p:sp>
        <p:sp>
          <p:nvSpPr>
            <p:cNvPr id="19" name="Text Box 26"/>
            <p:cNvSpPr txBox="1">
              <a:spLocks noChangeArrowheads="1"/>
            </p:cNvSpPr>
            <p:nvPr/>
          </p:nvSpPr>
          <p:spPr bwMode="auto">
            <a:xfrm>
              <a:off x="6292668" y="5486400"/>
              <a:ext cx="780276" cy="366712"/>
            </a:xfrm>
            <a:prstGeom prst="rect">
              <a:avLst/>
            </a:prstGeom>
            <a:noFill/>
            <a:ln w="9525" algn="ctr">
              <a:noFill/>
              <a:miter lim="800000"/>
              <a:headEnd/>
              <a:tailEnd/>
            </a:ln>
          </p:spPr>
          <p:txBody>
            <a:bodyPr>
              <a:spAutoFit/>
            </a:bodyPr>
            <a:lstStyle/>
            <a:p>
              <a:pPr>
                <a:spcBef>
                  <a:spcPct val="50000"/>
                </a:spcBef>
              </a:pPr>
              <a:r>
                <a:rPr lang="en-US" altLang="zh-TW" dirty="0" err="1"/>
                <a:t>EndIf</a:t>
              </a:r>
              <a:endParaRPr lang="en-US" altLang="zh-TW" dirty="0"/>
            </a:p>
          </p:txBody>
        </p:sp>
        <p:sp>
          <p:nvSpPr>
            <p:cNvPr id="20" name="Text Box 27"/>
            <p:cNvSpPr txBox="1">
              <a:spLocks noChangeArrowheads="1"/>
            </p:cNvSpPr>
            <p:nvPr/>
          </p:nvSpPr>
          <p:spPr bwMode="auto">
            <a:xfrm>
              <a:off x="6635879" y="2324100"/>
              <a:ext cx="907921" cy="338554"/>
            </a:xfrm>
            <a:prstGeom prst="rect">
              <a:avLst/>
            </a:prstGeom>
            <a:noFill/>
            <a:ln w="9525" algn="ctr">
              <a:noFill/>
              <a:miter lim="800000"/>
              <a:headEnd/>
              <a:tailEnd/>
            </a:ln>
          </p:spPr>
          <p:txBody>
            <a:bodyPr wrap="square">
              <a:spAutoFit/>
            </a:bodyPr>
            <a:lstStyle/>
            <a:p>
              <a:pPr>
                <a:spcBef>
                  <a:spcPct val="50000"/>
                </a:spcBef>
              </a:pPr>
              <a:r>
                <a:rPr lang="en-US" altLang="zh-TW" sz="1600" dirty="0"/>
                <a:t>If …Then</a:t>
              </a:r>
            </a:p>
          </p:txBody>
        </p:sp>
        <p:sp>
          <p:nvSpPr>
            <p:cNvPr id="21" name="Text Box 28"/>
            <p:cNvSpPr txBox="1">
              <a:spLocks noChangeArrowheads="1"/>
            </p:cNvSpPr>
            <p:nvPr/>
          </p:nvSpPr>
          <p:spPr bwMode="auto">
            <a:xfrm>
              <a:off x="6641543" y="3201988"/>
              <a:ext cx="674068" cy="336550"/>
            </a:xfrm>
            <a:prstGeom prst="rect">
              <a:avLst/>
            </a:prstGeom>
            <a:noFill/>
            <a:ln w="9525" algn="ctr">
              <a:noFill/>
              <a:miter lim="800000"/>
              <a:headEnd/>
              <a:tailEnd/>
            </a:ln>
          </p:spPr>
          <p:txBody>
            <a:bodyPr>
              <a:spAutoFit/>
            </a:bodyPr>
            <a:lstStyle/>
            <a:p>
              <a:pPr>
                <a:spcBef>
                  <a:spcPct val="50000"/>
                </a:spcBef>
              </a:pPr>
              <a:r>
                <a:rPr lang="en-US" altLang="zh-TW" sz="1600" dirty="0" err="1"/>
                <a:t>EndIf</a:t>
              </a:r>
              <a:endParaRPr lang="en-US" altLang="zh-TW" sz="1600" dirty="0"/>
            </a:p>
          </p:txBody>
        </p:sp>
        <p:sp>
          <p:nvSpPr>
            <p:cNvPr id="22" name="Text Box 29"/>
            <p:cNvSpPr txBox="1">
              <a:spLocks noChangeArrowheads="1"/>
            </p:cNvSpPr>
            <p:nvPr/>
          </p:nvSpPr>
          <p:spPr bwMode="auto">
            <a:xfrm>
              <a:off x="6619081" y="4023427"/>
              <a:ext cx="1000919" cy="338554"/>
            </a:xfrm>
            <a:prstGeom prst="rect">
              <a:avLst/>
            </a:prstGeom>
            <a:noFill/>
            <a:ln w="9525" algn="ctr">
              <a:noFill/>
              <a:miter lim="800000"/>
              <a:headEnd/>
              <a:tailEnd/>
            </a:ln>
          </p:spPr>
          <p:txBody>
            <a:bodyPr wrap="square">
              <a:spAutoFit/>
            </a:bodyPr>
            <a:lstStyle/>
            <a:p>
              <a:pPr>
                <a:spcBef>
                  <a:spcPct val="50000"/>
                </a:spcBef>
              </a:pPr>
              <a:r>
                <a:rPr lang="en-US" altLang="zh-TW" sz="1600" dirty="0"/>
                <a:t>If … Then</a:t>
              </a:r>
            </a:p>
          </p:txBody>
        </p:sp>
        <p:sp>
          <p:nvSpPr>
            <p:cNvPr id="23" name="Text Box 31"/>
            <p:cNvSpPr txBox="1">
              <a:spLocks noChangeArrowheads="1"/>
            </p:cNvSpPr>
            <p:nvPr/>
          </p:nvSpPr>
          <p:spPr bwMode="auto">
            <a:xfrm>
              <a:off x="6631826" y="5066415"/>
              <a:ext cx="674068" cy="336550"/>
            </a:xfrm>
            <a:prstGeom prst="rect">
              <a:avLst/>
            </a:prstGeom>
            <a:noFill/>
            <a:ln w="9525" algn="ctr">
              <a:noFill/>
              <a:miter lim="800000"/>
              <a:headEnd/>
              <a:tailEnd/>
            </a:ln>
          </p:spPr>
          <p:txBody>
            <a:bodyPr>
              <a:spAutoFit/>
            </a:bodyPr>
            <a:lstStyle/>
            <a:p>
              <a:pPr>
                <a:spcBef>
                  <a:spcPct val="50000"/>
                </a:spcBef>
              </a:pPr>
              <a:r>
                <a:rPr lang="en-US" altLang="zh-TW" sz="1600"/>
                <a:t>EndIf</a:t>
              </a:r>
            </a:p>
          </p:txBody>
        </p:sp>
        <p:sp>
          <p:nvSpPr>
            <p:cNvPr id="24" name="Text Box 32"/>
            <p:cNvSpPr txBox="1">
              <a:spLocks noChangeArrowheads="1"/>
            </p:cNvSpPr>
            <p:nvPr/>
          </p:nvSpPr>
          <p:spPr bwMode="auto">
            <a:xfrm>
              <a:off x="6994350" y="4259965"/>
              <a:ext cx="854250" cy="307777"/>
            </a:xfrm>
            <a:prstGeom prst="rect">
              <a:avLst/>
            </a:prstGeom>
            <a:noFill/>
            <a:ln w="9525" algn="ctr">
              <a:noFill/>
              <a:miter lim="800000"/>
              <a:headEnd/>
              <a:tailEnd/>
            </a:ln>
          </p:spPr>
          <p:txBody>
            <a:bodyPr wrap="square">
              <a:spAutoFit/>
            </a:bodyPr>
            <a:lstStyle/>
            <a:p>
              <a:pPr>
                <a:spcBef>
                  <a:spcPct val="50000"/>
                </a:spcBef>
              </a:pPr>
              <a:r>
                <a:rPr lang="en-US" altLang="zh-TW" sz="1400" dirty="0"/>
                <a:t>If … Then</a:t>
              </a:r>
            </a:p>
          </p:txBody>
        </p:sp>
        <p:sp>
          <p:nvSpPr>
            <p:cNvPr id="25" name="Text Box 33"/>
            <p:cNvSpPr txBox="1">
              <a:spLocks noChangeArrowheads="1"/>
            </p:cNvSpPr>
            <p:nvPr/>
          </p:nvSpPr>
          <p:spPr bwMode="auto">
            <a:xfrm>
              <a:off x="7001430" y="4896552"/>
              <a:ext cx="674068" cy="304800"/>
            </a:xfrm>
            <a:prstGeom prst="rect">
              <a:avLst/>
            </a:prstGeom>
            <a:noFill/>
            <a:ln w="9525" algn="ctr">
              <a:noFill/>
              <a:miter lim="800000"/>
              <a:headEnd/>
              <a:tailEnd/>
            </a:ln>
          </p:spPr>
          <p:txBody>
            <a:bodyPr>
              <a:spAutoFit/>
            </a:bodyPr>
            <a:lstStyle/>
            <a:p>
              <a:pPr>
                <a:spcBef>
                  <a:spcPct val="50000"/>
                </a:spcBef>
              </a:pPr>
              <a:r>
                <a:rPr lang="en-US" altLang="zh-TW" sz="1400" dirty="0" err="1"/>
                <a:t>EndIf</a:t>
              </a:r>
              <a:endParaRPr lang="en-US" altLang="zh-TW" sz="1400" dirty="0"/>
            </a:p>
          </p:txBody>
        </p:sp>
        <p:sp>
          <p:nvSpPr>
            <p:cNvPr id="26" name="Text Box 25"/>
            <p:cNvSpPr txBox="1">
              <a:spLocks noChangeArrowheads="1"/>
            </p:cNvSpPr>
            <p:nvPr/>
          </p:nvSpPr>
          <p:spPr bwMode="auto">
            <a:xfrm>
              <a:off x="6258516" y="3432859"/>
              <a:ext cx="1107397" cy="646331"/>
            </a:xfrm>
            <a:prstGeom prst="rect">
              <a:avLst/>
            </a:prstGeom>
            <a:noFill/>
            <a:ln w="9525" algn="ctr">
              <a:noFill/>
              <a:miter lim="800000"/>
              <a:headEnd/>
              <a:tailEnd/>
            </a:ln>
          </p:spPr>
          <p:txBody>
            <a:bodyPr wrap="square">
              <a:spAutoFit/>
            </a:bodyPr>
            <a:lstStyle/>
            <a:p>
              <a:r>
                <a:rPr lang="en-US" altLang="zh-TW" dirty="0"/>
                <a:t>Else</a:t>
              </a:r>
            </a:p>
            <a:p>
              <a:r>
                <a:rPr lang="en-US" altLang="zh-TW" dirty="0"/>
                <a:t>… </a:t>
              </a:r>
            </a:p>
          </p:txBody>
        </p:sp>
      </p:grpSp>
    </p:spTree>
    <p:extLst>
      <p:ext uri="{BB962C8B-B14F-4D97-AF65-F5344CB8AC3E}">
        <p14:creationId xmlns:p14="http://schemas.microsoft.com/office/powerpoint/2010/main" val="212227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219200"/>
            <a:ext cx="8382000" cy="4906963"/>
          </a:xfrm>
        </p:spPr>
        <p:txBody>
          <a:bodyPr/>
          <a:lstStyle/>
          <a:p>
            <a:pPr marL="400050"/>
            <a:r>
              <a:rPr lang="en-US" dirty="0"/>
              <a:t>Example 2.3. File MultipleAlt.xlsm contains an application that displays a message based on a letter grade entered by the user. The application displays the message “Excellent” when the letter grade is an A. When the letter grade is a B, the application displays the message "Above Average", and so on.</a:t>
            </a:r>
          </a:p>
        </p:txBody>
      </p:sp>
      <p:sp>
        <p:nvSpPr>
          <p:cNvPr id="4" name="Slide Number Placeholder 3"/>
          <p:cNvSpPr>
            <a:spLocks noGrp="1"/>
          </p:cNvSpPr>
          <p:nvPr>
            <p:ph type="sldNum" sz="quarter" idx="12"/>
          </p:nvPr>
        </p:nvSpPr>
        <p:spPr/>
        <p:txBody>
          <a:bodyPr/>
          <a:lstStyle/>
          <a:p>
            <a:fld id="{BA90D935-042D-4DAA-8E9E-A5057E480CC7}" type="slidenum">
              <a:rPr lang="en-US" smtClean="0"/>
              <a:t>19</a:t>
            </a:fld>
            <a:endParaRPr lang="en-US"/>
          </a:p>
        </p:txBody>
      </p:sp>
      <p:pic>
        <p:nvPicPr>
          <p:cNvPr id="5" name="Picture 4">
            <a:extLst>
              <a:ext uri="{FF2B5EF4-FFF2-40B4-BE49-F238E27FC236}">
                <a16:creationId xmlns:a16="http://schemas.microsoft.com/office/drawing/2014/main" id="{4BD8C840-2D34-1AE1-494E-A93A66C8405D}"/>
              </a:ext>
            </a:extLst>
          </p:cNvPr>
          <p:cNvPicPr>
            <a:picLocks noChangeAspect="1"/>
          </p:cNvPicPr>
          <p:nvPr/>
        </p:nvPicPr>
        <p:blipFill>
          <a:blip r:embed="rId2"/>
          <a:stretch>
            <a:fillRect/>
          </a:stretch>
        </p:blipFill>
        <p:spPr>
          <a:xfrm>
            <a:off x="457200" y="4912584"/>
            <a:ext cx="2552700" cy="1213579"/>
          </a:xfrm>
          <a:prstGeom prst="rect">
            <a:avLst/>
          </a:prstGeom>
          <a:ln>
            <a:solidFill>
              <a:srgbClr val="FF0000"/>
            </a:solidFill>
          </a:ln>
        </p:spPr>
      </p:pic>
      <p:pic>
        <p:nvPicPr>
          <p:cNvPr id="6" name="Picture 5">
            <a:extLst>
              <a:ext uri="{FF2B5EF4-FFF2-40B4-BE49-F238E27FC236}">
                <a16:creationId xmlns:a16="http://schemas.microsoft.com/office/drawing/2014/main" id="{6D45A866-90E0-1198-6BFD-D9F497106B55}"/>
              </a:ext>
            </a:extLst>
          </p:cNvPr>
          <p:cNvPicPr>
            <a:picLocks noChangeAspect="1"/>
          </p:cNvPicPr>
          <p:nvPr/>
        </p:nvPicPr>
        <p:blipFill>
          <a:blip r:embed="rId3"/>
          <a:stretch>
            <a:fillRect/>
          </a:stretch>
        </p:blipFill>
        <p:spPr>
          <a:xfrm>
            <a:off x="3295650" y="4912584"/>
            <a:ext cx="2552700" cy="1251872"/>
          </a:xfrm>
          <a:prstGeom prst="rect">
            <a:avLst/>
          </a:prstGeom>
          <a:ln>
            <a:solidFill>
              <a:srgbClr val="FF0000"/>
            </a:solidFill>
          </a:ln>
        </p:spPr>
      </p:pic>
      <p:pic>
        <p:nvPicPr>
          <p:cNvPr id="7" name="Picture 6">
            <a:extLst>
              <a:ext uri="{FF2B5EF4-FFF2-40B4-BE49-F238E27FC236}">
                <a16:creationId xmlns:a16="http://schemas.microsoft.com/office/drawing/2014/main" id="{E335C561-AA8F-ECEB-A86A-50E740C83FA9}"/>
              </a:ext>
            </a:extLst>
          </p:cNvPr>
          <p:cNvPicPr>
            <a:picLocks noChangeAspect="1"/>
          </p:cNvPicPr>
          <p:nvPr/>
        </p:nvPicPr>
        <p:blipFill>
          <a:blip r:embed="rId4"/>
          <a:stretch>
            <a:fillRect/>
          </a:stretch>
        </p:blipFill>
        <p:spPr>
          <a:xfrm>
            <a:off x="6134100" y="4881713"/>
            <a:ext cx="2552700" cy="1258866"/>
          </a:xfrm>
          <a:prstGeom prst="rect">
            <a:avLst/>
          </a:prstGeom>
          <a:ln>
            <a:solidFill>
              <a:srgbClr val="FF0000"/>
            </a:solidFill>
          </a:ln>
        </p:spPr>
      </p:pic>
    </p:spTree>
    <p:extLst>
      <p:ext uri="{BB962C8B-B14F-4D97-AF65-F5344CB8AC3E}">
        <p14:creationId xmlns:p14="http://schemas.microsoft.com/office/powerpoint/2010/main" val="3011331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152400" y="1371600"/>
            <a:ext cx="8839200" cy="4754563"/>
          </a:xfrm>
        </p:spPr>
        <p:txBody>
          <a:bodyPr>
            <a:normAutofit/>
          </a:bodyPr>
          <a:lstStyle/>
          <a:p>
            <a:pPr marL="400050"/>
            <a:r>
              <a:rPr lang="en-US" dirty="0"/>
              <a:t>Example 2.3 (Cont'd)</a:t>
            </a:r>
          </a:p>
          <a:p>
            <a:pPr lvl="1"/>
            <a:r>
              <a:rPr lang="en-US" dirty="0">
                <a:solidFill>
                  <a:srgbClr val="FF0000"/>
                </a:solidFill>
              </a:rPr>
              <a:t>Pseudocode of btnDisplay1_Click event:</a:t>
            </a:r>
          </a:p>
          <a:p>
            <a:pPr marL="857250" lvl="2" indent="0">
              <a:buNone/>
              <a:tabLst>
                <a:tab pos="1141413" algn="l"/>
                <a:tab pos="1201738" algn="l"/>
              </a:tabLst>
            </a:pPr>
            <a:r>
              <a:rPr lang="en-US" dirty="0">
                <a:solidFill>
                  <a:srgbClr val="FF0000"/>
                </a:solidFill>
              </a:rPr>
              <a:t>If the letter grade is A, then it displays “Excellent”</a:t>
            </a:r>
          </a:p>
          <a:p>
            <a:pPr marL="857250" lvl="2" indent="0">
              <a:buNone/>
              <a:tabLst>
                <a:tab pos="1141413" algn="l"/>
                <a:tab pos="1201738" algn="l"/>
              </a:tabLst>
            </a:pPr>
            <a:r>
              <a:rPr lang="en-US" dirty="0">
                <a:solidFill>
                  <a:srgbClr val="FF0000"/>
                </a:solidFill>
              </a:rPr>
              <a:t>If the letter grade is B, then it displays “Above Average”</a:t>
            </a:r>
          </a:p>
          <a:p>
            <a:pPr marL="857250" lvl="2" indent="0">
              <a:buNone/>
              <a:tabLst>
                <a:tab pos="1141413" algn="l"/>
                <a:tab pos="1201738" algn="l"/>
              </a:tabLst>
            </a:pPr>
            <a:r>
              <a:rPr lang="en-US" dirty="0">
                <a:solidFill>
                  <a:srgbClr val="FF0000"/>
                </a:solidFill>
              </a:rPr>
              <a:t>If the letter grade is C, then it displays “Average”</a:t>
            </a:r>
          </a:p>
          <a:p>
            <a:pPr marL="857250" lvl="2" indent="0">
              <a:buNone/>
              <a:tabLst>
                <a:tab pos="1141413" algn="l"/>
                <a:tab pos="1201738" algn="l"/>
              </a:tabLst>
            </a:pPr>
            <a:r>
              <a:rPr lang="en-US" dirty="0">
                <a:solidFill>
                  <a:srgbClr val="FF0000"/>
                </a:solidFill>
              </a:rPr>
              <a:t>If the letter grade is D or E, then it displays “Below Average”</a:t>
            </a:r>
          </a:p>
          <a:p>
            <a:pPr marL="857250" lvl="2" indent="0">
              <a:buNone/>
              <a:tabLst>
                <a:tab pos="1141413" algn="l"/>
                <a:tab pos="1201738" algn="l"/>
              </a:tabLst>
            </a:pPr>
            <a:r>
              <a:rPr lang="en-US" dirty="0">
                <a:solidFill>
                  <a:srgbClr val="FF0000"/>
                </a:solidFill>
              </a:rPr>
              <a:t>If the letter grade is not A, not B, not C, not D, and not E, then</a:t>
            </a:r>
          </a:p>
          <a:p>
            <a:pPr marL="857250" lvl="2" indent="0">
              <a:buNone/>
              <a:tabLst>
                <a:tab pos="1141413" algn="l"/>
                <a:tab pos="1201738" algn="l"/>
              </a:tabLst>
            </a:pPr>
            <a:r>
              <a:rPr lang="en-US" dirty="0">
                <a:solidFill>
                  <a:srgbClr val="FF0000"/>
                </a:solidFill>
              </a:rPr>
              <a:t>   it displays "No Such Grade"</a:t>
            </a:r>
          </a:p>
        </p:txBody>
      </p:sp>
      <p:sp>
        <p:nvSpPr>
          <p:cNvPr id="4" name="Slide Number Placeholder 3"/>
          <p:cNvSpPr>
            <a:spLocks noGrp="1"/>
          </p:cNvSpPr>
          <p:nvPr>
            <p:ph type="sldNum" sz="quarter" idx="12"/>
          </p:nvPr>
        </p:nvSpPr>
        <p:spPr/>
        <p:txBody>
          <a:bodyPr/>
          <a:lstStyle/>
          <a:p>
            <a:fld id="{BA90D935-042D-4DAA-8E9E-A5057E480CC7}" type="slidenum">
              <a:rPr lang="en-US" smtClean="0"/>
              <a:t>20</a:t>
            </a:fld>
            <a:endParaRPr lang="en-US"/>
          </a:p>
        </p:txBody>
      </p:sp>
    </p:spTree>
    <p:extLst>
      <p:ext uri="{BB962C8B-B14F-4D97-AF65-F5344CB8AC3E}">
        <p14:creationId xmlns:p14="http://schemas.microsoft.com/office/powerpoint/2010/main" val="3683914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228600" y="1143000"/>
            <a:ext cx="8763000" cy="5410200"/>
          </a:xfrm>
        </p:spPr>
        <p:txBody>
          <a:bodyPr>
            <a:normAutofit fontScale="55000" lnSpcReduction="20000"/>
          </a:bodyPr>
          <a:lstStyle/>
          <a:p>
            <a:pPr marL="400050"/>
            <a:r>
              <a:rPr lang="en-US" sz="6700" dirty="0"/>
              <a:t>Example 2.3 (Cont'd)</a:t>
            </a:r>
          </a:p>
          <a:p>
            <a:pPr lvl="1"/>
            <a:r>
              <a:rPr lang="en-US" sz="5900" dirty="0"/>
              <a:t>Inefficient Code for </a:t>
            </a:r>
            <a:r>
              <a:rPr lang="en-US" sz="5900" dirty="0">
                <a:solidFill>
                  <a:srgbClr val="FF0000"/>
                </a:solidFill>
              </a:rPr>
              <a:t>btnDisplay1_</a:t>
            </a:r>
            <a:r>
              <a:rPr lang="en-US" sz="5900" dirty="0"/>
              <a:t>Click event:</a:t>
            </a:r>
          </a:p>
          <a:p>
            <a:endParaRPr lang="en-US" dirty="0"/>
          </a:p>
          <a:p>
            <a:pPr marL="800100" lvl="2" indent="0">
              <a:buNone/>
            </a:pPr>
            <a:r>
              <a:rPr lang="en-US" sz="3600" dirty="0">
                <a:solidFill>
                  <a:srgbClr val="FF0000"/>
                </a:solidFill>
              </a:rPr>
              <a:t>Private Sub btnDisplay1_Click()</a:t>
            </a:r>
          </a:p>
          <a:p>
            <a:pPr marL="800100" lvl="2" indent="0">
              <a:buNone/>
            </a:pPr>
            <a:r>
              <a:rPr lang="en-US" sz="3600" dirty="0">
                <a:solidFill>
                  <a:srgbClr val="00CC00"/>
                </a:solidFill>
              </a:rPr>
              <a:t>'Display appropriate grade message</a:t>
            </a:r>
          </a:p>
          <a:p>
            <a:pPr marL="857250" lvl="2" indent="0">
              <a:buNone/>
            </a:pPr>
            <a:r>
              <a:rPr lang="en-US" sz="3600" dirty="0"/>
              <a:t>If </a:t>
            </a:r>
            <a:r>
              <a:rPr lang="en-US" sz="3600" dirty="0" err="1"/>
              <a:t>VBA.UCase</a:t>
            </a:r>
            <a:r>
              <a:rPr lang="en-US" sz="3600" dirty="0"/>
              <a:t>(</a:t>
            </a:r>
            <a:r>
              <a:rPr lang="en-US" sz="3600" dirty="0" err="1"/>
              <a:t>txtGrade.Value</a:t>
            </a:r>
            <a:r>
              <a:rPr lang="en-US" sz="3600" dirty="0"/>
              <a:t>) = "A" Then</a:t>
            </a:r>
          </a:p>
          <a:p>
            <a:pPr marL="857250" lvl="2" indent="0">
              <a:buNone/>
            </a:pPr>
            <a:r>
              <a:rPr lang="en-US" sz="3600" dirty="0"/>
              <a:t>    </a:t>
            </a:r>
            <a:r>
              <a:rPr lang="en-US" sz="3600" dirty="0" err="1"/>
              <a:t>lblGradeMessage.Caption</a:t>
            </a:r>
            <a:r>
              <a:rPr lang="en-US" sz="3600" dirty="0"/>
              <a:t> = "Excellent"</a:t>
            </a:r>
          </a:p>
          <a:p>
            <a:pPr marL="857250" lvl="2" indent="0">
              <a:buNone/>
            </a:pPr>
            <a:r>
              <a:rPr lang="en-US" sz="3600" dirty="0"/>
              <a:t>End If</a:t>
            </a:r>
          </a:p>
          <a:p>
            <a:pPr marL="857250" lvl="2" indent="0">
              <a:buNone/>
            </a:pPr>
            <a:endParaRPr lang="en-US" sz="3600" dirty="0"/>
          </a:p>
          <a:p>
            <a:pPr marL="857250" lvl="2" indent="0">
              <a:buNone/>
            </a:pPr>
            <a:r>
              <a:rPr lang="en-US" sz="3600" dirty="0"/>
              <a:t>If </a:t>
            </a:r>
            <a:r>
              <a:rPr lang="en-US" sz="3600" dirty="0" err="1"/>
              <a:t>VBA.UCase</a:t>
            </a:r>
            <a:r>
              <a:rPr lang="en-US" sz="3600" dirty="0"/>
              <a:t>(</a:t>
            </a:r>
            <a:r>
              <a:rPr lang="en-US" sz="3600" dirty="0" err="1"/>
              <a:t>txtGrade.Value</a:t>
            </a:r>
            <a:r>
              <a:rPr lang="en-US" sz="3600" dirty="0"/>
              <a:t>) = "B" Then</a:t>
            </a:r>
          </a:p>
          <a:p>
            <a:pPr marL="857250" lvl="2" indent="0">
              <a:buNone/>
            </a:pPr>
            <a:r>
              <a:rPr lang="en-US" sz="3600" dirty="0"/>
              <a:t>    </a:t>
            </a:r>
            <a:r>
              <a:rPr lang="en-US" sz="3600" dirty="0" err="1"/>
              <a:t>lblGradeMessage.Caption</a:t>
            </a:r>
            <a:r>
              <a:rPr lang="en-US" sz="3600" dirty="0"/>
              <a:t> = "Above Average"</a:t>
            </a:r>
          </a:p>
          <a:p>
            <a:pPr marL="857250" lvl="2" indent="0">
              <a:buNone/>
            </a:pPr>
            <a:r>
              <a:rPr lang="en-US" sz="3600" dirty="0"/>
              <a:t>End If</a:t>
            </a:r>
          </a:p>
          <a:p>
            <a:pPr marL="857250" lvl="2" indent="0">
              <a:buNone/>
            </a:pPr>
            <a:endParaRPr lang="en-US" sz="3600" dirty="0"/>
          </a:p>
          <a:p>
            <a:pPr marL="857250" lvl="2" indent="0">
              <a:buNone/>
            </a:pPr>
            <a:r>
              <a:rPr lang="en-US" sz="3600" dirty="0"/>
              <a:t>If </a:t>
            </a:r>
            <a:r>
              <a:rPr lang="en-US" sz="3600" dirty="0" err="1"/>
              <a:t>VBA.UCase</a:t>
            </a:r>
            <a:r>
              <a:rPr lang="en-US" sz="3600" dirty="0"/>
              <a:t>(</a:t>
            </a:r>
            <a:r>
              <a:rPr lang="en-US" sz="3600" dirty="0" err="1"/>
              <a:t>txtGrade.Value</a:t>
            </a:r>
            <a:r>
              <a:rPr lang="en-US" sz="3600" dirty="0"/>
              <a:t>) = "C" Then</a:t>
            </a:r>
          </a:p>
          <a:p>
            <a:pPr marL="857250" lvl="2" indent="0">
              <a:buNone/>
            </a:pPr>
            <a:r>
              <a:rPr lang="en-US" sz="3600" dirty="0"/>
              <a:t>    </a:t>
            </a:r>
            <a:r>
              <a:rPr lang="en-US" sz="3600" dirty="0" err="1"/>
              <a:t>lblGradeMessage.Caption</a:t>
            </a:r>
            <a:r>
              <a:rPr lang="en-US" sz="3600" dirty="0"/>
              <a:t> = "Average"</a:t>
            </a:r>
          </a:p>
          <a:p>
            <a:pPr marL="857250" lvl="2" indent="0">
              <a:buNone/>
            </a:pPr>
            <a:r>
              <a:rPr lang="en-US" sz="3600" dirty="0"/>
              <a:t>End If</a:t>
            </a: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21</a:t>
            </a:fld>
            <a:endParaRPr lang="en-US"/>
          </a:p>
        </p:txBody>
      </p:sp>
    </p:spTree>
    <p:extLst>
      <p:ext uri="{BB962C8B-B14F-4D97-AF65-F5344CB8AC3E}">
        <p14:creationId xmlns:p14="http://schemas.microsoft.com/office/powerpoint/2010/main" val="395998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228600" y="1219200"/>
            <a:ext cx="8763000" cy="5562600"/>
          </a:xfrm>
        </p:spPr>
        <p:txBody>
          <a:bodyPr>
            <a:normAutofit fontScale="85000" lnSpcReduction="20000"/>
          </a:bodyPr>
          <a:lstStyle/>
          <a:p>
            <a:pPr marL="400050"/>
            <a:r>
              <a:rPr lang="en-US" sz="4200" dirty="0"/>
              <a:t>Example 2.3 (Cont'd)</a:t>
            </a:r>
          </a:p>
          <a:p>
            <a:pPr lvl="1"/>
            <a:r>
              <a:rPr lang="en-US" sz="3800" dirty="0"/>
              <a:t>Inefficient Code for </a:t>
            </a:r>
            <a:r>
              <a:rPr lang="en-US" sz="3800" dirty="0">
                <a:solidFill>
                  <a:srgbClr val="FF0000"/>
                </a:solidFill>
              </a:rPr>
              <a:t>btnDisplay1_</a:t>
            </a:r>
            <a:r>
              <a:rPr lang="en-US" sz="3800" dirty="0"/>
              <a:t>Click event:</a:t>
            </a:r>
          </a:p>
          <a:p>
            <a:pPr marL="457200" lvl="1" indent="0">
              <a:buNone/>
            </a:pPr>
            <a:endParaRPr lang="en-US" sz="2200" dirty="0"/>
          </a:p>
          <a:p>
            <a:pPr marL="1314450" lvl="3" indent="0">
              <a:buNone/>
            </a:pPr>
            <a:r>
              <a:rPr lang="en-US" sz="2400" dirty="0"/>
              <a:t>If </a:t>
            </a:r>
            <a:r>
              <a:rPr lang="en-US" sz="2400" dirty="0" err="1"/>
              <a:t>VBA.UCase</a:t>
            </a:r>
            <a:r>
              <a:rPr lang="en-US" sz="2400" dirty="0"/>
              <a:t>(</a:t>
            </a:r>
            <a:r>
              <a:rPr lang="en-US" sz="2400" dirty="0" err="1"/>
              <a:t>txtGrade.Value</a:t>
            </a:r>
            <a:r>
              <a:rPr lang="en-US" sz="2400" dirty="0"/>
              <a:t>) = "D" _</a:t>
            </a:r>
          </a:p>
          <a:p>
            <a:pPr marL="1314450" lvl="3" indent="0">
              <a:buNone/>
            </a:pPr>
            <a:r>
              <a:rPr lang="en-US" sz="2400" dirty="0"/>
              <a:t>	 Or </a:t>
            </a:r>
            <a:r>
              <a:rPr lang="en-US" sz="2400" dirty="0" err="1"/>
              <a:t>VBA.UCase</a:t>
            </a:r>
            <a:r>
              <a:rPr lang="en-US" sz="2400" dirty="0"/>
              <a:t>(</a:t>
            </a:r>
            <a:r>
              <a:rPr lang="en-US" sz="2400" dirty="0" err="1"/>
              <a:t>txtGrade.Value</a:t>
            </a:r>
            <a:r>
              <a:rPr lang="en-US" sz="2400" dirty="0"/>
              <a:t>) = "E" Then</a:t>
            </a:r>
          </a:p>
          <a:p>
            <a:pPr marL="1314450" lvl="3" indent="0">
              <a:buNone/>
            </a:pPr>
            <a:r>
              <a:rPr lang="en-US" sz="2400" dirty="0"/>
              <a:t>    	</a:t>
            </a:r>
            <a:r>
              <a:rPr lang="en-US" sz="2400" dirty="0" err="1"/>
              <a:t>lblGradeMessage.Caption</a:t>
            </a:r>
            <a:r>
              <a:rPr lang="en-US" sz="2400" dirty="0"/>
              <a:t> = "Below Average"</a:t>
            </a:r>
          </a:p>
          <a:p>
            <a:pPr marL="1314450" lvl="3" indent="0">
              <a:buNone/>
            </a:pPr>
            <a:r>
              <a:rPr lang="en-US" sz="2400" dirty="0"/>
              <a:t>End If</a:t>
            </a:r>
          </a:p>
          <a:p>
            <a:pPr marL="1314450" lvl="3" indent="0">
              <a:buNone/>
            </a:pPr>
            <a:endParaRPr lang="en-US" sz="2200" dirty="0"/>
          </a:p>
          <a:p>
            <a:pPr marL="1314450" lvl="3" indent="0">
              <a:buNone/>
            </a:pPr>
            <a:r>
              <a:rPr lang="en-US" sz="2400" dirty="0"/>
              <a:t>If </a:t>
            </a:r>
            <a:r>
              <a:rPr lang="en-US" sz="2400" dirty="0" err="1"/>
              <a:t>VBA.UCase</a:t>
            </a:r>
            <a:r>
              <a:rPr lang="en-US" sz="2400" dirty="0"/>
              <a:t>(</a:t>
            </a:r>
            <a:r>
              <a:rPr lang="en-US" sz="2400" dirty="0" err="1"/>
              <a:t>txtGrade.Value</a:t>
            </a:r>
            <a:r>
              <a:rPr lang="en-US" sz="2400" dirty="0"/>
              <a:t>) &lt;&gt; "A"  _</a:t>
            </a:r>
          </a:p>
          <a:p>
            <a:pPr marL="1314450" lvl="3" indent="0">
              <a:buNone/>
            </a:pPr>
            <a:r>
              <a:rPr lang="en-US" sz="2400" dirty="0"/>
              <a:t>	And </a:t>
            </a:r>
            <a:r>
              <a:rPr lang="en-US" sz="2400" dirty="0" err="1"/>
              <a:t>VBA.UCase</a:t>
            </a:r>
            <a:r>
              <a:rPr lang="en-US" sz="2400" dirty="0"/>
              <a:t>(</a:t>
            </a:r>
            <a:r>
              <a:rPr lang="en-US" sz="2400" dirty="0" err="1"/>
              <a:t>txtGrade.Value</a:t>
            </a:r>
            <a:r>
              <a:rPr lang="en-US" sz="2400" dirty="0"/>
              <a:t>) &lt;&gt; "B" _</a:t>
            </a:r>
          </a:p>
          <a:p>
            <a:pPr marL="1314450" lvl="3" indent="0">
              <a:buNone/>
            </a:pPr>
            <a:r>
              <a:rPr lang="en-US" sz="2400" dirty="0"/>
              <a:t>    	And </a:t>
            </a:r>
            <a:r>
              <a:rPr lang="en-US" sz="2400" dirty="0" err="1"/>
              <a:t>VBA.UCase</a:t>
            </a:r>
            <a:r>
              <a:rPr lang="en-US" sz="2400" dirty="0"/>
              <a:t>(</a:t>
            </a:r>
            <a:r>
              <a:rPr lang="en-US" sz="2400" dirty="0" err="1"/>
              <a:t>txtGrade.Value</a:t>
            </a:r>
            <a:r>
              <a:rPr lang="en-US" sz="2400" dirty="0"/>
              <a:t>) &lt;&gt; "C"  _</a:t>
            </a:r>
          </a:p>
          <a:p>
            <a:pPr marL="1314450" lvl="3" indent="0">
              <a:buNone/>
            </a:pPr>
            <a:r>
              <a:rPr lang="en-US" sz="2400" dirty="0"/>
              <a:t>	And </a:t>
            </a:r>
            <a:r>
              <a:rPr lang="en-US" sz="2400" dirty="0" err="1"/>
              <a:t>VBA.UCase</a:t>
            </a:r>
            <a:r>
              <a:rPr lang="en-US" sz="2400" dirty="0"/>
              <a:t>(</a:t>
            </a:r>
            <a:r>
              <a:rPr lang="en-US" sz="2400" dirty="0" err="1"/>
              <a:t>txtGrade.Value</a:t>
            </a:r>
            <a:r>
              <a:rPr lang="en-US" sz="2400" dirty="0"/>
              <a:t>) &lt;&gt; "D" _</a:t>
            </a:r>
          </a:p>
          <a:p>
            <a:pPr marL="1314450" lvl="3" indent="0">
              <a:buNone/>
            </a:pPr>
            <a:r>
              <a:rPr lang="en-US" sz="2400" dirty="0"/>
              <a:t>    	And </a:t>
            </a:r>
            <a:r>
              <a:rPr lang="en-US" sz="2400" dirty="0" err="1"/>
              <a:t>VBA.UCase</a:t>
            </a:r>
            <a:r>
              <a:rPr lang="en-US" sz="2400" dirty="0"/>
              <a:t>(</a:t>
            </a:r>
            <a:r>
              <a:rPr lang="en-US" sz="2400" dirty="0" err="1"/>
              <a:t>txtGrade.Value</a:t>
            </a:r>
            <a:r>
              <a:rPr lang="en-US" sz="2400" dirty="0"/>
              <a:t>) &lt;&gt; "E" Then</a:t>
            </a:r>
          </a:p>
          <a:p>
            <a:pPr marL="1314450" lvl="3" indent="0">
              <a:buNone/>
            </a:pPr>
            <a:r>
              <a:rPr lang="en-US" sz="2400" dirty="0"/>
              <a:t>    	</a:t>
            </a:r>
            <a:r>
              <a:rPr lang="en-US" sz="2400" dirty="0" err="1"/>
              <a:t>lblGradeMessage.Caption</a:t>
            </a:r>
            <a:r>
              <a:rPr lang="en-US" sz="2400" dirty="0"/>
              <a:t> = "No Such Grade"</a:t>
            </a:r>
          </a:p>
          <a:p>
            <a:pPr marL="1314450" lvl="3" indent="0">
              <a:buNone/>
            </a:pPr>
            <a:r>
              <a:rPr lang="en-US" sz="2400" dirty="0"/>
              <a:t>End If</a:t>
            </a:r>
          </a:p>
          <a:p>
            <a:pPr marL="1314450" lvl="3" indent="0">
              <a:buNone/>
            </a:pPr>
            <a:r>
              <a:rPr lang="en-US" sz="2400" dirty="0"/>
              <a:t>End Sub</a:t>
            </a:r>
          </a:p>
        </p:txBody>
      </p:sp>
      <p:sp>
        <p:nvSpPr>
          <p:cNvPr id="4" name="Slide Number Placeholder 3"/>
          <p:cNvSpPr>
            <a:spLocks noGrp="1"/>
          </p:cNvSpPr>
          <p:nvPr>
            <p:ph type="sldNum" sz="quarter" idx="12"/>
          </p:nvPr>
        </p:nvSpPr>
        <p:spPr/>
        <p:txBody>
          <a:bodyPr/>
          <a:lstStyle/>
          <a:p>
            <a:fld id="{BA90D935-042D-4DAA-8E9E-A5057E480CC7}" type="slidenum">
              <a:rPr lang="en-US" smtClean="0"/>
              <a:t>22</a:t>
            </a:fld>
            <a:endParaRPr lang="en-US"/>
          </a:p>
        </p:txBody>
      </p:sp>
    </p:spTree>
    <p:extLst>
      <p:ext uri="{BB962C8B-B14F-4D97-AF65-F5344CB8AC3E}">
        <p14:creationId xmlns:p14="http://schemas.microsoft.com/office/powerpoint/2010/main" val="165806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371600"/>
            <a:ext cx="8229600" cy="4984750"/>
          </a:xfrm>
        </p:spPr>
        <p:txBody>
          <a:bodyPr>
            <a:normAutofit fontScale="92500" lnSpcReduction="20000"/>
          </a:bodyPr>
          <a:lstStyle/>
          <a:p>
            <a:r>
              <a:rPr lang="en-US" dirty="0"/>
              <a:t>Syntax of a multiple alternative selection structure is:</a:t>
            </a:r>
          </a:p>
          <a:p>
            <a:pPr lvl="2">
              <a:lnSpc>
                <a:spcPct val="80000"/>
              </a:lnSpc>
              <a:buNone/>
            </a:pPr>
            <a:endParaRPr lang="en-US" altLang="zh-TW" sz="2000" b="1" dirty="0">
              <a:ea typeface="新細明體" charset="-120"/>
            </a:endParaRPr>
          </a:p>
          <a:p>
            <a:pPr lvl="2">
              <a:lnSpc>
                <a:spcPct val="80000"/>
              </a:lnSpc>
              <a:buNone/>
            </a:pPr>
            <a:r>
              <a:rPr lang="en-US" altLang="zh-TW" sz="2000" b="1" dirty="0">
                <a:ea typeface="新細明體" charset="-120"/>
              </a:rPr>
              <a:t>If</a:t>
            </a:r>
            <a:r>
              <a:rPr lang="en-US" altLang="zh-TW" sz="2000" dirty="0">
                <a:ea typeface="新細明體" charset="-120"/>
              </a:rPr>
              <a:t> </a:t>
            </a:r>
            <a:r>
              <a:rPr lang="en-US" altLang="zh-TW" sz="2000" i="1" dirty="0">
                <a:ea typeface="新細明體" charset="-120"/>
              </a:rPr>
              <a:t>condition1</a:t>
            </a:r>
            <a:r>
              <a:rPr lang="en-US" altLang="zh-TW" sz="2000" dirty="0">
                <a:ea typeface="新細明體" charset="-120"/>
              </a:rPr>
              <a:t>  </a:t>
            </a:r>
            <a:r>
              <a:rPr lang="en-US" altLang="zh-TW" sz="2000" b="1" dirty="0">
                <a:ea typeface="新細明體" charset="-120"/>
              </a:rPr>
              <a:t>Then</a:t>
            </a:r>
          </a:p>
          <a:p>
            <a:pPr lvl="2">
              <a:lnSpc>
                <a:spcPct val="80000"/>
              </a:lnSpc>
              <a:buNone/>
            </a:pPr>
            <a:r>
              <a:rPr lang="en-US" altLang="zh-TW" sz="2000" b="1" dirty="0">
                <a:ea typeface="新細明體" charset="-120"/>
              </a:rPr>
              <a:t>	</a:t>
            </a:r>
            <a:r>
              <a:rPr lang="en-US" altLang="zh-TW" sz="2000" i="1" dirty="0">
                <a:ea typeface="新細明體" charset="-120"/>
              </a:rPr>
              <a:t>Statement block to be executed if condition1 is true</a:t>
            </a:r>
          </a:p>
          <a:p>
            <a:pPr lvl="2">
              <a:lnSpc>
                <a:spcPct val="80000"/>
              </a:lnSpc>
              <a:buNone/>
            </a:pPr>
            <a:r>
              <a:rPr lang="en-US" altLang="zh-TW" sz="2000" b="1" dirty="0" err="1">
                <a:ea typeface="新細明體" charset="-120"/>
              </a:rPr>
              <a:t>ElseIf</a:t>
            </a:r>
            <a:r>
              <a:rPr lang="en-US" altLang="zh-TW" sz="2000" b="1" dirty="0">
                <a:ea typeface="新細明體" charset="-120"/>
              </a:rPr>
              <a:t> </a:t>
            </a:r>
            <a:r>
              <a:rPr lang="en-US" altLang="zh-TW" sz="2000" i="1" dirty="0">
                <a:ea typeface="新細明體" charset="-120"/>
              </a:rPr>
              <a:t>condition2</a:t>
            </a:r>
            <a:r>
              <a:rPr lang="en-US" altLang="zh-TW" sz="2000" dirty="0">
                <a:ea typeface="新細明體" charset="-120"/>
              </a:rPr>
              <a:t>  </a:t>
            </a:r>
            <a:r>
              <a:rPr lang="en-US" altLang="zh-TW" sz="2000" b="1" dirty="0">
                <a:ea typeface="新細明體" charset="-120"/>
              </a:rPr>
              <a:t>Then</a:t>
            </a:r>
          </a:p>
          <a:p>
            <a:pPr lvl="2">
              <a:lnSpc>
                <a:spcPct val="80000"/>
              </a:lnSpc>
              <a:buNone/>
            </a:pPr>
            <a:r>
              <a:rPr lang="en-US" altLang="zh-TW" sz="2000" b="1" dirty="0">
                <a:ea typeface="新細明體" charset="-120"/>
              </a:rPr>
              <a:t>	</a:t>
            </a:r>
            <a:r>
              <a:rPr lang="en-US" altLang="zh-TW" sz="2000" i="1" dirty="0">
                <a:ea typeface="新細明體" charset="-120"/>
              </a:rPr>
              <a:t>Statement block to be executed if condition2 is true</a:t>
            </a:r>
            <a:endParaRPr lang="en-US" altLang="zh-TW" sz="2000" b="1" dirty="0">
              <a:ea typeface="新細明體" charset="-120"/>
            </a:endParaRPr>
          </a:p>
          <a:p>
            <a:pPr lvl="2">
              <a:lnSpc>
                <a:spcPct val="80000"/>
              </a:lnSpc>
              <a:buNone/>
            </a:pPr>
            <a:r>
              <a:rPr lang="en-US" altLang="zh-TW" sz="2000" b="1" dirty="0">
                <a:ea typeface="新細明體" charset="-120"/>
              </a:rPr>
              <a:t>[</a:t>
            </a:r>
            <a:r>
              <a:rPr lang="en-US" altLang="zh-TW" sz="2000" b="1" dirty="0" err="1">
                <a:ea typeface="新細明體" charset="-120"/>
              </a:rPr>
              <a:t>ElseIf</a:t>
            </a:r>
            <a:r>
              <a:rPr lang="en-US" altLang="zh-TW" sz="2000" b="1" dirty="0">
                <a:ea typeface="新細明體" charset="-120"/>
              </a:rPr>
              <a:t> </a:t>
            </a:r>
            <a:r>
              <a:rPr lang="en-US" altLang="zh-TW" sz="2000" i="1" dirty="0">
                <a:ea typeface="新細明體" charset="-120"/>
              </a:rPr>
              <a:t>condition3</a:t>
            </a:r>
            <a:r>
              <a:rPr lang="en-US" altLang="zh-TW" sz="2000" dirty="0">
                <a:ea typeface="新細明體" charset="-120"/>
              </a:rPr>
              <a:t>  </a:t>
            </a:r>
            <a:r>
              <a:rPr lang="en-US" altLang="zh-TW" sz="2000" b="1" dirty="0">
                <a:ea typeface="新細明體" charset="-120"/>
              </a:rPr>
              <a:t>Then</a:t>
            </a:r>
          </a:p>
          <a:p>
            <a:pPr lvl="2">
              <a:lnSpc>
                <a:spcPct val="80000"/>
              </a:lnSpc>
              <a:buNone/>
            </a:pPr>
            <a:r>
              <a:rPr lang="en-US" altLang="zh-TW" sz="2000" b="1" dirty="0">
                <a:ea typeface="新細明體" charset="-120"/>
              </a:rPr>
              <a:t>	</a:t>
            </a:r>
            <a:r>
              <a:rPr lang="en-US" altLang="zh-TW" sz="2000" i="1" dirty="0">
                <a:ea typeface="新細明體" charset="-120"/>
              </a:rPr>
              <a:t>Statement block to be executed if condition3 is true</a:t>
            </a:r>
            <a:r>
              <a:rPr lang="en-US" altLang="zh-TW" sz="2000" b="1" dirty="0">
                <a:ea typeface="新細明體" charset="-120"/>
              </a:rPr>
              <a:t>]</a:t>
            </a:r>
          </a:p>
          <a:p>
            <a:pPr lvl="2">
              <a:lnSpc>
                <a:spcPct val="80000"/>
              </a:lnSpc>
              <a:buNone/>
            </a:pPr>
            <a:r>
              <a:rPr lang="en-US" altLang="zh-TW" sz="2000" b="1" dirty="0">
                <a:ea typeface="新細明體" charset="-120"/>
              </a:rPr>
              <a:t>:</a:t>
            </a:r>
          </a:p>
          <a:p>
            <a:pPr lvl="2">
              <a:lnSpc>
                <a:spcPct val="80000"/>
              </a:lnSpc>
              <a:buNone/>
            </a:pPr>
            <a:r>
              <a:rPr lang="en-US" altLang="zh-TW" sz="2000" b="1" dirty="0">
                <a:ea typeface="新細明體" charset="-120"/>
              </a:rPr>
              <a:t>:</a:t>
            </a:r>
          </a:p>
          <a:p>
            <a:pPr lvl="2">
              <a:lnSpc>
                <a:spcPct val="80000"/>
              </a:lnSpc>
              <a:buNone/>
            </a:pPr>
            <a:r>
              <a:rPr lang="en-US" altLang="zh-TW" sz="2000" b="1" dirty="0">
                <a:ea typeface="新細明體" charset="-120"/>
              </a:rPr>
              <a:t>[Else</a:t>
            </a:r>
          </a:p>
          <a:p>
            <a:pPr lvl="2">
              <a:lnSpc>
                <a:spcPct val="80000"/>
              </a:lnSpc>
              <a:buNone/>
            </a:pPr>
            <a:r>
              <a:rPr lang="en-US" altLang="zh-TW" sz="2000" b="1" dirty="0">
                <a:ea typeface="新細明體" charset="-120"/>
              </a:rPr>
              <a:t>	</a:t>
            </a:r>
            <a:r>
              <a:rPr lang="en-US" altLang="zh-TW" sz="2000" i="1" dirty="0">
                <a:ea typeface="新細明體" charset="-120"/>
              </a:rPr>
              <a:t>Statement block to be executed if all other conditions are false</a:t>
            </a:r>
            <a:r>
              <a:rPr lang="en-US" altLang="zh-TW" sz="2000" b="1" dirty="0">
                <a:ea typeface="新細明體" charset="-120"/>
              </a:rPr>
              <a:t>]</a:t>
            </a:r>
          </a:p>
          <a:p>
            <a:pPr lvl="2">
              <a:lnSpc>
                <a:spcPct val="80000"/>
              </a:lnSpc>
              <a:buNone/>
            </a:pPr>
            <a:r>
              <a:rPr lang="en-US" altLang="zh-TW" sz="2000" b="1" dirty="0">
                <a:ea typeface="新細明體" charset="-120"/>
              </a:rPr>
              <a:t>End If</a:t>
            </a:r>
          </a:p>
          <a:p>
            <a:pPr lvl="1"/>
            <a:endParaRPr lang="en-US" dirty="0"/>
          </a:p>
          <a:p>
            <a:pPr lvl="1"/>
            <a:r>
              <a:rPr lang="en-US" dirty="0"/>
              <a:t>The keyword ‘Then’ must be the last word in each ‘IF’ or ‘</a:t>
            </a:r>
            <a:r>
              <a:rPr lang="en-US" dirty="0" err="1"/>
              <a:t>ElseIF</a:t>
            </a:r>
            <a:r>
              <a:rPr lang="en-US" dirty="0"/>
              <a:t>’ statement.</a:t>
            </a:r>
          </a:p>
        </p:txBody>
      </p:sp>
      <p:sp>
        <p:nvSpPr>
          <p:cNvPr id="4" name="Slide Number Placeholder 3"/>
          <p:cNvSpPr>
            <a:spLocks noGrp="1"/>
          </p:cNvSpPr>
          <p:nvPr>
            <p:ph type="sldNum" sz="quarter" idx="12"/>
          </p:nvPr>
        </p:nvSpPr>
        <p:spPr/>
        <p:txBody>
          <a:bodyPr/>
          <a:lstStyle/>
          <a:p>
            <a:fld id="{BA90D935-042D-4DAA-8E9E-A5057E480CC7}" type="slidenum">
              <a:rPr lang="en-US" smtClean="0"/>
              <a:t>23</a:t>
            </a:fld>
            <a:endParaRPr lang="en-US"/>
          </a:p>
        </p:txBody>
      </p:sp>
    </p:spTree>
    <p:extLst>
      <p:ext uri="{BB962C8B-B14F-4D97-AF65-F5344CB8AC3E}">
        <p14:creationId xmlns:p14="http://schemas.microsoft.com/office/powerpoint/2010/main" val="1931727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228600" y="1219200"/>
            <a:ext cx="8686800" cy="5486400"/>
          </a:xfrm>
        </p:spPr>
        <p:txBody>
          <a:bodyPr>
            <a:normAutofit fontScale="25000" lnSpcReduction="20000"/>
          </a:bodyPr>
          <a:lstStyle/>
          <a:p>
            <a:pPr marL="400050"/>
            <a:r>
              <a:rPr lang="en-US" sz="11200" dirty="0"/>
              <a:t>Example 2.3 (Cont'd)</a:t>
            </a:r>
          </a:p>
          <a:p>
            <a:pPr lvl="1"/>
            <a:r>
              <a:rPr lang="en-US" sz="9600" dirty="0"/>
              <a:t>Code for </a:t>
            </a:r>
            <a:r>
              <a:rPr lang="en-US" sz="9600" dirty="0">
                <a:solidFill>
                  <a:srgbClr val="FF0000"/>
                </a:solidFill>
              </a:rPr>
              <a:t>btnDisplay3_Click </a:t>
            </a:r>
            <a:r>
              <a:rPr lang="en-US" sz="9600" dirty="0"/>
              <a:t>event with multiple-alternative selection structure:</a:t>
            </a:r>
          </a:p>
          <a:p>
            <a:pPr marL="400050" lvl="1" indent="0">
              <a:buNone/>
            </a:pPr>
            <a:endParaRPr lang="en-US" dirty="0"/>
          </a:p>
          <a:p>
            <a:pPr marL="800100" lvl="2" indent="0">
              <a:buNone/>
            </a:pPr>
            <a:r>
              <a:rPr lang="en-US" sz="7200" dirty="0"/>
              <a:t>If </a:t>
            </a:r>
            <a:r>
              <a:rPr lang="en-US" sz="7200" dirty="0" err="1"/>
              <a:t>VBA.UCase</a:t>
            </a:r>
            <a:r>
              <a:rPr lang="en-US" sz="7200" dirty="0"/>
              <a:t>(</a:t>
            </a:r>
            <a:r>
              <a:rPr lang="en-US" sz="7200" dirty="0" err="1"/>
              <a:t>txtGrade.Value</a:t>
            </a:r>
            <a:r>
              <a:rPr lang="en-US" sz="7200" dirty="0"/>
              <a:t>) = "A" Then</a:t>
            </a:r>
          </a:p>
          <a:p>
            <a:pPr marL="800100" lvl="2" indent="0">
              <a:buNone/>
            </a:pPr>
            <a:r>
              <a:rPr lang="en-US" sz="7200" dirty="0"/>
              <a:t>   </a:t>
            </a:r>
            <a:r>
              <a:rPr lang="en-US" sz="7200" dirty="0" err="1"/>
              <a:t>lblGradeMessage.Caption</a:t>
            </a:r>
            <a:r>
              <a:rPr lang="en-US" sz="7200" dirty="0"/>
              <a:t> = "Excellent"</a:t>
            </a:r>
          </a:p>
          <a:p>
            <a:pPr marL="800100" lvl="2" indent="0">
              <a:buNone/>
            </a:pPr>
            <a:r>
              <a:rPr lang="en-US" sz="5000" dirty="0"/>
              <a:t>    </a:t>
            </a:r>
          </a:p>
          <a:p>
            <a:pPr marL="800100" lvl="2" indent="0">
              <a:buNone/>
            </a:pPr>
            <a:r>
              <a:rPr lang="en-US" sz="7200" dirty="0" err="1"/>
              <a:t>ElseIf</a:t>
            </a:r>
            <a:r>
              <a:rPr lang="en-US" sz="7200" dirty="0"/>
              <a:t> </a:t>
            </a:r>
            <a:r>
              <a:rPr lang="en-US" sz="7200" dirty="0" err="1"/>
              <a:t>VBA.UCase</a:t>
            </a:r>
            <a:r>
              <a:rPr lang="en-US" sz="7200" dirty="0"/>
              <a:t>(</a:t>
            </a:r>
            <a:r>
              <a:rPr lang="en-US" sz="7200" dirty="0" err="1"/>
              <a:t>txtGrade.Value</a:t>
            </a:r>
            <a:r>
              <a:rPr lang="en-US" sz="7200" dirty="0"/>
              <a:t>) = "B" Then</a:t>
            </a:r>
          </a:p>
          <a:p>
            <a:pPr marL="800100" lvl="2" indent="0">
              <a:buNone/>
            </a:pPr>
            <a:r>
              <a:rPr lang="en-US" sz="7200" dirty="0"/>
              <a:t>    </a:t>
            </a:r>
            <a:r>
              <a:rPr lang="en-US" sz="7200" dirty="0" err="1"/>
              <a:t>lblGradeMessage.Caption</a:t>
            </a:r>
            <a:r>
              <a:rPr lang="en-US" sz="7200" dirty="0"/>
              <a:t> = "Above Average"</a:t>
            </a:r>
          </a:p>
          <a:p>
            <a:pPr marL="800100" lvl="2" indent="0">
              <a:buNone/>
            </a:pPr>
            <a:r>
              <a:rPr lang="en-US" sz="5000" dirty="0"/>
              <a:t>    </a:t>
            </a:r>
          </a:p>
          <a:p>
            <a:pPr marL="800100" lvl="2" indent="0">
              <a:buNone/>
            </a:pPr>
            <a:r>
              <a:rPr lang="en-US" sz="7200" dirty="0" err="1"/>
              <a:t>ElseIf</a:t>
            </a:r>
            <a:r>
              <a:rPr lang="en-US" sz="7200" dirty="0"/>
              <a:t> </a:t>
            </a:r>
            <a:r>
              <a:rPr lang="en-US" sz="7200" dirty="0" err="1"/>
              <a:t>VBA.UCase</a:t>
            </a:r>
            <a:r>
              <a:rPr lang="en-US" sz="7200" dirty="0"/>
              <a:t>(</a:t>
            </a:r>
            <a:r>
              <a:rPr lang="en-US" sz="7200" dirty="0" err="1"/>
              <a:t>txtGrade.Value</a:t>
            </a:r>
            <a:r>
              <a:rPr lang="en-US" sz="7200" dirty="0"/>
              <a:t>) = "C" Then</a:t>
            </a:r>
          </a:p>
          <a:p>
            <a:pPr marL="800100" lvl="2" indent="0">
              <a:buNone/>
            </a:pPr>
            <a:r>
              <a:rPr lang="en-US" sz="7200" dirty="0"/>
              <a:t>   </a:t>
            </a:r>
            <a:r>
              <a:rPr lang="en-US" sz="7200" dirty="0" err="1"/>
              <a:t>lblGradeMessage.Caption</a:t>
            </a:r>
            <a:r>
              <a:rPr lang="en-US" sz="7200" dirty="0"/>
              <a:t> = "Average”</a:t>
            </a:r>
          </a:p>
          <a:p>
            <a:pPr marL="800100" lvl="2" indent="0">
              <a:buNone/>
            </a:pPr>
            <a:endParaRPr lang="en-US" sz="6200" dirty="0"/>
          </a:p>
          <a:p>
            <a:pPr marL="800100" lvl="2" indent="0">
              <a:buNone/>
            </a:pPr>
            <a:r>
              <a:rPr lang="en-US" sz="7200" dirty="0" err="1"/>
              <a:t>ElseIf</a:t>
            </a:r>
            <a:r>
              <a:rPr lang="en-US" sz="7200" dirty="0"/>
              <a:t> </a:t>
            </a:r>
            <a:r>
              <a:rPr lang="en-US" sz="7200" dirty="0" err="1"/>
              <a:t>VBA.UCase</a:t>
            </a:r>
            <a:r>
              <a:rPr lang="en-US" sz="7200" dirty="0"/>
              <a:t>(</a:t>
            </a:r>
            <a:r>
              <a:rPr lang="en-US" sz="7200" dirty="0" err="1"/>
              <a:t>txtGrade.Value</a:t>
            </a:r>
            <a:r>
              <a:rPr lang="en-US" sz="7200" dirty="0"/>
              <a:t>) = "D" Or </a:t>
            </a:r>
            <a:r>
              <a:rPr lang="en-US" sz="7200" dirty="0" err="1"/>
              <a:t>VBA.UCase</a:t>
            </a:r>
            <a:r>
              <a:rPr lang="en-US" sz="7200" dirty="0"/>
              <a:t>(</a:t>
            </a:r>
            <a:r>
              <a:rPr lang="en-US" sz="7200" dirty="0" err="1"/>
              <a:t>txtGrade.Value</a:t>
            </a:r>
            <a:r>
              <a:rPr lang="en-US" sz="7200" dirty="0"/>
              <a:t>) = "E" Then</a:t>
            </a:r>
          </a:p>
          <a:p>
            <a:pPr marL="800100" lvl="2" indent="0">
              <a:buNone/>
            </a:pPr>
            <a:r>
              <a:rPr lang="en-US" sz="7200" dirty="0"/>
              <a:t>	</a:t>
            </a:r>
            <a:r>
              <a:rPr lang="en-US" sz="7200" dirty="0" err="1"/>
              <a:t>lblGradeMessage.Caption</a:t>
            </a:r>
            <a:r>
              <a:rPr lang="en-US" sz="7200" dirty="0"/>
              <a:t> = "Below Average"</a:t>
            </a:r>
          </a:p>
          <a:p>
            <a:pPr marL="800100" lvl="2" indent="0">
              <a:buNone/>
            </a:pPr>
            <a:r>
              <a:rPr lang="en-US" sz="5000" dirty="0"/>
              <a:t>    </a:t>
            </a:r>
          </a:p>
          <a:p>
            <a:pPr marL="800100" lvl="2" indent="0">
              <a:buNone/>
            </a:pPr>
            <a:r>
              <a:rPr lang="en-US" sz="7200" dirty="0"/>
              <a:t>Else</a:t>
            </a:r>
          </a:p>
          <a:p>
            <a:pPr marL="800100" lvl="2" indent="0">
              <a:buNone/>
            </a:pPr>
            <a:r>
              <a:rPr lang="en-US" sz="7200" dirty="0"/>
              <a:t>    </a:t>
            </a:r>
            <a:r>
              <a:rPr lang="en-US" sz="7200" dirty="0" err="1"/>
              <a:t>lblGradeMessage.Caption</a:t>
            </a:r>
            <a:r>
              <a:rPr lang="en-US" sz="7200" dirty="0"/>
              <a:t> = "No Such Grade"</a:t>
            </a:r>
          </a:p>
          <a:p>
            <a:pPr marL="800100" lvl="2" indent="0">
              <a:buNone/>
            </a:pPr>
            <a:r>
              <a:rPr lang="en-US" sz="7200" dirty="0"/>
              <a:t>End If</a:t>
            </a:r>
          </a:p>
          <a:p>
            <a:pPr marL="800100" lvl="2" indent="0">
              <a:buNone/>
            </a:pPr>
            <a:endParaRPr lang="en-US" sz="4000" dirty="0"/>
          </a:p>
          <a:p>
            <a:pPr marL="400050" lvl="1" indent="0">
              <a:buNone/>
            </a:pPr>
            <a:r>
              <a:rPr lang="en-US" dirty="0"/>
              <a:t>    </a:t>
            </a:r>
          </a:p>
        </p:txBody>
      </p:sp>
      <p:sp>
        <p:nvSpPr>
          <p:cNvPr id="4" name="Slide Number Placeholder 3"/>
          <p:cNvSpPr>
            <a:spLocks noGrp="1"/>
          </p:cNvSpPr>
          <p:nvPr>
            <p:ph type="sldNum" sz="quarter" idx="12"/>
          </p:nvPr>
        </p:nvSpPr>
        <p:spPr/>
        <p:txBody>
          <a:bodyPr/>
          <a:lstStyle/>
          <a:p>
            <a:fld id="{BA90D935-042D-4DAA-8E9E-A5057E480CC7}" type="slidenum">
              <a:rPr lang="en-US" smtClean="0"/>
              <a:t>24</a:t>
            </a:fld>
            <a:endParaRPr lang="en-US"/>
          </a:p>
        </p:txBody>
      </p:sp>
    </p:spTree>
    <p:extLst>
      <p:ext uri="{BB962C8B-B14F-4D97-AF65-F5344CB8AC3E}">
        <p14:creationId xmlns:p14="http://schemas.microsoft.com/office/powerpoint/2010/main" val="1251475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304800" y="1295400"/>
            <a:ext cx="8610600" cy="4830763"/>
          </a:xfrm>
        </p:spPr>
        <p:txBody>
          <a:bodyPr>
            <a:normAutofit fontScale="92500" lnSpcReduction="20000"/>
          </a:bodyPr>
          <a:lstStyle/>
          <a:p>
            <a:r>
              <a:rPr lang="en-US" sz="3500" dirty="0"/>
              <a:t>Example 2.4. </a:t>
            </a:r>
            <a:r>
              <a:rPr lang="en-US" dirty="0" err="1"/>
              <a:t>MathematicPractice.xlsm</a:t>
            </a:r>
            <a:r>
              <a:rPr lang="en-US" dirty="0"/>
              <a:t> contains an application for </a:t>
            </a:r>
            <a:r>
              <a:rPr lang="en-US" dirty="0" err="1"/>
              <a:t>practising</a:t>
            </a:r>
            <a:r>
              <a:rPr lang="en-US" dirty="0"/>
              <a:t> mathematics. Users can choose the difficulty level and the type of operation (addition or subtraction). Assuming the user does not know how to handle negative numbers, the subtraction problems will not ask the user to subtract a larger number from a smaller one, and all involved numbers will not be negative. The application keeps track of the number of correct and incorrect answers made by the user. This assessment information will only be displayed by request.</a:t>
            </a:r>
          </a:p>
        </p:txBody>
      </p:sp>
      <p:sp>
        <p:nvSpPr>
          <p:cNvPr id="4" name="Slide Number Placeholder 3"/>
          <p:cNvSpPr>
            <a:spLocks noGrp="1"/>
          </p:cNvSpPr>
          <p:nvPr>
            <p:ph type="sldNum" sz="quarter" idx="12"/>
          </p:nvPr>
        </p:nvSpPr>
        <p:spPr/>
        <p:txBody>
          <a:bodyPr/>
          <a:lstStyle/>
          <a:p>
            <a:fld id="{BA90D935-042D-4DAA-8E9E-A5057E480CC7}" type="slidenum">
              <a:rPr lang="en-US" smtClean="0"/>
              <a:t>25</a:t>
            </a:fld>
            <a:endParaRPr lang="en-US"/>
          </a:p>
        </p:txBody>
      </p:sp>
    </p:spTree>
    <p:extLst>
      <p:ext uri="{BB962C8B-B14F-4D97-AF65-F5344CB8AC3E}">
        <p14:creationId xmlns:p14="http://schemas.microsoft.com/office/powerpoint/2010/main" val="2876484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143000"/>
            <a:ext cx="8229600" cy="4983163"/>
          </a:xfrm>
        </p:spPr>
        <p:txBody>
          <a:bodyPr/>
          <a:lstStyle/>
          <a:p>
            <a:r>
              <a:rPr lang="en-US" dirty="0"/>
              <a:t>Example 2.4 (Cont'd)</a:t>
            </a:r>
          </a:p>
          <a:p>
            <a:pPr lvl="1"/>
            <a:r>
              <a:rPr lang="en-US" dirty="0"/>
              <a:t>The </a:t>
            </a:r>
            <a:r>
              <a:rPr lang="en-US" dirty="0" err="1"/>
              <a:t>UserForm</a:t>
            </a:r>
            <a:r>
              <a:rPr lang="en-US" dirty="0"/>
              <a:t>:</a:t>
            </a:r>
          </a:p>
        </p:txBody>
      </p:sp>
      <p:sp>
        <p:nvSpPr>
          <p:cNvPr id="4" name="Slide Number Placeholder 3"/>
          <p:cNvSpPr>
            <a:spLocks noGrp="1"/>
          </p:cNvSpPr>
          <p:nvPr>
            <p:ph type="sldNum" sz="quarter" idx="12"/>
          </p:nvPr>
        </p:nvSpPr>
        <p:spPr/>
        <p:txBody>
          <a:bodyPr/>
          <a:lstStyle/>
          <a:p>
            <a:fld id="{BA90D935-042D-4DAA-8E9E-A5057E480CC7}" type="slidenum">
              <a:rPr lang="en-US" smtClean="0"/>
              <a:t>26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35526"/>
            <a:ext cx="4176713" cy="21078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199" y="4485306"/>
            <a:ext cx="4248483" cy="2144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371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152400" y="1371600"/>
            <a:ext cx="8763000" cy="4754563"/>
          </a:xfrm>
        </p:spPr>
        <p:txBody>
          <a:bodyPr>
            <a:normAutofit lnSpcReduction="10000"/>
          </a:bodyPr>
          <a:lstStyle/>
          <a:p>
            <a:r>
              <a:rPr lang="en-US" dirty="0"/>
              <a:t>Example 2.4 (Cont'd)</a:t>
            </a:r>
          </a:p>
          <a:p>
            <a:pPr lvl="1"/>
            <a:r>
              <a:rPr lang="en-US" dirty="0"/>
              <a:t>Tasks for the application and the associated events:</a:t>
            </a:r>
          </a:p>
          <a:p>
            <a:pPr marL="1371600" lvl="2" indent="-514350">
              <a:buFont typeface="+mj-lt"/>
              <a:buAutoNum type="arabicPeriod"/>
            </a:pPr>
            <a:r>
              <a:rPr lang="en-US" dirty="0"/>
              <a:t>Load and show the </a:t>
            </a:r>
            <a:r>
              <a:rPr lang="en-US" dirty="0" err="1"/>
              <a:t>UserForm</a:t>
            </a:r>
            <a:r>
              <a:rPr lang="en-US" dirty="0"/>
              <a:t>. Event: </a:t>
            </a:r>
            <a:r>
              <a:rPr lang="en-US" dirty="0" err="1"/>
              <a:t>UserForm_Initialize</a:t>
            </a:r>
            <a:r>
              <a:rPr lang="en-US" dirty="0"/>
              <a:t>.</a:t>
            </a:r>
          </a:p>
          <a:p>
            <a:pPr marL="1371600" lvl="2" indent="-514350">
              <a:buFont typeface="+mj-lt"/>
              <a:buAutoNum type="arabicPeriod"/>
            </a:pPr>
            <a:r>
              <a:rPr lang="en-US" dirty="0"/>
              <a:t>Show a mathematical problem. Event: </a:t>
            </a:r>
            <a:r>
              <a:rPr lang="en-US" dirty="0" err="1"/>
              <a:t>btnStart_Click</a:t>
            </a:r>
            <a:r>
              <a:rPr lang="en-US" dirty="0"/>
              <a:t>.</a:t>
            </a:r>
          </a:p>
          <a:p>
            <a:pPr marL="1371600" lvl="2" indent="-514350">
              <a:buFont typeface="+mj-lt"/>
              <a:buAutoNum type="arabicPeriod"/>
            </a:pPr>
            <a:r>
              <a:rPr lang="en-US" dirty="0"/>
              <a:t>Compare the correct answer to the user's answer. Event: </a:t>
            </a:r>
            <a:r>
              <a:rPr lang="en-US" dirty="0" err="1"/>
              <a:t>btnCheckAnswer_Click</a:t>
            </a:r>
            <a:r>
              <a:rPr lang="en-US" dirty="0"/>
              <a:t>.</a:t>
            </a:r>
          </a:p>
          <a:p>
            <a:pPr marL="1371600" lvl="2" indent="-514350">
              <a:buFont typeface="+mj-lt"/>
              <a:buAutoNum type="arabicPeriod"/>
            </a:pPr>
            <a:r>
              <a:rPr lang="en-US" dirty="0"/>
              <a:t>Show or hide summary report. Event: </a:t>
            </a:r>
            <a:r>
              <a:rPr lang="en-US" dirty="0" err="1"/>
              <a:t>chkSummary_Click</a:t>
            </a:r>
            <a:r>
              <a:rPr lang="en-US" dirty="0"/>
              <a:t>.</a:t>
            </a:r>
          </a:p>
          <a:p>
            <a:pPr marL="1371600" lvl="2" indent="-514350">
              <a:buFont typeface="+mj-lt"/>
              <a:buAutoNum type="arabicPeriod"/>
            </a:pPr>
            <a:r>
              <a:rPr lang="en-US" dirty="0"/>
              <a:t>Terminate the application. Event: </a:t>
            </a:r>
            <a:r>
              <a:rPr lang="en-US" dirty="0" err="1"/>
              <a:t>btnExit_Click</a:t>
            </a:r>
            <a:r>
              <a:rPr lang="en-US" dirty="0"/>
              <a:t>.</a:t>
            </a:r>
          </a:p>
          <a:p>
            <a:pPr marL="1371600" lvl="2" indent="-514350">
              <a:buFont typeface="+mj-lt"/>
              <a:buAutoNum type="arabicPeriod"/>
            </a:pPr>
            <a:endParaRPr lang="en-US" dirty="0"/>
          </a:p>
          <a:p>
            <a:pPr marL="800100" lvl="1" indent="-342900"/>
            <a:r>
              <a:rPr lang="en-US" dirty="0"/>
              <a:t>Refer to the Code Window of the </a:t>
            </a:r>
            <a:r>
              <a:rPr lang="en-US" dirty="0" err="1"/>
              <a:t>UserForm</a:t>
            </a:r>
            <a:r>
              <a:rPr lang="en-US" dirty="0"/>
              <a:t> for the details of the respective code.</a:t>
            </a:r>
          </a:p>
        </p:txBody>
      </p:sp>
      <p:sp>
        <p:nvSpPr>
          <p:cNvPr id="4" name="Slide Number Placeholder 3"/>
          <p:cNvSpPr>
            <a:spLocks noGrp="1"/>
          </p:cNvSpPr>
          <p:nvPr>
            <p:ph type="sldNum" sz="quarter" idx="12"/>
          </p:nvPr>
        </p:nvSpPr>
        <p:spPr/>
        <p:txBody>
          <a:bodyPr/>
          <a:lstStyle/>
          <a:p>
            <a:fld id="{BA90D935-042D-4DAA-8E9E-A5057E480CC7}" type="slidenum">
              <a:rPr lang="en-US" smtClean="0"/>
              <a:t>27</a:t>
            </a:fld>
            <a:endParaRPr lang="en-US"/>
          </a:p>
        </p:txBody>
      </p:sp>
    </p:spTree>
    <p:extLst>
      <p:ext uri="{BB962C8B-B14F-4D97-AF65-F5344CB8AC3E}">
        <p14:creationId xmlns:p14="http://schemas.microsoft.com/office/powerpoint/2010/main" val="974109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p:txBody>
          <a:bodyPr>
            <a:normAutofit/>
          </a:bodyPr>
          <a:lstStyle/>
          <a:p>
            <a:r>
              <a:rPr lang="en-US" dirty="0"/>
              <a:t>Frame Control</a:t>
            </a:r>
          </a:p>
          <a:p>
            <a:pPr lvl="1">
              <a:lnSpc>
                <a:spcPct val="90000"/>
              </a:lnSpc>
            </a:pPr>
            <a:r>
              <a:rPr lang="en-US" altLang="zh-TW" dirty="0">
                <a:ea typeface="新細明體" charset="-120"/>
              </a:rPr>
              <a:t>Often used to group several controls.</a:t>
            </a:r>
          </a:p>
          <a:p>
            <a:pPr lvl="2">
              <a:lnSpc>
                <a:spcPct val="90000"/>
              </a:lnSpc>
            </a:pPr>
            <a:r>
              <a:rPr lang="en-US" altLang="zh-TW" dirty="0">
                <a:ea typeface="新細明體" charset="-120"/>
              </a:rPr>
              <a:t>Either for aesthetic appeal or programming convenience.</a:t>
            </a:r>
          </a:p>
          <a:p>
            <a:pPr lvl="1">
              <a:lnSpc>
                <a:spcPct val="90000"/>
              </a:lnSpc>
            </a:pPr>
            <a:r>
              <a:rPr lang="en-US" altLang="zh-TW" dirty="0">
                <a:ea typeface="新細明體" charset="-120"/>
              </a:rPr>
              <a:t>Frame control can be considered as a container which contains other controls.</a:t>
            </a:r>
          </a:p>
          <a:p>
            <a:pPr lvl="1">
              <a:lnSpc>
                <a:spcPct val="90000"/>
              </a:lnSpc>
            </a:pPr>
            <a:r>
              <a:rPr lang="en-US" altLang="zh-TW" dirty="0">
                <a:ea typeface="新細明體" charset="-120"/>
              </a:rPr>
              <a:t>To contain controls inside a Frame control, the Frame control must be drawn first and then draw other controls inside the frame or drag other controls into the Frame.</a:t>
            </a: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28</a:t>
            </a:fld>
            <a:endParaRPr lang="en-US"/>
          </a:p>
        </p:txBody>
      </p:sp>
    </p:spTree>
    <p:extLst>
      <p:ext uri="{BB962C8B-B14F-4D97-AF65-F5344CB8AC3E}">
        <p14:creationId xmlns:p14="http://schemas.microsoft.com/office/powerpoint/2010/main" val="1458994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219200"/>
            <a:ext cx="8229600" cy="4906963"/>
          </a:xfrm>
        </p:spPr>
        <p:txBody>
          <a:bodyPr/>
          <a:lstStyle/>
          <a:p>
            <a:r>
              <a:rPr lang="en-US" dirty="0"/>
              <a:t>Frame Control</a:t>
            </a:r>
          </a:p>
          <a:p>
            <a:pPr marL="742950" lvl="2" indent="-342900"/>
            <a:r>
              <a:rPr lang="en-US" altLang="zh-TW" sz="2800" dirty="0">
                <a:ea typeface="新細明體" charset="-120"/>
              </a:rPr>
              <a:t>Example 2.5. </a:t>
            </a:r>
            <a:r>
              <a:rPr lang="en-US" altLang="zh-TW" sz="2800" dirty="0" err="1">
                <a:ea typeface="新細明體" charset="-120"/>
              </a:rPr>
              <a:t>Frame_demo.xlsm</a:t>
            </a:r>
            <a:r>
              <a:rPr lang="en-US" altLang="zh-TW" sz="2800" dirty="0">
                <a:ea typeface="新細明體" charset="-120"/>
              </a:rPr>
              <a:t> contains an application allowing users to set the Visible or Enable property of controls contained in Frame controls.</a:t>
            </a:r>
            <a:endParaRPr lang="en-US" sz="2800" dirty="0"/>
          </a:p>
        </p:txBody>
      </p:sp>
      <p:sp>
        <p:nvSpPr>
          <p:cNvPr id="4" name="Slide Number Placeholder 3"/>
          <p:cNvSpPr>
            <a:spLocks noGrp="1"/>
          </p:cNvSpPr>
          <p:nvPr>
            <p:ph type="sldNum" sz="quarter" idx="12"/>
          </p:nvPr>
        </p:nvSpPr>
        <p:spPr/>
        <p:txBody>
          <a:bodyPr/>
          <a:lstStyle/>
          <a:p>
            <a:fld id="{BA90D935-042D-4DAA-8E9E-A5057E480CC7}" type="slidenum">
              <a:rPr lang="en-US" smtClean="0"/>
              <a:t>29</a:t>
            </a:fld>
            <a:endParaRPr lang="en-US"/>
          </a:p>
        </p:txBody>
      </p:sp>
      <p:pic>
        <p:nvPicPr>
          <p:cNvPr id="5" name="Picture 4"/>
          <p:cNvPicPr>
            <a:picLocks noChangeAspect="1" noChangeArrowheads="1"/>
          </p:cNvPicPr>
          <p:nvPr/>
        </p:nvPicPr>
        <p:blipFill>
          <a:blip r:embed="rId2" cstate="print"/>
          <a:srcRect/>
          <a:stretch>
            <a:fillRect/>
          </a:stretch>
        </p:blipFill>
        <p:spPr bwMode="auto">
          <a:xfrm>
            <a:off x="1066800" y="3657600"/>
            <a:ext cx="3089275" cy="3089275"/>
          </a:xfrm>
          <a:prstGeom prst="rect">
            <a:avLst/>
          </a:prstGeom>
          <a:noFill/>
          <a:ln w="9525">
            <a:noFill/>
            <a:miter lim="800000"/>
            <a:headEnd/>
            <a:tailEnd/>
          </a:ln>
          <a:effectLst/>
        </p:spPr>
      </p:pic>
      <p:pic>
        <p:nvPicPr>
          <p:cNvPr id="6" name="Picture 5"/>
          <p:cNvPicPr>
            <a:picLocks noChangeAspect="1" noChangeArrowheads="1"/>
          </p:cNvPicPr>
          <p:nvPr/>
        </p:nvPicPr>
        <p:blipFill>
          <a:blip r:embed="rId3" cstate="print"/>
          <a:srcRect/>
          <a:stretch>
            <a:fillRect/>
          </a:stretch>
        </p:blipFill>
        <p:spPr bwMode="auto">
          <a:xfrm>
            <a:off x="4724400" y="3733800"/>
            <a:ext cx="3025775" cy="3025775"/>
          </a:xfrm>
          <a:prstGeom prst="rect">
            <a:avLst/>
          </a:prstGeom>
          <a:noFill/>
          <a:ln w="9525">
            <a:noFill/>
            <a:miter lim="800000"/>
            <a:headEnd/>
            <a:tailEnd/>
          </a:ln>
          <a:effectLst/>
        </p:spPr>
      </p:pic>
    </p:spTree>
    <p:extLst>
      <p:ext uri="{BB962C8B-B14F-4D97-AF65-F5344CB8AC3E}">
        <p14:creationId xmlns:p14="http://schemas.microsoft.com/office/powerpoint/2010/main" val="4273484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228600" y="1219200"/>
            <a:ext cx="8686800" cy="4906963"/>
          </a:xfrm>
        </p:spPr>
        <p:txBody>
          <a:bodyPr>
            <a:normAutofit fontScale="92500" lnSpcReduction="10000"/>
          </a:bodyPr>
          <a:lstStyle/>
          <a:p>
            <a:pPr>
              <a:lnSpc>
                <a:spcPct val="90000"/>
              </a:lnSpc>
            </a:pPr>
            <a:r>
              <a:rPr lang="en-US" altLang="zh-TW" dirty="0" err="1">
                <a:ea typeface="新細明體" charset="-120"/>
              </a:rPr>
              <a:t>OptionButton</a:t>
            </a:r>
            <a:r>
              <a:rPr lang="en-US" altLang="zh-TW" dirty="0">
                <a:ea typeface="新細明體" charset="-120"/>
              </a:rPr>
              <a:t> Control </a:t>
            </a:r>
          </a:p>
          <a:p>
            <a:pPr lvl="1">
              <a:lnSpc>
                <a:spcPct val="90000"/>
              </a:lnSpc>
            </a:pPr>
            <a:r>
              <a:rPr lang="en-US" altLang="zh-TW" dirty="0">
                <a:ea typeface="新細明體" charset="-120"/>
              </a:rPr>
              <a:t>Allow the user to select one option from two or more options.</a:t>
            </a:r>
          </a:p>
          <a:p>
            <a:pPr lvl="1">
              <a:lnSpc>
                <a:spcPct val="90000"/>
              </a:lnSpc>
            </a:pPr>
            <a:r>
              <a:rPr lang="en-US" altLang="zh-TW" dirty="0">
                <a:ea typeface="新細明體" charset="-120"/>
              </a:rPr>
              <a:t>They are often used in groups of at least two each.</a:t>
            </a:r>
          </a:p>
          <a:p>
            <a:pPr lvl="1">
              <a:lnSpc>
                <a:spcPct val="90000"/>
              </a:lnSpc>
            </a:pPr>
            <a:r>
              <a:rPr lang="en-US" altLang="zh-TW" dirty="0">
                <a:ea typeface="新細明體" charset="-120"/>
              </a:rPr>
              <a:t>Only one </a:t>
            </a:r>
            <a:r>
              <a:rPr lang="en-US" altLang="zh-TW" dirty="0" err="1">
                <a:ea typeface="新細明體" charset="-120"/>
              </a:rPr>
              <a:t>OptionButton</a:t>
            </a:r>
            <a:r>
              <a:rPr lang="en-US" altLang="zh-TW" dirty="0">
                <a:ea typeface="新細明體" charset="-120"/>
              </a:rPr>
              <a:t> control can be selected in a group.</a:t>
            </a:r>
          </a:p>
          <a:p>
            <a:pPr lvl="1">
              <a:lnSpc>
                <a:spcPct val="90000"/>
              </a:lnSpc>
            </a:pPr>
            <a:r>
              <a:rPr lang="en-US" altLang="zh-TW" dirty="0">
                <a:ea typeface="新細明體" charset="-120"/>
              </a:rPr>
              <a:t>Click the control to select. Once selected, one must choose another </a:t>
            </a:r>
            <a:r>
              <a:rPr lang="en-US" altLang="zh-TW" dirty="0" err="1">
                <a:ea typeface="新細明體" charset="-120"/>
              </a:rPr>
              <a:t>OptionButton</a:t>
            </a:r>
            <a:r>
              <a:rPr lang="en-US" altLang="zh-TW" dirty="0">
                <a:ea typeface="新細明體" charset="-120"/>
              </a:rPr>
              <a:t> control in the same group to de-select the current selected one.</a:t>
            </a:r>
          </a:p>
          <a:p>
            <a:pPr lvl="1">
              <a:lnSpc>
                <a:spcPct val="90000"/>
              </a:lnSpc>
            </a:pPr>
            <a:r>
              <a:rPr lang="en-US" altLang="zh-TW" dirty="0" err="1">
                <a:ea typeface="新細明體" charset="-120"/>
              </a:rPr>
              <a:t>OptionButton</a:t>
            </a:r>
            <a:r>
              <a:rPr lang="en-US" altLang="zh-TW" dirty="0">
                <a:ea typeface="新細明體" charset="-120"/>
              </a:rPr>
              <a:t> has only two values:</a:t>
            </a:r>
          </a:p>
          <a:p>
            <a:pPr lvl="2">
              <a:lnSpc>
                <a:spcPct val="90000"/>
              </a:lnSpc>
            </a:pPr>
            <a:r>
              <a:rPr lang="en-US" altLang="zh-TW" dirty="0">
                <a:ea typeface="新細明體" charset="-120"/>
              </a:rPr>
              <a:t>If selected, </a:t>
            </a:r>
            <a:r>
              <a:rPr lang="en-US" altLang="zh-TW" dirty="0" err="1">
                <a:ea typeface="新細明體" charset="-120"/>
              </a:rPr>
              <a:t>OptionButton.Value</a:t>
            </a:r>
            <a:r>
              <a:rPr lang="en-US" altLang="zh-TW" dirty="0">
                <a:ea typeface="新細明體" charset="-120"/>
              </a:rPr>
              <a:t> equals True.</a:t>
            </a:r>
          </a:p>
          <a:p>
            <a:pPr lvl="2">
              <a:lnSpc>
                <a:spcPct val="90000"/>
              </a:lnSpc>
            </a:pPr>
            <a:r>
              <a:rPr lang="en-US" altLang="zh-TW" dirty="0">
                <a:ea typeface="新細明體" charset="-120"/>
              </a:rPr>
              <a:t>If unselected, </a:t>
            </a:r>
            <a:r>
              <a:rPr lang="en-US" altLang="zh-TW" dirty="0" err="1">
                <a:ea typeface="新細明體" charset="-120"/>
              </a:rPr>
              <a:t>OptionButton.Value</a:t>
            </a:r>
            <a:r>
              <a:rPr lang="en-US" altLang="zh-TW" dirty="0">
                <a:ea typeface="新細明體" charset="-120"/>
              </a:rPr>
              <a:t> equals False. </a:t>
            </a:r>
          </a:p>
          <a:p>
            <a:pPr lvl="1">
              <a:lnSpc>
                <a:spcPct val="90000"/>
              </a:lnSpc>
            </a:pPr>
            <a:r>
              <a:rPr lang="en-US" altLang="zh-TW" dirty="0">
                <a:ea typeface="新細明體" charset="-120"/>
              </a:rPr>
              <a:t>Commonly used events include Click and Change events. See OptionButtonDemo3.xlsm.</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30</a:t>
            </a:fld>
            <a:endParaRPr lang="en-US"/>
          </a:p>
        </p:txBody>
      </p:sp>
    </p:spTree>
    <p:extLst>
      <p:ext uri="{BB962C8B-B14F-4D97-AF65-F5344CB8AC3E}">
        <p14:creationId xmlns:p14="http://schemas.microsoft.com/office/powerpoint/2010/main" val="1504927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219200"/>
            <a:ext cx="8534400" cy="4906963"/>
          </a:xfrm>
        </p:spPr>
        <p:txBody>
          <a:bodyPr/>
          <a:lstStyle/>
          <a:p>
            <a:pPr>
              <a:lnSpc>
                <a:spcPct val="90000"/>
              </a:lnSpc>
            </a:pPr>
            <a:r>
              <a:rPr lang="en-US" altLang="zh-TW" dirty="0" err="1">
                <a:ea typeface="新細明體" charset="-120"/>
              </a:rPr>
              <a:t>OptionButton</a:t>
            </a:r>
            <a:r>
              <a:rPr lang="en-US" altLang="zh-TW" dirty="0">
                <a:ea typeface="新細明體" charset="-120"/>
              </a:rPr>
              <a:t> Control </a:t>
            </a:r>
          </a:p>
          <a:p>
            <a:pPr lvl="1"/>
            <a:r>
              <a:rPr lang="en-US" dirty="0"/>
              <a:t>Example 2.6a. Run </a:t>
            </a:r>
            <a:r>
              <a:rPr lang="en-US" dirty="0" err="1"/>
              <a:t>UserForm</a:t>
            </a:r>
            <a:r>
              <a:rPr lang="en-US" dirty="0"/>
              <a:t> </a:t>
            </a:r>
            <a:r>
              <a:rPr lang="en-US" dirty="0" err="1"/>
              <a:t>NoGrouping</a:t>
            </a:r>
            <a:r>
              <a:rPr lang="en-US" dirty="0"/>
              <a:t> in optionButtonDemo1.xlsm.</a:t>
            </a:r>
          </a:p>
        </p:txBody>
      </p:sp>
      <p:sp>
        <p:nvSpPr>
          <p:cNvPr id="4" name="Slide Number Placeholder 3"/>
          <p:cNvSpPr>
            <a:spLocks noGrp="1"/>
          </p:cNvSpPr>
          <p:nvPr>
            <p:ph type="sldNum" sz="quarter" idx="12"/>
          </p:nvPr>
        </p:nvSpPr>
        <p:spPr/>
        <p:txBody>
          <a:bodyPr/>
          <a:lstStyle/>
          <a:p>
            <a:fld id="{BA90D935-042D-4DAA-8E9E-A5057E480CC7}" type="slidenum">
              <a:rPr lang="en-US" smtClean="0"/>
              <a:t>31</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95600"/>
            <a:ext cx="2209800" cy="19218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5029200"/>
            <a:ext cx="1562100" cy="1113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8700" t="14690" r="30842" b="49186"/>
          <a:stretch/>
        </p:blipFill>
        <p:spPr bwMode="auto">
          <a:xfrm>
            <a:off x="2819400" y="2812139"/>
            <a:ext cx="5943600" cy="3893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243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371600"/>
            <a:ext cx="8534400" cy="4754563"/>
          </a:xfrm>
        </p:spPr>
        <p:txBody>
          <a:bodyPr/>
          <a:lstStyle/>
          <a:p>
            <a:pPr>
              <a:lnSpc>
                <a:spcPct val="90000"/>
              </a:lnSpc>
            </a:pPr>
            <a:r>
              <a:rPr lang="en-US" altLang="zh-TW" dirty="0" err="1">
                <a:ea typeface="新細明體" charset="-120"/>
              </a:rPr>
              <a:t>OptionButton</a:t>
            </a:r>
            <a:r>
              <a:rPr lang="en-US" altLang="zh-TW" dirty="0">
                <a:ea typeface="新細明體" charset="-120"/>
              </a:rPr>
              <a:t> Control </a:t>
            </a:r>
          </a:p>
          <a:p>
            <a:pPr lvl="1"/>
            <a:r>
              <a:rPr lang="en-US" dirty="0"/>
              <a:t>Example 2.6b: Run </a:t>
            </a:r>
            <a:r>
              <a:rPr lang="en-US" dirty="0" err="1"/>
              <a:t>UserForm</a:t>
            </a:r>
            <a:r>
              <a:rPr lang="en-US" dirty="0"/>
              <a:t> TwoGroups1 in OptionButtonDemo1.xlsm.</a:t>
            </a:r>
          </a:p>
          <a:p>
            <a:pPr lvl="2"/>
            <a:r>
              <a:rPr lang="en-US" dirty="0"/>
              <a:t>Set the </a:t>
            </a:r>
            <a:r>
              <a:rPr lang="en-US" dirty="0" err="1"/>
              <a:t>GroupName</a:t>
            </a:r>
            <a:r>
              <a:rPr lang="en-US" dirty="0"/>
              <a:t> property of options MS1234 and MS5678 to Group A.</a:t>
            </a:r>
          </a:p>
          <a:p>
            <a:pPr lvl="2"/>
            <a:r>
              <a:rPr lang="en-US" dirty="0"/>
              <a:t>Set the </a:t>
            </a:r>
            <a:r>
              <a:rPr lang="en-US" dirty="0" err="1"/>
              <a:t>GroupName</a:t>
            </a:r>
            <a:r>
              <a:rPr lang="en-US" dirty="0"/>
              <a:t> property of options MS3456 and MS7890 to Group B.</a:t>
            </a:r>
          </a:p>
          <a:p>
            <a:pPr lvl="3"/>
            <a:endParaRPr lang="en-US" dirty="0"/>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32</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419600"/>
            <a:ext cx="2409825" cy="20958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857909"/>
            <a:ext cx="2012762"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5546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143000"/>
            <a:ext cx="8534400" cy="4983163"/>
          </a:xfrm>
        </p:spPr>
        <p:txBody>
          <a:bodyPr/>
          <a:lstStyle/>
          <a:p>
            <a:pPr>
              <a:lnSpc>
                <a:spcPct val="90000"/>
              </a:lnSpc>
            </a:pPr>
            <a:r>
              <a:rPr lang="en-US" altLang="zh-TW" dirty="0" err="1">
                <a:ea typeface="新細明體" charset="-120"/>
              </a:rPr>
              <a:t>OptionButton</a:t>
            </a:r>
            <a:r>
              <a:rPr lang="en-US" altLang="zh-TW" dirty="0">
                <a:ea typeface="新細明體" charset="-120"/>
              </a:rPr>
              <a:t> Control </a:t>
            </a:r>
          </a:p>
          <a:p>
            <a:pPr lvl="1"/>
            <a:r>
              <a:rPr lang="en-US" dirty="0"/>
              <a:t>Example 2.6c: Run </a:t>
            </a:r>
            <a:r>
              <a:rPr lang="en-US" dirty="0" err="1"/>
              <a:t>UserForm</a:t>
            </a:r>
            <a:r>
              <a:rPr lang="en-US" dirty="0"/>
              <a:t> TwoGroups2 in OptionButtonDemo1.xlsm.</a:t>
            </a:r>
          </a:p>
          <a:p>
            <a:pPr lvl="2"/>
            <a:r>
              <a:rPr lang="en-US" dirty="0"/>
              <a:t>Put options MS1234 and MS5678 in a Frame control.</a:t>
            </a:r>
          </a:p>
          <a:p>
            <a:pPr lvl="2"/>
            <a:r>
              <a:rPr lang="en-US" dirty="0"/>
              <a:t>Put options MS3456 and MS7890 in another Frame control.</a:t>
            </a:r>
          </a:p>
        </p:txBody>
      </p:sp>
      <p:sp>
        <p:nvSpPr>
          <p:cNvPr id="4" name="Slide Number Placeholder 3"/>
          <p:cNvSpPr>
            <a:spLocks noGrp="1"/>
          </p:cNvSpPr>
          <p:nvPr>
            <p:ph type="sldNum" sz="quarter" idx="12"/>
          </p:nvPr>
        </p:nvSpPr>
        <p:spPr/>
        <p:txBody>
          <a:bodyPr/>
          <a:lstStyle/>
          <a:p>
            <a:fld id="{BA90D935-042D-4DAA-8E9E-A5057E480CC7}" type="slidenum">
              <a:rPr lang="en-US" smtClean="0"/>
              <a:t>33</a:t>
            </a:fld>
            <a:endParaRPr lang="en-US"/>
          </a:p>
        </p:txBody>
      </p:sp>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822" t="17908" r="15846" b="38602"/>
          <a:stretch/>
        </p:blipFill>
        <p:spPr bwMode="auto">
          <a:xfrm>
            <a:off x="3733800" y="3505200"/>
            <a:ext cx="5006868" cy="32068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41173"/>
            <a:ext cx="2914650" cy="2340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7882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p:txBody>
          <a:bodyPr>
            <a:normAutofit lnSpcReduction="10000"/>
          </a:bodyPr>
          <a:lstStyle/>
          <a:p>
            <a:r>
              <a:rPr lang="en-US" altLang="zh-TW" dirty="0" err="1">
                <a:ea typeface="新細明體" charset="-120"/>
              </a:rPr>
              <a:t>CheckBox</a:t>
            </a:r>
            <a:r>
              <a:rPr lang="en-US" altLang="zh-TW" dirty="0">
                <a:ea typeface="新細明體" charset="-120"/>
              </a:rPr>
              <a:t> Control</a:t>
            </a:r>
          </a:p>
          <a:p>
            <a:pPr lvl="1"/>
            <a:r>
              <a:rPr lang="en-US" altLang="zh-TW" dirty="0">
                <a:ea typeface="新細明體" charset="-120"/>
              </a:rPr>
              <a:t>Click the </a:t>
            </a:r>
            <a:r>
              <a:rPr lang="en-US" altLang="zh-TW" dirty="0" err="1">
                <a:ea typeface="新細明體" charset="-120"/>
              </a:rPr>
              <a:t>CheckBox</a:t>
            </a:r>
            <a:r>
              <a:rPr lang="en-US" altLang="zh-TW" dirty="0">
                <a:ea typeface="新細明體" charset="-120"/>
              </a:rPr>
              <a:t> control to check or uncheck.</a:t>
            </a:r>
          </a:p>
          <a:p>
            <a:pPr lvl="1"/>
            <a:r>
              <a:rPr lang="en-US" altLang="zh-TW" dirty="0">
                <a:ea typeface="新細明體" charset="-120"/>
              </a:rPr>
              <a:t>Unlike </a:t>
            </a:r>
            <a:r>
              <a:rPr lang="en-US" altLang="zh-TW" dirty="0" err="1">
                <a:ea typeface="新細明體" charset="-120"/>
              </a:rPr>
              <a:t>OptionButton</a:t>
            </a:r>
            <a:r>
              <a:rPr lang="en-US" altLang="zh-TW" dirty="0">
                <a:ea typeface="新細明體" charset="-120"/>
              </a:rPr>
              <a:t> control, </a:t>
            </a:r>
            <a:r>
              <a:rPr lang="en-US" altLang="zh-TW" dirty="0" err="1">
                <a:ea typeface="新細明體" charset="-120"/>
              </a:rPr>
              <a:t>CheckBox</a:t>
            </a:r>
            <a:r>
              <a:rPr lang="en-US" altLang="zh-TW" dirty="0">
                <a:ea typeface="新細明體" charset="-120"/>
              </a:rPr>
              <a:t> control is not grouped.</a:t>
            </a:r>
          </a:p>
          <a:p>
            <a:pPr lvl="1"/>
            <a:r>
              <a:rPr lang="en-US" altLang="zh-TW" dirty="0">
                <a:ea typeface="新細明體" charset="-120"/>
              </a:rPr>
              <a:t>More than 1 </a:t>
            </a:r>
            <a:r>
              <a:rPr lang="en-US" altLang="zh-TW" dirty="0" err="1">
                <a:ea typeface="新細明體" charset="-120"/>
              </a:rPr>
              <a:t>CheckBox</a:t>
            </a:r>
            <a:r>
              <a:rPr lang="en-US" altLang="zh-TW" dirty="0">
                <a:ea typeface="新細明體" charset="-120"/>
              </a:rPr>
              <a:t> control can be selected. </a:t>
            </a:r>
          </a:p>
          <a:p>
            <a:pPr lvl="1"/>
            <a:r>
              <a:rPr lang="en-US" altLang="zh-TW" dirty="0">
                <a:ea typeface="新細明體" charset="-120"/>
              </a:rPr>
              <a:t>A </a:t>
            </a:r>
            <a:r>
              <a:rPr lang="en-US" altLang="zh-TW" dirty="0" err="1">
                <a:ea typeface="新細明體" charset="-120"/>
              </a:rPr>
              <a:t>CheckBox</a:t>
            </a:r>
            <a:r>
              <a:rPr lang="en-US" altLang="zh-TW" dirty="0">
                <a:ea typeface="新細明體" charset="-120"/>
              </a:rPr>
              <a:t> control has only two values:</a:t>
            </a:r>
          </a:p>
          <a:p>
            <a:pPr lvl="2"/>
            <a:r>
              <a:rPr lang="en-US" altLang="zh-TW" dirty="0">
                <a:ea typeface="新細明體" charset="-120"/>
              </a:rPr>
              <a:t>If checked, </a:t>
            </a:r>
            <a:r>
              <a:rPr lang="en-US" altLang="zh-TW" dirty="0" err="1">
                <a:ea typeface="新細明體" charset="-120"/>
              </a:rPr>
              <a:t>CheckBox.Value</a:t>
            </a:r>
            <a:r>
              <a:rPr lang="en-US" altLang="zh-TW" dirty="0">
                <a:ea typeface="新細明體" charset="-120"/>
              </a:rPr>
              <a:t> equals True.</a:t>
            </a:r>
          </a:p>
          <a:p>
            <a:pPr lvl="2"/>
            <a:r>
              <a:rPr lang="en-US" altLang="zh-TW" dirty="0">
                <a:ea typeface="新細明體" charset="-120"/>
              </a:rPr>
              <a:t>If unchecked, </a:t>
            </a:r>
            <a:r>
              <a:rPr lang="en-US" altLang="zh-TW" dirty="0" err="1">
                <a:ea typeface="新細明體" charset="-120"/>
              </a:rPr>
              <a:t>CheckBox.Value</a:t>
            </a:r>
            <a:r>
              <a:rPr lang="en-US" altLang="zh-TW" dirty="0">
                <a:ea typeface="新細明體" charset="-120"/>
              </a:rPr>
              <a:t> equals False.</a:t>
            </a:r>
          </a:p>
          <a:p>
            <a:pPr lvl="1"/>
            <a:r>
              <a:rPr lang="en-US" altLang="zh-TW" dirty="0">
                <a:ea typeface="新細明體" charset="-120"/>
              </a:rPr>
              <a:t>Commonly used events include Click and Change events. See CheckboxDemo2.xlsm.</a:t>
            </a:r>
          </a:p>
          <a:p>
            <a:pPr lvl="2"/>
            <a:endParaRPr lang="en-US" altLang="zh-TW" dirty="0">
              <a:ea typeface="新細明體" charset="-120"/>
            </a:endParaRP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34</a:t>
            </a:fld>
            <a:endParaRPr lang="en-US"/>
          </a:p>
        </p:txBody>
      </p:sp>
    </p:spTree>
    <p:extLst>
      <p:ext uri="{BB962C8B-B14F-4D97-AF65-F5344CB8AC3E}">
        <p14:creationId xmlns:p14="http://schemas.microsoft.com/office/powerpoint/2010/main" val="1600244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p>
        </p:txBody>
      </p:sp>
      <p:sp>
        <p:nvSpPr>
          <p:cNvPr id="3" name="Content Placeholder 2"/>
          <p:cNvSpPr>
            <a:spLocks noGrp="1"/>
          </p:cNvSpPr>
          <p:nvPr>
            <p:ph idx="1"/>
          </p:nvPr>
        </p:nvSpPr>
        <p:spPr>
          <a:xfrm>
            <a:off x="457200" y="1143000"/>
            <a:ext cx="8229600" cy="4983163"/>
          </a:xfrm>
        </p:spPr>
        <p:txBody>
          <a:bodyPr/>
          <a:lstStyle/>
          <a:p>
            <a:r>
              <a:rPr lang="en-US" altLang="zh-TW" dirty="0" err="1">
                <a:ea typeface="新細明體" charset="-120"/>
              </a:rPr>
              <a:t>CheckBox</a:t>
            </a:r>
            <a:r>
              <a:rPr lang="en-US" altLang="zh-TW" dirty="0">
                <a:ea typeface="新細明體" charset="-120"/>
              </a:rPr>
              <a:t> Control</a:t>
            </a:r>
          </a:p>
          <a:p>
            <a:pPr lvl="1"/>
            <a:r>
              <a:rPr lang="en-US" dirty="0"/>
              <a:t>Example 2.7: CheckboxDemo1.xlsm</a:t>
            </a:r>
          </a:p>
        </p:txBody>
      </p:sp>
      <p:sp>
        <p:nvSpPr>
          <p:cNvPr id="4" name="Slide Number Placeholder 3"/>
          <p:cNvSpPr>
            <a:spLocks noGrp="1"/>
          </p:cNvSpPr>
          <p:nvPr>
            <p:ph type="sldNum" sz="quarter" idx="12"/>
          </p:nvPr>
        </p:nvSpPr>
        <p:spPr/>
        <p:txBody>
          <a:bodyPr/>
          <a:lstStyle/>
          <a:p>
            <a:fld id="{BA90D935-042D-4DAA-8E9E-A5057E480CC7}" type="slidenum">
              <a:rPr lang="en-US" smtClean="0"/>
              <a:t>35</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0"/>
            <a:ext cx="2162175" cy="1897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96" y="5257800"/>
            <a:ext cx="1636181" cy="13032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8577" t="13219" r="9052" b="33811"/>
          <a:stretch/>
        </p:blipFill>
        <p:spPr bwMode="auto">
          <a:xfrm>
            <a:off x="2819400" y="2667000"/>
            <a:ext cx="5791200" cy="4086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941726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32060-495A-8141-AA25-6D871AE341D5}"/>
              </a:ext>
            </a:extLst>
          </p:cNvPr>
          <p:cNvSpPr>
            <a:spLocks noGrp="1"/>
          </p:cNvSpPr>
          <p:nvPr>
            <p:ph type="title"/>
          </p:nvPr>
        </p:nvSpPr>
        <p:spPr/>
        <p:txBody>
          <a:bodyPr/>
          <a:lstStyle/>
          <a:p>
            <a:r>
              <a:rPr lang="en-US"/>
              <a:t>Selection Structure</a:t>
            </a:r>
            <a:endParaRPr lang="en-US" dirty="0"/>
          </a:p>
        </p:txBody>
      </p:sp>
      <p:sp>
        <p:nvSpPr>
          <p:cNvPr id="3" name="Content Placeholder 2">
            <a:extLst>
              <a:ext uri="{FF2B5EF4-FFF2-40B4-BE49-F238E27FC236}">
                <a16:creationId xmlns:a16="http://schemas.microsoft.com/office/drawing/2014/main" id="{C85CFF9C-222E-5A41-A24F-FCF8987743CF}"/>
              </a:ext>
            </a:extLst>
          </p:cNvPr>
          <p:cNvSpPr>
            <a:spLocks noGrp="1"/>
          </p:cNvSpPr>
          <p:nvPr>
            <p:ph idx="1"/>
          </p:nvPr>
        </p:nvSpPr>
        <p:spPr/>
        <p:txBody>
          <a:bodyPr/>
          <a:lstStyle/>
          <a:p>
            <a:r>
              <a:rPr lang="en-US" dirty="0"/>
              <a:t>Example 2.6d: Disable the Close button of a </a:t>
            </a:r>
            <a:r>
              <a:rPr lang="en-US" dirty="0" err="1"/>
              <a:t>Userform</a:t>
            </a:r>
            <a:r>
              <a:rPr lang="en-US" dirty="0"/>
              <a:t>.</a:t>
            </a:r>
          </a:p>
        </p:txBody>
      </p:sp>
      <p:sp>
        <p:nvSpPr>
          <p:cNvPr id="4" name="Slide Number Placeholder 3">
            <a:extLst>
              <a:ext uri="{FF2B5EF4-FFF2-40B4-BE49-F238E27FC236}">
                <a16:creationId xmlns:a16="http://schemas.microsoft.com/office/drawing/2014/main" id="{482C5FA2-F278-F345-B4BD-B93B0960EF79}"/>
              </a:ext>
            </a:extLst>
          </p:cNvPr>
          <p:cNvSpPr>
            <a:spLocks noGrp="1"/>
          </p:cNvSpPr>
          <p:nvPr>
            <p:ph type="sldNum" sz="quarter" idx="12"/>
          </p:nvPr>
        </p:nvSpPr>
        <p:spPr/>
        <p:txBody>
          <a:bodyPr/>
          <a:lstStyle/>
          <a:p>
            <a:fld id="{BA90D935-042D-4DAA-8E9E-A5057E480CC7}" type="slidenum">
              <a:rPr lang="en-US" smtClean="0"/>
              <a:t>36</a:t>
            </a:fld>
            <a:endParaRPr lang="en-US"/>
          </a:p>
        </p:txBody>
      </p:sp>
      <p:sp>
        <p:nvSpPr>
          <p:cNvPr id="5" name="TextBox 4">
            <a:extLst>
              <a:ext uri="{FF2B5EF4-FFF2-40B4-BE49-F238E27FC236}">
                <a16:creationId xmlns:a16="http://schemas.microsoft.com/office/drawing/2014/main" id="{00C746CF-C21F-4442-B333-A62E7BD5B178}"/>
              </a:ext>
            </a:extLst>
          </p:cNvPr>
          <p:cNvSpPr txBox="1"/>
          <p:nvPr/>
        </p:nvSpPr>
        <p:spPr>
          <a:xfrm>
            <a:off x="609600" y="3352800"/>
            <a:ext cx="8312312" cy="2554545"/>
          </a:xfrm>
          <a:prstGeom prst="rect">
            <a:avLst/>
          </a:prstGeom>
          <a:noFill/>
        </p:spPr>
        <p:txBody>
          <a:bodyPr wrap="square" rtlCol="0">
            <a:spAutoFit/>
          </a:bodyPr>
          <a:lstStyle/>
          <a:p>
            <a:r>
              <a:rPr lang="en-US" sz="2000" dirty="0">
                <a:solidFill>
                  <a:schemeClr val="tx2"/>
                </a:solidFill>
              </a:rPr>
              <a:t>Private Sub </a:t>
            </a:r>
            <a:r>
              <a:rPr lang="en-US" sz="2000" dirty="0" err="1">
                <a:solidFill>
                  <a:schemeClr val="tx2"/>
                </a:solidFill>
              </a:rPr>
              <a:t>UserForm_QueryClose</a:t>
            </a:r>
            <a:r>
              <a:rPr lang="en-US" sz="2000" dirty="0">
                <a:solidFill>
                  <a:schemeClr val="tx2"/>
                </a:solidFill>
              </a:rPr>
              <a:t>(Cancel As Integer, </a:t>
            </a:r>
            <a:r>
              <a:rPr lang="en-US" sz="2000" dirty="0" err="1">
                <a:solidFill>
                  <a:schemeClr val="tx2"/>
                </a:solidFill>
              </a:rPr>
              <a:t>CloseMode</a:t>
            </a:r>
            <a:r>
              <a:rPr lang="en-US" sz="2000" dirty="0">
                <a:solidFill>
                  <a:schemeClr val="tx2"/>
                </a:solidFill>
              </a:rPr>
              <a:t> As Integer)</a:t>
            </a:r>
          </a:p>
          <a:p>
            <a:endParaRPr lang="en-US" sz="2000" dirty="0">
              <a:solidFill>
                <a:schemeClr val="tx2"/>
              </a:solidFill>
            </a:endParaRPr>
          </a:p>
          <a:p>
            <a:r>
              <a:rPr lang="en-US" sz="2000" dirty="0">
                <a:solidFill>
                  <a:schemeClr val="tx2"/>
                </a:solidFill>
              </a:rPr>
              <a:t>If </a:t>
            </a:r>
            <a:r>
              <a:rPr lang="en-US" sz="2000" dirty="0" err="1">
                <a:solidFill>
                  <a:schemeClr val="tx2"/>
                </a:solidFill>
              </a:rPr>
              <a:t>CloseMode</a:t>
            </a:r>
            <a:r>
              <a:rPr lang="en-US" sz="2000" dirty="0">
                <a:solidFill>
                  <a:schemeClr val="tx2"/>
                </a:solidFill>
              </a:rPr>
              <a:t> &lt;&gt; 1 Then  </a:t>
            </a:r>
            <a:r>
              <a:rPr lang="en-US" sz="2000" dirty="0">
                <a:solidFill>
                  <a:srgbClr val="00B050"/>
                </a:solidFill>
              </a:rPr>
              <a:t>'Unload statement is not involved</a:t>
            </a:r>
          </a:p>
          <a:p>
            <a:r>
              <a:rPr lang="en-US" sz="2000" dirty="0">
                <a:solidFill>
                  <a:schemeClr val="tx2"/>
                </a:solidFill>
              </a:rPr>
              <a:t>     Cancel = 1    </a:t>
            </a:r>
            <a:r>
              <a:rPr lang="en-US" sz="2000" dirty="0">
                <a:solidFill>
                  <a:srgbClr val="00B050"/>
                </a:solidFill>
              </a:rPr>
              <a:t>'Prevent </a:t>
            </a:r>
            <a:r>
              <a:rPr lang="en-US" sz="2000" dirty="0" err="1">
                <a:solidFill>
                  <a:srgbClr val="00B050"/>
                </a:solidFill>
              </a:rPr>
              <a:t>userform</a:t>
            </a:r>
            <a:r>
              <a:rPr lang="en-US" sz="2000" dirty="0">
                <a:solidFill>
                  <a:srgbClr val="00B050"/>
                </a:solidFill>
              </a:rPr>
              <a:t> to be unloaded</a:t>
            </a:r>
          </a:p>
          <a:p>
            <a:r>
              <a:rPr lang="en-US" sz="2000" dirty="0">
                <a:solidFill>
                  <a:schemeClr val="tx2"/>
                </a:solidFill>
              </a:rPr>
              <a:t>     </a:t>
            </a:r>
            <a:r>
              <a:rPr lang="en-US" sz="2000" dirty="0" err="1">
                <a:solidFill>
                  <a:schemeClr val="tx2"/>
                </a:solidFill>
              </a:rPr>
              <a:t>VBA.MsgBox</a:t>
            </a:r>
            <a:r>
              <a:rPr lang="en-US" sz="2000" dirty="0">
                <a:solidFill>
                  <a:schemeClr val="tx2"/>
                </a:solidFill>
              </a:rPr>
              <a:t> "Click End button to quit."</a:t>
            </a:r>
          </a:p>
          <a:p>
            <a:r>
              <a:rPr lang="en-US" sz="2000" dirty="0">
                <a:solidFill>
                  <a:schemeClr val="tx2"/>
                </a:solidFill>
              </a:rPr>
              <a:t>End If</a:t>
            </a:r>
          </a:p>
          <a:p>
            <a:endParaRPr lang="en-US" sz="2000" dirty="0">
              <a:solidFill>
                <a:schemeClr val="tx2"/>
              </a:solidFill>
            </a:endParaRPr>
          </a:p>
          <a:p>
            <a:r>
              <a:rPr lang="en-US" sz="2000" dirty="0">
                <a:solidFill>
                  <a:schemeClr val="tx2"/>
                </a:solidFill>
              </a:rPr>
              <a:t>End Sub</a:t>
            </a:r>
          </a:p>
        </p:txBody>
      </p:sp>
      <p:grpSp>
        <p:nvGrpSpPr>
          <p:cNvPr id="8" name="Group 7">
            <a:extLst>
              <a:ext uri="{FF2B5EF4-FFF2-40B4-BE49-F238E27FC236}">
                <a16:creationId xmlns:a16="http://schemas.microsoft.com/office/drawing/2014/main" id="{6B9C7DA0-2AB8-AA4D-B4E9-2BD7D3D24BEC}"/>
              </a:ext>
            </a:extLst>
          </p:cNvPr>
          <p:cNvGrpSpPr/>
          <p:nvPr/>
        </p:nvGrpSpPr>
        <p:grpSpPr>
          <a:xfrm>
            <a:off x="3276600" y="1981200"/>
            <a:ext cx="1676400" cy="1295400"/>
            <a:chOff x="3276600" y="1981200"/>
            <a:chExt cx="1676400" cy="1295400"/>
          </a:xfrm>
        </p:grpSpPr>
        <p:pic>
          <p:nvPicPr>
            <p:cNvPr id="6" name="Picture 5">
              <a:extLst>
                <a:ext uri="{FF2B5EF4-FFF2-40B4-BE49-F238E27FC236}">
                  <a16:creationId xmlns:a16="http://schemas.microsoft.com/office/drawing/2014/main" id="{F48394F3-E528-164F-A85B-1223E7EFEECC}"/>
                </a:ext>
              </a:extLst>
            </p:cNvPr>
            <p:cNvPicPr>
              <a:picLocks noChangeAspect="1"/>
            </p:cNvPicPr>
            <p:nvPr/>
          </p:nvPicPr>
          <p:blipFill>
            <a:blip r:embed="rId2"/>
            <a:stretch>
              <a:fillRect/>
            </a:stretch>
          </p:blipFill>
          <p:spPr>
            <a:xfrm>
              <a:off x="3276600" y="2032000"/>
              <a:ext cx="1625600" cy="1244600"/>
            </a:xfrm>
            <a:prstGeom prst="rect">
              <a:avLst/>
            </a:prstGeom>
          </p:spPr>
        </p:pic>
        <p:sp>
          <p:nvSpPr>
            <p:cNvPr id="7" name="Oval 6">
              <a:extLst>
                <a:ext uri="{FF2B5EF4-FFF2-40B4-BE49-F238E27FC236}">
                  <a16:creationId xmlns:a16="http://schemas.microsoft.com/office/drawing/2014/main" id="{32052CC3-4810-DF45-BD4D-DFB446DC5E89}"/>
                </a:ext>
              </a:extLst>
            </p:cNvPr>
            <p:cNvSpPr/>
            <p:nvPr/>
          </p:nvSpPr>
          <p:spPr>
            <a:xfrm>
              <a:off x="4648200" y="19812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57611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219200"/>
            <a:ext cx="8458200" cy="5257800"/>
          </a:xfrm>
        </p:spPr>
        <p:txBody>
          <a:bodyPr>
            <a:normAutofit/>
          </a:bodyPr>
          <a:lstStyle/>
          <a:p>
            <a:r>
              <a:rPr lang="en-US" dirty="0"/>
              <a:t>Example 2.8: </a:t>
            </a:r>
            <a:r>
              <a:rPr lang="en-US" dirty="0" err="1"/>
              <a:t>SavingBalance.xlsm</a:t>
            </a:r>
            <a:r>
              <a:rPr lang="en-US" dirty="0"/>
              <a:t> contains an application that shows the amount of balance in the saving account at the end of the year, assuming the interest is compounded annually, and no withdrawals or additional deposits are made.</a:t>
            </a:r>
          </a:p>
          <a:p>
            <a:pPr marL="457200" lvl="1" indent="0">
              <a:buNone/>
            </a:pP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37</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191000"/>
            <a:ext cx="2517946" cy="15856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03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a:bodyPr>
          <a:lstStyle/>
          <a:p>
            <a:r>
              <a:rPr lang="en-US" dirty="0"/>
              <a:t>Example 2.8 (Cont'd)</a:t>
            </a:r>
          </a:p>
          <a:p>
            <a:pPr lvl="1"/>
            <a:r>
              <a:rPr lang="en-US" dirty="0" err="1"/>
              <a:t>Pseudocode</a:t>
            </a:r>
            <a:r>
              <a:rPr lang="en-US" dirty="0"/>
              <a:t> of </a:t>
            </a:r>
            <a:r>
              <a:rPr lang="en-US" dirty="0" err="1"/>
              <a:t>btnCalculate</a:t>
            </a:r>
            <a:r>
              <a:rPr lang="en-US" dirty="0"/>
              <a:t> Click event:</a:t>
            </a:r>
          </a:p>
          <a:p>
            <a:pPr marL="914400" lvl="2" indent="0">
              <a:buNone/>
            </a:pPr>
            <a:r>
              <a:rPr lang="en-US" dirty="0"/>
              <a:t>Assign deposit to variable </a:t>
            </a:r>
            <a:r>
              <a:rPr lang="en-US" dirty="0" err="1"/>
              <a:t>dblBalance</a:t>
            </a:r>
            <a:endParaRPr lang="en-US" dirty="0"/>
          </a:p>
          <a:p>
            <a:pPr marL="914400" lvl="2" indent="0">
              <a:buNone/>
            </a:pPr>
            <a:r>
              <a:rPr lang="en-US" dirty="0"/>
              <a:t>Assign interest rate to variable </a:t>
            </a:r>
            <a:r>
              <a:rPr lang="en-US" dirty="0" err="1"/>
              <a:t>dblRate</a:t>
            </a:r>
            <a:endParaRPr lang="en-US" dirty="0"/>
          </a:p>
          <a:p>
            <a:pPr marL="914400" lvl="2" indent="0">
              <a:buNone/>
            </a:pPr>
            <a:r>
              <a:rPr lang="en-US" dirty="0"/>
              <a:t>Calculate interest = </a:t>
            </a:r>
            <a:r>
              <a:rPr lang="en-US" dirty="0" err="1"/>
              <a:t>dblBalance</a:t>
            </a:r>
            <a:r>
              <a:rPr lang="en-US" dirty="0"/>
              <a:t> * </a:t>
            </a:r>
            <a:r>
              <a:rPr lang="en-US" dirty="0" err="1"/>
              <a:t>dblRate</a:t>
            </a:r>
            <a:endParaRPr lang="en-US" dirty="0"/>
          </a:p>
          <a:p>
            <a:pPr marL="914400" lvl="2" indent="0">
              <a:buNone/>
            </a:pPr>
            <a:r>
              <a:rPr lang="en-US" dirty="0"/>
              <a:t>Calculate new balance = </a:t>
            </a:r>
            <a:r>
              <a:rPr lang="en-US" dirty="0" err="1"/>
              <a:t>dblbalance</a:t>
            </a:r>
            <a:r>
              <a:rPr lang="en-US" dirty="0"/>
              <a:t> + interest</a:t>
            </a:r>
          </a:p>
          <a:p>
            <a:pPr marL="914400" lvl="2" indent="0">
              <a:buNone/>
            </a:pPr>
            <a:r>
              <a:rPr lang="en-US" dirty="0"/>
              <a:t>Display the amount of the new balance</a:t>
            </a:r>
          </a:p>
          <a:p>
            <a:pPr marL="742950" lvl="2" indent="-342900"/>
            <a:r>
              <a:rPr lang="en-US" dirty="0"/>
              <a:t>How to modify the application to display the number of years required for the saving account to reach 1 million dollars and the account balance at that time?</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38</a:t>
            </a:fld>
            <a:endParaRPr lang="en-US"/>
          </a:p>
        </p:txBody>
      </p:sp>
    </p:spTree>
    <p:extLst>
      <p:ext uri="{BB962C8B-B14F-4D97-AF65-F5344CB8AC3E}">
        <p14:creationId xmlns:p14="http://schemas.microsoft.com/office/powerpoint/2010/main" val="737400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371600"/>
            <a:ext cx="8229600" cy="4953000"/>
          </a:xfrm>
          <a:ln>
            <a:solidFill>
              <a:schemeClr val="accent1"/>
            </a:solidFill>
          </a:ln>
        </p:spPr>
        <p:txBody>
          <a:bodyPr>
            <a:normAutofit fontScale="85000" lnSpcReduction="20000"/>
          </a:bodyPr>
          <a:lstStyle/>
          <a:p>
            <a:r>
              <a:rPr lang="en-US" dirty="0"/>
              <a:t>Example 2.8 (Cont'd)</a:t>
            </a:r>
          </a:p>
          <a:p>
            <a:pPr lvl="1"/>
            <a:r>
              <a:rPr lang="en-US" dirty="0"/>
              <a:t>For year 1:</a:t>
            </a:r>
          </a:p>
          <a:p>
            <a:pPr marL="914400" lvl="2" indent="0">
              <a:buNone/>
            </a:pPr>
            <a:r>
              <a:rPr lang="en-US" dirty="0"/>
              <a:t>Calculate interest = </a:t>
            </a:r>
            <a:r>
              <a:rPr lang="en-US" dirty="0" err="1"/>
              <a:t>dblBalance</a:t>
            </a:r>
            <a:r>
              <a:rPr lang="en-US" dirty="0"/>
              <a:t> * </a:t>
            </a:r>
            <a:r>
              <a:rPr lang="en-US" dirty="0" err="1"/>
              <a:t>dblRate</a:t>
            </a:r>
            <a:endParaRPr lang="en-US" dirty="0"/>
          </a:p>
          <a:p>
            <a:pPr marL="914400" lvl="2" indent="0">
              <a:buNone/>
            </a:pPr>
            <a:r>
              <a:rPr lang="en-US" dirty="0"/>
              <a:t>Calculate new balance = </a:t>
            </a:r>
            <a:r>
              <a:rPr lang="en-US" dirty="0" err="1"/>
              <a:t>dblbalance</a:t>
            </a:r>
            <a:r>
              <a:rPr lang="en-US" dirty="0"/>
              <a:t> + interest</a:t>
            </a:r>
          </a:p>
          <a:p>
            <a:pPr lvl="1"/>
            <a:r>
              <a:rPr lang="en-US" dirty="0"/>
              <a:t>For year 2:</a:t>
            </a:r>
          </a:p>
          <a:p>
            <a:pPr marL="914400" lvl="2" indent="0">
              <a:buNone/>
            </a:pPr>
            <a:r>
              <a:rPr lang="en-US" dirty="0"/>
              <a:t>Calculate interest = </a:t>
            </a:r>
            <a:r>
              <a:rPr lang="en-US" dirty="0" err="1"/>
              <a:t>dblBalance</a:t>
            </a:r>
            <a:r>
              <a:rPr lang="en-US" dirty="0"/>
              <a:t> * </a:t>
            </a:r>
            <a:r>
              <a:rPr lang="en-US" dirty="0" err="1"/>
              <a:t>dblRate</a:t>
            </a:r>
            <a:endParaRPr lang="en-US" dirty="0"/>
          </a:p>
          <a:p>
            <a:pPr marL="914400" lvl="2" indent="0">
              <a:buNone/>
            </a:pPr>
            <a:r>
              <a:rPr lang="en-US" dirty="0"/>
              <a:t>Calculate new balance = </a:t>
            </a:r>
            <a:r>
              <a:rPr lang="en-US" dirty="0" err="1"/>
              <a:t>dblbalance</a:t>
            </a:r>
            <a:r>
              <a:rPr lang="en-US" dirty="0"/>
              <a:t> + interest</a:t>
            </a:r>
          </a:p>
          <a:p>
            <a:pPr lvl="1"/>
            <a:r>
              <a:rPr lang="en-US" dirty="0"/>
              <a:t>For year 3:</a:t>
            </a:r>
          </a:p>
          <a:p>
            <a:pPr marL="914400" lvl="2" indent="0">
              <a:buNone/>
            </a:pPr>
            <a:r>
              <a:rPr lang="en-US" dirty="0"/>
              <a:t>Calculate interest = </a:t>
            </a:r>
            <a:r>
              <a:rPr lang="en-US" dirty="0" err="1"/>
              <a:t>dblBalance</a:t>
            </a:r>
            <a:r>
              <a:rPr lang="en-US" dirty="0"/>
              <a:t> * </a:t>
            </a:r>
            <a:r>
              <a:rPr lang="en-US" dirty="0" err="1"/>
              <a:t>dblRate</a:t>
            </a:r>
            <a:endParaRPr lang="en-US" dirty="0"/>
          </a:p>
          <a:p>
            <a:pPr marL="914400" lvl="2" indent="0">
              <a:buNone/>
            </a:pPr>
            <a:r>
              <a:rPr lang="en-US" dirty="0"/>
              <a:t>Calculate new balance = </a:t>
            </a:r>
            <a:r>
              <a:rPr lang="en-US" dirty="0" err="1"/>
              <a:t>dblbalance</a:t>
            </a:r>
            <a:r>
              <a:rPr lang="en-US" dirty="0"/>
              <a:t> + interest</a:t>
            </a:r>
          </a:p>
          <a:p>
            <a:pPr marL="914400" lvl="2" indent="0">
              <a:buNone/>
            </a:pPr>
            <a:r>
              <a:rPr lang="en-US" dirty="0"/>
              <a:t>.</a:t>
            </a:r>
          </a:p>
          <a:p>
            <a:pPr marL="914400" lvl="2" indent="0">
              <a:buNone/>
            </a:pPr>
            <a:r>
              <a:rPr lang="en-US" dirty="0"/>
              <a:t>.</a:t>
            </a:r>
          </a:p>
          <a:p>
            <a:pPr marL="914400" lvl="2" indent="0">
              <a:buNone/>
            </a:pPr>
            <a:r>
              <a:rPr lang="en-US" dirty="0"/>
              <a:t>.</a:t>
            </a:r>
          </a:p>
          <a:p>
            <a:pPr lvl="1"/>
            <a:r>
              <a:rPr lang="en-US" dirty="0"/>
              <a:t>Continue until new balance &gt;= $1 million.</a:t>
            </a:r>
          </a:p>
          <a:p>
            <a:pPr lvl="2"/>
            <a:endParaRPr lang="en-US" dirty="0"/>
          </a:p>
          <a:p>
            <a:pPr marL="914400" lvl="2" indent="0">
              <a:buNone/>
            </a:pPr>
            <a:endParaRPr lang="en-US" dirty="0"/>
          </a:p>
          <a:p>
            <a:pPr marL="514350" lvl="1" indent="0">
              <a:buNone/>
            </a:pPr>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39</a:t>
            </a:fld>
            <a:endParaRPr lang="en-US"/>
          </a:p>
        </p:txBody>
      </p:sp>
      <p:grpSp>
        <p:nvGrpSpPr>
          <p:cNvPr id="37" name="Group 36"/>
          <p:cNvGrpSpPr/>
          <p:nvPr/>
        </p:nvGrpSpPr>
        <p:grpSpPr>
          <a:xfrm>
            <a:off x="1447800" y="1692581"/>
            <a:ext cx="4095749" cy="2650819"/>
            <a:chOff x="1447800" y="1692581"/>
            <a:chExt cx="4095749" cy="2650819"/>
          </a:xfrm>
        </p:grpSpPr>
        <p:sp>
          <p:nvSpPr>
            <p:cNvPr id="5" name="TextBox 4"/>
            <p:cNvSpPr txBox="1"/>
            <p:nvPr/>
          </p:nvSpPr>
          <p:spPr>
            <a:xfrm>
              <a:off x="3790949" y="1692581"/>
              <a:ext cx="1752600" cy="369332"/>
            </a:xfrm>
            <a:prstGeom prst="rect">
              <a:avLst/>
            </a:prstGeom>
            <a:noFill/>
            <a:ln w="19050">
              <a:solidFill>
                <a:srgbClr val="0070C0"/>
              </a:solidFill>
            </a:ln>
          </p:spPr>
          <p:txBody>
            <a:bodyPr wrap="square" rtlCol="0">
              <a:spAutoFit/>
            </a:bodyPr>
            <a:lstStyle/>
            <a:p>
              <a:r>
                <a:rPr lang="en-US" dirty="0"/>
                <a:t>Original Deposit</a:t>
              </a:r>
            </a:p>
          </p:txBody>
        </p:sp>
        <p:sp>
          <p:nvSpPr>
            <p:cNvPr id="9" name="Rectangle 8"/>
            <p:cNvSpPr/>
            <p:nvPr/>
          </p:nvSpPr>
          <p:spPr>
            <a:xfrm>
              <a:off x="1447800" y="2438400"/>
              <a:ext cx="2343149" cy="3048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512244" y="3130497"/>
              <a:ext cx="1174056" cy="22230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524366" y="4114800"/>
              <a:ext cx="1142883" cy="22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462913" y="3429000"/>
              <a:ext cx="2328035" cy="3048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390900" y="2208540"/>
              <a:ext cx="1295400" cy="22986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Elbow Connector 20"/>
            <p:cNvCxnSpPr>
              <a:stCxn id="9" idx="2"/>
              <a:endCxn id="10" idx="0"/>
            </p:cNvCxnSpPr>
            <p:nvPr/>
          </p:nvCxnSpPr>
          <p:spPr>
            <a:xfrm rot="16200000" flipH="1">
              <a:off x="3165675" y="2196899"/>
              <a:ext cx="387297" cy="1479897"/>
            </a:xfrm>
            <a:prstGeom prst="bentConnector3">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2" idx="2"/>
              <a:endCxn id="11" idx="0"/>
            </p:cNvCxnSpPr>
            <p:nvPr/>
          </p:nvCxnSpPr>
          <p:spPr>
            <a:xfrm rot="16200000" flipH="1">
              <a:off x="3170869" y="3189861"/>
              <a:ext cx="381000" cy="1468877"/>
            </a:xfrm>
            <a:prstGeom prst="bentConnector3">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5" idx="2"/>
              <a:endCxn id="17" idx="0"/>
            </p:cNvCxnSpPr>
            <p:nvPr/>
          </p:nvCxnSpPr>
          <p:spPr>
            <a:xfrm rot="5400000">
              <a:off x="4279612" y="1820902"/>
              <a:ext cx="146627" cy="628649"/>
            </a:xfrm>
            <a:prstGeom prst="bentConnector3">
              <a:avLst/>
            </a:prstGeom>
            <a:ln w="1905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8348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fontScale="92500" lnSpcReduction="10000"/>
          </a:bodyPr>
          <a:lstStyle/>
          <a:p>
            <a:r>
              <a:rPr lang="en-US" dirty="0"/>
              <a:t>Example 2.8 (Cont'd)</a:t>
            </a:r>
          </a:p>
          <a:p>
            <a:pPr lvl="1"/>
            <a:r>
              <a:rPr lang="en-US" dirty="0"/>
              <a:t>Modified the </a:t>
            </a:r>
            <a:r>
              <a:rPr lang="en-US" dirty="0" err="1"/>
              <a:t>pseudocode</a:t>
            </a:r>
            <a:r>
              <a:rPr lang="en-US" dirty="0"/>
              <a:t> of </a:t>
            </a:r>
            <a:r>
              <a:rPr lang="en-US" dirty="0" err="1"/>
              <a:t>btnCalculate</a:t>
            </a:r>
            <a:r>
              <a:rPr lang="en-US" dirty="0"/>
              <a:t> Click event to include a repetition structure (loop):</a:t>
            </a:r>
          </a:p>
          <a:p>
            <a:pPr marL="914400" lvl="2" indent="0">
              <a:buNone/>
            </a:pPr>
            <a:r>
              <a:rPr lang="en-US" dirty="0"/>
              <a:t>Assign deposit to variable </a:t>
            </a:r>
            <a:r>
              <a:rPr lang="en-US" dirty="0" err="1"/>
              <a:t>dblBalance</a:t>
            </a:r>
            <a:endParaRPr lang="en-US" dirty="0"/>
          </a:p>
          <a:p>
            <a:pPr marL="914400" lvl="2" indent="0">
              <a:buNone/>
            </a:pPr>
            <a:r>
              <a:rPr lang="en-US" dirty="0"/>
              <a:t>Assign interest rate to variable </a:t>
            </a:r>
            <a:r>
              <a:rPr lang="en-US" dirty="0" err="1"/>
              <a:t>dblRate</a:t>
            </a:r>
            <a:endParaRPr lang="en-US" dirty="0"/>
          </a:p>
          <a:p>
            <a:pPr marL="914400" lvl="2" indent="0">
              <a:buNone/>
            </a:pPr>
            <a:r>
              <a:rPr lang="en-US" dirty="0"/>
              <a:t>Assign 0 value to number of years</a:t>
            </a:r>
          </a:p>
          <a:p>
            <a:pPr marL="914400" lvl="2" indent="0">
              <a:buNone/>
            </a:pPr>
            <a:r>
              <a:rPr lang="en-US" dirty="0"/>
              <a:t>Repeat while </a:t>
            </a:r>
            <a:r>
              <a:rPr lang="en-US" dirty="0" err="1"/>
              <a:t>dblBalance</a:t>
            </a:r>
            <a:r>
              <a:rPr lang="en-US" dirty="0"/>
              <a:t> &lt; 1000000</a:t>
            </a:r>
          </a:p>
          <a:p>
            <a:pPr marL="1371600" lvl="3" indent="0">
              <a:buNone/>
            </a:pPr>
            <a:r>
              <a:rPr lang="en-US" dirty="0"/>
              <a:t>	</a:t>
            </a:r>
            <a:r>
              <a:rPr lang="en-US" sz="2400" dirty="0"/>
              <a:t>Calculate interest = </a:t>
            </a:r>
            <a:r>
              <a:rPr lang="en-US" sz="2400" dirty="0" err="1"/>
              <a:t>dblBalance</a:t>
            </a:r>
            <a:r>
              <a:rPr lang="en-US" sz="2400" dirty="0"/>
              <a:t> * </a:t>
            </a:r>
            <a:r>
              <a:rPr lang="en-US" sz="2400" dirty="0" err="1"/>
              <a:t>dblRate</a:t>
            </a:r>
            <a:endParaRPr lang="en-US" sz="2400" dirty="0"/>
          </a:p>
          <a:p>
            <a:pPr marL="1828800" lvl="4" indent="0">
              <a:buNone/>
            </a:pPr>
            <a:r>
              <a:rPr lang="en-US" sz="2400" dirty="0"/>
              <a:t>Calculate new </a:t>
            </a:r>
            <a:r>
              <a:rPr lang="en-US" sz="2400" dirty="0" err="1"/>
              <a:t>dblBalance</a:t>
            </a:r>
            <a:r>
              <a:rPr lang="en-US" sz="2400" dirty="0"/>
              <a:t> = </a:t>
            </a:r>
            <a:r>
              <a:rPr lang="en-US" sz="2400" dirty="0" err="1"/>
              <a:t>dblBalance</a:t>
            </a:r>
            <a:r>
              <a:rPr lang="en-US" sz="2400" dirty="0"/>
              <a:t> + interest</a:t>
            </a:r>
          </a:p>
          <a:p>
            <a:pPr marL="1828800" lvl="4" indent="0">
              <a:buNone/>
            </a:pPr>
            <a:r>
              <a:rPr lang="en-US" sz="2400" dirty="0"/>
              <a:t>Calculate new number of years = number of years + 1</a:t>
            </a:r>
          </a:p>
          <a:p>
            <a:pPr marL="914400" lvl="2" indent="0">
              <a:buNone/>
            </a:pPr>
            <a:r>
              <a:rPr lang="en-US" dirty="0"/>
              <a:t>End Repeat</a:t>
            </a:r>
          </a:p>
          <a:p>
            <a:pPr marL="914400" lvl="2" indent="0">
              <a:buNone/>
            </a:pPr>
            <a:r>
              <a:rPr lang="en-US" dirty="0"/>
              <a:t>Display the value of number of years and </a:t>
            </a:r>
            <a:r>
              <a:rPr lang="en-US" dirty="0" err="1"/>
              <a:t>dblBalance</a:t>
            </a:r>
            <a:r>
              <a:rPr lang="en-US" dirty="0"/>
              <a:t>.</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40</a:t>
            </a:fld>
            <a:endParaRPr lang="en-US"/>
          </a:p>
        </p:txBody>
      </p:sp>
    </p:spTree>
    <p:extLst>
      <p:ext uri="{BB962C8B-B14F-4D97-AF65-F5344CB8AC3E}">
        <p14:creationId xmlns:p14="http://schemas.microsoft.com/office/powerpoint/2010/main" val="3736066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Repetition Structure</a:t>
            </a:r>
          </a:p>
        </p:txBody>
      </p:sp>
      <p:sp>
        <p:nvSpPr>
          <p:cNvPr id="3" name="Content Placeholder 2"/>
          <p:cNvSpPr>
            <a:spLocks noGrp="1"/>
          </p:cNvSpPr>
          <p:nvPr>
            <p:ph idx="1"/>
          </p:nvPr>
        </p:nvSpPr>
        <p:spPr>
          <a:xfrm>
            <a:off x="457200" y="990600"/>
            <a:ext cx="4343400" cy="5059363"/>
          </a:xfrm>
        </p:spPr>
        <p:txBody>
          <a:bodyPr/>
          <a:lstStyle/>
          <a:p>
            <a:r>
              <a:rPr lang="en-US" dirty="0"/>
              <a:t>Example 2.8 (Cont'd)</a:t>
            </a:r>
          </a:p>
          <a:p>
            <a:pPr lvl="1"/>
            <a:r>
              <a:rPr lang="en-US" dirty="0"/>
              <a:t>Flowchart for </a:t>
            </a:r>
            <a:r>
              <a:rPr lang="en-US" dirty="0" err="1"/>
              <a:t>btnCalculate</a:t>
            </a:r>
            <a:r>
              <a:rPr lang="en-US" dirty="0"/>
              <a:t> Click event with repetition structure (loop):</a:t>
            </a:r>
          </a:p>
          <a:p>
            <a:pPr marL="0" indent="0">
              <a:buNone/>
            </a:pP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41</a:t>
            </a:fld>
            <a:endParaRPr lang="en-US"/>
          </a:p>
        </p:txBody>
      </p:sp>
      <p:sp>
        <p:nvSpPr>
          <p:cNvPr id="6" name="Flowchart: Terminator 5"/>
          <p:cNvSpPr/>
          <p:nvPr/>
        </p:nvSpPr>
        <p:spPr>
          <a:xfrm>
            <a:off x="6553200" y="1447800"/>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start</a:t>
            </a:r>
          </a:p>
        </p:txBody>
      </p:sp>
      <p:sp>
        <p:nvSpPr>
          <p:cNvPr id="8" name="Flowchart: Decision 7"/>
          <p:cNvSpPr/>
          <p:nvPr/>
        </p:nvSpPr>
        <p:spPr>
          <a:xfrm>
            <a:off x="5915949" y="2362200"/>
            <a:ext cx="2209800" cy="106680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dblBalance</a:t>
            </a:r>
            <a:r>
              <a:rPr lang="en-US" sz="1600" dirty="0">
                <a:solidFill>
                  <a:schemeClr val="tx1"/>
                </a:solidFill>
              </a:rPr>
              <a:t> &lt; 1000000?</a:t>
            </a:r>
          </a:p>
        </p:txBody>
      </p:sp>
      <p:sp>
        <p:nvSpPr>
          <p:cNvPr id="9" name="Flowchart: Process 8"/>
          <p:cNvSpPr/>
          <p:nvPr/>
        </p:nvSpPr>
        <p:spPr>
          <a:xfrm>
            <a:off x="5747490" y="4746438"/>
            <a:ext cx="2546088" cy="33817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Add 1 to number of years</a:t>
            </a:r>
          </a:p>
        </p:txBody>
      </p:sp>
      <p:sp>
        <p:nvSpPr>
          <p:cNvPr id="11" name="Flowchart: Data 10"/>
          <p:cNvSpPr/>
          <p:nvPr/>
        </p:nvSpPr>
        <p:spPr>
          <a:xfrm>
            <a:off x="5747490" y="5320144"/>
            <a:ext cx="2578284" cy="699656"/>
          </a:xfrm>
          <a:prstGeom prst="flowChartInputOutpu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Display number of years and </a:t>
            </a:r>
            <a:r>
              <a:rPr lang="en-US" sz="1600" dirty="0" err="1">
                <a:solidFill>
                  <a:schemeClr val="tx1"/>
                </a:solidFill>
              </a:rPr>
              <a:t>dblBalance</a:t>
            </a:r>
            <a:endParaRPr lang="en-US" sz="1600" dirty="0">
              <a:solidFill>
                <a:schemeClr val="tx1"/>
              </a:solidFill>
            </a:endParaRPr>
          </a:p>
        </p:txBody>
      </p:sp>
      <p:sp>
        <p:nvSpPr>
          <p:cNvPr id="12" name="Flowchart: Terminator 11"/>
          <p:cNvSpPr/>
          <p:nvPr/>
        </p:nvSpPr>
        <p:spPr>
          <a:xfrm>
            <a:off x="6584234" y="6206206"/>
            <a:ext cx="914400" cy="304800"/>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stop</a:t>
            </a:r>
          </a:p>
        </p:txBody>
      </p:sp>
      <p:sp>
        <p:nvSpPr>
          <p:cNvPr id="19" name="TextBox 18"/>
          <p:cNvSpPr txBox="1"/>
          <p:nvPr/>
        </p:nvSpPr>
        <p:spPr>
          <a:xfrm>
            <a:off x="5257800" y="2557046"/>
            <a:ext cx="647699" cy="338554"/>
          </a:xfrm>
          <a:prstGeom prst="rect">
            <a:avLst/>
          </a:prstGeom>
          <a:noFill/>
        </p:spPr>
        <p:txBody>
          <a:bodyPr wrap="square" rtlCol="0">
            <a:spAutoFit/>
          </a:bodyPr>
          <a:lstStyle/>
          <a:p>
            <a:r>
              <a:rPr lang="en-US" sz="1600" dirty="0"/>
              <a:t>False</a:t>
            </a:r>
          </a:p>
        </p:txBody>
      </p:sp>
      <p:sp>
        <p:nvSpPr>
          <p:cNvPr id="20" name="TextBox 19"/>
          <p:cNvSpPr txBox="1"/>
          <p:nvPr/>
        </p:nvSpPr>
        <p:spPr>
          <a:xfrm>
            <a:off x="7042654" y="3329123"/>
            <a:ext cx="647699" cy="338554"/>
          </a:xfrm>
          <a:prstGeom prst="rect">
            <a:avLst/>
          </a:prstGeom>
          <a:noFill/>
        </p:spPr>
        <p:txBody>
          <a:bodyPr wrap="square" rtlCol="0">
            <a:spAutoFit/>
          </a:bodyPr>
          <a:lstStyle/>
          <a:p>
            <a:r>
              <a:rPr lang="en-US" sz="1600" dirty="0"/>
              <a:t>True</a:t>
            </a:r>
          </a:p>
        </p:txBody>
      </p:sp>
      <p:sp>
        <p:nvSpPr>
          <p:cNvPr id="34" name="Flowchart: Process 33"/>
          <p:cNvSpPr/>
          <p:nvPr/>
        </p:nvSpPr>
        <p:spPr>
          <a:xfrm>
            <a:off x="5411124" y="3658860"/>
            <a:ext cx="3219450" cy="37974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Interest = </a:t>
            </a:r>
            <a:r>
              <a:rPr lang="en-US" sz="1600" dirty="0" err="1">
                <a:solidFill>
                  <a:schemeClr val="tx1"/>
                </a:solidFill>
              </a:rPr>
              <a:t>dblBalance</a:t>
            </a:r>
            <a:r>
              <a:rPr lang="en-US" sz="1600" dirty="0">
                <a:solidFill>
                  <a:schemeClr val="tx1"/>
                </a:solidFill>
              </a:rPr>
              <a:t> * </a:t>
            </a:r>
            <a:r>
              <a:rPr lang="en-US" sz="1600" dirty="0" err="1">
                <a:solidFill>
                  <a:schemeClr val="tx1"/>
                </a:solidFill>
              </a:rPr>
              <a:t>dblRate</a:t>
            </a:r>
            <a:endParaRPr lang="en-US" sz="1600" dirty="0">
              <a:solidFill>
                <a:schemeClr val="tx1"/>
              </a:solidFill>
            </a:endParaRPr>
          </a:p>
        </p:txBody>
      </p:sp>
      <p:sp>
        <p:nvSpPr>
          <p:cNvPr id="35" name="Flowchart: Process 34"/>
          <p:cNvSpPr/>
          <p:nvPr/>
        </p:nvSpPr>
        <p:spPr>
          <a:xfrm>
            <a:off x="5410809" y="4192260"/>
            <a:ext cx="3219450" cy="37974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dblBalance</a:t>
            </a:r>
            <a:r>
              <a:rPr lang="en-US" sz="1600" dirty="0">
                <a:solidFill>
                  <a:schemeClr val="tx1"/>
                </a:solidFill>
              </a:rPr>
              <a:t> = </a:t>
            </a:r>
            <a:r>
              <a:rPr lang="en-US" sz="1600" dirty="0" err="1">
                <a:solidFill>
                  <a:schemeClr val="tx1"/>
                </a:solidFill>
              </a:rPr>
              <a:t>dblBalance</a:t>
            </a:r>
            <a:r>
              <a:rPr lang="en-US" sz="1600" dirty="0">
                <a:solidFill>
                  <a:schemeClr val="tx1"/>
                </a:solidFill>
              </a:rPr>
              <a:t> + Interest</a:t>
            </a:r>
          </a:p>
        </p:txBody>
      </p:sp>
      <p:cxnSp>
        <p:nvCxnSpPr>
          <p:cNvPr id="41" name="Straight Arrow Connector 40"/>
          <p:cNvCxnSpPr>
            <a:stCxn id="6" idx="2"/>
            <a:endCxn id="8" idx="0"/>
          </p:cNvCxnSpPr>
          <p:nvPr/>
        </p:nvCxnSpPr>
        <p:spPr>
          <a:xfrm>
            <a:off x="7010400" y="1752600"/>
            <a:ext cx="10449" cy="609600"/>
          </a:xfrm>
          <a:prstGeom prst="straightConnector1">
            <a:avLst/>
          </a:prstGeom>
          <a:ln w="190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8" idx="2"/>
            <a:endCxn id="34" idx="0"/>
          </p:cNvCxnSpPr>
          <p:nvPr/>
        </p:nvCxnSpPr>
        <p:spPr>
          <a:xfrm>
            <a:off x="7020849" y="3429000"/>
            <a:ext cx="0" cy="22986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34" idx="2"/>
            <a:endCxn id="35" idx="0"/>
          </p:cNvCxnSpPr>
          <p:nvPr/>
        </p:nvCxnSpPr>
        <p:spPr>
          <a:xfrm flipH="1">
            <a:off x="7020534" y="4038600"/>
            <a:ext cx="315" cy="15366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35" idx="2"/>
            <a:endCxn id="9" idx="0"/>
          </p:cNvCxnSpPr>
          <p:nvPr/>
        </p:nvCxnSpPr>
        <p:spPr>
          <a:xfrm>
            <a:off x="7020534" y="4572000"/>
            <a:ext cx="0" cy="17443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1" idx="4"/>
            <a:endCxn id="12" idx="0"/>
          </p:cNvCxnSpPr>
          <p:nvPr/>
        </p:nvCxnSpPr>
        <p:spPr>
          <a:xfrm>
            <a:off x="7036632" y="6019800"/>
            <a:ext cx="4802" cy="18640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8" idx="1"/>
            <a:endCxn id="11" idx="2"/>
          </p:cNvCxnSpPr>
          <p:nvPr/>
        </p:nvCxnSpPr>
        <p:spPr>
          <a:xfrm rot="10800000" flipH="1" flipV="1">
            <a:off x="5915948" y="2895600"/>
            <a:ext cx="89369" cy="2774372"/>
          </a:xfrm>
          <a:prstGeom prst="bentConnector3">
            <a:avLst>
              <a:gd name="adj1" fmla="val -765619"/>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9" idx="3"/>
            <a:endCxn id="8" idx="3"/>
          </p:cNvCxnSpPr>
          <p:nvPr/>
        </p:nvCxnSpPr>
        <p:spPr>
          <a:xfrm flipH="1" flipV="1">
            <a:off x="8125749" y="2895600"/>
            <a:ext cx="167829" cy="2019927"/>
          </a:xfrm>
          <a:prstGeom prst="bentConnector3">
            <a:avLst>
              <a:gd name="adj1" fmla="val -347842"/>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281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a:bodyPr>
          <a:lstStyle/>
          <a:p>
            <a:r>
              <a:rPr lang="en-US" dirty="0"/>
              <a:t>Do While loop structure</a:t>
            </a:r>
          </a:p>
          <a:p>
            <a:pPr lvl="1"/>
            <a:r>
              <a:rPr lang="en-US" dirty="0"/>
              <a:t>Syntax 1:</a:t>
            </a:r>
          </a:p>
          <a:p>
            <a:pPr lvl="2">
              <a:buNone/>
            </a:pPr>
            <a:r>
              <a:rPr lang="en-US" altLang="zh-TW" dirty="0">
                <a:ea typeface="新細明體" charset="-120"/>
              </a:rPr>
              <a:t>Do While </a:t>
            </a:r>
            <a:r>
              <a:rPr lang="en-US" altLang="zh-TW" i="1" dirty="0" err="1">
                <a:ea typeface="新細明體" charset="-120"/>
              </a:rPr>
              <a:t>loopcondition</a:t>
            </a:r>
            <a:endParaRPr lang="en-US" altLang="zh-TW" i="1" dirty="0">
              <a:ea typeface="新細明體" charset="-120"/>
            </a:endParaRPr>
          </a:p>
          <a:p>
            <a:pPr lvl="3">
              <a:buNone/>
            </a:pPr>
            <a:r>
              <a:rPr lang="en-US" altLang="zh-TW" i="1" dirty="0">
                <a:ea typeface="新細明體" charset="-120"/>
              </a:rPr>
              <a:t>Loop Body Statements</a:t>
            </a:r>
          </a:p>
          <a:p>
            <a:pPr lvl="2">
              <a:buNone/>
            </a:pPr>
            <a:r>
              <a:rPr lang="en-US" altLang="zh-TW" dirty="0">
                <a:ea typeface="新細明體" charset="-120"/>
              </a:rPr>
              <a:t>Loop</a:t>
            </a:r>
          </a:p>
          <a:p>
            <a:pPr lvl="2"/>
            <a:r>
              <a:rPr lang="en-US" dirty="0"/>
              <a:t>The </a:t>
            </a:r>
            <a:r>
              <a:rPr lang="en-US" i="1" dirty="0" err="1"/>
              <a:t>loopcondition</a:t>
            </a:r>
            <a:r>
              <a:rPr lang="en-US" dirty="0"/>
              <a:t> is similar to the condition in the selection structure.</a:t>
            </a:r>
          </a:p>
          <a:p>
            <a:pPr lvl="2"/>
            <a:r>
              <a:rPr lang="en-US" dirty="0"/>
              <a:t>The loop body statements will be executed only if the </a:t>
            </a:r>
            <a:r>
              <a:rPr lang="en-US" i="1" dirty="0" err="1"/>
              <a:t>loopcondition</a:t>
            </a:r>
            <a:r>
              <a:rPr lang="en-US" dirty="0"/>
              <a:t> is true.</a:t>
            </a: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42</a:t>
            </a:fld>
            <a:endParaRPr lang="en-US"/>
          </a:p>
        </p:txBody>
      </p:sp>
    </p:spTree>
    <p:extLst>
      <p:ext uri="{BB962C8B-B14F-4D97-AF65-F5344CB8AC3E}">
        <p14:creationId xmlns:p14="http://schemas.microsoft.com/office/powerpoint/2010/main" val="2492365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143000"/>
            <a:ext cx="8229600" cy="4983163"/>
          </a:xfrm>
        </p:spPr>
        <p:txBody>
          <a:bodyPr/>
          <a:lstStyle/>
          <a:p>
            <a:r>
              <a:rPr lang="en-US" dirty="0"/>
              <a:t>Example 2.8 (Cont'd)</a:t>
            </a:r>
          </a:p>
          <a:p>
            <a:pPr lvl="1"/>
            <a:r>
              <a:rPr lang="en-US" dirty="0"/>
              <a:t>Partial code of procedure </a:t>
            </a:r>
            <a:r>
              <a:rPr lang="en-US" dirty="0" err="1"/>
              <a:t>btnCalculate_Click</a:t>
            </a:r>
            <a:r>
              <a:rPr lang="en-US" dirty="0"/>
              <a:t> of ModifiedForm1 in </a:t>
            </a:r>
            <a:r>
              <a:rPr lang="en-US" dirty="0" err="1"/>
              <a:t>SavingBalance.xlsm</a:t>
            </a:r>
            <a:r>
              <a:rPr lang="en-US" dirty="0"/>
              <a:t>.</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43</a:t>
            </a:fld>
            <a:endParaRPr lang="en-US"/>
          </a:p>
        </p:txBody>
      </p:sp>
      <p:pic>
        <p:nvPicPr>
          <p:cNvPr id="5" name="Picture 4" descr="Screen Shot 2014-01-09 at 2.33.3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667000"/>
            <a:ext cx="6502400" cy="4025854"/>
          </a:xfrm>
          <a:prstGeom prst="rect">
            <a:avLst/>
          </a:prstGeom>
        </p:spPr>
      </p:pic>
    </p:spTree>
    <p:extLst>
      <p:ext uri="{BB962C8B-B14F-4D97-AF65-F5344CB8AC3E}">
        <p14:creationId xmlns:p14="http://schemas.microsoft.com/office/powerpoint/2010/main" val="24614578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219200"/>
            <a:ext cx="8229600" cy="5181600"/>
          </a:xfrm>
        </p:spPr>
        <p:txBody>
          <a:bodyPr>
            <a:normAutofit lnSpcReduction="10000"/>
          </a:bodyPr>
          <a:lstStyle/>
          <a:p>
            <a:r>
              <a:rPr lang="en-US" dirty="0"/>
              <a:t>Other Do loop structures</a:t>
            </a:r>
          </a:p>
          <a:p>
            <a:pPr lvl="1"/>
            <a:r>
              <a:rPr lang="en-US" altLang="zh-TW" dirty="0">
                <a:ea typeface="新細明體" charset="-120"/>
              </a:rPr>
              <a:t>Do While loop syntax 2:</a:t>
            </a:r>
          </a:p>
          <a:p>
            <a:pPr lvl="2">
              <a:buNone/>
            </a:pPr>
            <a:r>
              <a:rPr lang="en-US" altLang="zh-TW" dirty="0">
                <a:ea typeface="新細明體" charset="-120"/>
              </a:rPr>
              <a:t>Do</a:t>
            </a:r>
            <a:endParaRPr lang="en-US" altLang="zh-TW" i="1" dirty="0">
              <a:ea typeface="新細明體" charset="-120"/>
            </a:endParaRPr>
          </a:p>
          <a:p>
            <a:pPr lvl="3">
              <a:buNone/>
            </a:pPr>
            <a:r>
              <a:rPr lang="en-US" altLang="zh-TW" i="1" dirty="0">
                <a:ea typeface="新細明體" charset="-120"/>
              </a:rPr>
              <a:t>Loop Body Statements</a:t>
            </a:r>
          </a:p>
          <a:p>
            <a:pPr lvl="2">
              <a:buNone/>
            </a:pPr>
            <a:r>
              <a:rPr lang="en-US" altLang="zh-TW" dirty="0">
                <a:ea typeface="新細明體" charset="-120"/>
              </a:rPr>
              <a:t>Loop While </a:t>
            </a:r>
            <a:r>
              <a:rPr lang="en-US" altLang="zh-TW" i="1" dirty="0" err="1">
                <a:ea typeface="新細明體" charset="-120"/>
              </a:rPr>
              <a:t>loopcondition</a:t>
            </a:r>
            <a:endParaRPr lang="en-US" altLang="zh-TW" dirty="0">
              <a:ea typeface="新細明體" charset="-120"/>
            </a:endParaRPr>
          </a:p>
          <a:p>
            <a:pPr lvl="1">
              <a:lnSpc>
                <a:spcPct val="90000"/>
              </a:lnSpc>
            </a:pPr>
            <a:r>
              <a:rPr lang="en-US" altLang="zh-TW" dirty="0">
                <a:ea typeface="新細明體" charset="-120"/>
              </a:rPr>
              <a:t>Do Until loop Syntax 1:</a:t>
            </a:r>
          </a:p>
          <a:p>
            <a:pPr lvl="2">
              <a:lnSpc>
                <a:spcPct val="90000"/>
              </a:lnSpc>
              <a:buNone/>
            </a:pPr>
            <a:r>
              <a:rPr lang="en-US" altLang="zh-TW" dirty="0">
                <a:ea typeface="新細明體" charset="-120"/>
              </a:rPr>
              <a:t>Do Until </a:t>
            </a:r>
            <a:r>
              <a:rPr lang="en-US" altLang="zh-TW" i="1" dirty="0" err="1">
                <a:ea typeface="新細明體" charset="-120"/>
              </a:rPr>
              <a:t>loopcondition</a:t>
            </a:r>
            <a:endParaRPr lang="en-US" altLang="zh-TW" i="1" dirty="0">
              <a:ea typeface="新細明體" charset="-120"/>
            </a:endParaRPr>
          </a:p>
          <a:p>
            <a:pPr lvl="3">
              <a:lnSpc>
                <a:spcPct val="90000"/>
              </a:lnSpc>
              <a:buNone/>
            </a:pPr>
            <a:r>
              <a:rPr lang="en-US" altLang="zh-TW" i="1" dirty="0">
                <a:ea typeface="新細明體" charset="-120"/>
              </a:rPr>
              <a:t>Loop Body Statements</a:t>
            </a:r>
          </a:p>
          <a:p>
            <a:pPr lvl="2">
              <a:lnSpc>
                <a:spcPct val="90000"/>
              </a:lnSpc>
              <a:buNone/>
            </a:pPr>
            <a:r>
              <a:rPr lang="en-US" altLang="zh-TW" dirty="0">
                <a:ea typeface="新細明體" charset="-120"/>
              </a:rPr>
              <a:t>Loop</a:t>
            </a:r>
          </a:p>
          <a:p>
            <a:pPr lvl="1">
              <a:lnSpc>
                <a:spcPct val="90000"/>
              </a:lnSpc>
            </a:pPr>
            <a:r>
              <a:rPr lang="en-US" altLang="zh-TW" dirty="0">
                <a:ea typeface="新細明體" charset="-120"/>
              </a:rPr>
              <a:t>Do Until loop Syntax 2:</a:t>
            </a:r>
          </a:p>
          <a:p>
            <a:pPr lvl="2">
              <a:lnSpc>
                <a:spcPct val="90000"/>
              </a:lnSpc>
              <a:buNone/>
            </a:pPr>
            <a:r>
              <a:rPr lang="en-US" altLang="zh-TW" dirty="0">
                <a:ea typeface="新細明體" charset="-120"/>
              </a:rPr>
              <a:t>Do</a:t>
            </a:r>
          </a:p>
          <a:p>
            <a:pPr lvl="3">
              <a:lnSpc>
                <a:spcPct val="90000"/>
              </a:lnSpc>
              <a:buNone/>
            </a:pPr>
            <a:r>
              <a:rPr lang="en-US" altLang="zh-TW" i="1" dirty="0">
                <a:ea typeface="新細明體" charset="-120"/>
              </a:rPr>
              <a:t>Loop Body Statements</a:t>
            </a:r>
          </a:p>
          <a:p>
            <a:pPr lvl="2">
              <a:lnSpc>
                <a:spcPct val="90000"/>
              </a:lnSpc>
              <a:buNone/>
            </a:pPr>
            <a:r>
              <a:rPr lang="en-US" altLang="zh-TW" dirty="0">
                <a:ea typeface="新細明體" charset="-120"/>
              </a:rPr>
              <a:t>Loop Until </a:t>
            </a:r>
            <a:r>
              <a:rPr lang="en-US" altLang="zh-TW" i="1" dirty="0" err="1">
                <a:ea typeface="新細明體" charset="-120"/>
              </a:rPr>
              <a:t>loopcondition</a:t>
            </a:r>
            <a:endParaRPr lang="en-US" altLang="zh-TW" i="1" dirty="0">
              <a:ea typeface="新細明體" charset="-120"/>
            </a:endParaRP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44</a:t>
            </a:fld>
            <a:endParaRPr lang="en-US"/>
          </a:p>
        </p:txBody>
      </p:sp>
      <p:sp>
        <p:nvSpPr>
          <p:cNvPr id="6" name="Text Box 4"/>
          <p:cNvSpPr txBox="1">
            <a:spLocks noChangeArrowheads="1"/>
          </p:cNvSpPr>
          <p:nvPr/>
        </p:nvSpPr>
        <p:spPr bwMode="auto">
          <a:xfrm>
            <a:off x="5334000" y="5105400"/>
            <a:ext cx="3053897" cy="1323439"/>
          </a:xfrm>
          <a:prstGeom prst="rect">
            <a:avLst/>
          </a:prstGeom>
          <a:noFill/>
          <a:ln w="9525">
            <a:solidFill>
              <a:srgbClr val="CC3300"/>
            </a:solidFill>
            <a:miter lim="800000"/>
            <a:headEnd/>
            <a:tailEnd/>
          </a:ln>
        </p:spPr>
        <p:txBody>
          <a:bodyPr>
            <a:spAutoFit/>
          </a:bodyPr>
          <a:lstStyle/>
          <a:p>
            <a:pPr>
              <a:spcBef>
                <a:spcPct val="50000"/>
              </a:spcBef>
            </a:pPr>
            <a:r>
              <a:rPr lang="en-US" altLang="zh-TW" sz="2000" i="1" dirty="0">
                <a:solidFill>
                  <a:srgbClr val="CC3300"/>
                </a:solidFill>
              </a:rPr>
              <a:t>Loop body statements </a:t>
            </a:r>
            <a:r>
              <a:rPr lang="en-US" altLang="zh-TW" sz="2000" dirty="0">
                <a:solidFill>
                  <a:srgbClr val="CC3300"/>
                </a:solidFill>
              </a:rPr>
              <a:t>are executed at least once and continues to loop if the </a:t>
            </a:r>
            <a:r>
              <a:rPr lang="en-US" altLang="zh-TW" sz="2000" i="1" dirty="0" err="1">
                <a:solidFill>
                  <a:srgbClr val="CC3300"/>
                </a:solidFill>
              </a:rPr>
              <a:t>loopcondition</a:t>
            </a:r>
            <a:r>
              <a:rPr lang="en-US" altLang="zh-TW" sz="2000" dirty="0">
                <a:solidFill>
                  <a:srgbClr val="CC3300"/>
                </a:solidFill>
              </a:rPr>
              <a:t> is false.</a:t>
            </a:r>
          </a:p>
        </p:txBody>
      </p:sp>
      <p:sp>
        <p:nvSpPr>
          <p:cNvPr id="7" name="AutoShape 6"/>
          <p:cNvSpPr>
            <a:spLocks/>
          </p:cNvSpPr>
          <p:nvPr/>
        </p:nvSpPr>
        <p:spPr bwMode="auto">
          <a:xfrm>
            <a:off x="4955676" y="2209800"/>
            <a:ext cx="148971" cy="1023582"/>
          </a:xfrm>
          <a:prstGeom prst="rightBrace">
            <a:avLst>
              <a:gd name="adj1" fmla="val 62500"/>
              <a:gd name="adj2" fmla="val 50000"/>
            </a:avLst>
          </a:prstGeom>
          <a:noFill/>
          <a:ln w="9525">
            <a:solidFill>
              <a:srgbClr val="CC3300"/>
            </a:solidFill>
            <a:round/>
            <a:headEnd/>
            <a:tailEnd/>
          </a:ln>
        </p:spPr>
        <p:txBody>
          <a:bodyPr wrap="none" anchor="ctr"/>
          <a:lstStyle/>
          <a:p>
            <a:endParaRPr lang="zh-TW" altLang="en-US" sz="2000"/>
          </a:p>
        </p:txBody>
      </p:sp>
      <p:sp>
        <p:nvSpPr>
          <p:cNvPr id="9" name="Text Box 5"/>
          <p:cNvSpPr txBox="1">
            <a:spLocks noChangeArrowheads="1"/>
          </p:cNvSpPr>
          <p:nvPr/>
        </p:nvSpPr>
        <p:spPr bwMode="auto">
          <a:xfrm>
            <a:off x="5334000" y="3657600"/>
            <a:ext cx="3124200" cy="1015663"/>
          </a:xfrm>
          <a:prstGeom prst="rect">
            <a:avLst/>
          </a:prstGeom>
          <a:noFill/>
          <a:ln w="9525">
            <a:solidFill>
              <a:srgbClr val="CC3300"/>
            </a:solidFill>
            <a:miter lim="800000"/>
            <a:headEnd/>
            <a:tailEnd/>
          </a:ln>
        </p:spPr>
        <p:txBody>
          <a:bodyPr>
            <a:spAutoFit/>
          </a:bodyPr>
          <a:lstStyle/>
          <a:p>
            <a:pPr>
              <a:spcBef>
                <a:spcPct val="50000"/>
              </a:spcBef>
            </a:pPr>
            <a:r>
              <a:rPr lang="en-US" altLang="zh-TW" sz="2000" i="1" dirty="0">
                <a:solidFill>
                  <a:srgbClr val="CC3300"/>
                </a:solidFill>
              </a:rPr>
              <a:t>Loop body statements </a:t>
            </a:r>
            <a:r>
              <a:rPr lang="en-US" altLang="zh-TW" sz="2000" dirty="0">
                <a:solidFill>
                  <a:srgbClr val="CC3300"/>
                </a:solidFill>
              </a:rPr>
              <a:t>are executed only if the </a:t>
            </a:r>
            <a:r>
              <a:rPr lang="en-US" altLang="zh-TW" sz="2000" i="1" dirty="0" err="1">
                <a:solidFill>
                  <a:srgbClr val="CC3300"/>
                </a:solidFill>
              </a:rPr>
              <a:t>loopcondition</a:t>
            </a:r>
            <a:r>
              <a:rPr lang="en-US" altLang="zh-TW" sz="2000" dirty="0">
                <a:solidFill>
                  <a:srgbClr val="CC3300"/>
                </a:solidFill>
              </a:rPr>
              <a:t> is false.</a:t>
            </a:r>
          </a:p>
        </p:txBody>
      </p:sp>
      <p:sp>
        <p:nvSpPr>
          <p:cNvPr id="10" name="AutoShape 7"/>
          <p:cNvSpPr>
            <a:spLocks/>
          </p:cNvSpPr>
          <p:nvPr/>
        </p:nvSpPr>
        <p:spPr bwMode="auto">
          <a:xfrm>
            <a:off x="4970003" y="3657599"/>
            <a:ext cx="152400" cy="994221"/>
          </a:xfrm>
          <a:prstGeom prst="rightBrace">
            <a:avLst>
              <a:gd name="adj1" fmla="val 62500"/>
              <a:gd name="adj2" fmla="val 50000"/>
            </a:avLst>
          </a:prstGeom>
          <a:noFill/>
          <a:ln w="9525">
            <a:solidFill>
              <a:srgbClr val="CC3300"/>
            </a:solidFill>
            <a:round/>
            <a:headEnd/>
            <a:tailEnd/>
          </a:ln>
        </p:spPr>
        <p:txBody>
          <a:bodyPr wrap="none" anchor="ctr"/>
          <a:lstStyle/>
          <a:p>
            <a:endParaRPr lang="zh-TW" altLang="en-US" sz="2000"/>
          </a:p>
        </p:txBody>
      </p:sp>
      <p:sp>
        <p:nvSpPr>
          <p:cNvPr id="12" name="Text Box 5"/>
          <p:cNvSpPr txBox="1">
            <a:spLocks noChangeArrowheads="1"/>
          </p:cNvSpPr>
          <p:nvPr/>
        </p:nvSpPr>
        <p:spPr bwMode="auto">
          <a:xfrm>
            <a:off x="5334000" y="2057400"/>
            <a:ext cx="3124200" cy="1323439"/>
          </a:xfrm>
          <a:prstGeom prst="rect">
            <a:avLst/>
          </a:prstGeom>
          <a:noFill/>
          <a:ln w="9525">
            <a:solidFill>
              <a:srgbClr val="CC3300"/>
            </a:solidFill>
            <a:miter lim="800000"/>
            <a:headEnd/>
            <a:tailEnd/>
          </a:ln>
        </p:spPr>
        <p:txBody>
          <a:bodyPr>
            <a:spAutoFit/>
          </a:bodyPr>
          <a:lstStyle/>
          <a:p>
            <a:pPr>
              <a:spcBef>
                <a:spcPct val="50000"/>
              </a:spcBef>
            </a:pPr>
            <a:r>
              <a:rPr lang="en-US" altLang="zh-TW" sz="2000" i="1" dirty="0">
                <a:solidFill>
                  <a:srgbClr val="CC3300"/>
                </a:solidFill>
              </a:rPr>
              <a:t>Loop body statements </a:t>
            </a:r>
            <a:r>
              <a:rPr lang="en-US" altLang="zh-TW" sz="2000" dirty="0">
                <a:solidFill>
                  <a:srgbClr val="CC3300"/>
                </a:solidFill>
              </a:rPr>
              <a:t>are executed at least once and continues to loop if the </a:t>
            </a:r>
            <a:r>
              <a:rPr lang="en-US" altLang="zh-TW" sz="2000" i="1" dirty="0" err="1">
                <a:solidFill>
                  <a:srgbClr val="CC3300"/>
                </a:solidFill>
              </a:rPr>
              <a:t>loopcondition</a:t>
            </a:r>
            <a:r>
              <a:rPr lang="en-US" altLang="zh-TW" sz="2000" dirty="0">
                <a:solidFill>
                  <a:srgbClr val="CC3300"/>
                </a:solidFill>
              </a:rPr>
              <a:t> is true.</a:t>
            </a:r>
          </a:p>
        </p:txBody>
      </p:sp>
      <p:sp>
        <p:nvSpPr>
          <p:cNvPr id="13" name="AutoShape 6"/>
          <p:cNvSpPr>
            <a:spLocks/>
          </p:cNvSpPr>
          <p:nvPr/>
        </p:nvSpPr>
        <p:spPr bwMode="auto">
          <a:xfrm>
            <a:off x="4949728" y="5248274"/>
            <a:ext cx="152400" cy="1143000"/>
          </a:xfrm>
          <a:prstGeom prst="rightBrace">
            <a:avLst>
              <a:gd name="adj1" fmla="val 62500"/>
              <a:gd name="adj2" fmla="val 50000"/>
            </a:avLst>
          </a:prstGeom>
          <a:noFill/>
          <a:ln w="9525">
            <a:solidFill>
              <a:srgbClr val="CC3300"/>
            </a:solidFill>
            <a:round/>
            <a:headEnd/>
            <a:tailEnd/>
          </a:ln>
        </p:spPr>
        <p:txBody>
          <a:bodyPr wrap="none" anchor="ctr"/>
          <a:lstStyle/>
          <a:p>
            <a:endParaRPr lang="zh-TW" altLang="en-US" sz="2000"/>
          </a:p>
        </p:txBody>
      </p:sp>
    </p:spTree>
    <p:extLst>
      <p:ext uri="{BB962C8B-B14F-4D97-AF65-F5344CB8AC3E}">
        <p14:creationId xmlns:p14="http://schemas.microsoft.com/office/powerpoint/2010/main" val="3134373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143000"/>
            <a:ext cx="8229600" cy="4983163"/>
          </a:xfrm>
        </p:spPr>
        <p:txBody>
          <a:bodyPr>
            <a:normAutofit/>
          </a:bodyPr>
          <a:lstStyle/>
          <a:p>
            <a:r>
              <a:rPr lang="en-US" dirty="0"/>
              <a:t>Example 2.9. SavingBalance2.xlsm contains an application that displays the number of years required for a saving account to reach 1 million dollars at a selected interest rate and the account balance at that time. </a:t>
            </a:r>
          </a:p>
        </p:txBody>
      </p:sp>
      <p:sp>
        <p:nvSpPr>
          <p:cNvPr id="4" name="Slide Number Placeholder 3"/>
          <p:cNvSpPr>
            <a:spLocks noGrp="1"/>
          </p:cNvSpPr>
          <p:nvPr>
            <p:ph type="sldNum" sz="quarter" idx="12"/>
          </p:nvPr>
        </p:nvSpPr>
        <p:spPr/>
        <p:txBody>
          <a:bodyPr/>
          <a:lstStyle/>
          <a:p>
            <a:fld id="{BA90D935-042D-4DAA-8E9E-A5057E480CC7}" type="slidenum">
              <a:rPr lang="en-US" smtClean="0"/>
              <a:t>45</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886200"/>
            <a:ext cx="3352800" cy="24829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95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fontScale="92500"/>
          </a:bodyPr>
          <a:lstStyle/>
          <a:p>
            <a:r>
              <a:rPr lang="en-US" dirty="0" err="1"/>
              <a:t>ScrollBar</a:t>
            </a:r>
            <a:r>
              <a:rPr lang="en-US" dirty="0"/>
              <a:t> and </a:t>
            </a:r>
            <a:r>
              <a:rPr lang="en-US" dirty="0" err="1"/>
              <a:t>SpinButton</a:t>
            </a:r>
            <a:r>
              <a:rPr lang="en-US" dirty="0"/>
              <a:t> Controls</a:t>
            </a:r>
          </a:p>
          <a:p>
            <a:pPr lvl="1">
              <a:lnSpc>
                <a:spcPct val="80000"/>
              </a:lnSpc>
            </a:pPr>
            <a:r>
              <a:rPr lang="en-US" altLang="zh-TW" dirty="0">
                <a:ea typeface="新細明體" charset="-120"/>
              </a:rPr>
              <a:t>Both allow the user to select a value by clicking on either of two arrows, one to increase the value and the other to decrease the value.</a:t>
            </a:r>
          </a:p>
          <a:p>
            <a:pPr lvl="1">
              <a:lnSpc>
                <a:spcPct val="80000"/>
              </a:lnSpc>
            </a:pPr>
            <a:r>
              <a:rPr lang="en-US" altLang="zh-TW" dirty="0">
                <a:ea typeface="新細明體" charset="-120"/>
              </a:rPr>
              <a:t>Both can be displayed horizontally or vertically.</a:t>
            </a:r>
          </a:p>
          <a:p>
            <a:pPr lvl="1">
              <a:lnSpc>
                <a:spcPct val="80000"/>
              </a:lnSpc>
            </a:pPr>
            <a:r>
              <a:rPr lang="en-US" altLang="zh-TW" dirty="0">
                <a:ea typeface="新細明體" charset="-120"/>
              </a:rPr>
              <a:t>Both have a Value property that returns an integer value only.</a:t>
            </a:r>
          </a:p>
          <a:p>
            <a:pPr lvl="1">
              <a:lnSpc>
                <a:spcPct val="80000"/>
              </a:lnSpc>
            </a:pPr>
            <a:r>
              <a:rPr lang="en-US" altLang="zh-TW" dirty="0">
                <a:ea typeface="新細明體" charset="-120"/>
              </a:rPr>
              <a:t>Both have no Caption property to display their values. It is often used in conjunction with a </a:t>
            </a:r>
            <a:r>
              <a:rPr lang="en-US" altLang="zh-TW" dirty="0" err="1">
                <a:ea typeface="新細明體" charset="-120"/>
              </a:rPr>
              <a:t>TextBox</a:t>
            </a:r>
            <a:r>
              <a:rPr lang="en-US" altLang="zh-TW" dirty="0">
                <a:ea typeface="新細明體" charset="-120"/>
              </a:rPr>
              <a:t> control or Label control to display its value.</a:t>
            </a:r>
          </a:p>
          <a:p>
            <a:pPr lvl="1"/>
            <a:r>
              <a:rPr lang="en-US" altLang="zh-TW" dirty="0" err="1">
                <a:ea typeface="新細明體" charset="-120"/>
              </a:rPr>
              <a:t>ScrollBar</a:t>
            </a:r>
            <a:r>
              <a:rPr lang="en-US" altLang="zh-TW" dirty="0">
                <a:ea typeface="新細明體" charset="-120"/>
              </a:rPr>
              <a:t> control is often used for selecting a value that extends across a wide range of possible values.</a:t>
            </a: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46</a:t>
            </a:fld>
            <a:endParaRPr lang="en-US"/>
          </a:p>
        </p:txBody>
      </p:sp>
    </p:spTree>
    <p:extLst>
      <p:ext uri="{BB962C8B-B14F-4D97-AF65-F5344CB8AC3E}">
        <p14:creationId xmlns:p14="http://schemas.microsoft.com/office/powerpoint/2010/main" val="3106344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lnSpcReduction="10000"/>
          </a:bodyPr>
          <a:lstStyle/>
          <a:p>
            <a:r>
              <a:rPr lang="en-US" dirty="0" err="1"/>
              <a:t>ScrollBar</a:t>
            </a:r>
            <a:r>
              <a:rPr lang="en-US" dirty="0"/>
              <a:t> and </a:t>
            </a:r>
            <a:r>
              <a:rPr lang="en-US" dirty="0" err="1"/>
              <a:t>SpinButton</a:t>
            </a:r>
            <a:r>
              <a:rPr lang="en-US" dirty="0"/>
              <a:t> Controls</a:t>
            </a:r>
          </a:p>
          <a:p>
            <a:pPr lvl="1"/>
            <a:r>
              <a:rPr lang="en-US" altLang="zh-TW" dirty="0">
                <a:ea typeface="新細明體" charset="-120"/>
              </a:rPr>
              <a:t>Important properties include Min, Max, </a:t>
            </a:r>
            <a:r>
              <a:rPr lang="en-US" altLang="zh-TW" dirty="0" err="1">
                <a:ea typeface="新細明體" charset="-120"/>
              </a:rPr>
              <a:t>SmallChange</a:t>
            </a:r>
            <a:r>
              <a:rPr lang="en-US" altLang="zh-TW" dirty="0">
                <a:ea typeface="新細明體" charset="-120"/>
              </a:rPr>
              <a:t>, and Value.</a:t>
            </a:r>
          </a:p>
          <a:p>
            <a:pPr lvl="2"/>
            <a:r>
              <a:rPr lang="en-US" altLang="zh-TW" dirty="0">
                <a:ea typeface="新細明體" charset="-120"/>
              </a:rPr>
              <a:t>Min: the smallest integer value to start with.</a:t>
            </a:r>
          </a:p>
          <a:p>
            <a:pPr lvl="2"/>
            <a:r>
              <a:rPr lang="en-US" altLang="zh-TW" dirty="0">
                <a:ea typeface="新細明體" charset="-120"/>
              </a:rPr>
              <a:t>Max: the largest integer value to end with.</a:t>
            </a:r>
          </a:p>
          <a:p>
            <a:pPr lvl="2"/>
            <a:r>
              <a:rPr lang="en-US" altLang="zh-TW" dirty="0" err="1">
                <a:ea typeface="新細明體" charset="-120"/>
              </a:rPr>
              <a:t>SmallChange</a:t>
            </a:r>
            <a:r>
              <a:rPr lang="en-US" altLang="zh-TW" dirty="0">
                <a:ea typeface="新細明體" charset="-120"/>
              </a:rPr>
              <a:t>: the amount of integer change at each click on either ends of the control.</a:t>
            </a:r>
          </a:p>
          <a:p>
            <a:pPr lvl="2"/>
            <a:r>
              <a:rPr lang="en-US" altLang="zh-TW" dirty="0">
                <a:ea typeface="新細明體" charset="-120"/>
              </a:rPr>
              <a:t>Value: existing integer value of the control.</a:t>
            </a:r>
          </a:p>
          <a:p>
            <a:pPr lvl="2"/>
            <a:r>
              <a:rPr lang="en-US" altLang="zh-TW" dirty="0" err="1">
                <a:ea typeface="新細明體" charset="-120"/>
              </a:rPr>
              <a:t>LargeChange</a:t>
            </a:r>
            <a:r>
              <a:rPr lang="en-US" altLang="zh-TW" dirty="0">
                <a:ea typeface="新細明體" charset="-120"/>
              </a:rPr>
              <a:t> for </a:t>
            </a:r>
            <a:r>
              <a:rPr lang="en-US" altLang="zh-TW" dirty="0" err="1">
                <a:ea typeface="新細明體" charset="-120"/>
              </a:rPr>
              <a:t>ScrollBar</a:t>
            </a:r>
            <a:r>
              <a:rPr lang="en-US" altLang="zh-TW" dirty="0">
                <a:ea typeface="新細明體" charset="-120"/>
              </a:rPr>
              <a:t> control: an integer value for the amount of change when the interior of </a:t>
            </a:r>
            <a:r>
              <a:rPr lang="en-US" altLang="zh-TW" dirty="0" err="1">
                <a:ea typeface="新細明體" charset="-120"/>
              </a:rPr>
              <a:t>ScrollBar</a:t>
            </a:r>
            <a:r>
              <a:rPr lang="en-US" altLang="zh-TW" dirty="0">
                <a:ea typeface="新細明體" charset="-120"/>
              </a:rPr>
              <a:t> is clicked once.</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47</a:t>
            </a:fld>
            <a:endParaRPr lang="en-US"/>
          </a:p>
        </p:txBody>
      </p:sp>
    </p:spTree>
    <p:extLst>
      <p:ext uri="{BB962C8B-B14F-4D97-AF65-F5344CB8AC3E}">
        <p14:creationId xmlns:p14="http://schemas.microsoft.com/office/powerpoint/2010/main" val="2477016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381000" y="1371600"/>
            <a:ext cx="8534400" cy="4754563"/>
          </a:xfrm>
        </p:spPr>
        <p:txBody>
          <a:bodyPr/>
          <a:lstStyle/>
          <a:p>
            <a:r>
              <a:rPr lang="en-US" dirty="0" err="1"/>
              <a:t>ListBox</a:t>
            </a:r>
            <a:r>
              <a:rPr lang="en-US" dirty="0"/>
              <a:t> Control</a:t>
            </a:r>
          </a:p>
          <a:p>
            <a:pPr lvl="1"/>
            <a:r>
              <a:rPr lang="en-US" altLang="zh-TW" dirty="0">
                <a:ea typeface="新細明體" charset="-120"/>
              </a:rPr>
              <a:t>Presents a list of items for the user to select.</a:t>
            </a:r>
          </a:p>
          <a:p>
            <a:pPr lvl="1"/>
            <a:r>
              <a:rPr lang="en-US" altLang="zh-TW" dirty="0">
                <a:ea typeface="新細明體" charset="-120"/>
              </a:rPr>
              <a:t>The user may select at most 1 item or multiple items from the list if allowed.</a:t>
            </a:r>
          </a:p>
          <a:p>
            <a:pPr lvl="1"/>
            <a:r>
              <a:rPr lang="en-US" altLang="zh-TW" dirty="0">
                <a:ea typeface="新細明體" charset="-120"/>
              </a:rPr>
              <a:t>The items can also be displayed as checkboxes if multiple selections are allowed or as option buttons if only a single selection is allowed.</a:t>
            </a:r>
          </a:p>
          <a:p>
            <a:pPr lvl="2"/>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48</a:t>
            </a:fld>
            <a:endParaRPr lang="en-US"/>
          </a:p>
        </p:txBody>
      </p:sp>
      <p:pic>
        <p:nvPicPr>
          <p:cNvPr id="5" name="Picture 7"/>
          <p:cNvPicPr>
            <a:picLocks noChangeAspect="1" noChangeArrowheads="1"/>
          </p:cNvPicPr>
          <p:nvPr/>
        </p:nvPicPr>
        <p:blipFill>
          <a:blip r:embed="rId2" cstate="print"/>
          <a:srcRect/>
          <a:stretch>
            <a:fillRect/>
          </a:stretch>
        </p:blipFill>
        <p:spPr bwMode="auto">
          <a:xfrm>
            <a:off x="628650" y="5466554"/>
            <a:ext cx="2058988" cy="1108075"/>
          </a:xfrm>
          <a:prstGeom prst="rect">
            <a:avLst/>
          </a:prstGeom>
          <a:noFill/>
          <a:ln w="9525">
            <a:noFill/>
            <a:miter lim="800000"/>
            <a:headEnd/>
            <a:tailEnd/>
          </a:ln>
          <a:effectLst/>
        </p:spPr>
      </p:pic>
      <p:pic>
        <p:nvPicPr>
          <p:cNvPr id="6" name="Picture 8"/>
          <p:cNvPicPr>
            <a:picLocks noChangeAspect="1" noChangeArrowheads="1"/>
          </p:cNvPicPr>
          <p:nvPr/>
        </p:nvPicPr>
        <p:blipFill>
          <a:blip r:embed="rId3" cstate="print"/>
          <a:srcRect/>
          <a:stretch>
            <a:fillRect/>
          </a:stretch>
        </p:blipFill>
        <p:spPr bwMode="auto">
          <a:xfrm>
            <a:off x="5041900" y="5204616"/>
            <a:ext cx="1925638" cy="1370013"/>
          </a:xfrm>
          <a:prstGeom prst="rect">
            <a:avLst/>
          </a:prstGeom>
          <a:noFill/>
          <a:ln w="9525">
            <a:noFill/>
            <a:miter lim="800000"/>
            <a:headEnd/>
            <a:tailEnd/>
          </a:ln>
          <a:effectLst/>
        </p:spPr>
      </p:pic>
      <p:pic>
        <p:nvPicPr>
          <p:cNvPr id="7" name="Picture 9"/>
          <p:cNvPicPr>
            <a:picLocks noChangeAspect="1" noChangeArrowheads="1"/>
          </p:cNvPicPr>
          <p:nvPr/>
        </p:nvPicPr>
        <p:blipFill>
          <a:blip r:embed="rId4" cstate="print"/>
          <a:srcRect/>
          <a:stretch>
            <a:fillRect/>
          </a:stretch>
        </p:blipFill>
        <p:spPr bwMode="auto">
          <a:xfrm>
            <a:off x="6934200" y="5226841"/>
            <a:ext cx="2036762" cy="1347788"/>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2530" y="5608635"/>
            <a:ext cx="2185740" cy="965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793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228600" y="1143000"/>
            <a:ext cx="8763000" cy="4983163"/>
          </a:xfrm>
        </p:spPr>
        <p:txBody>
          <a:bodyPr/>
          <a:lstStyle/>
          <a:p>
            <a:r>
              <a:rPr lang="en-US" dirty="0" err="1"/>
              <a:t>ListBox</a:t>
            </a:r>
            <a:r>
              <a:rPr lang="en-US" dirty="0"/>
              <a:t> Control</a:t>
            </a:r>
          </a:p>
          <a:p>
            <a:pPr lvl="1"/>
            <a:r>
              <a:rPr lang="en-US" altLang="zh-TW" dirty="0">
                <a:ea typeface="新細明體" charset="-120"/>
              </a:rPr>
              <a:t>A list can be formed by adding items to the </a:t>
            </a:r>
            <a:r>
              <a:rPr lang="en-US" altLang="zh-TW" dirty="0" err="1">
                <a:ea typeface="新細明體" charset="-120"/>
              </a:rPr>
              <a:t>ListBox</a:t>
            </a:r>
            <a:r>
              <a:rPr lang="en-US" altLang="zh-TW" dirty="0">
                <a:ea typeface="新細明體" charset="-120"/>
              </a:rPr>
              <a:t> using the </a:t>
            </a:r>
            <a:r>
              <a:rPr lang="en-US" altLang="zh-TW" dirty="0" err="1">
                <a:ea typeface="新細明體" charset="-120"/>
              </a:rPr>
              <a:t>AddItem</a:t>
            </a:r>
            <a:r>
              <a:rPr lang="en-US" altLang="zh-TW" dirty="0">
                <a:ea typeface="新細明體" charset="-120"/>
              </a:rPr>
              <a:t> method.</a:t>
            </a:r>
          </a:p>
          <a:p>
            <a:pPr lvl="1"/>
            <a:r>
              <a:rPr lang="en-US" altLang="zh-TW" dirty="0">
                <a:ea typeface="新細明體" charset="-120"/>
              </a:rPr>
              <a:t>Example 2.10: Use the </a:t>
            </a:r>
            <a:r>
              <a:rPr lang="en-US" altLang="zh-TW" dirty="0" err="1">
                <a:ea typeface="新細明體" charset="-120"/>
              </a:rPr>
              <a:t>AddItem</a:t>
            </a:r>
            <a:r>
              <a:rPr lang="en-US" altLang="zh-TW" dirty="0">
                <a:ea typeface="新細明體" charset="-120"/>
              </a:rPr>
              <a:t> method to add items to a </a:t>
            </a:r>
            <a:r>
              <a:rPr lang="en-US" altLang="zh-TW" dirty="0" err="1">
                <a:ea typeface="新細明體" charset="-120"/>
              </a:rPr>
              <a:t>ListBox</a:t>
            </a:r>
            <a:r>
              <a:rPr lang="en-US" altLang="zh-TW" dirty="0">
                <a:ea typeface="新細明體" charset="-120"/>
              </a:rPr>
              <a:t> control when the form is initialized.</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49</a:t>
            </a:fld>
            <a:endParaRPr lang="en-US"/>
          </a:p>
        </p:txBody>
      </p:sp>
      <p:pic>
        <p:nvPicPr>
          <p:cNvPr id="5" name="Picture 16"/>
          <p:cNvPicPr>
            <a:picLocks noChangeAspect="1" noChangeArrowheads="1"/>
          </p:cNvPicPr>
          <p:nvPr/>
        </p:nvPicPr>
        <p:blipFill>
          <a:blip r:embed="rId2" cstate="print"/>
          <a:srcRect/>
          <a:stretch>
            <a:fillRect/>
          </a:stretch>
        </p:blipFill>
        <p:spPr bwMode="auto">
          <a:xfrm>
            <a:off x="1143000" y="3654514"/>
            <a:ext cx="3189287" cy="2884398"/>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343400"/>
            <a:ext cx="3429000"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497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a:bodyPr>
          <a:lstStyle/>
          <a:p>
            <a:r>
              <a:rPr lang="en-US" dirty="0" err="1"/>
              <a:t>ListBox</a:t>
            </a:r>
            <a:r>
              <a:rPr lang="en-US" dirty="0"/>
              <a:t> Control</a:t>
            </a:r>
          </a:p>
          <a:p>
            <a:pPr lvl="1"/>
            <a:r>
              <a:rPr lang="en-US" dirty="0"/>
              <a:t>To allow only single item selection, set the </a:t>
            </a:r>
            <a:r>
              <a:rPr lang="en-US" dirty="0" err="1"/>
              <a:t>MultiSelect</a:t>
            </a:r>
            <a:r>
              <a:rPr lang="en-US" dirty="0"/>
              <a:t> property to 0.</a:t>
            </a:r>
          </a:p>
          <a:p>
            <a:pPr lvl="1"/>
            <a:r>
              <a:rPr lang="en-US" dirty="0"/>
              <a:t>To allow multiple items selection, set the </a:t>
            </a:r>
            <a:r>
              <a:rPr lang="en-US" dirty="0" err="1"/>
              <a:t>MultiSelect</a:t>
            </a:r>
            <a:r>
              <a:rPr lang="en-US" dirty="0"/>
              <a:t> property to 1 or 2.</a:t>
            </a:r>
          </a:p>
          <a:p>
            <a:pPr lvl="2"/>
            <a:r>
              <a:rPr lang="en-US" altLang="zh-TW" dirty="0">
                <a:ea typeface="新細明體" charset="-120"/>
              </a:rPr>
              <a:t>1 </a:t>
            </a:r>
            <a:r>
              <a:rPr lang="en-US" altLang="zh-TW" dirty="0" err="1">
                <a:ea typeface="新細明體" charset="-120"/>
              </a:rPr>
              <a:t>fmMultiSelectMulti</a:t>
            </a:r>
            <a:r>
              <a:rPr lang="en-US" altLang="zh-TW" dirty="0">
                <a:ea typeface="新細明體" charset="-120"/>
              </a:rPr>
              <a:t> – allows an item to be selected/deselected by clicking on it, or</a:t>
            </a:r>
          </a:p>
          <a:p>
            <a:pPr lvl="2"/>
            <a:r>
              <a:rPr lang="en-US" altLang="zh-TW" dirty="0">
                <a:ea typeface="新細明體" charset="-120"/>
              </a:rPr>
              <a:t>2 </a:t>
            </a:r>
            <a:r>
              <a:rPr lang="en-US" altLang="zh-TW" dirty="0" err="1">
                <a:ea typeface="新細明體" charset="-120"/>
              </a:rPr>
              <a:t>fmMultiSelectExtended</a:t>
            </a:r>
            <a:r>
              <a:rPr lang="en-US" altLang="zh-TW" dirty="0">
                <a:ea typeface="新細明體" charset="-120"/>
              </a:rPr>
              <a:t> – allows the Ctrl and Shift keys to select multiple items.</a:t>
            </a:r>
          </a:p>
          <a:p>
            <a:pPr lvl="4"/>
            <a:endParaRPr lang="en-US" dirty="0"/>
          </a:p>
          <a:p>
            <a:pPr marL="914400" lvl="2" indent="0">
              <a:buNone/>
            </a:pP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50</a:t>
            </a:fld>
            <a:endParaRPr lang="en-US"/>
          </a:p>
        </p:txBody>
      </p:sp>
    </p:spTree>
    <p:extLst>
      <p:ext uri="{BB962C8B-B14F-4D97-AF65-F5344CB8AC3E}">
        <p14:creationId xmlns:p14="http://schemas.microsoft.com/office/powerpoint/2010/main" val="186465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fontScale="92500" lnSpcReduction="10000"/>
          </a:bodyPr>
          <a:lstStyle/>
          <a:p>
            <a:r>
              <a:rPr lang="en-US" dirty="0" err="1"/>
              <a:t>ListBox</a:t>
            </a:r>
            <a:r>
              <a:rPr lang="en-US" dirty="0"/>
              <a:t> Control</a:t>
            </a:r>
          </a:p>
          <a:p>
            <a:pPr lvl="1"/>
            <a:r>
              <a:rPr lang="en-US" altLang="zh-TW" dirty="0">
                <a:ea typeface="新細明體" charset="-120"/>
              </a:rPr>
              <a:t>Use the Selected(</a:t>
            </a:r>
            <a:r>
              <a:rPr lang="en-US" altLang="zh-TW" i="1" dirty="0">
                <a:ea typeface="新細明體" charset="-120"/>
              </a:rPr>
              <a:t>index</a:t>
            </a:r>
            <a:r>
              <a:rPr lang="en-US" altLang="zh-TW" dirty="0">
                <a:ea typeface="新細明體" charset="-120"/>
              </a:rPr>
              <a:t>) property to return or set the selection status of items.</a:t>
            </a:r>
          </a:p>
          <a:p>
            <a:pPr lvl="2"/>
            <a:r>
              <a:rPr lang="en-US" altLang="zh-TW" dirty="0">
                <a:ea typeface="新細明體" charset="-120"/>
              </a:rPr>
              <a:t>The Selected property is an array with the same number of elements as the number of rows in the </a:t>
            </a:r>
            <a:r>
              <a:rPr lang="en-US" altLang="zh-TW" dirty="0" err="1">
                <a:ea typeface="新細明體" charset="-120"/>
              </a:rPr>
              <a:t>ListBox</a:t>
            </a:r>
            <a:r>
              <a:rPr lang="en-US" altLang="zh-TW" dirty="0">
                <a:ea typeface="新細明體" charset="-120"/>
              </a:rPr>
              <a:t>.</a:t>
            </a:r>
          </a:p>
          <a:p>
            <a:pPr lvl="2"/>
            <a:r>
              <a:rPr lang="en-US" altLang="zh-TW" dirty="0">
                <a:ea typeface="新細明體" charset="-120"/>
              </a:rPr>
              <a:t>Selected(</a:t>
            </a:r>
            <a:r>
              <a:rPr lang="en-US" altLang="zh-TW" dirty="0" err="1">
                <a:ea typeface="新細明體" charset="-120"/>
              </a:rPr>
              <a:t>i</a:t>
            </a:r>
            <a:r>
              <a:rPr lang="en-US" altLang="zh-TW" dirty="0">
                <a:ea typeface="新細明體" charset="-120"/>
              </a:rPr>
              <a:t>) refers to the selection status of the (i+1)</a:t>
            </a:r>
            <a:r>
              <a:rPr lang="en-US" altLang="zh-TW" dirty="0" err="1">
                <a:ea typeface="新細明體" charset="-120"/>
              </a:rPr>
              <a:t>th</a:t>
            </a:r>
            <a:r>
              <a:rPr lang="en-US" altLang="zh-TW" dirty="0">
                <a:ea typeface="新細明體" charset="-120"/>
              </a:rPr>
              <a:t> row of the </a:t>
            </a:r>
            <a:r>
              <a:rPr lang="en-US" altLang="zh-TW" dirty="0" err="1">
                <a:ea typeface="新細明體" charset="-120"/>
              </a:rPr>
              <a:t>ListBox</a:t>
            </a:r>
            <a:r>
              <a:rPr lang="en-US" altLang="zh-TW" dirty="0">
                <a:ea typeface="新細明體" charset="-120"/>
              </a:rPr>
              <a:t>, </a:t>
            </a:r>
            <a:r>
              <a:rPr lang="en-US" altLang="zh-TW" dirty="0" err="1">
                <a:ea typeface="新細明體" charset="-120"/>
              </a:rPr>
              <a:t>i</a:t>
            </a:r>
            <a:r>
              <a:rPr lang="en-US" altLang="zh-TW" dirty="0">
                <a:ea typeface="新細明體" charset="-120"/>
              </a:rPr>
              <a:t> = 0, 1, …, number of items in the ListBox-1.</a:t>
            </a:r>
          </a:p>
          <a:p>
            <a:pPr lvl="2"/>
            <a:r>
              <a:rPr lang="en-US" altLang="zh-TW" dirty="0">
                <a:ea typeface="新細明體" charset="-120"/>
              </a:rPr>
              <a:t>Selected(</a:t>
            </a:r>
            <a:r>
              <a:rPr lang="en-US" altLang="zh-TW" dirty="0" err="1">
                <a:ea typeface="新細明體" charset="-120"/>
              </a:rPr>
              <a:t>i</a:t>
            </a:r>
            <a:r>
              <a:rPr lang="en-US" altLang="zh-TW" dirty="0">
                <a:ea typeface="新細明體" charset="-120"/>
              </a:rPr>
              <a:t>) = True if the (i+1)</a:t>
            </a:r>
            <a:r>
              <a:rPr lang="en-US" altLang="zh-TW" dirty="0" err="1">
                <a:ea typeface="新細明體" charset="-120"/>
              </a:rPr>
              <a:t>th</a:t>
            </a:r>
            <a:r>
              <a:rPr lang="en-US" altLang="zh-TW" dirty="0">
                <a:ea typeface="新細明體" charset="-120"/>
              </a:rPr>
              <a:t> row is selected; otherwise, it equals False.</a:t>
            </a:r>
          </a:p>
          <a:p>
            <a:pPr lvl="2"/>
            <a:r>
              <a:rPr lang="en-US" altLang="zh-TW" dirty="0">
                <a:ea typeface="新細明體" charset="-120"/>
              </a:rPr>
              <a:t>Changing the value of Selected(index) always triggers the Change event of the same </a:t>
            </a:r>
            <a:r>
              <a:rPr lang="en-US" altLang="zh-TW" dirty="0" err="1">
                <a:ea typeface="新細明體" charset="-120"/>
              </a:rPr>
              <a:t>ListBox</a:t>
            </a:r>
            <a:r>
              <a:rPr lang="en-US" altLang="zh-TW" dirty="0">
                <a:ea typeface="新細明體" charset="-120"/>
              </a:rPr>
              <a:t> control. The Click event of the same </a:t>
            </a:r>
            <a:r>
              <a:rPr lang="en-US" altLang="zh-TW" dirty="0" err="1">
                <a:ea typeface="新細明體" charset="-120"/>
              </a:rPr>
              <a:t>ListBox</a:t>
            </a:r>
            <a:r>
              <a:rPr lang="en-US" altLang="zh-TW" dirty="0">
                <a:ea typeface="新細明體" charset="-120"/>
              </a:rPr>
              <a:t> control may or may not be triggered after the Change event.</a:t>
            </a:r>
          </a:p>
        </p:txBody>
      </p:sp>
      <p:sp>
        <p:nvSpPr>
          <p:cNvPr id="4" name="Slide Number Placeholder 3"/>
          <p:cNvSpPr>
            <a:spLocks noGrp="1"/>
          </p:cNvSpPr>
          <p:nvPr>
            <p:ph type="sldNum" sz="quarter" idx="12"/>
          </p:nvPr>
        </p:nvSpPr>
        <p:spPr/>
        <p:txBody>
          <a:bodyPr/>
          <a:lstStyle/>
          <a:p>
            <a:fld id="{BA90D935-042D-4DAA-8E9E-A5057E480CC7}" type="slidenum">
              <a:rPr lang="en-US" smtClean="0"/>
              <a:t>51</a:t>
            </a:fld>
            <a:endParaRPr lang="en-US"/>
          </a:p>
        </p:txBody>
      </p:sp>
    </p:spTree>
    <p:extLst>
      <p:ext uri="{BB962C8B-B14F-4D97-AF65-F5344CB8AC3E}">
        <p14:creationId xmlns:p14="http://schemas.microsoft.com/office/powerpoint/2010/main" val="3534852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304800" y="1219200"/>
            <a:ext cx="8686800" cy="5410200"/>
          </a:xfrm>
        </p:spPr>
        <p:txBody>
          <a:bodyPr>
            <a:normAutofit fontScale="77500" lnSpcReduction="20000"/>
          </a:bodyPr>
          <a:lstStyle/>
          <a:p>
            <a:r>
              <a:rPr lang="en-US" dirty="0" err="1"/>
              <a:t>ListBox</a:t>
            </a:r>
            <a:r>
              <a:rPr lang="en-US" dirty="0"/>
              <a:t> Control</a:t>
            </a:r>
          </a:p>
          <a:p>
            <a:pPr lvl="1"/>
            <a:r>
              <a:rPr lang="en-US" sz="3000" dirty="0"/>
              <a:t>Example 2.11. </a:t>
            </a:r>
            <a:r>
              <a:rPr lang="en-US" altLang="zh-TW" sz="3000" dirty="0">
                <a:ea typeface="新細明體" charset="-120"/>
              </a:rPr>
              <a:t>Report the list of selected items in a message box (Listboxexample1a.xlsm | </a:t>
            </a:r>
            <a:r>
              <a:rPr lang="en-US" altLang="zh-TW" sz="3000" dirty="0" err="1">
                <a:ea typeface="新細明體" charset="-120"/>
              </a:rPr>
              <a:t>UserFormA</a:t>
            </a:r>
            <a:r>
              <a:rPr lang="en-US" altLang="zh-TW" sz="3000" dirty="0">
                <a:ea typeface="新細明體" charset="-120"/>
              </a:rPr>
              <a:t>) </a:t>
            </a:r>
          </a:p>
          <a:p>
            <a:pPr lvl="2"/>
            <a:r>
              <a:rPr lang="en-US" altLang="zh-TW" sz="2700" dirty="0">
                <a:ea typeface="新細明體" charset="-120"/>
              </a:rPr>
              <a:t>Set the </a:t>
            </a:r>
            <a:r>
              <a:rPr lang="en-US" sz="2700" dirty="0" err="1"/>
              <a:t>MultiSelect</a:t>
            </a:r>
            <a:r>
              <a:rPr lang="en-US" sz="2700" dirty="0"/>
              <a:t> property to 0 for single-item selection.</a:t>
            </a:r>
          </a:p>
          <a:p>
            <a:pPr lvl="2"/>
            <a:r>
              <a:rPr lang="en-US" altLang="zh-TW" sz="2700" dirty="0">
                <a:ea typeface="新細明體" charset="-120"/>
              </a:rPr>
              <a:t>Set the </a:t>
            </a:r>
            <a:r>
              <a:rPr lang="en-US" sz="2700" dirty="0" err="1"/>
              <a:t>MultiSelect</a:t>
            </a:r>
            <a:r>
              <a:rPr lang="en-US" sz="2700" dirty="0"/>
              <a:t> property to 1  or 2 multiple items selections.</a:t>
            </a:r>
          </a:p>
          <a:p>
            <a:pPr lvl="2"/>
            <a:r>
              <a:rPr lang="en-US" altLang="zh-TW" sz="2700" dirty="0">
                <a:ea typeface="新細明體" charset="-120"/>
              </a:rPr>
              <a:t>Partial code:</a:t>
            </a:r>
          </a:p>
          <a:p>
            <a:pPr marL="1371600" lvl="3" indent="0">
              <a:buNone/>
            </a:pPr>
            <a:r>
              <a:rPr lang="en-US" altLang="zh-TW" sz="2300" dirty="0">
                <a:solidFill>
                  <a:srgbClr val="00B050"/>
                </a:solidFill>
                <a:ea typeface="新細明體" charset="-120"/>
              </a:rPr>
              <a:t>'Check if the first item is selected</a:t>
            </a:r>
          </a:p>
          <a:p>
            <a:pPr marL="1371600" lvl="3" indent="0">
              <a:buNone/>
            </a:pPr>
            <a:r>
              <a:rPr lang="en-US" altLang="zh-TW" sz="2300" dirty="0">
                <a:ea typeface="新細明體" charset="-120"/>
              </a:rPr>
              <a:t>If ListBox1.Selected(0) = True Then</a:t>
            </a:r>
          </a:p>
          <a:p>
            <a:pPr marL="1371600" lvl="3" indent="0">
              <a:buNone/>
            </a:pPr>
            <a:r>
              <a:rPr lang="en-US" altLang="zh-TW" sz="2300" dirty="0">
                <a:solidFill>
                  <a:srgbClr val="00B050"/>
                </a:solidFill>
                <a:ea typeface="新細明體" charset="-120"/>
              </a:rPr>
              <a:t>    'Attach the selected item to </a:t>
            </a:r>
            <a:r>
              <a:rPr lang="en-US" altLang="zh-TW" sz="2300" dirty="0" err="1">
                <a:solidFill>
                  <a:srgbClr val="00B050"/>
                </a:solidFill>
                <a:ea typeface="新細明體" charset="-120"/>
              </a:rPr>
              <a:t>msgSelect</a:t>
            </a:r>
            <a:endParaRPr lang="en-US" altLang="zh-TW" sz="2300" dirty="0">
              <a:solidFill>
                <a:srgbClr val="00B050"/>
              </a:solidFill>
              <a:ea typeface="新細明體" charset="-120"/>
            </a:endParaRPr>
          </a:p>
          <a:p>
            <a:pPr marL="1371600" lvl="3" indent="0">
              <a:buNone/>
            </a:pPr>
            <a:r>
              <a:rPr lang="en-US" altLang="zh-TW" sz="2300" dirty="0">
                <a:ea typeface="新細明體" charset="-120"/>
              </a:rPr>
              <a:t>    </a:t>
            </a:r>
            <a:r>
              <a:rPr lang="en-US" altLang="zh-TW" sz="2300" dirty="0" err="1">
                <a:ea typeface="新細明體" charset="-120"/>
              </a:rPr>
              <a:t>msgSelect</a:t>
            </a:r>
            <a:r>
              <a:rPr lang="en-US" altLang="zh-TW" sz="2300" dirty="0">
                <a:ea typeface="新細明體" charset="-120"/>
              </a:rPr>
              <a:t> = </a:t>
            </a:r>
            <a:r>
              <a:rPr lang="en-US" altLang="zh-TW" sz="2300" dirty="0" err="1">
                <a:ea typeface="新細明體" charset="-120"/>
              </a:rPr>
              <a:t>msgSelect</a:t>
            </a:r>
            <a:r>
              <a:rPr lang="en-US" altLang="zh-TW" sz="2300" dirty="0">
                <a:ea typeface="新細明體" charset="-120"/>
              </a:rPr>
              <a:t> &amp; </a:t>
            </a:r>
            <a:r>
              <a:rPr lang="en-US" altLang="zh-TW" sz="2300" dirty="0">
                <a:solidFill>
                  <a:srgbClr val="FF0000"/>
                </a:solidFill>
                <a:ea typeface="新細明體" charset="-120"/>
              </a:rPr>
              <a:t>ListBox1.List(0)</a:t>
            </a:r>
            <a:r>
              <a:rPr lang="en-US" altLang="zh-TW" sz="2300" dirty="0">
                <a:ea typeface="新細明體" charset="-120"/>
              </a:rPr>
              <a:t> &amp; </a:t>
            </a:r>
            <a:r>
              <a:rPr lang="en-US" altLang="zh-TW" sz="2300" dirty="0" err="1">
                <a:ea typeface="新細明體" charset="-120"/>
              </a:rPr>
              <a:t>VBA.vbCrLf</a:t>
            </a:r>
            <a:endParaRPr lang="en-US" altLang="zh-TW" sz="2300" dirty="0">
              <a:ea typeface="新細明體" charset="-120"/>
            </a:endParaRPr>
          </a:p>
          <a:p>
            <a:pPr marL="1371600" lvl="3" indent="0">
              <a:buNone/>
            </a:pPr>
            <a:r>
              <a:rPr lang="en-US" altLang="zh-TW" sz="2300" dirty="0">
                <a:ea typeface="新細明體" charset="-120"/>
              </a:rPr>
              <a:t>End If</a:t>
            </a:r>
          </a:p>
          <a:p>
            <a:pPr marL="1371600" lvl="3" indent="0">
              <a:buNone/>
            </a:pPr>
            <a:r>
              <a:rPr lang="en-US" altLang="zh-TW" sz="1800" dirty="0">
                <a:ea typeface="新細明體" charset="-120"/>
              </a:rPr>
              <a:t>.</a:t>
            </a:r>
            <a:endParaRPr lang="en-US" altLang="zh-TW" sz="1300" dirty="0">
              <a:ea typeface="新細明體" charset="-120"/>
            </a:endParaRPr>
          </a:p>
          <a:p>
            <a:pPr marL="1371600" lvl="3" indent="0">
              <a:buNone/>
            </a:pPr>
            <a:r>
              <a:rPr lang="en-US" altLang="zh-TW" sz="1400" dirty="0">
                <a:ea typeface="新細明體" charset="-120"/>
              </a:rPr>
              <a:t>.</a:t>
            </a:r>
          </a:p>
          <a:p>
            <a:pPr marL="1371600" lvl="3" indent="0">
              <a:buNone/>
            </a:pPr>
            <a:r>
              <a:rPr lang="en-US" altLang="zh-TW" sz="1400" dirty="0">
                <a:ea typeface="新細明體" charset="-120"/>
              </a:rPr>
              <a:t>.</a:t>
            </a:r>
          </a:p>
          <a:p>
            <a:pPr marL="1371600" lvl="3" indent="0">
              <a:buNone/>
            </a:pPr>
            <a:r>
              <a:rPr lang="en-US" altLang="zh-TW" sz="2300" dirty="0">
                <a:solidFill>
                  <a:srgbClr val="00B050"/>
                </a:solidFill>
                <a:ea typeface="新細明體" charset="-120"/>
              </a:rPr>
              <a:t>'Check if the sixth item is selected</a:t>
            </a:r>
          </a:p>
          <a:p>
            <a:pPr marL="1371600" lvl="3" indent="0">
              <a:buNone/>
            </a:pPr>
            <a:r>
              <a:rPr lang="en-US" altLang="zh-TW" sz="2300" dirty="0">
                <a:ea typeface="新細明體" charset="-120"/>
              </a:rPr>
              <a:t>If ListBox1.Selected(5) = True Then</a:t>
            </a:r>
          </a:p>
          <a:p>
            <a:pPr marL="1371600" lvl="3" indent="0">
              <a:buNone/>
            </a:pPr>
            <a:r>
              <a:rPr lang="en-US" altLang="zh-TW" sz="2300" dirty="0">
                <a:ea typeface="新細明體" charset="-120"/>
              </a:rPr>
              <a:t>    'Attach the selected item to </a:t>
            </a:r>
            <a:r>
              <a:rPr lang="en-US" altLang="zh-TW" sz="2300" dirty="0" err="1">
                <a:ea typeface="新細明體" charset="-120"/>
              </a:rPr>
              <a:t>msgSelect</a:t>
            </a:r>
            <a:endParaRPr lang="en-US" altLang="zh-TW" sz="2300" dirty="0">
              <a:ea typeface="新細明體" charset="-120"/>
            </a:endParaRPr>
          </a:p>
          <a:p>
            <a:pPr marL="1371600" lvl="3" indent="0">
              <a:buNone/>
            </a:pPr>
            <a:r>
              <a:rPr lang="en-US" altLang="zh-TW" sz="2300" dirty="0">
                <a:ea typeface="新細明體" charset="-120"/>
              </a:rPr>
              <a:t>    </a:t>
            </a:r>
            <a:r>
              <a:rPr lang="en-US" altLang="zh-TW" sz="2300" dirty="0" err="1">
                <a:ea typeface="新細明體" charset="-120"/>
              </a:rPr>
              <a:t>msgSelect</a:t>
            </a:r>
            <a:r>
              <a:rPr lang="en-US" altLang="zh-TW" sz="2300" dirty="0">
                <a:ea typeface="新細明體" charset="-120"/>
              </a:rPr>
              <a:t> = </a:t>
            </a:r>
            <a:r>
              <a:rPr lang="en-US" altLang="zh-TW" sz="2300" dirty="0" err="1">
                <a:ea typeface="新細明體" charset="-120"/>
              </a:rPr>
              <a:t>msgSelect</a:t>
            </a:r>
            <a:r>
              <a:rPr lang="en-US" altLang="zh-TW" sz="2300" dirty="0">
                <a:ea typeface="新細明體" charset="-120"/>
              </a:rPr>
              <a:t> &amp; ListBox1.List(5) &amp; </a:t>
            </a:r>
            <a:r>
              <a:rPr lang="en-US" altLang="zh-TW" sz="2300" dirty="0" err="1">
                <a:ea typeface="新細明體" charset="-120"/>
              </a:rPr>
              <a:t>VBA.vbCrLf</a:t>
            </a:r>
            <a:endParaRPr lang="en-US" altLang="zh-TW" sz="2300" dirty="0">
              <a:ea typeface="新細明體" charset="-120"/>
            </a:endParaRPr>
          </a:p>
          <a:p>
            <a:pPr marL="1371600" lvl="3" indent="0">
              <a:buNone/>
            </a:pPr>
            <a:r>
              <a:rPr lang="en-US" altLang="zh-TW" sz="2300" dirty="0">
                <a:ea typeface="新細明體" charset="-120"/>
              </a:rPr>
              <a:t>End If</a:t>
            </a:r>
          </a:p>
          <a:p>
            <a:pPr lvl="2"/>
            <a:endParaRPr lang="en-US" dirty="0"/>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52</a:t>
            </a:fld>
            <a:endParaRPr lang="en-US"/>
          </a:p>
        </p:txBody>
      </p:sp>
      <p:grpSp>
        <p:nvGrpSpPr>
          <p:cNvPr id="15" name="Group 14"/>
          <p:cNvGrpSpPr/>
          <p:nvPr/>
        </p:nvGrpSpPr>
        <p:grpSpPr>
          <a:xfrm>
            <a:off x="4876800" y="4114800"/>
            <a:ext cx="3886200" cy="1066800"/>
            <a:chOff x="4724400" y="3962400"/>
            <a:chExt cx="3886200" cy="1066800"/>
          </a:xfrm>
        </p:grpSpPr>
        <p:sp>
          <p:nvSpPr>
            <p:cNvPr id="6" name="TextBox 5"/>
            <p:cNvSpPr txBox="1"/>
            <p:nvPr/>
          </p:nvSpPr>
          <p:spPr>
            <a:xfrm>
              <a:off x="6477000" y="4105870"/>
              <a:ext cx="2133600" cy="923330"/>
            </a:xfrm>
            <a:prstGeom prst="rect">
              <a:avLst/>
            </a:prstGeom>
            <a:noFill/>
            <a:ln>
              <a:solidFill>
                <a:schemeClr val="tx1"/>
              </a:solidFill>
            </a:ln>
          </p:spPr>
          <p:txBody>
            <a:bodyPr wrap="square" rtlCol="0">
              <a:spAutoFit/>
            </a:bodyPr>
            <a:lstStyle/>
            <a:p>
              <a:r>
                <a:rPr lang="en-US" dirty="0"/>
                <a:t>Returns the text of the (0+1)</a:t>
              </a:r>
              <a:r>
                <a:rPr lang="en-US" dirty="0" err="1"/>
                <a:t>th</a:t>
              </a:r>
              <a:r>
                <a:rPr lang="en-US" dirty="0"/>
                <a:t> item in the list.</a:t>
              </a:r>
            </a:p>
          </p:txBody>
        </p:sp>
        <p:sp>
          <p:nvSpPr>
            <p:cNvPr id="7" name="Rectangle 6"/>
            <p:cNvSpPr/>
            <p:nvPr/>
          </p:nvSpPr>
          <p:spPr>
            <a:xfrm>
              <a:off x="4724400" y="3962400"/>
              <a:ext cx="1143000" cy="76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Elbow Connector 13"/>
            <p:cNvCxnSpPr>
              <a:stCxn id="6" idx="1"/>
              <a:endCxn id="7" idx="2"/>
            </p:cNvCxnSpPr>
            <p:nvPr/>
          </p:nvCxnSpPr>
          <p:spPr>
            <a:xfrm rot="10800000">
              <a:off x="5295900" y="4038601"/>
              <a:ext cx="1181100" cy="52893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52718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304800" y="1219200"/>
            <a:ext cx="8610600" cy="5486400"/>
          </a:xfrm>
        </p:spPr>
        <p:txBody>
          <a:bodyPr>
            <a:normAutofit fontScale="92500" lnSpcReduction="10000"/>
          </a:bodyPr>
          <a:lstStyle/>
          <a:p>
            <a:r>
              <a:rPr lang="en-US" dirty="0"/>
              <a:t>For loop structure</a:t>
            </a:r>
          </a:p>
          <a:p>
            <a:pPr lvl="1"/>
            <a:r>
              <a:rPr lang="en-US" dirty="0"/>
              <a:t>The six If-Then structures in Example 2.11 can be combined into a single repetition structure so that each item in the list will be checked once iteratively. This can be done with a For loop structure. The syntax is:</a:t>
            </a:r>
          </a:p>
          <a:p>
            <a:pPr lvl="2">
              <a:lnSpc>
                <a:spcPct val="80000"/>
              </a:lnSpc>
              <a:buNone/>
            </a:pPr>
            <a:r>
              <a:rPr lang="en-US" altLang="zh-TW" sz="2200" dirty="0">
                <a:ea typeface="新細明體" charset="-120"/>
              </a:rPr>
              <a:t>For </a:t>
            </a:r>
            <a:r>
              <a:rPr lang="en-US" altLang="zh-TW" sz="2200" i="1" dirty="0">
                <a:ea typeface="新細明體" charset="-120"/>
              </a:rPr>
              <a:t>counter</a:t>
            </a:r>
            <a:r>
              <a:rPr lang="en-US" altLang="zh-TW" sz="2200" dirty="0">
                <a:ea typeface="新細明體" charset="-120"/>
              </a:rPr>
              <a:t> = </a:t>
            </a:r>
            <a:r>
              <a:rPr lang="en-US" altLang="zh-TW" sz="2200" i="1" dirty="0" err="1">
                <a:ea typeface="新細明體" charset="-120"/>
              </a:rPr>
              <a:t>startvalue</a:t>
            </a:r>
            <a:r>
              <a:rPr lang="en-US" altLang="zh-TW" sz="2200" dirty="0">
                <a:ea typeface="新細明體" charset="-120"/>
              </a:rPr>
              <a:t>  To  </a:t>
            </a:r>
            <a:r>
              <a:rPr lang="en-US" altLang="zh-TW" sz="2200" i="1" dirty="0" err="1">
                <a:ea typeface="新細明體" charset="-120"/>
              </a:rPr>
              <a:t>endvalue</a:t>
            </a:r>
            <a:r>
              <a:rPr lang="en-US" altLang="zh-TW" sz="2200" dirty="0">
                <a:ea typeface="新細明體" charset="-120"/>
              </a:rPr>
              <a:t>   [Step </a:t>
            </a:r>
            <a:r>
              <a:rPr lang="en-US" altLang="zh-TW" sz="2200" i="1" dirty="0" err="1">
                <a:ea typeface="新細明體" charset="-120"/>
              </a:rPr>
              <a:t>changevalue</a:t>
            </a:r>
            <a:r>
              <a:rPr lang="en-US" altLang="zh-TW" sz="2200" dirty="0">
                <a:ea typeface="新細明體" charset="-120"/>
              </a:rPr>
              <a:t>]</a:t>
            </a:r>
          </a:p>
          <a:p>
            <a:pPr lvl="2">
              <a:lnSpc>
                <a:spcPct val="80000"/>
              </a:lnSpc>
              <a:buNone/>
            </a:pPr>
            <a:r>
              <a:rPr lang="en-US" altLang="zh-TW" sz="2200" i="1" dirty="0">
                <a:ea typeface="新細明體" charset="-120"/>
              </a:rPr>
              <a:t>	statements to be executed repeatedly</a:t>
            </a:r>
            <a:endParaRPr lang="en-US" altLang="zh-TW" sz="2200" dirty="0">
              <a:ea typeface="新細明體" charset="-120"/>
            </a:endParaRPr>
          </a:p>
          <a:p>
            <a:pPr lvl="2">
              <a:lnSpc>
                <a:spcPct val="80000"/>
              </a:lnSpc>
              <a:buNone/>
            </a:pPr>
            <a:r>
              <a:rPr lang="en-US" altLang="zh-TW" sz="2200" dirty="0">
                <a:ea typeface="新細明體" charset="-120"/>
              </a:rPr>
              <a:t>Next [</a:t>
            </a:r>
            <a:r>
              <a:rPr lang="en-US" altLang="zh-TW" sz="2200" i="1" dirty="0">
                <a:ea typeface="新細明體" charset="-120"/>
              </a:rPr>
              <a:t>counter</a:t>
            </a:r>
            <a:r>
              <a:rPr lang="en-US" altLang="zh-TW" sz="2200" dirty="0">
                <a:ea typeface="新細明體" charset="-120"/>
              </a:rPr>
              <a:t>]</a:t>
            </a:r>
          </a:p>
          <a:p>
            <a:pPr lvl="2">
              <a:lnSpc>
                <a:spcPct val="80000"/>
              </a:lnSpc>
              <a:buNone/>
            </a:pPr>
            <a:endParaRPr lang="en-US" altLang="zh-TW" sz="1000" i="1" dirty="0">
              <a:ea typeface="新細明體" charset="-120"/>
            </a:endParaRPr>
          </a:p>
          <a:p>
            <a:pPr lvl="2">
              <a:lnSpc>
                <a:spcPct val="80000"/>
              </a:lnSpc>
            </a:pPr>
            <a:r>
              <a:rPr lang="en-US" altLang="zh-TW" sz="2000" i="1" dirty="0">
                <a:ea typeface="新細明體" charset="-120"/>
              </a:rPr>
              <a:t>counter </a:t>
            </a:r>
            <a:r>
              <a:rPr lang="en-US" altLang="zh-TW" sz="2000" dirty="0">
                <a:ea typeface="新細明體" charset="-120"/>
              </a:rPr>
              <a:t>is the counter variable (numeric) in the loop.</a:t>
            </a:r>
          </a:p>
          <a:p>
            <a:pPr lvl="2">
              <a:lnSpc>
                <a:spcPct val="80000"/>
              </a:lnSpc>
            </a:pPr>
            <a:r>
              <a:rPr lang="en-US" altLang="zh-TW" sz="2000" i="1" dirty="0" err="1">
                <a:ea typeface="新細明體" charset="-120"/>
              </a:rPr>
              <a:t>startvalue</a:t>
            </a:r>
            <a:r>
              <a:rPr lang="en-US" altLang="zh-TW" sz="2000" dirty="0">
                <a:ea typeface="新細明體" charset="-120"/>
              </a:rPr>
              <a:t> is the beginning value of the </a:t>
            </a:r>
            <a:r>
              <a:rPr lang="en-US" altLang="zh-TW" sz="2000" i="1" dirty="0">
                <a:ea typeface="新細明體" charset="-120"/>
              </a:rPr>
              <a:t>counter. </a:t>
            </a:r>
            <a:r>
              <a:rPr lang="en-US" altLang="zh-TW" sz="2000" dirty="0">
                <a:ea typeface="新細明體" charset="-120"/>
              </a:rPr>
              <a:t>It can be a numeric constant or a numeric variable.</a:t>
            </a:r>
            <a:endParaRPr lang="en-US" altLang="zh-TW" sz="2000" i="1" dirty="0">
              <a:ea typeface="新細明體" charset="-120"/>
            </a:endParaRPr>
          </a:p>
          <a:p>
            <a:pPr lvl="2">
              <a:lnSpc>
                <a:spcPct val="80000"/>
              </a:lnSpc>
            </a:pPr>
            <a:r>
              <a:rPr lang="en-US" altLang="zh-TW" sz="2000" i="1" dirty="0" err="1">
                <a:ea typeface="新細明體" charset="-120"/>
              </a:rPr>
              <a:t>endvalue</a:t>
            </a:r>
            <a:r>
              <a:rPr lang="en-US" altLang="zh-TW" sz="2000" i="1" dirty="0">
                <a:ea typeface="新細明體" charset="-120"/>
              </a:rPr>
              <a:t> </a:t>
            </a:r>
            <a:r>
              <a:rPr lang="en-US" altLang="zh-TW" sz="2000" dirty="0">
                <a:ea typeface="新細明體" charset="-120"/>
              </a:rPr>
              <a:t>is the ending value of the </a:t>
            </a:r>
            <a:r>
              <a:rPr lang="en-US" altLang="zh-TW" sz="2000" i="1" dirty="0">
                <a:ea typeface="新細明體" charset="-120"/>
              </a:rPr>
              <a:t>counter.</a:t>
            </a:r>
            <a:r>
              <a:rPr lang="en-US" altLang="zh-TW" sz="2000" dirty="0">
                <a:ea typeface="新細明體" charset="-120"/>
              </a:rPr>
              <a:t> It can be a numeric constant or a numeric variable.</a:t>
            </a:r>
          </a:p>
          <a:p>
            <a:pPr lvl="2">
              <a:lnSpc>
                <a:spcPct val="80000"/>
              </a:lnSpc>
            </a:pPr>
            <a:r>
              <a:rPr lang="en-US" altLang="zh-TW" sz="2000" i="1" dirty="0" err="1">
                <a:ea typeface="新細明體" charset="-120"/>
              </a:rPr>
              <a:t>changevalue</a:t>
            </a:r>
            <a:r>
              <a:rPr lang="en-US" altLang="zh-TW" sz="2000" dirty="0">
                <a:ea typeface="新細明體" charset="-120"/>
              </a:rPr>
              <a:t> is the amount of the </a:t>
            </a:r>
            <a:r>
              <a:rPr lang="en-US" altLang="zh-TW" sz="2000" i="1" dirty="0">
                <a:ea typeface="新細明體" charset="-120"/>
              </a:rPr>
              <a:t>counter</a:t>
            </a:r>
            <a:r>
              <a:rPr lang="en-US" altLang="zh-TW" sz="2000" dirty="0">
                <a:ea typeface="新細明體" charset="-120"/>
              </a:rPr>
              <a:t> changes each time through the loop. It can be a numeric constant or a numeric variable.</a:t>
            </a:r>
          </a:p>
          <a:p>
            <a:pPr lvl="3">
              <a:lnSpc>
                <a:spcPct val="80000"/>
              </a:lnSpc>
            </a:pPr>
            <a:r>
              <a:rPr lang="en-US" altLang="zh-TW" sz="1800" dirty="0">
                <a:ea typeface="新細明體" charset="-120"/>
              </a:rPr>
              <a:t>If Step </a:t>
            </a:r>
            <a:r>
              <a:rPr lang="en-US" altLang="zh-TW" sz="1800" i="1" dirty="0" err="1">
                <a:ea typeface="新細明體" charset="-120"/>
              </a:rPr>
              <a:t>changevalue</a:t>
            </a:r>
            <a:r>
              <a:rPr lang="en-US" altLang="zh-TW" sz="1800" dirty="0">
                <a:ea typeface="新細明體" charset="-120"/>
              </a:rPr>
              <a:t> is not included, the default value of </a:t>
            </a:r>
            <a:r>
              <a:rPr lang="en-US" altLang="zh-TW" sz="1800" i="1" dirty="0" err="1">
                <a:ea typeface="新細明體" charset="-120"/>
              </a:rPr>
              <a:t>changevalue</a:t>
            </a:r>
            <a:r>
              <a:rPr lang="en-US" altLang="zh-TW" sz="1800" dirty="0">
                <a:ea typeface="新細明體" charset="-120"/>
              </a:rPr>
              <a:t> value equals 1.</a:t>
            </a:r>
            <a:endParaRPr lang="en-US" altLang="zh-TW" sz="1800" i="1" dirty="0">
              <a:ea typeface="新細明體" charset="-120"/>
            </a:endParaRP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53</a:t>
            </a:fld>
            <a:endParaRPr lang="en-US"/>
          </a:p>
        </p:txBody>
      </p:sp>
    </p:spTree>
    <p:extLst>
      <p:ext uri="{BB962C8B-B14F-4D97-AF65-F5344CB8AC3E}">
        <p14:creationId xmlns:p14="http://schemas.microsoft.com/office/powerpoint/2010/main" val="3316560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lstStyle/>
          <a:p>
            <a:r>
              <a:rPr lang="en-US" dirty="0"/>
              <a:t>For loop structure</a:t>
            </a:r>
          </a:p>
          <a:p>
            <a:pPr lvl="1"/>
            <a:r>
              <a:rPr lang="en-US" altLang="zh-TW" dirty="0">
                <a:ea typeface="新細明體" charset="-120"/>
              </a:rPr>
              <a:t>Each time the For statement is executed, the </a:t>
            </a:r>
            <a:r>
              <a:rPr lang="en-US" altLang="zh-TW" i="1" dirty="0">
                <a:ea typeface="新細明體" charset="-120"/>
              </a:rPr>
              <a:t>counter</a:t>
            </a:r>
            <a:r>
              <a:rPr lang="en-US" altLang="zh-TW" dirty="0">
                <a:ea typeface="新細明體" charset="-120"/>
              </a:rPr>
              <a:t> is compared to the </a:t>
            </a:r>
            <a:r>
              <a:rPr lang="en-US" altLang="zh-TW" i="1" dirty="0" err="1">
                <a:ea typeface="新細明體" charset="-120"/>
              </a:rPr>
              <a:t>endvalue</a:t>
            </a:r>
            <a:r>
              <a:rPr lang="en-US" altLang="zh-TW" dirty="0">
                <a:ea typeface="新細明體" charset="-120"/>
              </a:rPr>
              <a:t>. </a:t>
            </a:r>
          </a:p>
          <a:p>
            <a:pPr lvl="2"/>
            <a:r>
              <a:rPr lang="en-US" altLang="zh-TW" dirty="0">
                <a:ea typeface="新細明體" charset="-120"/>
              </a:rPr>
              <a:t>For positive </a:t>
            </a:r>
            <a:r>
              <a:rPr lang="en-US" altLang="zh-TW" i="1" dirty="0" err="1">
                <a:ea typeface="新細明體" charset="-120"/>
              </a:rPr>
              <a:t>changevalue</a:t>
            </a:r>
            <a:r>
              <a:rPr lang="en-US" altLang="zh-TW" dirty="0">
                <a:ea typeface="新細明體" charset="-120"/>
              </a:rPr>
              <a:t>, if </a:t>
            </a:r>
            <a:r>
              <a:rPr lang="en-US" altLang="zh-TW" i="1" dirty="0">
                <a:ea typeface="新細明體" charset="-120"/>
              </a:rPr>
              <a:t>counter</a:t>
            </a:r>
            <a:r>
              <a:rPr lang="en-US" altLang="zh-TW" dirty="0">
                <a:ea typeface="新細明體" charset="-120"/>
              </a:rPr>
              <a:t> &lt;= </a:t>
            </a:r>
            <a:r>
              <a:rPr lang="en-US" altLang="zh-TW" i="1" dirty="0" err="1">
                <a:ea typeface="新細明體" charset="-120"/>
              </a:rPr>
              <a:t>endvalue</a:t>
            </a:r>
            <a:r>
              <a:rPr lang="en-US" altLang="zh-TW" i="1" dirty="0">
                <a:ea typeface="新細明體" charset="-120"/>
              </a:rPr>
              <a:t>, </a:t>
            </a:r>
            <a:r>
              <a:rPr lang="en-US" altLang="zh-TW" dirty="0">
                <a:ea typeface="新細明體" charset="-120"/>
              </a:rPr>
              <a:t>executes the loop. Otherwise stops the loop.</a:t>
            </a:r>
          </a:p>
          <a:p>
            <a:pPr lvl="2"/>
            <a:r>
              <a:rPr lang="en-US" altLang="zh-TW" dirty="0">
                <a:ea typeface="新細明體" charset="-120"/>
              </a:rPr>
              <a:t>For negative </a:t>
            </a:r>
            <a:r>
              <a:rPr lang="en-US" altLang="zh-TW" i="1" dirty="0" err="1">
                <a:ea typeface="新細明體" charset="-120"/>
              </a:rPr>
              <a:t>changevalue</a:t>
            </a:r>
            <a:r>
              <a:rPr lang="en-US" altLang="zh-TW" dirty="0">
                <a:ea typeface="新細明體" charset="-120"/>
              </a:rPr>
              <a:t>, , if </a:t>
            </a:r>
            <a:r>
              <a:rPr lang="en-US" altLang="zh-TW" i="1" dirty="0">
                <a:ea typeface="新細明體" charset="-120"/>
              </a:rPr>
              <a:t>counter</a:t>
            </a:r>
            <a:r>
              <a:rPr lang="en-US" altLang="zh-TW" dirty="0">
                <a:ea typeface="新細明體" charset="-120"/>
              </a:rPr>
              <a:t> &gt;= </a:t>
            </a:r>
            <a:r>
              <a:rPr lang="en-US" altLang="zh-TW" i="1" dirty="0" err="1">
                <a:ea typeface="新細明體" charset="-120"/>
              </a:rPr>
              <a:t>endvalue</a:t>
            </a:r>
            <a:r>
              <a:rPr lang="en-US" altLang="zh-TW" i="1" dirty="0">
                <a:ea typeface="新細明體" charset="-120"/>
              </a:rPr>
              <a:t>,</a:t>
            </a:r>
            <a:r>
              <a:rPr lang="en-US" altLang="zh-TW" dirty="0">
                <a:ea typeface="新細明體" charset="-120"/>
              </a:rPr>
              <a:t> executes the loop. Otherwise stops the loop.</a:t>
            </a:r>
          </a:p>
          <a:p>
            <a:pPr lvl="1"/>
            <a:r>
              <a:rPr lang="en-US" altLang="zh-TW" dirty="0">
                <a:ea typeface="新細明體" charset="-120"/>
              </a:rPr>
              <a:t>Each time the Next statement is executed, the value of the </a:t>
            </a:r>
            <a:r>
              <a:rPr lang="en-US" altLang="zh-TW" i="1" dirty="0">
                <a:ea typeface="新細明體" charset="-120"/>
              </a:rPr>
              <a:t>counter</a:t>
            </a:r>
            <a:r>
              <a:rPr lang="en-US" altLang="zh-TW" dirty="0">
                <a:ea typeface="新細明體" charset="-120"/>
              </a:rPr>
              <a:t> is incremented by </a:t>
            </a:r>
            <a:r>
              <a:rPr lang="en-US" altLang="zh-TW" i="1" dirty="0" err="1">
                <a:ea typeface="新細明體" charset="-120"/>
              </a:rPr>
              <a:t>changevalue</a:t>
            </a:r>
            <a:r>
              <a:rPr lang="en-US" altLang="zh-TW" dirty="0">
                <a:ea typeface="新細明體" charset="-120"/>
              </a:rPr>
              <a:t>.</a:t>
            </a:r>
          </a:p>
          <a:p>
            <a:pPr lvl="1"/>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54</a:t>
            </a:fld>
            <a:endParaRPr lang="en-US"/>
          </a:p>
        </p:txBody>
      </p:sp>
    </p:spTree>
    <p:extLst>
      <p:ext uri="{BB962C8B-B14F-4D97-AF65-F5344CB8AC3E}">
        <p14:creationId xmlns:p14="http://schemas.microsoft.com/office/powerpoint/2010/main" val="3281810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normAutofit fontScale="92500" lnSpcReduction="20000"/>
          </a:bodyPr>
          <a:lstStyle/>
          <a:p>
            <a:r>
              <a:rPr lang="en-US" dirty="0"/>
              <a:t>For Loop Structure</a:t>
            </a:r>
          </a:p>
          <a:p>
            <a:pPr lvl="1"/>
            <a:r>
              <a:rPr lang="en-US" dirty="0"/>
              <a:t>Example 2.11 Re-visit</a:t>
            </a:r>
          </a:p>
          <a:p>
            <a:pPr lvl="2"/>
            <a:r>
              <a:rPr lang="en-US" dirty="0"/>
              <a:t>Combine the six If-Then structures with a single For Loop Structure </a:t>
            </a:r>
            <a:r>
              <a:rPr lang="en-US" altLang="zh-TW" dirty="0">
                <a:ea typeface="新細明體" charset="-120"/>
              </a:rPr>
              <a:t>(Listboxexample1a.xlsm | </a:t>
            </a:r>
            <a:r>
              <a:rPr lang="en-US" altLang="zh-TW" dirty="0" err="1">
                <a:ea typeface="新細明體" charset="-120"/>
              </a:rPr>
              <a:t>UserFormB</a:t>
            </a:r>
            <a:r>
              <a:rPr lang="en-US" altLang="zh-TW" dirty="0">
                <a:ea typeface="新細明體" charset="-120"/>
              </a:rPr>
              <a:t>).</a:t>
            </a:r>
          </a:p>
          <a:p>
            <a:pPr lvl="2"/>
            <a:r>
              <a:rPr lang="en-US" altLang="zh-TW" dirty="0">
                <a:ea typeface="新細明體" charset="-120"/>
              </a:rPr>
              <a:t>Partial code:</a:t>
            </a:r>
          </a:p>
          <a:p>
            <a:pPr marL="914400" lvl="2" indent="0">
              <a:buNone/>
            </a:pPr>
            <a:r>
              <a:rPr lang="en-US" dirty="0">
                <a:solidFill>
                  <a:srgbClr val="00B050"/>
                </a:solidFill>
              </a:rPr>
              <a:t>'Repeat for each item in the </a:t>
            </a:r>
            <a:r>
              <a:rPr lang="en-US" dirty="0" err="1">
                <a:solidFill>
                  <a:srgbClr val="00B050"/>
                </a:solidFill>
              </a:rPr>
              <a:t>listbox</a:t>
            </a:r>
            <a:r>
              <a:rPr lang="en-US" dirty="0">
                <a:solidFill>
                  <a:srgbClr val="00B050"/>
                </a:solidFill>
              </a:rPr>
              <a:t> control</a:t>
            </a:r>
          </a:p>
          <a:p>
            <a:pPr marL="914400" lvl="2" indent="0">
              <a:buNone/>
            </a:pPr>
            <a:r>
              <a:rPr lang="en-US" dirty="0"/>
              <a:t>For </a:t>
            </a:r>
            <a:r>
              <a:rPr lang="en-US" dirty="0" err="1"/>
              <a:t>intItem</a:t>
            </a:r>
            <a:r>
              <a:rPr lang="en-US" dirty="0"/>
              <a:t> = 0 To ListBox1.ListCount - 1 </a:t>
            </a:r>
          </a:p>
          <a:p>
            <a:pPr marL="914400" lvl="2" indent="0">
              <a:buNone/>
            </a:pPr>
            <a:r>
              <a:rPr lang="en-US" dirty="0"/>
              <a:t>     If ListBox1.Selected(</a:t>
            </a:r>
            <a:r>
              <a:rPr lang="en-US" dirty="0" err="1"/>
              <a:t>intItem</a:t>
            </a:r>
            <a:r>
              <a:rPr lang="en-US" dirty="0"/>
              <a:t>) = True Then      </a:t>
            </a:r>
          </a:p>
          <a:p>
            <a:pPr marL="914400" lvl="2" indent="0">
              <a:buNone/>
            </a:pPr>
            <a:r>
              <a:rPr lang="en-US" dirty="0"/>
              <a:t>          </a:t>
            </a:r>
            <a:r>
              <a:rPr lang="en-US" dirty="0">
                <a:solidFill>
                  <a:srgbClr val="00B050"/>
                </a:solidFill>
              </a:rPr>
              <a:t>'Attach the selected item to </a:t>
            </a:r>
            <a:r>
              <a:rPr lang="en-US" dirty="0" err="1">
                <a:solidFill>
                  <a:srgbClr val="00B050"/>
                </a:solidFill>
              </a:rPr>
              <a:t>msgSelect</a:t>
            </a:r>
            <a:r>
              <a:rPr lang="en-US" dirty="0">
                <a:solidFill>
                  <a:srgbClr val="00B050"/>
                </a:solidFill>
              </a:rPr>
              <a:t>        </a:t>
            </a:r>
          </a:p>
          <a:p>
            <a:pPr marL="914400" lvl="2" indent="0">
              <a:buNone/>
            </a:pPr>
            <a:r>
              <a:rPr lang="en-US" dirty="0"/>
              <a:t>          </a:t>
            </a:r>
            <a:r>
              <a:rPr lang="en-US" dirty="0" err="1"/>
              <a:t>msgSelect</a:t>
            </a:r>
            <a:r>
              <a:rPr lang="en-US" dirty="0"/>
              <a:t> = </a:t>
            </a:r>
            <a:r>
              <a:rPr lang="en-US" dirty="0" err="1"/>
              <a:t>msgSelect</a:t>
            </a:r>
            <a:r>
              <a:rPr lang="en-US" dirty="0"/>
              <a:t> &amp; ListBox1.List(</a:t>
            </a:r>
            <a:r>
              <a:rPr lang="en-US" dirty="0" err="1"/>
              <a:t>intItem</a:t>
            </a:r>
            <a:r>
              <a:rPr lang="en-US" dirty="0"/>
              <a:t>) &amp; _ </a:t>
            </a:r>
          </a:p>
          <a:p>
            <a:pPr marL="914400" lvl="2" indent="0">
              <a:buNone/>
            </a:pPr>
            <a:r>
              <a:rPr lang="en-US" dirty="0"/>
              <a:t>                                </a:t>
            </a:r>
            <a:r>
              <a:rPr lang="en-US" dirty="0" err="1"/>
              <a:t>VBA.vbCrLf</a:t>
            </a:r>
            <a:r>
              <a:rPr lang="en-US" dirty="0"/>
              <a:t>    </a:t>
            </a:r>
          </a:p>
          <a:p>
            <a:pPr marL="914400" lvl="2" indent="0">
              <a:buNone/>
            </a:pPr>
            <a:r>
              <a:rPr lang="en-US" dirty="0"/>
              <a:t>     End If</a:t>
            </a:r>
          </a:p>
          <a:p>
            <a:pPr marL="914400" lvl="2" indent="0">
              <a:buNone/>
            </a:pPr>
            <a:r>
              <a:rPr lang="en-US" dirty="0"/>
              <a:t>Next </a:t>
            </a:r>
            <a:r>
              <a:rPr lang="en-US" dirty="0" err="1"/>
              <a:t>intItem</a:t>
            </a:r>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55</a:t>
            </a:fld>
            <a:endParaRPr lang="en-US"/>
          </a:p>
        </p:txBody>
      </p:sp>
    </p:spTree>
    <p:extLst>
      <p:ext uri="{BB962C8B-B14F-4D97-AF65-F5344CB8AC3E}">
        <p14:creationId xmlns:p14="http://schemas.microsoft.com/office/powerpoint/2010/main" val="6956849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1143000"/>
            <a:ext cx="8229600" cy="4983163"/>
          </a:xfrm>
        </p:spPr>
        <p:txBody>
          <a:bodyPr/>
          <a:lstStyle/>
          <a:p>
            <a:r>
              <a:rPr lang="en-US" dirty="0"/>
              <a:t>For loop structure</a:t>
            </a:r>
          </a:p>
          <a:p>
            <a:pPr lvl="1"/>
            <a:r>
              <a:rPr lang="en-US" dirty="0"/>
              <a:t>Example 2.12. Sum up the first X integers where X is specified by the user (IntegersAccDemo.xlsm).</a:t>
            </a:r>
          </a:p>
        </p:txBody>
      </p:sp>
      <p:sp>
        <p:nvSpPr>
          <p:cNvPr id="4" name="Slide Number Placeholder 3"/>
          <p:cNvSpPr>
            <a:spLocks noGrp="1"/>
          </p:cNvSpPr>
          <p:nvPr>
            <p:ph type="sldNum" sz="quarter" idx="12"/>
          </p:nvPr>
        </p:nvSpPr>
        <p:spPr/>
        <p:txBody>
          <a:bodyPr/>
          <a:lstStyle/>
          <a:p>
            <a:fld id="{BA90D935-042D-4DAA-8E9E-A5057E480CC7}" type="slidenum">
              <a:rPr lang="en-US" smtClean="0"/>
              <a:t>56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352800"/>
            <a:ext cx="2890838" cy="1961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3200400" y="2616023"/>
            <a:ext cx="5867400" cy="3693319"/>
          </a:xfrm>
          <a:prstGeom prst="rect">
            <a:avLst/>
          </a:prstGeom>
          <a:noFill/>
        </p:spPr>
        <p:txBody>
          <a:bodyPr wrap="square" rtlCol="0">
            <a:spAutoFit/>
          </a:bodyPr>
          <a:lstStyle/>
          <a:p>
            <a:r>
              <a:rPr lang="en-US" dirty="0"/>
              <a:t>Private Sub </a:t>
            </a:r>
            <a:r>
              <a:rPr lang="en-US" dirty="0" err="1"/>
              <a:t>btnForward_Click</a:t>
            </a:r>
            <a:r>
              <a:rPr lang="en-US" dirty="0"/>
              <a:t>()</a:t>
            </a:r>
          </a:p>
          <a:p>
            <a:r>
              <a:rPr lang="en-US" dirty="0"/>
              <a:t>Dim </a:t>
            </a:r>
            <a:r>
              <a:rPr lang="en-US" dirty="0" err="1"/>
              <a:t>intnum</a:t>
            </a:r>
            <a:r>
              <a:rPr lang="en-US" dirty="0"/>
              <a:t> As Long, </a:t>
            </a:r>
            <a:r>
              <a:rPr lang="en-US" dirty="0" err="1"/>
              <a:t>intAcc</a:t>
            </a:r>
            <a:r>
              <a:rPr lang="en-US" dirty="0"/>
              <a:t> As Double</a:t>
            </a:r>
          </a:p>
          <a:p>
            <a:endParaRPr lang="en-US" dirty="0"/>
          </a:p>
          <a:p>
            <a:r>
              <a:rPr lang="en-US" dirty="0">
                <a:solidFill>
                  <a:srgbClr val="00CC00"/>
                </a:solidFill>
              </a:rPr>
              <a:t>'Sum up the integers from 1 to the given number</a:t>
            </a:r>
          </a:p>
          <a:p>
            <a:r>
              <a:rPr lang="en-US" dirty="0"/>
              <a:t>For </a:t>
            </a:r>
            <a:r>
              <a:rPr lang="en-US" dirty="0" err="1"/>
              <a:t>intnum</a:t>
            </a:r>
            <a:r>
              <a:rPr lang="en-US" dirty="0"/>
              <a:t> = 1 To </a:t>
            </a:r>
            <a:r>
              <a:rPr lang="en-US" dirty="0" err="1"/>
              <a:t>VBA.CDbl</a:t>
            </a:r>
            <a:r>
              <a:rPr lang="en-US" dirty="0"/>
              <a:t>(</a:t>
            </a:r>
            <a:r>
              <a:rPr lang="en-US" dirty="0" err="1"/>
              <a:t>txtNumber.Value</a:t>
            </a:r>
            <a:r>
              <a:rPr lang="en-US" dirty="0"/>
              <a:t>)</a:t>
            </a:r>
          </a:p>
          <a:p>
            <a:r>
              <a:rPr lang="en-US" dirty="0"/>
              <a:t>    </a:t>
            </a:r>
            <a:r>
              <a:rPr lang="en-US" dirty="0" err="1"/>
              <a:t>intAcc</a:t>
            </a:r>
            <a:r>
              <a:rPr lang="en-US" dirty="0"/>
              <a:t> = </a:t>
            </a:r>
            <a:r>
              <a:rPr lang="en-US" dirty="0" err="1"/>
              <a:t>intAcc</a:t>
            </a:r>
            <a:r>
              <a:rPr lang="en-US" dirty="0"/>
              <a:t> + </a:t>
            </a:r>
            <a:r>
              <a:rPr lang="en-US" dirty="0" err="1"/>
              <a:t>intnum</a:t>
            </a:r>
            <a:endParaRPr lang="en-US" dirty="0"/>
          </a:p>
          <a:p>
            <a:r>
              <a:rPr lang="en-US" dirty="0"/>
              <a:t>Next </a:t>
            </a:r>
            <a:r>
              <a:rPr lang="en-US" dirty="0" err="1"/>
              <a:t>intnum</a:t>
            </a:r>
            <a:endParaRPr lang="en-US" dirty="0"/>
          </a:p>
          <a:p>
            <a:endParaRPr lang="en-US" dirty="0"/>
          </a:p>
          <a:p>
            <a:r>
              <a:rPr lang="en-US" dirty="0">
                <a:solidFill>
                  <a:srgbClr val="00CC00"/>
                </a:solidFill>
              </a:rPr>
              <a:t>'Display the accumulated value</a:t>
            </a:r>
          </a:p>
          <a:p>
            <a:r>
              <a:rPr lang="en-US" dirty="0" err="1"/>
              <a:t>lblAnswer.Caption</a:t>
            </a:r>
            <a:r>
              <a:rPr lang="en-US" dirty="0"/>
              <a:t> = "The sum of all integers from 1 to " &amp; _</a:t>
            </a:r>
          </a:p>
          <a:p>
            <a:r>
              <a:rPr lang="en-US" dirty="0"/>
              <a:t>    </a:t>
            </a:r>
            <a:r>
              <a:rPr lang="en-US" dirty="0" err="1"/>
              <a:t>txtNumber.Value</a:t>
            </a:r>
            <a:r>
              <a:rPr lang="en-US" dirty="0"/>
              <a:t> &amp; " is " &amp; </a:t>
            </a:r>
            <a:r>
              <a:rPr lang="en-US" dirty="0" err="1"/>
              <a:t>intAcc</a:t>
            </a:r>
            <a:r>
              <a:rPr lang="en-US" dirty="0"/>
              <a:t> &amp; "."</a:t>
            </a:r>
          </a:p>
          <a:p>
            <a:endParaRPr lang="en-US" dirty="0"/>
          </a:p>
          <a:p>
            <a:r>
              <a:rPr lang="en-US" dirty="0"/>
              <a:t>End Sub</a:t>
            </a:r>
          </a:p>
        </p:txBody>
      </p:sp>
    </p:spTree>
    <p:extLst>
      <p:ext uri="{BB962C8B-B14F-4D97-AF65-F5344CB8AC3E}">
        <p14:creationId xmlns:p14="http://schemas.microsoft.com/office/powerpoint/2010/main" val="32658930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304800" y="1371600"/>
            <a:ext cx="8610600" cy="4754563"/>
          </a:xfrm>
        </p:spPr>
        <p:txBody>
          <a:bodyPr/>
          <a:lstStyle/>
          <a:p>
            <a:r>
              <a:rPr lang="en-US" dirty="0"/>
              <a:t>For loop structure</a:t>
            </a:r>
          </a:p>
          <a:p>
            <a:pPr lvl="1"/>
            <a:r>
              <a:rPr lang="en-US" dirty="0"/>
              <a:t>Example 2.13: Select the month and day from the respective </a:t>
            </a:r>
            <a:r>
              <a:rPr lang="en-US" dirty="0" err="1"/>
              <a:t>ListBox</a:t>
            </a:r>
            <a:r>
              <a:rPr lang="en-US" dirty="0"/>
              <a:t> control. (</a:t>
            </a:r>
            <a:r>
              <a:rPr lang="en-US" dirty="0" err="1"/>
              <a:t>Month&amp;DayDemoA.xlsm</a:t>
            </a:r>
            <a:r>
              <a:rPr lang="en-US" dirty="0"/>
              <a:t>)</a:t>
            </a:r>
          </a:p>
          <a:p>
            <a:pPr lvl="1"/>
            <a:endParaRPr lang="en-US" dirty="0"/>
          </a:p>
          <a:p>
            <a:pPr lvl="1"/>
            <a:endParaRPr lang="en-US" dirty="0"/>
          </a:p>
          <a:p>
            <a:pPr lvl="1"/>
            <a:endParaRPr lang="en-US" dirty="0"/>
          </a:p>
          <a:p>
            <a:pPr lvl="1"/>
            <a:endParaRPr lang="en-US" dirty="0"/>
          </a:p>
          <a:p>
            <a:pPr lvl="2"/>
            <a:r>
              <a:rPr lang="en-US" dirty="0"/>
              <a:t>Note the use of the </a:t>
            </a:r>
            <a:r>
              <a:rPr lang="en-US" dirty="0" err="1"/>
              <a:t>AfterUpdate</a:t>
            </a:r>
            <a:r>
              <a:rPr lang="en-US" dirty="0"/>
              <a:t> event of </a:t>
            </a:r>
            <a:r>
              <a:rPr lang="en-US" dirty="0" err="1"/>
              <a:t>ListBox</a:t>
            </a:r>
            <a:r>
              <a:rPr lang="en-US" dirty="0"/>
              <a:t> control.</a:t>
            </a:r>
          </a:p>
        </p:txBody>
      </p:sp>
      <p:sp>
        <p:nvSpPr>
          <p:cNvPr id="4" name="Slide Number Placeholder 3"/>
          <p:cNvSpPr>
            <a:spLocks noGrp="1"/>
          </p:cNvSpPr>
          <p:nvPr>
            <p:ph type="sldNum" sz="quarter" idx="12"/>
          </p:nvPr>
        </p:nvSpPr>
        <p:spPr/>
        <p:txBody>
          <a:bodyPr/>
          <a:lstStyle/>
          <a:p>
            <a:fld id="{BA90D935-042D-4DAA-8E9E-A5057E480CC7}" type="slidenum">
              <a:rPr lang="en-US" smtClean="0"/>
              <a:t>57</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048000"/>
            <a:ext cx="3924300" cy="161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981325"/>
            <a:ext cx="146685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42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p:txBody>
          <a:bodyPr/>
          <a:lstStyle/>
          <a:p>
            <a:r>
              <a:rPr lang="en-US" dirty="0"/>
              <a:t>For loop structure</a:t>
            </a:r>
          </a:p>
          <a:p>
            <a:pPr lvl="1"/>
            <a:r>
              <a:rPr lang="en-US" dirty="0"/>
              <a:t>Example 2.13: Partial Code</a:t>
            </a:r>
          </a:p>
          <a:p>
            <a:endParaRPr lang="en-US" dirty="0"/>
          </a:p>
        </p:txBody>
      </p:sp>
      <p:sp>
        <p:nvSpPr>
          <p:cNvPr id="4" name="Slide Number Placeholder 3"/>
          <p:cNvSpPr>
            <a:spLocks noGrp="1"/>
          </p:cNvSpPr>
          <p:nvPr>
            <p:ph type="sldNum" sz="quarter" idx="12"/>
          </p:nvPr>
        </p:nvSpPr>
        <p:spPr/>
        <p:txBody>
          <a:bodyPr/>
          <a:lstStyle/>
          <a:p>
            <a:fld id="{BA90D935-042D-4DAA-8E9E-A5057E480CC7}" type="slidenum">
              <a:rPr lang="en-US" smtClean="0"/>
              <a:t>58</a:t>
            </a:fld>
            <a:endParaRPr lang="en-US"/>
          </a:p>
        </p:txBody>
      </p:sp>
      <p:pic>
        <p:nvPicPr>
          <p:cNvPr id="5" name="Picture 4"/>
          <p:cNvPicPr>
            <a:picLocks noChangeAspect="1"/>
          </p:cNvPicPr>
          <p:nvPr/>
        </p:nvPicPr>
        <p:blipFill rotWithShape="1">
          <a:blip r:embed="rId2"/>
          <a:srcRect l="17500" t="63852" r="51667" b="5673"/>
          <a:stretch/>
        </p:blipFill>
        <p:spPr>
          <a:xfrm>
            <a:off x="990599" y="2616178"/>
            <a:ext cx="6159467" cy="3662385"/>
          </a:xfrm>
          <a:prstGeom prst="rect">
            <a:avLst/>
          </a:prstGeom>
        </p:spPr>
      </p:pic>
    </p:spTree>
    <p:extLst>
      <p:ext uri="{BB962C8B-B14F-4D97-AF65-F5344CB8AC3E}">
        <p14:creationId xmlns:p14="http://schemas.microsoft.com/office/powerpoint/2010/main" val="16974833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a:t>
            </a:r>
          </a:p>
        </p:txBody>
      </p:sp>
      <p:sp>
        <p:nvSpPr>
          <p:cNvPr id="3" name="Content Placeholder 2"/>
          <p:cNvSpPr>
            <a:spLocks noGrp="1"/>
          </p:cNvSpPr>
          <p:nvPr>
            <p:ph idx="1"/>
          </p:nvPr>
        </p:nvSpPr>
        <p:spPr>
          <a:xfrm>
            <a:off x="457200" y="990600"/>
            <a:ext cx="8229600" cy="5135563"/>
          </a:xfrm>
        </p:spPr>
        <p:txBody>
          <a:bodyPr/>
          <a:lstStyle/>
          <a:p>
            <a:r>
              <a:rPr lang="en-US" dirty="0"/>
              <a:t>For loop structure</a:t>
            </a:r>
          </a:p>
          <a:p>
            <a:pPr lvl="1"/>
            <a:r>
              <a:rPr lang="en-US" dirty="0"/>
              <a:t>Example 2.13: Partial Code</a:t>
            </a:r>
          </a:p>
        </p:txBody>
      </p:sp>
      <p:sp>
        <p:nvSpPr>
          <p:cNvPr id="4" name="Slide Number Placeholder 3"/>
          <p:cNvSpPr>
            <a:spLocks noGrp="1"/>
          </p:cNvSpPr>
          <p:nvPr>
            <p:ph type="sldNum" sz="quarter" idx="12"/>
          </p:nvPr>
        </p:nvSpPr>
        <p:spPr/>
        <p:txBody>
          <a:bodyPr/>
          <a:lstStyle/>
          <a:p>
            <a:fld id="{BA90D935-042D-4DAA-8E9E-A5057E480CC7}" type="slidenum">
              <a:rPr lang="en-US" smtClean="0"/>
              <a:t>59</a:t>
            </a:fld>
            <a:endParaRPr lang="en-US"/>
          </a:p>
        </p:txBody>
      </p:sp>
      <p:pic>
        <p:nvPicPr>
          <p:cNvPr id="8" name="Picture 7"/>
          <p:cNvPicPr>
            <a:picLocks noChangeAspect="1"/>
          </p:cNvPicPr>
          <p:nvPr/>
        </p:nvPicPr>
        <p:blipFill rotWithShape="1">
          <a:blip r:embed="rId3"/>
          <a:srcRect l="20000" t="16754" r="35000" b="50000"/>
          <a:stretch/>
        </p:blipFill>
        <p:spPr>
          <a:xfrm>
            <a:off x="228600" y="2108147"/>
            <a:ext cx="8134268" cy="3615230"/>
          </a:xfrm>
          <a:prstGeom prst="rect">
            <a:avLst/>
          </a:prstGeom>
        </p:spPr>
      </p:pic>
      <p:grpSp>
        <p:nvGrpSpPr>
          <p:cNvPr id="27" name="Group 26"/>
          <p:cNvGrpSpPr/>
          <p:nvPr/>
        </p:nvGrpSpPr>
        <p:grpSpPr>
          <a:xfrm>
            <a:off x="457200" y="3124200"/>
            <a:ext cx="7534233" cy="3681203"/>
            <a:chOff x="457200" y="3124200"/>
            <a:chExt cx="7534233" cy="3681203"/>
          </a:xfrm>
        </p:grpSpPr>
        <p:sp>
          <p:nvSpPr>
            <p:cNvPr id="6" name="TextBox 5"/>
            <p:cNvSpPr txBox="1"/>
            <p:nvPr/>
          </p:nvSpPr>
          <p:spPr>
            <a:xfrm>
              <a:off x="457200" y="5882073"/>
              <a:ext cx="7534233" cy="923330"/>
            </a:xfrm>
            <a:prstGeom prst="rect">
              <a:avLst/>
            </a:prstGeom>
            <a:noFill/>
            <a:ln>
              <a:solidFill>
                <a:srgbClr val="FF0000"/>
              </a:solidFill>
            </a:ln>
          </p:spPr>
          <p:txBody>
            <a:bodyPr wrap="square" rtlCol="0">
              <a:spAutoFit/>
            </a:bodyPr>
            <a:lstStyle/>
            <a:p>
              <a:pPr marL="285750" indent="-285750">
                <a:buFont typeface="Arial" charset="0"/>
                <a:buChar char="•"/>
              </a:pPr>
              <a:r>
                <a:rPr lang="en-US" dirty="0">
                  <a:solidFill>
                    <a:srgbClr val="FF0000"/>
                  </a:solidFill>
                </a:rPr>
                <a:t>Returns the index of the last clicked item (selected or not) in the list.</a:t>
              </a:r>
            </a:p>
            <a:p>
              <a:pPr marL="285750" indent="-285750">
                <a:buFont typeface="Arial" charset="0"/>
                <a:buChar char="•"/>
              </a:pPr>
              <a:r>
                <a:rPr lang="en-US" dirty="0">
                  <a:solidFill>
                    <a:srgbClr val="FF0000"/>
                  </a:solidFill>
                </a:rPr>
                <a:t>For single item selection: </a:t>
              </a:r>
              <a:r>
                <a:rPr lang="en-US" dirty="0" err="1">
                  <a:solidFill>
                    <a:srgbClr val="FF0000"/>
                  </a:solidFill>
                </a:rPr>
                <a:t>ListIndex</a:t>
              </a:r>
              <a:r>
                <a:rPr lang="en-US" dirty="0">
                  <a:solidFill>
                    <a:srgbClr val="FF0000"/>
                  </a:solidFill>
                </a:rPr>
                <a:t> = -1 for nothing selected.</a:t>
              </a:r>
            </a:p>
            <a:p>
              <a:pPr marL="285750" indent="-285750">
                <a:buFont typeface="Arial" charset="0"/>
                <a:buChar char="•"/>
              </a:pPr>
              <a:r>
                <a:rPr lang="en-US" dirty="0">
                  <a:solidFill>
                    <a:srgbClr val="FF0000"/>
                  </a:solidFill>
                </a:rPr>
                <a:t>For multiple items selection: the smallest return value of </a:t>
              </a:r>
              <a:r>
                <a:rPr lang="en-US" dirty="0" err="1">
                  <a:solidFill>
                    <a:srgbClr val="FF0000"/>
                  </a:solidFill>
                </a:rPr>
                <a:t>ListIndex</a:t>
              </a:r>
              <a:r>
                <a:rPr lang="en-US" dirty="0">
                  <a:solidFill>
                    <a:srgbClr val="FF0000"/>
                  </a:solidFill>
                </a:rPr>
                <a:t> is 0.</a:t>
              </a:r>
            </a:p>
          </p:txBody>
        </p:sp>
        <p:sp>
          <p:nvSpPr>
            <p:cNvPr id="7" name="Rectangle 6"/>
            <p:cNvSpPr/>
            <p:nvPr/>
          </p:nvSpPr>
          <p:spPr>
            <a:xfrm>
              <a:off x="4800600" y="3124200"/>
              <a:ext cx="1318314" cy="2499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Elbow Connector 23"/>
            <p:cNvCxnSpPr>
              <a:stCxn id="7" idx="3"/>
              <a:endCxn id="6" idx="3"/>
            </p:cNvCxnSpPr>
            <p:nvPr/>
          </p:nvCxnSpPr>
          <p:spPr>
            <a:xfrm>
              <a:off x="6118914" y="3249195"/>
              <a:ext cx="1872519" cy="3094543"/>
            </a:xfrm>
            <a:prstGeom prst="bentConnector3">
              <a:avLst>
                <a:gd name="adj1" fmla="val 13249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70189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Repetition Structure (Self-Study)</a:t>
            </a:r>
          </a:p>
        </p:txBody>
      </p:sp>
      <p:sp>
        <p:nvSpPr>
          <p:cNvPr id="3" name="Content Placeholder 2"/>
          <p:cNvSpPr>
            <a:spLocks noGrp="1"/>
          </p:cNvSpPr>
          <p:nvPr>
            <p:ph idx="1"/>
          </p:nvPr>
        </p:nvSpPr>
        <p:spPr>
          <a:xfrm>
            <a:off x="457200" y="1143000"/>
            <a:ext cx="8458200" cy="4983163"/>
          </a:xfrm>
        </p:spPr>
        <p:txBody>
          <a:bodyPr/>
          <a:lstStyle/>
          <a:p>
            <a:r>
              <a:rPr lang="en-US" dirty="0"/>
              <a:t>For loop structure</a:t>
            </a:r>
          </a:p>
          <a:p>
            <a:pPr lvl="1"/>
            <a:r>
              <a:rPr lang="en-US" dirty="0"/>
              <a:t>Example 2.9 Re-visit: Partial code</a:t>
            </a:r>
          </a:p>
        </p:txBody>
      </p:sp>
      <p:sp>
        <p:nvSpPr>
          <p:cNvPr id="4" name="Slide Number Placeholder 3"/>
          <p:cNvSpPr>
            <a:spLocks noGrp="1"/>
          </p:cNvSpPr>
          <p:nvPr>
            <p:ph type="sldNum" sz="quarter" idx="12"/>
          </p:nvPr>
        </p:nvSpPr>
        <p:spPr/>
        <p:txBody>
          <a:bodyPr/>
          <a:lstStyle/>
          <a:p>
            <a:fld id="{BA90D935-042D-4DAA-8E9E-A5057E480CC7}" type="slidenum">
              <a:rPr lang="en-US" smtClean="0"/>
              <a:t>60</a:t>
            </a:fld>
            <a:endParaRPr 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916" t="75748" r="13906" b="6893"/>
          <a:stretch/>
        </p:blipFill>
        <p:spPr bwMode="auto">
          <a:xfrm>
            <a:off x="228600" y="2286000"/>
            <a:ext cx="845897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023" t="32378" r="32592" b="52981"/>
          <a:stretch/>
        </p:blipFill>
        <p:spPr bwMode="auto">
          <a:xfrm>
            <a:off x="1600200" y="4953000"/>
            <a:ext cx="5530661"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1600200" y="4572000"/>
            <a:ext cx="4724400" cy="369332"/>
          </a:xfrm>
          <a:prstGeom prst="rect">
            <a:avLst/>
          </a:prstGeom>
          <a:noFill/>
        </p:spPr>
        <p:txBody>
          <a:bodyPr wrap="square" rtlCol="0">
            <a:spAutoFit/>
          </a:bodyPr>
          <a:lstStyle/>
          <a:p>
            <a:pPr marL="285750" indent="-285750">
              <a:buFont typeface="Arial"/>
              <a:buChar char="•"/>
            </a:pPr>
            <a:r>
              <a:rPr lang="en-US" dirty="0" err="1"/>
              <a:t>btnCalculate</a:t>
            </a:r>
            <a:r>
              <a:rPr lang="en-US" dirty="0"/>
              <a:t> Click event (partial code):</a:t>
            </a:r>
          </a:p>
        </p:txBody>
      </p:sp>
    </p:spTree>
    <p:extLst>
      <p:ext uri="{BB962C8B-B14F-4D97-AF65-F5344CB8AC3E}">
        <p14:creationId xmlns:p14="http://schemas.microsoft.com/office/powerpoint/2010/main" val="3034568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684D-8802-C44B-9187-7421EA2A6BDF}"/>
              </a:ext>
            </a:extLst>
          </p:cNvPr>
          <p:cNvSpPr>
            <a:spLocks noGrp="1"/>
          </p:cNvSpPr>
          <p:nvPr>
            <p:ph type="title"/>
          </p:nvPr>
        </p:nvSpPr>
        <p:spPr/>
        <p:txBody>
          <a:bodyPr>
            <a:normAutofit/>
          </a:bodyPr>
          <a:lstStyle/>
          <a:p>
            <a:r>
              <a:rPr lang="en-US" dirty="0"/>
              <a:t>Repetition Structure</a:t>
            </a:r>
          </a:p>
        </p:txBody>
      </p:sp>
      <p:sp>
        <p:nvSpPr>
          <p:cNvPr id="3" name="Content Placeholder 2">
            <a:extLst>
              <a:ext uri="{FF2B5EF4-FFF2-40B4-BE49-F238E27FC236}">
                <a16:creationId xmlns:a16="http://schemas.microsoft.com/office/drawing/2014/main" id="{F152154C-24B2-EB48-B6E1-649EB567876B}"/>
              </a:ext>
            </a:extLst>
          </p:cNvPr>
          <p:cNvSpPr>
            <a:spLocks noGrp="1"/>
          </p:cNvSpPr>
          <p:nvPr>
            <p:ph idx="1"/>
          </p:nvPr>
        </p:nvSpPr>
        <p:spPr/>
        <p:txBody>
          <a:bodyPr/>
          <a:lstStyle/>
          <a:p>
            <a:r>
              <a:rPr lang="en-US" dirty="0" err="1"/>
              <a:t>ListBox</a:t>
            </a:r>
            <a:r>
              <a:rPr lang="en-US" dirty="0"/>
              <a:t> controls with multiple columns</a:t>
            </a:r>
          </a:p>
          <a:p>
            <a:pPr lvl="1"/>
            <a:r>
              <a:rPr lang="en-US" dirty="0"/>
              <a:t>Example 2.14: A </a:t>
            </a:r>
            <a:r>
              <a:rPr lang="en-US" dirty="0" err="1"/>
              <a:t>ListBox</a:t>
            </a:r>
            <a:r>
              <a:rPr lang="en-US" dirty="0"/>
              <a:t> controls with multiple columns (</a:t>
            </a:r>
            <a:r>
              <a:rPr lang="en-US" dirty="0" err="1"/>
              <a:t>MultiColumn.xlsm</a:t>
            </a:r>
            <a:r>
              <a:rPr lang="en-US" dirty="0"/>
              <a:t>).</a:t>
            </a:r>
          </a:p>
          <a:p>
            <a:endParaRPr lang="en-US" dirty="0"/>
          </a:p>
        </p:txBody>
      </p:sp>
      <p:sp>
        <p:nvSpPr>
          <p:cNvPr id="4" name="Slide Number Placeholder 3">
            <a:extLst>
              <a:ext uri="{FF2B5EF4-FFF2-40B4-BE49-F238E27FC236}">
                <a16:creationId xmlns:a16="http://schemas.microsoft.com/office/drawing/2014/main" id="{7FA746FC-0018-CF40-922A-2B0458682BA3}"/>
              </a:ext>
            </a:extLst>
          </p:cNvPr>
          <p:cNvSpPr>
            <a:spLocks noGrp="1"/>
          </p:cNvSpPr>
          <p:nvPr>
            <p:ph type="sldNum" sz="quarter" idx="12"/>
          </p:nvPr>
        </p:nvSpPr>
        <p:spPr/>
        <p:txBody>
          <a:bodyPr/>
          <a:lstStyle/>
          <a:p>
            <a:fld id="{BA90D935-042D-4DAA-8E9E-A5057E480CC7}" type="slidenum">
              <a:rPr lang="en-US" smtClean="0"/>
              <a:t>61</a:t>
            </a:fld>
            <a:endParaRPr lang="en-US"/>
          </a:p>
        </p:txBody>
      </p:sp>
      <p:sp>
        <p:nvSpPr>
          <p:cNvPr id="6" name="TextBox 5">
            <a:extLst>
              <a:ext uri="{FF2B5EF4-FFF2-40B4-BE49-F238E27FC236}">
                <a16:creationId xmlns:a16="http://schemas.microsoft.com/office/drawing/2014/main" id="{8E60116C-C8C6-5B47-A22F-1446F2E14392}"/>
              </a:ext>
            </a:extLst>
          </p:cNvPr>
          <p:cNvSpPr txBox="1"/>
          <p:nvPr/>
        </p:nvSpPr>
        <p:spPr>
          <a:xfrm>
            <a:off x="4572000" y="2971800"/>
            <a:ext cx="41148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To create 3 columns, in the </a:t>
            </a:r>
            <a:r>
              <a:rPr lang="en-US" dirty="0" err="1"/>
              <a:t>ListBox</a:t>
            </a:r>
            <a:r>
              <a:rPr lang="en-US" dirty="0"/>
              <a:t> property window:</a:t>
            </a:r>
          </a:p>
        </p:txBody>
      </p:sp>
      <p:grpSp>
        <p:nvGrpSpPr>
          <p:cNvPr id="11" name="Group 10">
            <a:extLst>
              <a:ext uri="{FF2B5EF4-FFF2-40B4-BE49-F238E27FC236}">
                <a16:creationId xmlns:a16="http://schemas.microsoft.com/office/drawing/2014/main" id="{F0405E06-590B-284A-BA90-3BC08E0ACCB6}"/>
              </a:ext>
            </a:extLst>
          </p:cNvPr>
          <p:cNvGrpSpPr/>
          <p:nvPr/>
        </p:nvGrpSpPr>
        <p:grpSpPr>
          <a:xfrm>
            <a:off x="5012226" y="3652946"/>
            <a:ext cx="2302974" cy="1869013"/>
            <a:chOff x="5012226" y="3652946"/>
            <a:chExt cx="2302974" cy="1869013"/>
          </a:xfrm>
        </p:grpSpPr>
        <p:pic>
          <p:nvPicPr>
            <p:cNvPr id="7" name="Picture 6">
              <a:extLst>
                <a:ext uri="{FF2B5EF4-FFF2-40B4-BE49-F238E27FC236}">
                  <a16:creationId xmlns:a16="http://schemas.microsoft.com/office/drawing/2014/main" id="{304EEDB2-FF44-4A45-A0F8-CA682D2ADCA0}"/>
                </a:ext>
              </a:extLst>
            </p:cNvPr>
            <p:cNvPicPr>
              <a:picLocks noChangeAspect="1"/>
            </p:cNvPicPr>
            <p:nvPr/>
          </p:nvPicPr>
          <p:blipFill rotWithShape="1">
            <a:blip r:embed="rId2"/>
            <a:srcRect t="43333" r="78437" b="38889"/>
            <a:stretch/>
          </p:blipFill>
          <p:spPr>
            <a:xfrm>
              <a:off x="5012226" y="3652946"/>
              <a:ext cx="2302974" cy="1869013"/>
            </a:xfrm>
            <a:prstGeom prst="rect">
              <a:avLst/>
            </a:prstGeom>
          </p:spPr>
        </p:pic>
        <p:sp>
          <p:nvSpPr>
            <p:cNvPr id="8" name="Rectangle 7">
              <a:extLst>
                <a:ext uri="{FF2B5EF4-FFF2-40B4-BE49-F238E27FC236}">
                  <a16:creationId xmlns:a16="http://schemas.microsoft.com/office/drawing/2014/main" id="{3685C93C-640D-3746-9FD4-C68A7F2F9916}"/>
                </a:ext>
              </a:extLst>
            </p:cNvPr>
            <p:cNvSpPr/>
            <p:nvPr/>
          </p:nvSpPr>
          <p:spPr>
            <a:xfrm>
              <a:off x="5029200" y="4724400"/>
              <a:ext cx="1905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2D655-677B-3B40-947A-16EFB2A61A2F}"/>
                </a:ext>
              </a:extLst>
            </p:cNvPr>
            <p:cNvSpPr/>
            <p:nvPr/>
          </p:nvSpPr>
          <p:spPr>
            <a:xfrm>
              <a:off x="5029200" y="4991503"/>
              <a:ext cx="1905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090F5D01-EE2B-FF46-91C6-BEA453D12954}"/>
              </a:ext>
            </a:extLst>
          </p:cNvPr>
          <p:cNvSpPr txBox="1"/>
          <p:nvPr/>
        </p:nvSpPr>
        <p:spPr>
          <a:xfrm>
            <a:off x="4800600" y="5670083"/>
            <a:ext cx="4114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Or programmatically,</a:t>
            </a:r>
          </a:p>
          <a:p>
            <a:pPr lvl="1"/>
            <a:r>
              <a:rPr lang="en-US" i="1" dirty="0" err="1"/>
              <a:t>ListBoxref</a:t>
            </a:r>
            <a:r>
              <a:rPr lang="en-US" dirty="0" err="1"/>
              <a:t>.ColumnCount</a:t>
            </a:r>
            <a:r>
              <a:rPr lang="en-US" dirty="0"/>
              <a:t> = 3</a:t>
            </a:r>
          </a:p>
          <a:p>
            <a:pPr lvl="1"/>
            <a:r>
              <a:rPr lang="en-US" i="1" dirty="0" err="1"/>
              <a:t>ListBoxref</a:t>
            </a:r>
            <a:r>
              <a:rPr lang="en-US" dirty="0" err="1"/>
              <a:t>.ColumnWidths</a:t>
            </a:r>
            <a:r>
              <a:rPr lang="en-US" dirty="0"/>
              <a:t>="30;30;30"</a:t>
            </a:r>
          </a:p>
        </p:txBody>
      </p:sp>
      <p:pic>
        <p:nvPicPr>
          <p:cNvPr id="15" name="Picture 14">
            <a:extLst>
              <a:ext uri="{FF2B5EF4-FFF2-40B4-BE49-F238E27FC236}">
                <a16:creationId xmlns:a16="http://schemas.microsoft.com/office/drawing/2014/main" id="{2922B9F6-E153-4844-BD97-B5D8008E73B0}"/>
              </a:ext>
            </a:extLst>
          </p:cNvPr>
          <p:cNvPicPr>
            <a:picLocks noChangeAspect="1"/>
          </p:cNvPicPr>
          <p:nvPr/>
        </p:nvPicPr>
        <p:blipFill>
          <a:blip r:embed="rId3"/>
          <a:stretch>
            <a:fillRect/>
          </a:stretch>
        </p:blipFill>
        <p:spPr>
          <a:xfrm>
            <a:off x="329609" y="3062164"/>
            <a:ext cx="4089991" cy="3531249"/>
          </a:xfrm>
          <a:prstGeom prst="rect">
            <a:avLst/>
          </a:prstGeom>
        </p:spPr>
      </p:pic>
    </p:spTree>
    <p:extLst>
      <p:ext uri="{BB962C8B-B14F-4D97-AF65-F5344CB8AC3E}">
        <p14:creationId xmlns:p14="http://schemas.microsoft.com/office/powerpoint/2010/main" val="22895200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DAF7-DF81-894A-9B90-5D6C208997A4}"/>
              </a:ext>
            </a:extLst>
          </p:cNvPr>
          <p:cNvSpPr>
            <a:spLocks noGrp="1"/>
          </p:cNvSpPr>
          <p:nvPr>
            <p:ph type="title"/>
          </p:nvPr>
        </p:nvSpPr>
        <p:spPr/>
        <p:txBody>
          <a:bodyPr/>
          <a:lstStyle/>
          <a:p>
            <a:r>
              <a:rPr lang="en-US" dirty="0"/>
              <a:t>Repetition Structure</a:t>
            </a:r>
          </a:p>
        </p:txBody>
      </p:sp>
      <p:sp>
        <p:nvSpPr>
          <p:cNvPr id="3" name="Content Placeholder 2">
            <a:extLst>
              <a:ext uri="{FF2B5EF4-FFF2-40B4-BE49-F238E27FC236}">
                <a16:creationId xmlns:a16="http://schemas.microsoft.com/office/drawing/2014/main" id="{00BF9A5D-D3DD-D145-B442-FC5A7DCEB60C}"/>
              </a:ext>
            </a:extLst>
          </p:cNvPr>
          <p:cNvSpPr>
            <a:spLocks noGrp="1"/>
          </p:cNvSpPr>
          <p:nvPr>
            <p:ph idx="1"/>
          </p:nvPr>
        </p:nvSpPr>
        <p:spPr>
          <a:xfrm>
            <a:off x="152400" y="1219200"/>
            <a:ext cx="5334000" cy="4906963"/>
          </a:xfrm>
        </p:spPr>
        <p:txBody>
          <a:bodyPr>
            <a:normAutofit lnSpcReduction="10000"/>
          </a:bodyPr>
          <a:lstStyle/>
          <a:p>
            <a:r>
              <a:rPr lang="en-US" dirty="0" err="1"/>
              <a:t>ListBox</a:t>
            </a:r>
            <a:r>
              <a:rPr lang="en-US" dirty="0"/>
              <a:t> controls with multiple columns</a:t>
            </a:r>
          </a:p>
          <a:p>
            <a:pPr lvl="1"/>
            <a:r>
              <a:rPr lang="en-US" dirty="0"/>
              <a:t>To populate a </a:t>
            </a:r>
            <a:r>
              <a:rPr lang="en-US" dirty="0" err="1"/>
              <a:t>ListBox</a:t>
            </a:r>
            <a:r>
              <a:rPr lang="en-US" dirty="0"/>
              <a:t> with multiple columns,</a:t>
            </a:r>
          </a:p>
          <a:p>
            <a:pPr lvl="2"/>
            <a:r>
              <a:rPr lang="en-US" dirty="0"/>
              <a:t>First, use the </a:t>
            </a:r>
            <a:r>
              <a:rPr lang="en-US" dirty="0" err="1"/>
              <a:t>Additem</a:t>
            </a:r>
            <a:r>
              <a:rPr lang="en-US" dirty="0"/>
              <a:t> method to add texts to column 1 of an item (a row).</a:t>
            </a:r>
          </a:p>
          <a:p>
            <a:pPr lvl="2"/>
            <a:r>
              <a:rPr lang="en-US" dirty="0"/>
              <a:t>Then use the List(</a:t>
            </a:r>
            <a:r>
              <a:rPr lang="en-US" dirty="0" err="1"/>
              <a:t>rowindex</a:t>
            </a:r>
            <a:r>
              <a:rPr lang="en-US" dirty="0"/>
              <a:t>, </a:t>
            </a:r>
            <a:r>
              <a:rPr lang="en-US" dirty="0" err="1"/>
              <a:t>columnindex</a:t>
            </a:r>
            <a:r>
              <a:rPr lang="en-US" dirty="0"/>
              <a:t>) property to specify the texts of the other columns in the same row. </a:t>
            </a:r>
          </a:p>
          <a:p>
            <a:pPr lvl="3"/>
            <a:r>
              <a:rPr lang="en-US" dirty="0"/>
              <a:t>Both </a:t>
            </a:r>
            <a:r>
              <a:rPr lang="en-US" dirty="0" err="1"/>
              <a:t>rowindex</a:t>
            </a:r>
            <a:r>
              <a:rPr lang="en-US" dirty="0"/>
              <a:t> and </a:t>
            </a:r>
            <a:r>
              <a:rPr lang="en-US" dirty="0" err="1"/>
              <a:t>columnindex</a:t>
            </a:r>
            <a:r>
              <a:rPr lang="en-US" dirty="0"/>
              <a:t> start from 0.</a:t>
            </a:r>
          </a:p>
        </p:txBody>
      </p:sp>
      <p:sp>
        <p:nvSpPr>
          <p:cNvPr id="4" name="Slide Number Placeholder 3">
            <a:extLst>
              <a:ext uri="{FF2B5EF4-FFF2-40B4-BE49-F238E27FC236}">
                <a16:creationId xmlns:a16="http://schemas.microsoft.com/office/drawing/2014/main" id="{8CE44D2A-8667-F548-ACF3-619844535998}"/>
              </a:ext>
            </a:extLst>
          </p:cNvPr>
          <p:cNvSpPr>
            <a:spLocks noGrp="1"/>
          </p:cNvSpPr>
          <p:nvPr>
            <p:ph type="sldNum" sz="quarter" idx="12"/>
          </p:nvPr>
        </p:nvSpPr>
        <p:spPr/>
        <p:txBody>
          <a:bodyPr/>
          <a:lstStyle/>
          <a:p>
            <a:fld id="{BA90D935-042D-4DAA-8E9E-A5057E480CC7}" type="slidenum">
              <a:rPr lang="en-US" smtClean="0"/>
              <a:t>62</a:t>
            </a:fld>
            <a:endParaRPr lang="en-US"/>
          </a:p>
        </p:txBody>
      </p:sp>
      <p:sp>
        <p:nvSpPr>
          <p:cNvPr id="6" name="TextBox 5">
            <a:extLst>
              <a:ext uri="{FF2B5EF4-FFF2-40B4-BE49-F238E27FC236}">
                <a16:creationId xmlns:a16="http://schemas.microsoft.com/office/drawing/2014/main" id="{1C96A854-1049-564D-96C8-B6E7DD7FDED2}"/>
              </a:ext>
            </a:extLst>
          </p:cNvPr>
          <p:cNvSpPr txBox="1"/>
          <p:nvPr/>
        </p:nvSpPr>
        <p:spPr>
          <a:xfrm>
            <a:off x="5334000" y="2133600"/>
            <a:ext cx="3733800" cy="3693319"/>
          </a:xfrm>
          <a:prstGeom prst="rect">
            <a:avLst/>
          </a:prstGeom>
          <a:noFill/>
          <a:ln>
            <a:solidFill>
              <a:schemeClr val="tx1"/>
            </a:solidFill>
          </a:ln>
        </p:spPr>
        <p:txBody>
          <a:bodyPr wrap="square" rtlCol="0">
            <a:spAutoFit/>
          </a:bodyPr>
          <a:lstStyle/>
          <a:p>
            <a:r>
              <a:rPr lang="en-US" dirty="0"/>
              <a:t>With </a:t>
            </a:r>
            <a:r>
              <a:rPr lang="en-US" dirty="0" err="1"/>
              <a:t>lbxNames</a:t>
            </a:r>
            <a:r>
              <a:rPr lang="en-US" dirty="0"/>
              <a:t>   </a:t>
            </a:r>
          </a:p>
          <a:p>
            <a:r>
              <a:rPr lang="en-US" dirty="0"/>
              <a:t>	 .</a:t>
            </a:r>
            <a:r>
              <a:rPr lang="en-US" dirty="0" err="1"/>
              <a:t>AddItem</a:t>
            </a:r>
            <a:r>
              <a:rPr lang="en-US" dirty="0"/>
              <a:t> "David”</a:t>
            </a:r>
          </a:p>
          <a:p>
            <a:r>
              <a:rPr lang="en-US" dirty="0"/>
              <a:t>	 .List(0, 1) = "Wong”</a:t>
            </a:r>
          </a:p>
          <a:p>
            <a:r>
              <a:rPr lang="en-US" dirty="0"/>
              <a:t>	 .List(0, 2) = "1-Jan-2018”</a:t>
            </a:r>
          </a:p>
          <a:p>
            <a:endParaRPr lang="en-US" dirty="0"/>
          </a:p>
          <a:p>
            <a:r>
              <a:rPr lang="en-US" dirty="0"/>
              <a:t>	.</a:t>
            </a:r>
            <a:r>
              <a:rPr lang="en-US" dirty="0" err="1"/>
              <a:t>AddItem</a:t>
            </a:r>
            <a:r>
              <a:rPr lang="en-US" dirty="0"/>
              <a:t> "Mary" </a:t>
            </a:r>
          </a:p>
          <a:p>
            <a:r>
              <a:rPr lang="en-US" dirty="0"/>
              <a:t>	.List(1, 1) = "Chan" </a:t>
            </a:r>
          </a:p>
          <a:p>
            <a:r>
              <a:rPr lang="en-US" dirty="0"/>
              <a:t>	.List(1, 2) = "12-Dec-2017”</a:t>
            </a:r>
          </a:p>
          <a:p>
            <a:r>
              <a:rPr lang="en-US" dirty="0"/>
              <a:t>	</a:t>
            </a:r>
          </a:p>
          <a:p>
            <a:r>
              <a:rPr lang="en-US" dirty="0"/>
              <a:t>	.</a:t>
            </a:r>
            <a:r>
              <a:rPr lang="en-US" dirty="0" err="1"/>
              <a:t>AddItem</a:t>
            </a:r>
            <a:r>
              <a:rPr lang="en-US" dirty="0"/>
              <a:t> "John”</a:t>
            </a:r>
          </a:p>
          <a:p>
            <a:r>
              <a:rPr lang="en-US" dirty="0"/>
              <a:t>	.List(2, 1) = "Leung"   </a:t>
            </a:r>
          </a:p>
          <a:p>
            <a:r>
              <a:rPr lang="en-US" dirty="0"/>
              <a:t>	.List(2, 2) = "8-Nov-2017”</a:t>
            </a:r>
          </a:p>
          <a:p>
            <a:r>
              <a:rPr lang="en-US" dirty="0"/>
              <a:t>End With</a:t>
            </a:r>
          </a:p>
        </p:txBody>
      </p:sp>
    </p:spTree>
    <p:extLst>
      <p:ext uri="{BB962C8B-B14F-4D97-AF65-F5344CB8AC3E}">
        <p14:creationId xmlns:p14="http://schemas.microsoft.com/office/powerpoint/2010/main" val="28821668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FDA21-E4D0-2F4C-A7E2-B1E8A8BF2618}"/>
              </a:ext>
            </a:extLst>
          </p:cNvPr>
          <p:cNvSpPr>
            <a:spLocks noGrp="1"/>
          </p:cNvSpPr>
          <p:nvPr>
            <p:ph type="title"/>
          </p:nvPr>
        </p:nvSpPr>
        <p:spPr/>
        <p:txBody>
          <a:bodyPr/>
          <a:lstStyle/>
          <a:p>
            <a:r>
              <a:rPr lang="en-US" dirty="0"/>
              <a:t>Repetition Structure</a:t>
            </a:r>
          </a:p>
        </p:txBody>
      </p:sp>
      <p:sp>
        <p:nvSpPr>
          <p:cNvPr id="3" name="Content Placeholder 2">
            <a:extLst>
              <a:ext uri="{FF2B5EF4-FFF2-40B4-BE49-F238E27FC236}">
                <a16:creationId xmlns:a16="http://schemas.microsoft.com/office/drawing/2014/main" id="{3A67A680-67EA-F740-8084-8B1A824025A8}"/>
              </a:ext>
            </a:extLst>
          </p:cNvPr>
          <p:cNvSpPr>
            <a:spLocks noGrp="1"/>
          </p:cNvSpPr>
          <p:nvPr>
            <p:ph idx="1"/>
          </p:nvPr>
        </p:nvSpPr>
        <p:spPr>
          <a:xfrm>
            <a:off x="457200" y="1066800"/>
            <a:ext cx="8229600" cy="5059363"/>
          </a:xfrm>
        </p:spPr>
        <p:txBody>
          <a:bodyPr/>
          <a:lstStyle/>
          <a:p>
            <a:r>
              <a:rPr lang="en-US" dirty="0" err="1"/>
              <a:t>ListBox</a:t>
            </a:r>
            <a:r>
              <a:rPr lang="en-US" dirty="0"/>
              <a:t> controls with multiple columns</a:t>
            </a:r>
          </a:p>
          <a:p>
            <a:pPr lvl="1"/>
            <a:r>
              <a:rPr lang="en-US" dirty="0"/>
              <a:t>Example 2.14 (Cont’d)</a:t>
            </a:r>
          </a:p>
          <a:p>
            <a:pPr lvl="2"/>
            <a:r>
              <a:rPr lang="en-US" dirty="0"/>
              <a:t>To get selected items from columns:</a:t>
            </a:r>
          </a:p>
          <a:p>
            <a:pPr lvl="3"/>
            <a:r>
              <a:rPr lang="en-US" dirty="0"/>
              <a:t>First, use the Selected property to determine the selected item in </a:t>
            </a:r>
            <a:r>
              <a:rPr lang="en-US" dirty="0" err="1"/>
              <a:t>ListBox</a:t>
            </a:r>
            <a:r>
              <a:rPr lang="en-US" dirty="0"/>
              <a:t> control.</a:t>
            </a:r>
          </a:p>
          <a:p>
            <a:pPr lvl="3"/>
            <a:r>
              <a:rPr lang="en-US" dirty="0"/>
              <a:t>Once the selected item is determined you can use the List property to get or change the contents of the desired column.</a:t>
            </a:r>
          </a:p>
        </p:txBody>
      </p:sp>
      <p:sp>
        <p:nvSpPr>
          <p:cNvPr id="4" name="Slide Number Placeholder 3">
            <a:extLst>
              <a:ext uri="{FF2B5EF4-FFF2-40B4-BE49-F238E27FC236}">
                <a16:creationId xmlns:a16="http://schemas.microsoft.com/office/drawing/2014/main" id="{975C1A2C-2CF5-514F-8460-407086376C8F}"/>
              </a:ext>
            </a:extLst>
          </p:cNvPr>
          <p:cNvSpPr>
            <a:spLocks noGrp="1"/>
          </p:cNvSpPr>
          <p:nvPr>
            <p:ph type="sldNum" sz="quarter" idx="12"/>
          </p:nvPr>
        </p:nvSpPr>
        <p:spPr/>
        <p:txBody>
          <a:bodyPr/>
          <a:lstStyle/>
          <a:p>
            <a:fld id="{BA90D935-042D-4DAA-8E9E-A5057E480CC7}" type="slidenum">
              <a:rPr lang="en-US" smtClean="0"/>
              <a:t>63</a:t>
            </a:fld>
            <a:endParaRPr lang="en-US"/>
          </a:p>
        </p:txBody>
      </p:sp>
      <p:pic>
        <p:nvPicPr>
          <p:cNvPr id="5" name="Picture 4">
            <a:extLst>
              <a:ext uri="{FF2B5EF4-FFF2-40B4-BE49-F238E27FC236}">
                <a16:creationId xmlns:a16="http://schemas.microsoft.com/office/drawing/2014/main" id="{3D2DC74D-882A-0949-ADEE-2373D4F50DED}"/>
              </a:ext>
            </a:extLst>
          </p:cNvPr>
          <p:cNvPicPr>
            <a:picLocks noChangeAspect="1"/>
          </p:cNvPicPr>
          <p:nvPr/>
        </p:nvPicPr>
        <p:blipFill>
          <a:blip r:embed="rId2"/>
          <a:stretch>
            <a:fillRect/>
          </a:stretch>
        </p:blipFill>
        <p:spPr>
          <a:xfrm>
            <a:off x="3276600" y="4068237"/>
            <a:ext cx="3073054" cy="2653238"/>
          </a:xfrm>
          <a:prstGeom prst="rect">
            <a:avLst/>
          </a:prstGeom>
        </p:spPr>
      </p:pic>
      <p:sp>
        <p:nvSpPr>
          <p:cNvPr id="11" name="TextBox 10">
            <a:extLst>
              <a:ext uri="{FF2B5EF4-FFF2-40B4-BE49-F238E27FC236}">
                <a16:creationId xmlns:a16="http://schemas.microsoft.com/office/drawing/2014/main" id="{2BADC411-210F-A24C-A920-83FD47690505}"/>
              </a:ext>
            </a:extLst>
          </p:cNvPr>
          <p:cNvSpPr txBox="1"/>
          <p:nvPr/>
        </p:nvSpPr>
        <p:spPr>
          <a:xfrm>
            <a:off x="6540795" y="4648200"/>
            <a:ext cx="1981200" cy="923330"/>
          </a:xfrm>
          <a:prstGeom prst="rect">
            <a:avLst/>
          </a:prstGeom>
          <a:noFill/>
        </p:spPr>
        <p:txBody>
          <a:bodyPr wrap="square" rtlCol="0">
            <a:spAutoFit/>
          </a:bodyPr>
          <a:lstStyle/>
          <a:p>
            <a:r>
              <a:rPr lang="en-US" dirty="0"/>
              <a:t>Click Check button to display the selected item.</a:t>
            </a:r>
          </a:p>
        </p:txBody>
      </p:sp>
    </p:spTree>
    <p:extLst>
      <p:ext uri="{BB962C8B-B14F-4D97-AF65-F5344CB8AC3E}">
        <p14:creationId xmlns:p14="http://schemas.microsoft.com/office/powerpoint/2010/main" val="1336321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98F5-7A1B-BC42-8535-780A13EE7544}"/>
              </a:ext>
            </a:extLst>
          </p:cNvPr>
          <p:cNvSpPr>
            <a:spLocks noGrp="1"/>
          </p:cNvSpPr>
          <p:nvPr>
            <p:ph type="title"/>
          </p:nvPr>
        </p:nvSpPr>
        <p:spPr/>
        <p:txBody>
          <a:bodyPr/>
          <a:lstStyle/>
          <a:p>
            <a:r>
              <a:rPr lang="en-US" dirty="0"/>
              <a:t>Repetition Structure</a:t>
            </a:r>
          </a:p>
        </p:txBody>
      </p:sp>
      <p:sp>
        <p:nvSpPr>
          <p:cNvPr id="3" name="Content Placeholder 2">
            <a:extLst>
              <a:ext uri="{FF2B5EF4-FFF2-40B4-BE49-F238E27FC236}">
                <a16:creationId xmlns:a16="http://schemas.microsoft.com/office/drawing/2014/main" id="{266E0553-ECC4-2D42-BD0F-3FEAC4356FCB}"/>
              </a:ext>
            </a:extLst>
          </p:cNvPr>
          <p:cNvSpPr>
            <a:spLocks noGrp="1"/>
          </p:cNvSpPr>
          <p:nvPr>
            <p:ph idx="1"/>
          </p:nvPr>
        </p:nvSpPr>
        <p:spPr>
          <a:xfrm>
            <a:off x="457200" y="1143000"/>
            <a:ext cx="8229600" cy="4983163"/>
          </a:xfrm>
        </p:spPr>
        <p:txBody>
          <a:bodyPr/>
          <a:lstStyle/>
          <a:p>
            <a:r>
              <a:rPr lang="en-US" dirty="0" err="1"/>
              <a:t>ListBox</a:t>
            </a:r>
            <a:r>
              <a:rPr lang="en-US" dirty="0"/>
              <a:t> controls with multiple columns</a:t>
            </a:r>
          </a:p>
          <a:p>
            <a:pPr lvl="1"/>
            <a:r>
              <a:rPr lang="en-US" dirty="0"/>
              <a:t>Example 2.14 (Cont’d)</a:t>
            </a:r>
          </a:p>
          <a:p>
            <a:pPr lvl="2"/>
            <a:r>
              <a:rPr lang="en-US" dirty="0"/>
              <a:t>Partial code of </a:t>
            </a:r>
            <a:r>
              <a:rPr lang="en-US" dirty="0" err="1"/>
              <a:t>btnCheck_Click</a:t>
            </a:r>
            <a:r>
              <a:rPr lang="en-US" dirty="0"/>
              <a:t> event</a:t>
            </a:r>
          </a:p>
          <a:p>
            <a:endParaRPr lang="en-US" dirty="0"/>
          </a:p>
        </p:txBody>
      </p:sp>
      <p:sp>
        <p:nvSpPr>
          <p:cNvPr id="4" name="Slide Number Placeholder 3">
            <a:extLst>
              <a:ext uri="{FF2B5EF4-FFF2-40B4-BE49-F238E27FC236}">
                <a16:creationId xmlns:a16="http://schemas.microsoft.com/office/drawing/2014/main" id="{10F39D3E-797C-5643-851E-DDC3F30A3A1A}"/>
              </a:ext>
            </a:extLst>
          </p:cNvPr>
          <p:cNvSpPr>
            <a:spLocks noGrp="1"/>
          </p:cNvSpPr>
          <p:nvPr>
            <p:ph type="sldNum" sz="quarter" idx="12"/>
          </p:nvPr>
        </p:nvSpPr>
        <p:spPr/>
        <p:txBody>
          <a:bodyPr/>
          <a:lstStyle/>
          <a:p>
            <a:fld id="{BA90D935-042D-4DAA-8E9E-A5057E480CC7}" type="slidenum">
              <a:rPr lang="en-US" smtClean="0"/>
              <a:t>64</a:t>
            </a:fld>
            <a:endParaRPr lang="en-US"/>
          </a:p>
        </p:txBody>
      </p:sp>
      <p:sp>
        <p:nvSpPr>
          <p:cNvPr id="5" name="TextBox 4">
            <a:extLst>
              <a:ext uri="{FF2B5EF4-FFF2-40B4-BE49-F238E27FC236}">
                <a16:creationId xmlns:a16="http://schemas.microsoft.com/office/drawing/2014/main" id="{E3981903-C814-4443-AF75-685C072B8AB7}"/>
              </a:ext>
            </a:extLst>
          </p:cNvPr>
          <p:cNvSpPr txBox="1"/>
          <p:nvPr/>
        </p:nvSpPr>
        <p:spPr>
          <a:xfrm>
            <a:off x="1295400" y="2672239"/>
            <a:ext cx="4800600" cy="4185761"/>
          </a:xfrm>
          <a:prstGeom prst="rect">
            <a:avLst/>
          </a:prstGeom>
          <a:noFill/>
        </p:spPr>
        <p:txBody>
          <a:bodyPr wrap="square" rtlCol="0">
            <a:spAutoFit/>
          </a:bodyPr>
          <a:lstStyle/>
          <a:p>
            <a:r>
              <a:rPr lang="en-HK" sz="1400" dirty="0">
                <a:solidFill>
                  <a:srgbClr val="00B050"/>
                </a:solidFill>
              </a:rPr>
              <a:t>'Determine the selected item</a:t>
            </a:r>
          </a:p>
          <a:p>
            <a:r>
              <a:rPr lang="en-HK" sz="1400" dirty="0"/>
              <a:t>With </a:t>
            </a:r>
            <a:r>
              <a:rPr lang="en-HK" sz="1400" dirty="0" err="1"/>
              <a:t>lbxNames</a:t>
            </a:r>
            <a:endParaRPr lang="en-HK" sz="1400" dirty="0"/>
          </a:p>
          <a:p>
            <a:r>
              <a:rPr lang="en-HK" sz="1400" dirty="0"/>
              <a:t>    For </a:t>
            </a:r>
            <a:r>
              <a:rPr lang="en-HK" sz="1400" dirty="0" err="1"/>
              <a:t>intItem</a:t>
            </a:r>
            <a:r>
              <a:rPr lang="en-HK" sz="1400" dirty="0"/>
              <a:t> = 0 To .</a:t>
            </a:r>
            <a:r>
              <a:rPr lang="en-HK" sz="1400" dirty="0" err="1"/>
              <a:t>ListCount</a:t>
            </a:r>
            <a:r>
              <a:rPr lang="en-HK" sz="1400" dirty="0"/>
              <a:t> - 1</a:t>
            </a:r>
          </a:p>
          <a:p>
            <a:r>
              <a:rPr lang="en-HK" sz="1400" dirty="0"/>
              <a:t>        If .Selected(</a:t>
            </a:r>
            <a:r>
              <a:rPr lang="en-HK" sz="1400" dirty="0" err="1"/>
              <a:t>intItem</a:t>
            </a:r>
            <a:r>
              <a:rPr lang="en-HK" sz="1400" dirty="0"/>
              <a:t>) = True Then</a:t>
            </a:r>
          </a:p>
          <a:p>
            <a:r>
              <a:rPr lang="en-HK" sz="1400" dirty="0"/>
              <a:t>        </a:t>
            </a:r>
          </a:p>
          <a:p>
            <a:r>
              <a:rPr lang="en-HK" sz="1400" dirty="0"/>
              <a:t>          </a:t>
            </a:r>
            <a:r>
              <a:rPr lang="en-HK" sz="1400" dirty="0">
                <a:solidFill>
                  <a:srgbClr val="00B050"/>
                </a:solidFill>
              </a:rPr>
              <a:t>  'Display the name and contact date of the selected item</a:t>
            </a:r>
          </a:p>
          <a:p>
            <a:r>
              <a:rPr lang="en-HK" sz="1400" dirty="0"/>
              <a:t>            </a:t>
            </a:r>
            <a:r>
              <a:rPr lang="en-HK" sz="1400" dirty="0" err="1"/>
              <a:t>lblGivenName.Caption</a:t>
            </a:r>
            <a:r>
              <a:rPr lang="en-HK" sz="1400" dirty="0"/>
              <a:t> = .List(</a:t>
            </a:r>
            <a:r>
              <a:rPr lang="en-HK" sz="1400" dirty="0" err="1"/>
              <a:t>intItem</a:t>
            </a:r>
            <a:r>
              <a:rPr lang="en-HK" sz="1400" dirty="0"/>
              <a:t>, 0)</a:t>
            </a:r>
          </a:p>
          <a:p>
            <a:r>
              <a:rPr lang="en-HK" sz="1400" dirty="0"/>
              <a:t>            </a:t>
            </a:r>
            <a:r>
              <a:rPr lang="en-HK" sz="1400" dirty="0" err="1"/>
              <a:t>lblFamilyName.Caption</a:t>
            </a:r>
            <a:r>
              <a:rPr lang="en-HK" sz="1400" dirty="0"/>
              <a:t> = .List(</a:t>
            </a:r>
            <a:r>
              <a:rPr lang="en-HK" sz="1400" dirty="0" err="1"/>
              <a:t>intItem</a:t>
            </a:r>
            <a:r>
              <a:rPr lang="en-HK" sz="1400" dirty="0"/>
              <a:t>, 1)</a:t>
            </a:r>
          </a:p>
          <a:p>
            <a:r>
              <a:rPr lang="en-HK" sz="1400" dirty="0"/>
              <a:t>            </a:t>
            </a:r>
            <a:r>
              <a:rPr lang="en-HK" sz="1400" dirty="0" err="1"/>
              <a:t>tbxContactDate.Value</a:t>
            </a:r>
            <a:r>
              <a:rPr lang="en-HK" sz="1400" dirty="0"/>
              <a:t> = .List(</a:t>
            </a:r>
            <a:r>
              <a:rPr lang="en-HK" sz="1400" dirty="0" err="1"/>
              <a:t>intItem</a:t>
            </a:r>
            <a:r>
              <a:rPr lang="en-HK" sz="1400" dirty="0"/>
              <a:t>, 2)</a:t>
            </a:r>
          </a:p>
          <a:p>
            <a:r>
              <a:rPr lang="en-HK" sz="1400" dirty="0"/>
              <a:t>            </a:t>
            </a:r>
          </a:p>
          <a:p>
            <a:r>
              <a:rPr lang="en-HK" sz="1400" dirty="0"/>
              <a:t>           </a:t>
            </a:r>
            <a:r>
              <a:rPr lang="en-HK" sz="1400" dirty="0">
                <a:solidFill>
                  <a:srgbClr val="00B050"/>
                </a:solidFill>
              </a:rPr>
              <a:t> 'Keep record of the selected index</a:t>
            </a:r>
          </a:p>
          <a:p>
            <a:r>
              <a:rPr lang="en-HK" sz="1400" dirty="0"/>
              <a:t>            </a:t>
            </a:r>
            <a:r>
              <a:rPr lang="en-HK" sz="1400" dirty="0" err="1"/>
              <a:t>intIndex</a:t>
            </a:r>
            <a:r>
              <a:rPr lang="en-HK" sz="1400" dirty="0"/>
              <a:t> = </a:t>
            </a:r>
            <a:r>
              <a:rPr lang="en-HK" sz="1400" dirty="0" err="1"/>
              <a:t>intItem</a:t>
            </a:r>
            <a:endParaRPr lang="en-HK" sz="1400" dirty="0"/>
          </a:p>
          <a:p>
            <a:r>
              <a:rPr lang="en-HK" sz="1400" dirty="0"/>
              <a:t>            </a:t>
            </a:r>
          </a:p>
          <a:p>
            <a:r>
              <a:rPr lang="en-HK" sz="1400" dirty="0"/>
              <a:t>            </a:t>
            </a:r>
            <a:r>
              <a:rPr lang="en-HK" sz="1400" dirty="0">
                <a:solidFill>
                  <a:srgbClr val="00B050"/>
                </a:solidFill>
              </a:rPr>
              <a:t>'Enable </a:t>
            </a:r>
            <a:r>
              <a:rPr lang="en-HK" sz="1400" dirty="0" err="1">
                <a:solidFill>
                  <a:srgbClr val="00B050"/>
                </a:solidFill>
              </a:rPr>
              <a:t>fmeupdate</a:t>
            </a:r>
            <a:endParaRPr lang="en-HK" sz="1400" dirty="0">
              <a:solidFill>
                <a:srgbClr val="00B050"/>
              </a:solidFill>
            </a:endParaRPr>
          </a:p>
          <a:p>
            <a:r>
              <a:rPr lang="en-HK" sz="1400" dirty="0"/>
              <a:t>            </a:t>
            </a:r>
            <a:r>
              <a:rPr lang="en-HK" sz="1400" dirty="0" err="1"/>
              <a:t>fmeUpdate.Enabled</a:t>
            </a:r>
            <a:r>
              <a:rPr lang="en-HK" sz="1400" dirty="0"/>
              <a:t> = True</a:t>
            </a:r>
          </a:p>
          <a:p>
            <a:r>
              <a:rPr lang="en-HK" sz="1400" dirty="0"/>
              <a:t>            </a:t>
            </a:r>
          </a:p>
          <a:p>
            <a:r>
              <a:rPr lang="en-HK" sz="1400" dirty="0"/>
              <a:t>        End If</a:t>
            </a:r>
          </a:p>
          <a:p>
            <a:r>
              <a:rPr lang="en-HK" sz="1400" dirty="0"/>
              <a:t>    Next </a:t>
            </a:r>
            <a:r>
              <a:rPr lang="en-HK" sz="1400" dirty="0" err="1"/>
              <a:t>intItem</a:t>
            </a:r>
            <a:endParaRPr lang="en-HK" sz="1400" dirty="0"/>
          </a:p>
          <a:p>
            <a:r>
              <a:rPr lang="en-HK" sz="1400" dirty="0"/>
              <a:t>End With</a:t>
            </a:r>
          </a:p>
        </p:txBody>
      </p:sp>
    </p:spTree>
    <p:extLst>
      <p:ext uri="{BB962C8B-B14F-4D97-AF65-F5344CB8AC3E}">
        <p14:creationId xmlns:p14="http://schemas.microsoft.com/office/powerpoint/2010/main" val="3374647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6D8C-0384-E847-AC36-A5F5B374DD2F}"/>
              </a:ext>
            </a:extLst>
          </p:cNvPr>
          <p:cNvSpPr>
            <a:spLocks noGrp="1"/>
          </p:cNvSpPr>
          <p:nvPr>
            <p:ph type="title"/>
          </p:nvPr>
        </p:nvSpPr>
        <p:spPr/>
        <p:txBody>
          <a:bodyPr/>
          <a:lstStyle/>
          <a:p>
            <a:r>
              <a:rPr lang="en-US" dirty="0"/>
              <a:t>Repetition Structure</a:t>
            </a:r>
          </a:p>
        </p:txBody>
      </p:sp>
      <p:sp>
        <p:nvSpPr>
          <p:cNvPr id="3" name="Content Placeholder 2">
            <a:extLst>
              <a:ext uri="{FF2B5EF4-FFF2-40B4-BE49-F238E27FC236}">
                <a16:creationId xmlns:a16="http://schemas.microsoft.com/office/drawing/2014/main" id="{9AB41084-2942-8944-9BE0-C65C613AD647}"/>
              </a:ext>
            </a:extLst>
          </p:cNvPr>
          <p:cNvSpPr>
            <a:spLocks noGrp="1"/>
          </p:cNvSpPr>
          <p:nvPr>
            <p:ph idx="1"/>
          </p:nvPr>
        </p:nvSpPr>
        <p:spPr/>
        <p:txBody>
          <a:bodyPr/>
          <a:lstStyle/>
          <a:p>
            <a:r>
              <a:rPr lang="en-US" dirty="0" err="1"/>
              <a:t>ListBox</a:t>
            </a:r>
            <a:r>
              <a:rPr lang="en-US" dirty="0"/>
              <a:t> controls with multiple columns</a:t>
            </a:r>
          </a:p>
          <a:p>
            <a:pPr lvl="1"/>
            <a:r>
              <a:rPr lang="en-US" dirty="0"/>
              <a:t>Example 2.14 (Cont’d)</a:t>
            </a:r>
          </a:p>
          <a:p>
            <a:pPr lvl="2"/>
            <a:r>
              <a:rPr lang="en-US" dirty="0"/>
              <a:t>To change the value of desired column</a:t>
            </a:r>
          </a:p>
        </p:txBody>
      </p:sp>
      <p:sp>
        <p:nvSpPr>
          <p:cNvPr id="4" name="Slide Number Placeholder 3">
            <a:extLst>
              <a:ext uri="{FF2B5EF4-FFF2-40B4-BE49-F238E27FC236}">
                <a16:creationId xmlns:a16="http://schemas.microsoft.com/office/drawing/2014/main" id="{2204F635-9DE9-C745-B423-134EB5CAB8CC}"/>
              </a:ext>
            </a:extLst>
          </p:cNvPr>
          <p:cNvSpPr>
            <a:spLocks noGrp="1"/>
          </p:cNvSpPr>
          <p:nvPr>
            <p:ph type="sldNum" sz="quarter" idx="12"/>
          </p:nvPr>
        </p:nvSpPr>
        <p:spPr/>
        <p:txBody>
          <a:bodyPr/>
          <a:lstStyle/>
          <a:p>
            <a:fld id="{BA90D935-042D-4DAA-8E9E-A5057E480CC7}" type="slidenum">
              <a:rPr lang="en-US" smtClean="0"/>
              <a:t>65</a:t>
            </a:fld>
            <a:endParaRPr lang="en-US"/>
          </a:p>
        </p:txBody>
      </p:sp>
      <p:pic>
        <p:nvPicPr>
          <p:cNvPr id="5" name="Picture 4">
            <a:extLst>
              <a:ext uri="{FF2B5EF4-FFF2-40B4-BE49-F238E27FC236}">
                <a16:creationId xmlns:a16="http://schemas.microsoft.com/office/drawing/2014/main" id="{213023C7-456A-054F-A60A-872C58772571}"/>
              </a:ext>
            </a:extLst>
          </p:cNvPr>
          <p:cNvPicPr>
            <a:picLocks noChangeAspect="1"/>
          </p:cNvPicPr>
          <p:nvPr/>
        </p:nvPicPr>
        <p:blipFill>
          <a:blip r:embed="rId2"/>
          <a:stretch>
            <a:fillRect/>
          </a:stretch>
        </p:blipFill>
        <p:spPr>
          <a:xfrm>
            <a:off x="457200" y="3108963"/>
            <a:ext cx="3962400" cy="3421089"/>
          </a:xfrm>
          <a:prstGeom prst="rect">
            <a:avLst/>
          </a:prstGeom>
        </p:spPr>
      </p:pic>
      <p:sp>
        <p:nvSpPr>
          <p:cNvPr id="6" name="TextBox 5">
            <a:extLst>
              <a:ext uri="{FF2B5EF4-FFF2-40B4-BE49-F238E27FC236}">
                <a16:creationId xmlns:a16="http://schemas.microsoft.com/office/drawing/2014/main" id="{CD7D6024-82C6-4A42-AE3C-C012DD4B8618}"/>
              </a:ext>
            </a:extLst>
          </p:cNvPr>
          <p:cNvSpPr txBox="1"/>
          <p:nvPr/>
        </p:nvSpPr>
        <p:spPr>
          <a:xfrm>
            <a:off x="4572000" y="4280898"/>
            <a:ext cx="4419600" cy="1323439"/>
          </a:xfrm>
          <a:prstGeom prst="rect">
            <a:avLst/>
          </a:prstGeom>
          <a:noFill/>
        </p:spPr>
        <p:txBody>
          <a:bodyPr wrap="square" rtlCol="0">
            <a:spAutoFit/>
          </a:bodyPr>
          <a:lstStyle/>
          <a:p>
            <a:r>
              <a:rPr lang="en-US" sz="1600" dirty="0"/>
              <a:t>Private Sub </a:t>
            </a:r>
            <a:r>
              <a:rPr lang="en-US" sz="1600" dirty="0" err="1"/>
              <a:t>btnUpdate_Click</a:t>
            </a:r>
            <a:r>
              <a:rPr lang="en-US" sz="1600" dirty="0"/>
              <a:t>()</a:t>
            </a:r>
          </a:p>
          <a:p>
            <a:r>
              <a:rPr lang="en-US" sz="1600" dirty="0">
                <a:solidFill>
                  <a:srgbClr val="00B050"/>
                </a:solidFill>
              </a:rPr>
              <a:t>'update the date value of the selected </a:t>
            </a:r>
            <a:r>
              <a:rPr lang="en-US" sz="1600" dirty="0" err="1"/>
              <a:t>itemlbxNames.List</a:t>
            </a:r>
            <a:r>
              <a:rPr lang="en-US" sz="1600" dirty="0"/>
              <a:t>(</a:t>
            </a:r>
            <a:r>
              <a:rPr lang="en-US" sz="1600" dirty="0" err="1"/>
              <a:t>intIndex</a:t>
            </a:r>
            <a:r>
              <a:rPr lang="en-US" sz="1600" dirty="0"/>
              <a:t>, 2) = _</a:t>
            </a:r>
          </a:p>
          <a:p>
            <a:r>
              <a:rPr lang="en-US" sz="1600" dirty="0"/>
              <a:t>          </a:t>
            </a:r>
            <a:r>
              <a:rPr lang="en-US" sz="1600" dirty="0" err="1"/>
              <a:t>tbxContactDate.Value</a:t>
            </a:r>
            <a:endParaRPr lang="en-US" sz="1600" dirty="0"/>
          </a:p>
          <a:p>
            <a:r>
              <a:rPr lang="en-US" sz="1600" dirty="0"/>
              <a:t>End Sub</a:t>
            </a:r>
          </a:p>
        </p:txBody>
      </p:sp>
    </p:spTree>
    <p:extLst>
      <p:ext uri="{BB962C8B-B14F-4D97-AF65-F5344CB8AC3E}">
        <p14:creationId xmlns:p14="http://schemas.microsoft.com/office/powerpoint/2010/main" val="5508475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F76CB-FA69-BE44-912A-E25251D5844E}"/>
              </a:ext>
            </a:extLst>
          </p:cNvPr>
          <p:cNvSpPr>
            <a:spLocks noGrp="1"/>
          </p:cNvSpPr>
          <p:nvPr>
            <p:ph type="title"/>
          </p:nvPr>
        </p:nvSpPr>
        <p:spPr/>
        <p:txBody>
          <a:bodyPr/>
          <a:lstStyle/>
          <a:p>
            <a:r>
              <a:rPr lang="en-US" dirty="0"/>
              <a:t>Repetition Structure (Self-Study)</a:t>
            </a:r>
          </a:p>
        </p:txBody>
      </p:sp>
      <p:sp>
        <p:nvSpPr>
          <p:cNvPr id="3" name="Content Placeholder 2">
            <a:extLst>
              <a:ext uri="{FF2B5EF4-FFF2-40B4-BE49-F238E27FC236}">
                <a16:creationId xmlns:a16="http://schemas.microsoft.com/office/drawing/2014/main" id="{4D0235A9-E9A8-B446-B65B-3FAED4029027}"/>
              </a:ext>
            </a:extLst>
          </p:cNvPr>
          <p:cNvSpPr>
            <a:spLocks noGrp="1"/>
          </p:cNvSpPr>
          <p:nvPr>
            <p:ph idx="1"/>
          </p:nvPr>
        </p:nvSpPr>
        <p:spPr>
          <a:xfrm>
            <a:off x="457200" y="1066800"/>
            <a:ext cx="8229600" cy="5562600"/>
          </a:xfrm>
        </p:spPr>
        <p:txBody>
          <a:bodyPr>
            <a:normAutofit fontScale="92500" lnSpcReduction="20000"/>
          </a:bodyPr>
          <a:lstStyle/>
          <a:p>
            <a:r>
              <a:rPr lang="en-US" dirty="0" err="1"/>
              <a:t>ListBox</a:t>
            </a:r>
            <a:r>
              <a:rPr lang="en-US" dirty="0"/>
              <a:t> Control</a:t>
            </a:r>
          </a:p>
          <a:p>
            <a:pPr lvl="1"/>
            <a:r>
              <a:rPr lang="en-US" dirty="0" err="1"/>
              <a:t>ListIndex</a:t>
            </a:r>
            <a:r>
              <a:rPr lang="en-US" dirty="0"/>
              <a:t> Property</a:t>
            </a:r>
          </a:p>
          <a:p>
            <a:pPr lvl="2"/>
            <a:r>
              <a:rPr lang="en-US" dirty="0"/>
              <a:t>Returns the index of the last clicked item in the </a:t>
            </a:r>
            <a:r>
              <a:rPr lang="en-US" dirty="0" err="1"/>
              <a:t>ListBox</a:t>
            </a:r>
            <a:r>
              <a:rPr lang="en-US" dirty="0"/>
              <a:t>.</a:t>
            </a:r>
          </a:p>
          <a:p>
            <a:pPr lvl="2"/>
            <a:r>
              <a:rPr lang="en-US" dirty="0"/>
              <a:t>For a </a:t>
            </a:r>
            <a:r>
              <a:rPr lang="en-US" dirty="0" err="1"/>
              <a:t>ListBox</a:t>
            </a:r>
            <a:r>
              <a:rPr lang="en-US" dirty="0"/>
              <a:t> with </a:t>
            </a:r>
            <a:r>
              <a:rPr lang="en-US" dirty="0" err="1"/>
              <a:t>MultiSelect</a:t>
            </a:r>
            <a:r>
              <a:rPr lang="en-US" dirty="0"/>
              <a:t> property set to 0 (i.e. single item selection), </a:t>
            </a:r>
            <a:r>
              <a:rPr lang="en-US" u="sng" dirty="0" err="1"/>
              <a:t>ListIndex</a:t>
            </a:r>
            <a:r>
              <a:rPr lang="en-US" u="sng" dirty="0"/>
              <a:t> returns the index of the selected item for the single item selection setting.</a:t>
            </a:r>
            <a:r>
              <a:rPr lang="en-US" dirty="0"/>
              <a:t> If no item is selected, </a:t>
            </a:r>
            <a:r>
              <a:rPr lang="en-US" dirty="0" err="1"/>
              <a:t>ListIndex</a:t>
            </a:r>
            <a:r>
              <a:rPr lang="en-US" dirty="0"/>
              <a:t> equals -1.</a:t>
            </a:r>
          </a:p>
          <a:p>
            <a:pPr lvl="2"/>
            <a:r>
              <a:rPr lang="en-US" dirty="0"/>
              <a:t>For a </a:t>
            </a:r>
            <a:r>
              <a:rPr lang="en-US" dirty="0" err="1"/>
              <a:t>ListBox</a:t>
            </a:r>
            <a:r>
              <a:rPr lang="en-US" dirty="0"/>
              <a:t> with </a:t>
            </a:r>
            <a:r>
              <a:rPr lang="en-US" dirty="0" err="1"/>
              <a:t>MultiSelect</a:t>
            </a:r>
            <a:r>
              <a:rPr lang="en-US" dirty="0"/>
              <a:t> property set to 1 or 2 (i.e. multiple items selection), </a:t>
            </a:r>
            <a:r>
              <a:rPr lang="en-US" u="sng" dirty="0" err="1"/>
              <a:t>ListIndex</a:t>
            </a:r>
            <a:r>
              <a:rPr lang="en-US" u="sng" dirty="0"/>
              <a:t> returns the index of the last clicked item (selected or de-selected) for the multi-selection setting</a:t>
            </a:r>
            <a:r>
              <a:rPr lang="en-US" dirty="0"/>
              <a:t>. If none of the items has been clicked, </a:t>
            </a:r>
            <a:r>
              <a:rPr lang="en-US" dirty="0" err="1"/>
              <a:t>ListIndex</a:t>
            </a:r>
            <a:r>
              <a:rPr lang="en-US" dirty="0"/>
              <a:t> equals 0.</a:t>
            </a:r>
          </a:p>
          <a:p>
            <a:pPr lvl="3"/>
            <a:r>
              <a:rPr lang="en-US" u="sng" dirty="0">
                <a:solidFill>
                  <a:srgbClr val="FF0000"/>
                </a:solidFill>
              </a:rPr>
              <a:t>Therefore you cannot use </a:t>
            </a:r>
            <a:r>
              <a:rPr lang="en-US" u="sng" dirty="0" err="1">
                <a:solidFill>
                  <a:srgbClr val="FF0000"/>
                </a:solidFill>
              </a:rPr>
              <a:t>ListIndex</a:t>
            </a:r>
            <a:r>
              <a:rPr lang="en-US" u="sng" dirty="0">
                <a:solidFill>
                  <a:srgbClr val="FF0000"/>
                </a:solidFill>
              </a:rPr>
              <a:t> to determine whether an item is selected by checking its value if multi-selection is enabled.</a:t>
            </a:r>
          </a:p>
          <a:p>
            <a:pPr lvl="1"/>
            <a:r>
              <a:rPr lang="en-US" dirty="0"/>
              <a:t>Example: Refer to ListBoxExample8.xlsm. Try to select and de-select items from each </a:t>
            </a:r>
            <a:r>
              <a:rPr lang="en-US" dirty="0" err="1"/>
              <a:t>ListBox</a:t>
            </a:r>
            <a:r>
              <a:rPr lang="en-US" dirty="0"/>
              <a:t> and check the respective </a:t>
            </a:r>
            <a:r>
              <a:rPr lang="en-US" dirty="0" err="1"/>
              <a:t>ListIndex</a:t>
            </a:r>
            <a:r>
              <a:rPr lang="en-US" dirty="0"/>
              <a:t> value.</a:t>
            </a:r>
          </a:p>
          <a:p>
            <a:pPr lvl="3"/>
            <a:endParaRPr lang="en-US" dirty="0"/>
          </a:p>
          <a:p>
            <a:pPr marL="1371600" lvl="3" indent="0">
              <a:buNone/>
            </a:pPr>
            <a:endParaRPr lang="en-US" dirty="0"/>
          </a:p>
        </p:txBody>
      </p:sp>
      <p:sp>
        <p:nvSpPr>
          <p:cNvPr id="4" name="Slide Number Placeholder 3">
            <a:extLst>
              <a:ext uri="{FF2B5EF4-FFF2-40B4-BE49-F238E27FC236}">
                <a16:creationId xmlns:a16="http://schemas.microsoft.com/office/drawing/2014/main" id="{79491231-5D4E-0D43-99B3-FE1F050F92B5}"/>
              </a:ext>
            </a:extLst>
          </p:cNvPr>
          <p:cNvSpPr>
            <a:spLocks noGrp="1"/>
          </p:cNvSpPr>
          <p:nvPr>
            <p:ph type="sldNum" sz="quarter" idx="12"/>
          </p:nvPr>
        </p:nvSpPr>
        <p:spPr/>
        <p:txBody>
          <a:bodyPr/>
          <a:lstStyle/>
          <a:p>
            <a:fld id="{BA90D935-042D-4DAA-8E9E-A5057E480CC7}" type="slidenum">
              <a:rPr lang="en-US" smtClean="0"/>
              <a:t>66</a:t>
            </a:fld>
            <a:endParaRPr lang="en-US"/>
          </a:p>
        </p:txBody>
      </p:sp>
    </p:spTree>
    <p:extLst>
      <p:ext uri="{BB962C8B-B14F-4D97-AF65-F5344CB8AC3E}">
        <p14:creationId xmlns:p14="http://schemas.microsoft.com/office/powerpoint/2010/main" val="2596441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2467</TotalTime>
  <Words>4971</Words>
  <Application>Microsoft Macintosh PowerPoint</Application>
  <PresentationFormat>On-screen Show (4:3)</PresentationFormat>
  <Paragraphs>682</Paragraphs>
  <Slides>66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Arial</vt:lpstr>
      <vt:lpstr>Calibri</vt:lpstr>
      <vt:lpstr>Office Theme</vt:lpstr>
      <vt:lpstr>Chapter 2:  Selection and Repetition Structures </vt:lpstr>
      <vt:lpstr>Chapter Objectives</vt:lpstr>
      <vt:lpstr>Selection Structure</vt:lpstr>
      <vt:lpstr>Selection Structure</vt:lpstr>
      <vt:lpstr>Selection Structure (SS)</vt:lpstr>
      <vt:lpstr>Selection Structure</vt:lpstr>
      <vt:lpstr>Selection Structure (SS)</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 (Self-Study)</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Selection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vt:lpstr>
      <vt:lpstr>Repetition Structure (Self-Study)</vt:lpstr>
      <vt:lpstr>Repetition Structure</vt:lpstr>
      <vt:lpstr>Repetition Structure</vt:lpstr>
      <vt:lpstr>Repetition Structure</vt:lpstr>
      <vt:lpstr>Repetition Structure</vt:lpstr>
      <vt:lpstr>Repetition Structure</vt:lpstr>
      <vt:lpstr>Repetition Structure (Self-Study)</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Logical and Repitation Structure</dc:title>
  <dc:creator>mshkyuen</dc:creator>
  <cp:lastModifiedBy>Dr. Hak Keung Yuen</cp:lastModifiedBy>
  <cp:revision>139</cp:revision>
  <cp:lastPrinted>2019-01-23T07:10:21Z</cp:lastPrinted>
  <dcterms:created xsi:type="dcterms:W3CDTF">2012-12-13T08:37:31Z</dcterms:created>
  <dcterms:modified xsi:type="dcterms:W3CDTF">2023-02-13T05:30:54Z</dcterms:modified>
</cp:coreProperties>
</file>