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9"/>
  </p:notesMasterIdLst>
  <p:sldIdLst>
    <p:sldId id="363" r:id="rId2"/>
    <p:sldId id="258" r:id="rId3"/>
    <p:sldId id="437" r:id="rId4"/>
    <p:sldId id="424" r:id="rId5"/>
    <p:sldId id="434" r:id="rId6"/>
    <p:sldId id="433" r:id="rId7"/>
    <p:sldId id="439" r:id="rId8"/>
    <p:sldId id="440" r:id="rId9"/>
    <p:sldId id="442" r:id="rId10"/>
    <p:sldId id="441" r:id="rId11"/>
    <p:sldId id="443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51" r:id="rId20"/>
    <p:sldId id="452" r:id="rId21"/>
    <p:sldId id="453" r:id="rId22"/>
    <p:sldId id="454" r:id="rId23"/>
    <p:sldId id="455" r:id="rId24"/>
    <p:sldId id="457" r:id="rId25"/>
    <p:sldId id="458" r:id="rId26"/>
    <p:sldId id="362" r:id="rId27"/>
    <p:sldId id="302" r:id="rId2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BFBC5"/>
    <a:srgbClr val="F2F7AF"/>
    <a:srgbClr val="F4F8BA"/>
    <a:srgbClr val="32DA8A"/>
    <a:srgbClr val="660066"/>
    <a:srgbClr val="EFF59D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9250" autoAdjust="0"/>
  </p:normalViewPr>
  <p:slideViewPr>
    <p:cSldViewPr>
      <p:cViewPr varScale="1">
        <p:scale>
          <a:sx n="139" d="100"/>
          <a:sy n="139" d="100"/>
        </p:scale>
        <p:origin x="106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gitalocean.com/community/tutorials/how-to-work-with-web-data-using-requests-and-beautiful-soup-with-python-3" TargetMode="External"/><Relationship Id="rId2" Type="http://schemas.openxmlformats.org/officeDocument/2006/relationships/hyperlink" Target="https://realpython.com/beautiful-soup-web-scraper-python/#scraping-the-monster-job-sit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Web Scraping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</a:t>
            </a:r>
            <a:r>
              <a:rPr lang="en-US" altLang="zh-TW" dirty="0" smtClean="0">
                <a:ea typeface="新細明體" pitchFamily="18" charset="-120"/>
              </a:rPr>
              <a:t>08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 smtClean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Use request and Beautiful Soup for </a:t>
            </a:r>
            <a:r>
              <a:rPr lang="en-US" altLang="en-US" b="1" dirty="0" smtClean="0"/>
              <a:t>scraping and parsing data</a:t>
            </a:r>
            <a:r>
              <a:rPr lang="en-US" altLang="en-US" dirty="0" smtClean="0"/>
              <a:t> from the web</a:t>
            </a:r>
          </a:p>
          <a:p>
            <a:pPr lvl="1"/>
            <a:r>
              <a:rPr lang="en-US" altLang="en-US" dirty="0" smtClean="0"/>
              <a:t>Walk through a </a:t>
            </a:r>
            <a:r>
              <a:rPr lang="en-US" altLang="en-US" b="1" dirty="0" smtClean="0"/>
              <a:t>web scraping pipeline</a:t>
            </a:r>
            <a:r>
              <a:rPr lang="en-US" altLang="en-US" dirty="0" smtClean="0"/>
              <a:t> from start to finish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Web provides us with more data than any of us can read and understand</a:t>
            </a:r>
          </a:p>
          <a:p>
            <a:r>
              <a:rPr lang="en-US" dirty="0" smtClean="0"/>
              <a:t>Often need to work with web information programmatically in order to make sense of it</a:t>
            </a:r>
          </a:p>
          <a:p>
            <a:r>
              <a:rPr lang="en-US" dirty="0" smtClean="0"/>
              <a:t>Sometimes, data is provided to us by website creators via .csv (comma-separated values file) or through an API (Application Programming Interface)</a:t>
            </a:r>
          </a:p>
          <a:p>
            <a:r>
              <a:rPr lang="en-US" dirty="0" smtClean="0"/>
              <a:t>Other times, </a:t>
            </a:r>
            <a:r>
              <a:rPr lang="en-US" smtClean="0"/>
              <a:t>we need </a:t>
            </a:r>
            <a:r>
              <a:rPr lang="en-US" dirty="0" smtClean="0"/>
              <a:t>to collect text from the web ourselves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9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Requests module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work with web pages, we're going to need to request the page</a:t>
            </a:r>
          </a:p>
          <a:p>
            <a:r>
              <a:rPr lang="en-US" dirty="0" smtClean="0"/>
              <a:t>The Request library allows us to make use of HTTP within Python programs in human readable way</a:t>
            </a:r>
          </a:p>
          <a:p>
            <a:r>
              <a:rPr lang="en-US" dirty="0" smtClean="0"/>
              <a:t>Request library is not installed in Python's standard library, and is required to installed by </a:t>
            </a:r>
            <a:r>
              <a:rPr lang="en-US" b="1" dirty="0" smtClean="0"/>
              <a:t>pip installer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6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Type the following command to install Requests with pip</a:t>
            </a:r>
          </a:p>
          <a:p>
            <a:pPr lvl="1"/>
            <a:r>
              <a:rPr lang="en-US" b="1" dirty="0" smtClean="0"/>
              <a:t>pip install requests</a:t>
            </a:r>
          </a:p>
          <a:p>
            <a:r>
              <a:rPr lang="en-US" sz="2800" dirty="0" smtClean="0"/>
              <a:t>Message similar to "Successfully installed requests-</a:t>
            </a:r>
            <a:r>
              <a:rPr lang="en-US" sz="2800" dirty="0" err="1" smtClean="0"/>
              <a:t>x.xx.x</a:t>
            </a:r>
            <a:r>
              <a:rPr lang="en-US" sz="2800" dirty="0" smtClean="0"/>
              <a:t>" would be displayed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12" y="3505200"/>
            <a:ext cx="7038975" cy="2628699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331492" y="3783594"/>
            <a:ext cx="2767013" cy="612648"/>
          </a:xfrm>
          <a:prstGeom prst="wedgeRoundRectCallout">
            <a:avLst>
              <a:gd name="adj1" fmla="val -78240"/>
              <a:gd name="adj2" fmla="val 3056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"</a:t>
            </a:r>
            <a:r>
              <a:rPr lang="en-US" b="1" dirty="0" smtClean="0"/>
              <a:t>pip install requests</a:t>
            </a:r>
            <a:r>
              <a:rPr lang="en-US" dirty="0" smtClean="0"/>
              <a:t>" in command prompt</a:t>
            </a: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4267200" y="5303520"/>
            <a:ext cx="1762125" cy="228600"/>
          </a:xfrm>
          <a:prstGeom prst="wedgeRoundRectCallout">
            <a:avLst>
              <a:gd name="adj1" fmla="val -61950"/>
              <a:gd name="adj2" fmla="val 3011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Installed successfully</a:t>
            </a:r>
            <a:endParaRPr lang="en-US" sz="14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4571999" y="5932404"/>
            <a:ext cx="2286000" cy="450898"/>
          </a:xfrm>
          <a:prstGeom prst="wedgeRoundRectCallout">
            <a:avLst>
              <a:gd name="adj1" fmla="val -37783"/>
              <a:gd name="adj2" fmla="val -7269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You may consider updating pip to latest version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411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Requests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81200"/>
            <a:ext cx="5857875" cy="4743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55226" b="50623"/>
          <a:stretch/>
        </p:blipFill>
        <p:spPr>
          <a:xfrm>
            <a:off x="6104716" y="3007485"/>
            <a:ext cx="2838161" cy="2555019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6252354" y="5646006"/>
            <a:ext cx="2542886" cy="959544"/>
          </a:xfrm>
          <a:prstGeom prst="wedgeRoundRectCallout">
            <a:avLst>
              <a:gd name="adj1" fmla="val -65915"/>
              <a:gd name="adj2" fmla="val -5363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If error message occurred, please select "</a:t>
            </a:r>
            <a:r>
              <a:rPr lang="en-US" sz="1600" b="1" dirty="0" smtClean="0"/>
              <a:t>Run as administrator</a:t>
            </a:r>
            <a:r>
              <a:rPr lang="en-US" sz="1600" dirty="0" smtClean="0"/>
              <a:t>" for running the command prompt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980" y="1417638"/>
            <a:ext cx="5285277" cy="138190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85800" y="1417638"/>
            <a:ext cx="2842924" cy="373794"/>
          </a:xfrm>
          <a:prstGeom prst="wedgeRoundRectCallout">
            <a:avLst>
              <a:gd name="adj1" fmla="val 52020"/>
              <a:gd name="adj2" fmla="val 8499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Requirement already satisfied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3956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Scraping a website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1: Inspect your data source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664125"/>
            <a:ext cx="5230532" cy="2255104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609600" y="2110535"/>
            <a:ext cx="5230368" cy="373101"/>
          </a:xfrm>
          <a:prstGeom prst="wedgeRoundRectCallout">
            <a:avLst>
              <a:gd name="adj1" fmla="val -25492"/>
              <a:gd name="adj2" fmla="val 18065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dirty="0" smtClean="0"/>
              <a:t>1. Go to the website. i.e. hk.jobsdb.com in this case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52399" y="4916974"/>
            <a:ext cx="2297908" cy="407810"/>
          </a:xfrm>
          <a:prstGeom prst="wedgeRoundRectCallout">
            <a:avLst>
              <a:gd name="adj1" fmla="val 9435"/>
              <a:gd name="adj2" fmla="val -22220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dirty="0" smtClean="0"/>
              <a:t>2. Type "</a:t>
            </a:r>
            <a:r>
              <a:rPr lang="en-US" dirty="0" err="1" smtClean="0"/>
              <a:t>IoT</a:t>
            </a:r>
            <a:r>
              <a:rPr lang="en-US" dirty="0" smtClean="0"/>
              <a:t> Engineer"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813968"/>
            <a:ext cx="5334001" cy="3586833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6351606" y="2411238"/>
            <a:ext cx="1981200" cy="407810"/>
          </a:xfrm>
          <a:prstGeom prst="wedgeRoundRectCallout">
            <a:avLst>
              <a:gd name="adj1" fmla="val -48001"/>
              <a:gd name="adj2" fmla="val 11911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dirty="0" smtClean="0"/>
              <a:t>3. Inspect the </a:t>
            </a:r>
            <a:r>
              <a:rPr lang="en-US" dirty="0" err="1" smtClean="0"/>
              <a:t>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609600"/>
          </a:xfrm>
        </p:spPr>
        <p:txBody>
          <a:bodyPr/>
          <a:lstStyle/>
          <a:p>
            <a:r>
              <a:rPr lang="en-US" dirty="0" smtClean="0"/>
              <a:t>Part 2: Scrape HTML Content From a Page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28599" y="2133600"/>
            <a:ext cx="8610601" cy="24929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sz="26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2600" dirty="0">
                <a:solidFill>
                  <a:schemeClr val="tx1"/>
                </a:solidFill>
              </a:rPr>
              <a:t> </a:t>
            </a:r>
            <a:r>
              <a:rPr lang="fr-FR" sz="2600" dirty="0" err="1">
                <a:solidFill>
                  <a:schemeClr val="tx1"/>
                </a:solidFill>
              </a:rPr>
              <a:t>requests</a:t>
            </a:r>
            <a:endParaRPr lang="fr-FR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600" dirty="0">
                <a:solidFill>
                  <a:schemeClr val="tx1"/>
                </a:solidFill>
              </a:rPr>
              <a:t>url = </a:t>
            </a:r>
            <a:r>
              <a:rPr lang="fr-FR" sz="2600" dirty="0" smtClean="0">
                <a:solidFill>
                  <a:srgbClr val="008000"/>
                </a:solidFill>
              </a:rPr>
              <a:t>"https</a:t>
            </a:r>
            <a:r>
              <a:rPr lang="fr-FR" sz="2600" dirty="0">
                <a:solidFill>
                  <a:srgbClr val="008000"/>
                </a:solidFill>
              </a:rPr>
              <a:t>://</a:t>
            </a:r>
            <a:r>
              <a:rPr lang="fr-FR" sz="2600" dirty="0" smtClean="0">
                <a:solidFill>
                  <a:srgbClr val="008000"/>
                </a:solidFill>
              </a:rPr>
              <a:t>hk.jobsdb.com/</a:t>
            </a:r>
            <a:r>
              <a:rPr lang="fr-FR" sz="2600" dirty="0" err="1" smtClean="0">
                <a:solidFill>
                  <a:srgbClr val="008000"/>
                </a:solidFill>
              </a:rPr>
              <a:t>hk</a:t>
            </a:r>
            <a:r>
              <a:rPr lang="fr-FR" sz="2600" dirty="0" smtClean="0">
                <a:solidFill>
                  <a:srgbClr val="008000"/>
                </a:solidFill>
              </a:rPr>
              <a:t>/</a:t>
            </a:r>
            <a:r>
              <a:rPr lang="fr-FR" sz="2600" dirty="0" err="1" smtClean="0">
                <a:solidFill>
                  <a:srgbClr val="008000"/>
                </a:solidFill>
              </a:rPr>
              <a:t>search</a:t>
            </a:r>
            <a:r>
              <a:rPr lang="fr-FR" sz="2600" dirty="0" smtClean="0">
                <a:solidFill>
                  <a:srgbClr val="008000"/>
                </a:solidFill>
              </a:rPr>
              <a:t>-jobs/</a:t>
            </a:r>
            <a:r>
              <a:rPr lang="fr-FR" sz="2600" dirty="0" err="1" smtClean="0">
                <a:solidFill>
                  <a:srgbClr val="008000"/>
                </a:solidFill>
              </a:rPr>
              <a:t>iot-engineer</a:t>
            </a:r>
            <a:r>
              <a:rPr lang="fr-FR" sz="2600" dirty="0" smtClean="0">
                <a:solidFill>
                  <a:srgbClr val="008000"/>
                </a:solidFill>
              </a:rPr>
              <a:t>/1"</a:t>
            </a:r>
            <a:endParaRPr lang="fr-FR" sz="26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fr-FR" sz="2600" dirty="0">
                <a:solidFill>
                  <a:schemeClr val="tx1"/>
                </a:solidFill>
              </a:rPr>
              <a:t>page = </a:t>
            </a:r>
            <a:r>
              <a:rPr lang="fr-FR" sz="2600" dirty="0" err="1">
                <a:solidFill>
                  <a:schemeClr val="tx1"/>
                </a:solidFill>
              </a:rPr>
              <a:t>requests.get</a:t>
            </a:r>
            <a:r>
              <a:rPr lang="fr-FR" sz="2600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sz="2600" dirty="0" err="1">
                <a:solidFill>
                  <a:srgbClr val="7030A0"/>
                </a:solidFill>
              </a:rPr>
              <a:t>print</a:t>
            </a:r>
            <a:r>
              <a:rPr lang="fr-FR" sz="2600" dirty="0">
                <a:solidFill>
                  <a:schemeClr val="tx1"/>
                </a:solidFill>
              </a:rPr>
              <a:t>(page)</a:t>
            </a:r>
          </a:p>
          <a:p>
            <a:pPr marL="0" indent="0">
              <a:buNone/>
            </a:pPr>
            <a:r>
              <a:rPr lang="fr-FR" sz="2600" dirty="0" err="1">
                <a:solidFill>
                  <a:srgbClr val="7030A0"/>
                </a:solidFill>
              </a:rPr>
              <a:t>print</a:t>
            </a:r>
            <a:r>
              <a:rPr lang="fr-FR" sz="2600" dirty="0">
                <a:solidFill>
                  <a:schemeClr val="tx1"/>
                </a:solidFill>
              </a:rPr>
              <a:t>(</a:t>
            </a:r>
            <a:r>
              <a:rPr lang="fr-FR" sz="2600" dirty="0" err="1">
                <a:solidFill>
                  <a:schemeClr val="tx1"/>
                </a:solidFill>
              </a:rPr>
              <a:t>page.content</a:t>
            </a:r>
            <a:r>
              <a:rPr lang="fr-FR" sz="2600" dirty="0">
                <a:solidFill>
                  <a:schemeClr val="tx1"/>
                </a:solidFill>
              </a:rPr>
              <a:t>)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7" name="TextBox 19"/>
          <p:cNvSpPr txBox="1"/>
          <p:nvPr/>
        </p:nvSpPr>
        <p:spPr>
          <a:xfrm>
            <a:off x="5791200" y="4191000"/>
            <a:ext cx="2743200" cy="12926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u="sng" dirty="0" smtClean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&lt;Response [200</a:t>
            </a:r>
            <a:r>
              <a:rPr lang="en-US" sz="2600" dirty="0" smtClean="0">
                <a:solidFill>
                  <a:srgbClr val="0000FF"/>
                </a:solidFill>
              </a:rPr>
              <a:t>]&gt;</a:t>
            </a:r>
          </a:p>
          <a:p>
            <a:pPr marL="0" indent="0">
              <a:buNone/>
            </a:pPr>
            <a:endParaRPr lang="en-US" sz="2600" dirty="0" smtClean="0">
              <a:solidFill>
                <a:srgbClr val="0000FF"/>
              </a:solidFill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5867400" y="5024152"/>
            <a:ext cx="2438400" cy="338554"/>
          </a:xfrm>
          <a:prstGeom prst="rect">
            <a:avLst/>
          </a:prstGeom>
          <a:solidFill>
            <a:srgbClr val="F2F7A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Squeezed text (2560 lines).</a:t>
            </a:r>
            <a:endParaRPr lang="en-US" sz="1600" dirty="0" smtClean="0">
              <a:solidFill>
                <a:srgbClr val="0000FF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2514600" y="5790308"/>
            <a:ext cx="6175664" cy="800992"/>
          </a:xfrm>
          <a:prstGeom prst="wedgeRoundRectCallout">
            <a:avLst>
              <a:gd name="adj1" fmla="val 10910"/>
              <a:gd name="adj2" fmla="val -1060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Double click to view this output with </a:t>
            </a:r>
            <a:r>
              <a:rPr lang="en-US" b="1" dirty="0" smtClean="0"/>
              <a:t>caution</a:t>
            </a:r>
            <a:r>
              <a:rPr lang="en-US" dirty="0" smtClean="0"/>
              <a:t>!</a:t>
            </a:r>
          </a:p>
          <a:p>
            <a:r>
              <a:rPr lang="en-US" dirty="0" smtClean="0"/>
              <a:t>Always right click and copy it to notepad for display and search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1371600" y="4891713"/>
            <a:ext cx="2263141" cy="688953"/>
          </a:xfrm>
          <a:prstGeom prst="wedgeRoundRectCallout">
            <a:avLst>
              <a:gd name="adj1" fmla="val 4823"/>
              <a:gd name="adj2" fmla="val -958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All contents in this page would be 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46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/>
          <a:lstStyle/>
          <a:p>
            <a:r>
              <a:rPr lang="en-US" dirty="0" smtClean="0"/>
              <a:t>Part 3: Parse HTML Code with Beautiful Soup</a:t>
            </a:r>
          </a:p>
          <a:p>
            <a:r>
              <a:rPr lang="en-US" b="1" dirty="0" smtClean="0"/>
              <a:t>Beautiful Soup </a:t>
            </a:r>
            <a:r>
              <a:rPr lang="en-US" dirty="0" smtClean="0"/>
              <a:t>is a Python library for parsing structured data. </a:t>
            </a:r>
          </a:p>
          <a:p>
            <a:r>
              <a:rPr lang="en-US" dirty="0" smtClean="0"/>
              <a:t>It exposes a couple of intuitive functions to explore the HTML received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428763"/>
            <a:ext cx="6991350" cy="2324100"/>
          </a:xfrm>
          <a:prstGeom prst="rect">
            <a:avLst/>
          </a:prstGeom>
        </p:spPr>
      </p:pic>
      <p:sp>
        <p:nvSpPr>
          <p:cNvPr id="14" name="Rounded Rectangular Callout 13"/>
          <p:cNvSpPr/>
          <p:nvPr/>
        </p:nvSpPr>
        <p:spPr>
          <a:xfrm>
            <a:off x="4953000" y="4876800"/>
            <a:ext cx="3440908" cy="612648"/>
          </a:xfrm>
          <a:prstGeom prst="wedgeRoundRectCallout">
            <a:avLst>
              <a:gd name="adj1" fmla="val -87322"/>
              <a:gd name="adj2" fmla="val -2611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Type "</a:t>
            </a:r>
            <a:r>
              <a:rPr lang="en-US" b="1" dirty="0" smtClean="0"/>
              <a:t>pip install beautifulsoup4</a:t>
            </a:r>
            <a:r>
              <a:rPr lang="en-US" dirty="0" smtClean="0"/>
              <a:t>" in command prompt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6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  <a:p>
            <a:r>
              <a:rPr lang="en-US" sz="2800" dirty="0" smtClean="0"/>
              <a:t>Import the library and create a Beautiful Soup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5" name="TextBox 19"/>
          <p:cNvSpPr txBox="1"/>
          <p:nvPr/>
        </p:nvSpPr>
        <p:spPr>
          <a:xfrm>
            <a:off x="266699" y="2662724"/>
            <a:ext cx="8610601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requests</a:t>
            </a: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sz="2400" dirty="0">
                <a:solidFill>
                  <a:schemeClr val="tx1"/>
                </a:solidFill>
              </a:rPr>
              <a:t> bs4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BeautifulSoup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url = </a:t>
            </a:r>
            <a:r>
              <a:rPr lang="fr-FR" sz="2400" dirty="0">
                <a:solidFill>
                  <a:srgbClr val="008000"/>
                </a:solidFill>
              </a:rPr>
              <a:t>"https://hk.jobsdb.com/</a:t>
            </a:r>
            <a:r>
              <a:rPr lang="fr-FR" sz="2400" dirty="0" err="1">
                <a:solidFill>
                  <a:srgbClr val="008000"/>
                </a:solidFill>
              </a:rPr>
              <a:t>hk</a:t>
            </a:r>
            <a:r>
              <a:rPr lang="fr-FR" sz="2400" dirty="0">
                <a:solidFill>
                  <a:srgbClr val="008000"/>
                </a:solidFill>
              </a:rPr>
              <a:t>/</a:t>
            </a:r>
            <a:r>
              <a:rPr lang="fr-FR" sz="2400" dirty="0" err="1">
                <a:solidFill>
                  <a:srgbClr val="008000"/>
                </a:solidFill>
              </a:rPr>
              <a:t>search</a:t>
            </a:r>
            <a:r>
              <a:rPr lang="fr-FR" sz="2400" dirty="0">
                <a:solidFill>
                  <a:srgbClr val="008000"/>
                </a:solidFill>
              </a:rPr>
              <a:t>-jobs/</a:t>
            </a:r>
            <a:r>
              <a:rPr lang="fr-FR" sz="2400" dirty="0" err="1">
                <a:solidFill>
                  <a:srgbClr val="008000"/>
                </a:solidFill>
              </a:rPr>
              <a:t>iot-engineer</a:t>
            </a:r>
            <a:r>
              <a:rPr lang="fr-FR" sz="2400" dirty="0">
                <a:solidFill>
                  <a:srgbClr val="008000"/>
                </a:solidFill>
              </a:rPr>
              <a:t>/1"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page = </a:t>
            </a:r>
            <a:r>
              <a:rPr lang="fr-FR" sz="2400" dirty="0" err="1">
                <a:solidFill>
                  <a:schemeClr val="tx1"/>
                </a:solidFill>
              </a:rPr>
              <a:t>requests.get</a:t>
            </a:r>
            <a:r>
              <a:rPr lang="fr-FR" sz="2400" dirty="0">
                <a:solidFill>
                  <a:schemeClr val="tx1"/>
                </a:solidFill>
              </a:rPr>
              <a:t>(url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err="1">
                <a:solidFill>
                  <a:schemeClr val="tx1"/>
                </a:solidFill>
              </a:rPr>
              <a:t>soup</a:t>
            </a:r>
            <a:r>
              <a:rPr lang="fr-FR" sz="2400" dirty="0">
                <a:solidFill>
                  <a:schemeClr val="tx1"/>
                </a:solidFill>
              </a:rPr>
              <a:t> = </a:t>
            </a:r>
            <a:r>
              <a:rPr lang="fr-FR" sz="2400" dirty="0" err="1">
                <a:solidFill>
                  <a:schemeClr val="tx1"/>
                </a:solidFill>
              </a:rPr>
              <a:t>BeautifulSoup</a:t>
            </a:r>
            <a:r>
              <a:rPr lang="fr-FR" sz="2400" dirty="0">
                <a:solidFill>
                  <a:schemeClr val="tx1"/>
                </a:solidFill>
              </a:rPr>
              <a:t>(</a:t>
            </a:r>
            <a:r>
              <a:rPr lang="fr-FR" sz="2400" dirty="0" err="1">
                <a:solidFill>
                  <a:schemeClr val="tx1"/>
                </a:solidFill>
              </a:rPr>
              <a:t>page.content</a:t>
            </a:r>
            <a:r>
              <a:rPr lang="fr-FR" sz="2400" dirty="0">
                <a:solidFill>
                  <a:schemeClr val="tx1"/>
                </a:solidFill>
              </a:rPr>
              <a:t>, </a:t>
            </a:r>
            <a:r>
              <a:rPr lang="fr-FR" sz="2400" dirty="0" smtClean="0">
                <a:solidFill>
                  <a:schemeClr val="tx1"/>
                </a:solidFill>
              </a:rPr>
              <a:t>"</a:t>
            </a:r>
            <a:r>
              <a:rPr lang="fr-FR" sz="2400" dirty="0" err="1" smtClean="0">
                <a:solidFill>
                  <a:schemeClr val="tx1"/>
                </a:solidFill>
              </a:rPr>
              <a:t>html.parser</a:t>
            </a:r>
            <a:r>
              <a:rPr lang="fr-FR" sz="2400" dirty="0" smtClean="0">
                <a:solidFill>
                  <a:schemeClr val="tx1"/>
                </a:solidFill>
              </a:rPr>
              <a:t>")</a:t>
            </a: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err="1">
                <a:solidFill>
                  <a:srgbClr val="7030A0"/>
                </a:solidFill>
              </a:rPr>
              <a:t>print</a:t>
            </a:r>
            <a:r>
              <a:rPr lang="fr-FR" sz="2400" dirty="0">
                <a:solidFill>
                  <a:schemeClr val="tx1"/>
                </a:solidFill>
              </a:rPr>
              <a:t> (</a:t>
            </a:r>
            <a:r>
              <a:rPr lang="fr-FR" sz="2400" dirty="0" err="1">
                <a:solidFill>
                  <a:schemeClr val="tx1"/>
                </a:solidFill>
              </a:rPr>
              <a:t>soup</a:t>
            </a:r>
            <a:r>
              <a:rPr lang="fr-FR" sz="2400" dirty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5947064" y="5726537"/>
            <a:ext cx="27432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17" name="TextBox 19"/>
          <p:cNvSpPr txBox="1"/>
          <p:nvPr/>
        </p:nvSpPr>
        <p:spPr>
          <a:xfrm>
            <a:off x="6099464" y="6172813"/>
            <a:ext cx="2438400" cy="338554"/>
          </a:xfrm>
          <a:prstGeom prst="rect">
            <a:avLst/>
          </a:prstGeom>
          <a:solidFill>
            <a:srgbClr val="F2F7A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Squeezed text (7619 lines).</a:t>
            </a:r>
            <a:endParaRPr lang="en-US" sz="1600" dirty="0" smtClean="0">
              <a:solidFill>
                <a:srgbClr val="0000FF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5772150" y="4562034"/>
            <a:ext cx="3276600" cy="685882"/>
          </a:xfrm>
          <a:prstGeom prst="wedgeRoundRectCallout">
            <a:avLst>
              <a:gd name="adj1" fmla="val 3410"/>
              <a:gd name="adj2" fmla="val 1707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Once again, </a:t>
            </a:r>
            <a:r>
              <a:rPr lang="en-US" b="1" dirty="0" smtClean="0"/>
              <a:t>do not </a:t>
            </a:r>
            <a:r>
              <a:rPr lang="en-US" dirty="0" smtClean="0"/>
              <a:t>try to double click to view this output!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384464" y="6057859"/>
            <a:ext cx="4343400" cy="685882"/>
          </a:xfrm>
          <a:prstGeom prst="wedgeRoundRectCallout">
            <a:avLst>
              <a:gd name="adj1" fmla="val 2877"/>
              <a:gd name="adj2" fmla="val -806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Parser can be used in Beautiful Soup when you created a Beautiful Soup object</a:t>
            </a:r>
          </a:p>
        </p:txBody>
      </p:sp>
    </p:spTree>
    <p:extLst>
      <p:ext uri="{BB962C8B-B14F-4D97-AF65-F5344CB8AC3E}">
        <p14:creationId xmlns:p14="http://schemas.microsoft.com/office/powerpoint/2010/main" val="303846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Elements by 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  <a:p>
            <a:pPr lvl="1"/>
            <a:r>
              <a:rPr lang="en-US" sz="2400" dirty="0" smtClean="0"/>
              <a:t>In an HTML web page, every element can have an id attribute assigned</a:t>
            </a:r>
          </a:p>
          <a:p>
            <a:pPr lvl="1"/>
            <a:r>
              <a:rPr lang="en-US" sz="2400" dirty="0" smtClean="0"/>
              <a:t>As the name already suggests, that id attribute makes the element uniquely identifiable on the page</a:t>
            </a:r>
          </a:p>
          <a:p>
            <a:pPr lvl="1"/>
            <a:r>
              <a:rPr lang="en-US" sz="2400" dirty="0" smtClean="0"/>
              <a:t>The page can be parsed by selecting a specific element by its 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14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Elements by 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17464"/>
            <a:ext cx="6534628" cy="4383911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231082" y="5370072"/>
            <a:ext cx="2686050" cy="924366"/>
          </a:xfrm>
          <a:prstGeom prst="wedgeRoundRectCallout">
            <a:avLst>
              <a:gd name="adj1" fmla="val -90961"/>
              <a:gd name="adj2" fmla="val -1081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In Chrome browser, click … button and select More tools </a:t>
            </a:r>
            <a:r>
              <a:rPr lang="en-US" dirty="0" smtClean="0">
                <a:sym typeface="Wingdings" panose="05000000000000000000" pitchFamily="2" charset="2"/>
              </a:rPr>
              <a:t> Developer tools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14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015538"/>
            <a:ext cx="8537864" cy="45757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Elements by 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3200400" y="4452668"/>
            <a:ext cx="3826164" cy="1447800"/>
          </a:xfrm>
          <a:prstGeom prst="wedgeRoundRectCallout">
            <a:avLst>
              <a:gd name="adj1" fmla="val -2670"/>
              <a:gd name="adj2" fmla="val -10765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Try to </a:t>
            </a:r>
            <a:r>
              <a:rPr lang="en-US" sz="1600" b="1" dirty="0" smtClean="0"/>
              <a:t>identify the element with id attribute</a:t>
            </a:r>
            <a:r>
              <a:rPr lang="en-US" sz="1600" dirty="0" smtClean="0"/>
              <a:t> covers the contents you'd like to parse.</a:t>
            </a:r>
            <a:r>
              <a:rPr lang="en-US" sz="1600" dirty="0"/>
              <a:t> </a:t>
            </a:r>
            <a:r>
              <a:rPr lang="en-US" sz="1600" dirty="0" smtClean="0"/>
              <a:t>In this case &lt;div&gt; element with id "</a:t>
            </a:r>
            <a:r>
              <a:rPr lang="en-US" sz="1600" dirty="0" err="1" smtClean="0"/>
              <a:t>jobList</a:t>
            </a:r>
            <a:r>
              <a:rPr lang="en-US" sz="1600" dirty="0" smtClean="0"/>
              <a:t>" is better than &lt;div&gt; element with id </a:t>
            </a:r>
            <a:r>
              <a:rPr lang="en-US" sz="1600" dirty="0"/>
              <a:t>"</a:t>
            </a:r>
            <a:r>
              <a:rPr lang="en-US" sz="1600" dirty="0" err="1"/>
              <a:t>contentContainer</a:t>
            </a:r>
            <a:r>
              <a:rPr lang="en-US" sz="1600" dirty="0"/>
              <a:t>" </a:t>
            </a:r>
            <a:r>
              <a:rPr lang="en-US" sz="1600" dirty="0" smtClean="0"/>
              <a:t>or "app"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3385868"/>
            <a:ext cx="1524000" cy="15494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55464" y="2927398"/>
            <a:ext cx="685800" cy="15494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5108864" y="6060440"/>
            <a:ext cx="3581400" cy="530860"/>
          </a:xfrm>
          <a:prstGeom prst="wedgeRoundRectCallout">
            <a:avLst>
              <a:gd name="adj1" fmla="val -60607"/>
              <a:gd name="adj2" fmla="val -3856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Content should be covered by your selected element (i.e. div in this case)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10400" y="4148479"/>
            <a:ext cx="685800" cy="15494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7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5" name="TextBox 19"/>
          <p:cNvSpPr txBox="1"/>
          <p:nvPr/>
        </p:nvSpPr>
        <p:spPr>
          <a:xfrm>
            <a:off x="306531" y="2085951"/>
            <a:ext cx="8610601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requests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err="1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sz="2400" dirty="0" smtClean="0">
                <a:solidFill>
                  <a:schemeClr val="tx1"/>
                </a:solidFill>
              </a:rPr>
              <a:t> bs4 </a:t>
            </a: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BeautifulSoup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url = </a:t>
            </a:r>
            <a:r>
              <a:rPr lang="fr-FR" sz="2400" dirty="0" smtClean="0">
                <a:solidFill>
                  <a:srgbClr val="008000"/>
                </a:solidFill>
              </a:rPr>
              <a:t>"https://hk.jobsdb.com/</a:t>
            </a:r>
            <a:r>
              <a:rPr lang="fr-FR" sz="2400" dirty="0" err="1" smtClean="0">
                <a:solidFill>
                  <a:srgbClr val="008000"/>
                </a:solidFill>
              </a:rPr>
              <a:t>hk</a:t>
            </a:r>
            <a:r>
              <a:rPr lang="fr-FR" sz="2400" dirty="0" smtClean="0">
                <a:solidFill>
                  <a:srgbClr val="008000"/>
                </a:solidFill>
              </a:rPr>
              <a:t>/</a:t>
            </a:r>
            <a:r>
              <a:rPr lang="fr-FR" sz="2400" dirty="0" err="1" smtClean="0">
                <a:solidFill>
                  <a:srgbClr val="008000"/>
                </a:solidFill>
              </a:rPr>
              <a:t>search</a:t>
            </a:r>
            <a:r>
              <a:rPr lang="fr-FR" sz="2400" dirty="0" smtClean="0">
                <a:solidFill>
                  <a:srgbClr val="008000"/>
                </a:solidFill>
              </a:rPr>
              <a:t>-jobs/</a:t>
            </a:r>
            <a:r>
              <a:rPr lang="fr-FR" sz="2400" dirty="0" err="1" smtClean="0">
                <a:solidFill>
                  <a:srgbClr val="008000"/>
                </a:solidFill>
              </a:rPr>
              <a:t>iot-engineer</a:t>
            </a:r>
            <a:r>
              <a:rPr lang="fr-FR" sz="2400" dirty="0" smtClean="0">
                <a:solidFill>
                  <a:srgbClr val="008000"/>
                </a:solidFill>
              </a:rPr>
              <a:t>/1"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page = </a:t>
            </a:r>
            <a:r>
              <a:rPr lang="fr-FR" sz="2400" dirty="0" err="1" smtClean="0">
                <a:solidFill>
                  <a:schemeClr val="tx1"/>
                </a:solidFill>
              </a:rPr>
              <a:t>requests.get</a:t>
            </a:r>
            <a:r>
              <a:rPr lang="fr-FR" sz="2400" dirty="0" smtClean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sz="2400" dirty="0" err="1" smtClean="0">
                <a:solidFill>
                  <a:schemeClr val="tx1"/>
                </a:solidFill>
              </a:rPr>
              <a:t>soup</a:t>
            </a:r>
            <a:r>
              <a:rPr lang="fr-FR" sz="2400" dirty="0" smtClean="0">
                <a:solidFill>
                  <a:schemeClr val="tx1"/>
                </a:solidFill>
              </a:rPr>
              <a:t> = </a:t>
            </a:r>
            <a:r>
              <a:rPr lang="fr-FR" sz="2400" dirty="0" err="1" smtClean="0">
                <a:solidFill>
                  <a:schemeClr val="tx1"/>
                </a:solidFill>
              </a:rPr>
              <a:t>BeautifulSoup</a:t>
            </a:r>
            <a:r>
              <a:rPr lang="fr-FR" sz="2400" dirty="0" smtClean="0">
                <a:solidFill>
                  <a:schemeClr val="tx1"/>
                </a:solidFill>
              </a:rPr>
              <a:t>(</a:t>
            </a:r>
            <a:r>
              <a:rPr lang="fr-FR" sz="2400" dirty="0" err="1" smtClean="0">
                <a:solidFill>
                  <a:schemeClr val="tx1"/>
                </a:solidFill>
              </a:rPr>
              <a:t>page.content</a:t>
            </a:r>
            <a:r>
              <a:rPr lang="fr-FR" sz="2400" dirty="0" smtClean="0">
                <a:solidFill>
                  <a:schemeClr val="tx1"/>
                </a:solidFill>
              </a:rPr>
              <a:t>, </a:t>
            </a:r>
            <a:r>
              <a:rPr lang="fr-FR" sz="2400" dirty="0" smtClean="0">
                <a:solidFill>
                  <a:srgbClr val="008000"/>
                </a:solidFill>
              </a:rPr>
              <a:t>"</a:t>
            </a:r>
            <a:r>
              <a:rPr lang="fr-FR" sz="2400" dirty="0" err="1" smtClean="0">
                <a:solidFill>
                  <a:srgbClr val="008000"/>
                </a:solidFill>
              </a:rPr>
              <a:t>html.parser</a:t>
            </a:r>
            <a:r>
              <a:rPr lang="fr-FR" sz="2400" dirty="0" smtClean="0">
                <a:solidFill>
                  <a:srgbClr val="008000"/>
                </a:solidFill>
              </a:rPr>
              <a:t>"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err="1" smtClean="0">
                <a:solidFill>
                  <a:schemeClr val="tx1"/>
                </a:solidFill>
              </a:rPr>
              <a:t>results</a:t>
            </a:r>
            <a:r>
              <a:rPr lang="fr-FR" sz="2400" dirty="0" smtClean="0">
                <a:solidFill>
                  <a:schemeClr val="tx1"/>
                </a:solidFill>
              </a:rPr>
              <a:t> = </a:t>
            </a:r>
            <a:r>
              <a:rPr lang="fr-FR" sz="2400" dirty="0" err="1" smtClean="0">
                <a:solidFill>
                  <a:schemeClr val="tx1"/>
                </a:solidFill>
              </a:rPr>
              <a:t>soup.find</a:t>
            </a:r>
            <a:r>
              <a:rPr lang="fr-FR" sz="2400" dirty="0" smtClean="0">
                <a:solidFill>
                  <a:schemeClr val="tx1"/>
                </a:solidFill>
              </a:rPr>
              <a:t>(id=</a:t>
            </a:r>
            <a:r>
              <a:rPr lang="fr-FR" sz="2400" dirty="0" smtClean="0">
                <a:solidFill>
                  <a:srgbClr val="008000"/>
                </a:solidFill>
              </a:rPr>
              <a:t>"</a:t>
            </a:r>
            <a:r>
              <a:rPr lang="fr-FR" sz="2400" dirty="0" err="1" smtClean="0">
                <a:solidFill>
                  <a:srgbClr val="008000"/>
                </a:solidFill>
              </a:rPr>
              <a:t>contentContainer</a:t>
            </a:r>
            <a:r>
              <a:rPr lang="fr-FR" sz="2400" dirty="0" smtClean="0">
                <a:solidFill>
                  <a:srgbClr val="008000"/>
                </a:solidFill>
              </a:rPr>
              <a:t>"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2400" dirty="0" err="1" smtClean="0">
                <a:solidFill>
                  <a:srgbClr val="7030A0"/>
                </a:solidFill>
              </a:rPr>
              <a:t>print</a:t>
            </a:r>
            <a:r>
              <a:rPr lang="fr-FR" sz="2400" dirty="0" smtClean="0">
                <a:solidFill>
                  <a:schemeClr val="tx1"/>
                </a:solidFill>
              </a:rPr>
              <a:t> ( </a:t>
            </a:r>
            <a:r>
              <a:rPr lang="fr-FR" sz="2400" dirty="0" err="1" smtClean="0">
                <a:solidFill>
                  <a:schemeClr val="tx1"/>
                </a:solidFill>
              </a:rPr>
              <a:t>results.prettify</a:t>
            </a:r>
            <a:r>
              <a:rPr lang="fr-FR" sz="2400" dirty="0" smtClean="0">
                <a:solidFill>
                  <a:schemeClr val="tx1"/>
                </a:solidFill>
              </a:rPr>
              <a:t>()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5962304" y="2255207"/>
            <a:ext cx="27432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17" name="TextBox 19"/>
          <p:cNvSpPr txBox="1"/>
          <p:nvPr/>
        </p:nvSpPr>
        <p:spPr>
          <a:xfrm>
            <a:off x="6114704" y="2701483"/>
            <a:ext cx="2438400" cy="338554"/>
          </a:xfrm>
          <a:prstGeom prst="rect">
            <a:avLst/>
          </a:prstGeom>
          <a:solidFill>
            <a:srgbClr val="F2F7A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Squeezed text (7619 lines).</a:t>
            </a:r>
            <a:endParaRPr lang="en-US" sz="1600" dirty="0" smtClean="0">
              <a:solidFill>
                <a:srgbClr val="0000FF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481320" y="5338947"/>
            <a:ext cx="3203864" cy="609600"/>
          </a:xfrm>
          <a:prstGeom prst="wedgeRoundRectCallout">
            <a:avLst>
              <a:gd name="adj1" fmla="val -44438"/>
              <a:gd name="adj2" fmla="val -10677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Beautiful Soup can find specific element easily by its id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1090584" y="5715000"/>
            <a:ext cx="4189268" cy="914400"/>
          </a:xfrm>
          <a:prstGeom prst="wedgeRoundRectCallout">
            <a:avLst>
              <a:gd name="adj1" fmla="val -16735"/>
              <a:gd name="adj2" fmla="val -8122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.prettify() method is usually called before printing out all Beautiful Soup objects for humans to read easily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5762336" y="912809"/>
            <a:ext cx="3203864" cy="609600"/>
          </a:xfrm>
          <a:prstGeom prst="wedgeRoundRectCallout">
            <a:avLst>
              <a:gd name="adj1" fmla="val 11692"/>
              <a:gd name="adj2" fmla="val 23655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Right click and copy </a:t>
            </a:r>
            <a:r>
              <a:rPr lang="en-US" dirty="0" smtClean="0"/>
              <a:t>all the contents to notepad for display</a:t>
            </a:r>
          </a:p>
        </p:txBody>
      </p:sp>
    </p:spTree>
    <p:extLst>
      <p:ext uri="{BB962C8B-B14F-4D97-AF65-F5344CB8AC3E}">
        <p14:creationId xmlns:p14="http://schemas.microsoft.com/office/powerpoint/2010/main" val="247693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878" y="2076450"/>
            <a:ext cx="2081268" cy="4514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154579"/>
            <a:ext cx="4533900" cy="29683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045" y="3638770"/>
            <a:ext cx="5232613" cy="2952530"/>
          </a:xfrm>
          <a:prstGeom prst="rect">
            <a:avLst/>
          </a:prstGeom>
        </p:spPr>
      </p:pic>
      <p:sp>
        <p:nvSpPr>
          <p:cNvPr id="19" name="Rounded Rectangular Callout 18"/>
          <p:cNvSpPr/>
          <p:nvPr/>
        </p:nvSpPr>
        <p:spPr>
          <a:xfrm>
            <a:off x="152400" y="5917505"/>
            <a:ext cx="2179320" cy="783910"/>
          </a:xfrm>
          <a:prstGeom prst="wedgeRoundRectCallout">
            <a:avLst>
              <a:gd name="adj1" fmla="val 79504"/>
              <a:gd name="adj2" fmla="val -2150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74625" indent="-174625">
              <a:tabLst>
                <a:tab pos="174625" algn="l"/>
              </a:tabLst>
            </a:pPr>
            <a:r>
              <a:rPr lang="en-US" sz="1200" dirty="0" smtClean="0"/>
              <a:t>1. 	From the prettified source code, try to locate "Sales Engineer (IOT)" as of on the web page</a:t>
            </a:r>
            <a:endParaRPr lang="en-US" sz="1200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152400" y="4461758"/>
            <a:ext cx="2265596" cy="1261590"/>
          </a:xfrm>
          <a:prstGeom prst="wedgeRoundRectCallout">
            <a:avLst>
              <a:gd name="adj1" fmla="val 71820"/>
              <a:gd name="adj2" fmla="val 7429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AutoNum type="arabicPeriod" startAt="2"/>
              <a:tabLst>
                <a:tab pos="174625" algn="l"/>
              </a:tabLst>
            </a:pPr>
            <a:r>
              <a:rPr lang="en-US" sz="1200" dirty="0" smtClean="0"/>
              <a:t>Locate a </a:t>
            </a:r>
            <a:r>
              <a:rPr lang="en-US" sz="1200" b="1" dirty="0" smtClean="0"/>
              <a:t>suitable class name </a:t>
            </a:r>
            <a:r>
              <a:rPr lang="en-US" sz="1200" dirty="0" smtClean="0"/>
              <a:t>and try to used it to </a:t>
            </a:r>
            <a:r>
              <a:rPr lang="en-US" sz="1200" b="1" dirty="0" smtClean="0"/>
              <a:t>search the whole page</a:t>
            </a:r>
          </a:p>
          <a:p>
            <a:pPr marL="228600" indent="-228600">
              <a:buAutoNum type="arabicPeriod" startAt="2"/>
              <a:tabLst>
                <a:tab pos="174625" algn="l"/>
              </a:tabLst>
            </a:pPr>
            <a:r>
              <a:rPr lang="en-US" sz="1200" dirty="0" smtClean="0"/>
              <a:t>If there are other matches in this source, most likely it is the information you want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2819400" y="5917505"/>
            <a:ext cx="2876896" cy="33089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886200" y="2743200"/>
            <a:ext cx="2971800" cy="1524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4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5" name="TextBox 19"/>
          <p:cNvSpPr txBox="1"/>
          <p:nvPr/>
        </p:nvSpPr>
        <p:spPr>
          <a:xfrm>
            <a:off x="306531" y="2085951"/>
            <a:ext cx="8610601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requests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bs4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url = </a:t>
            </a:r>
            <a:r>
              <a:rPr lang="fr-FR" dirty="0">
                <a:solidFill>
                  <a:srgbClr val="008000"/>
                </a:solidFill>
              </a:rPr>
              <a:t>"https://hk.jobsdb.com/</a:t>
            </a:r>
            <a:r>
              <a:rPr lang="fr-FR" dirty="0" err="1">
                <a:solidFill>
                  <a:srgbClr val="008000"/>
                </a:solidFill>
              </a:rPr>
              <a:t>hk</a:t>
            </a:r>
            <a:r>
              <a:rPr lang="fr-FR" dirty="0">
                <a:solidFill>
                  <a:srgbClr val="008000"/>
                </a:solidFill>
              </a:rPr>
              <a:t>/</a:t>
            </a:r>
            <a:r>
              <a:rPr lang="fr-FR" dirty="0" err="1">
                <a:solidFill>
                  <a:srgbClr val="008000"/>
                </a:solidFill>
              </a:rPr>
              <a:t>search</a:t>
            </a:r>
            <a:r>
              <a:rPr lang="fr-FR" dirty="0">
                <a:solidFill>
                  <a:srgbClr val="008000"/>
                </a:solidFill>
              </a:rPr>
              <a:t>-jobs/</a:t>
            </a:r>
            <a:r>
              <a:rPr lang="fr-FR" dirty="0" err="1">
                <a:solidFill>
                  <a:srgbClr val="008000"/>
                </a:solidFill>
              </a:rPr>
              <a:t>iot-engineer</a:t>
            </a:r>
            <a:r>
              <a:rPr lang="fr-FR" dirty="0">
                <a:solidFill>
                  <a:srgbClr val="008000"/>
                </a:solidFill>
              </a:rPr>
              <a:t>/1"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page = </a:t>
            </a:r>
            <a:r>
              <a:rPr lang="fr-FR" dirty="0" err="1">
                <a:solidFill>
                  <a:schemeClr val="tx1"/>
                </a:solidFill>
              </a:rPr>
              <a:t>requests.get</a:t>
            </a:r>
            <a:r>
              <a:rPr lang="fr-FR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soup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r>
              <a:rPr lang="fr-FR" dirty="0">
                <a:solidFill>
                  <a:schemeClr val="tx1"/>
                </a:solidFill>
              </a:rPr>
              <a:t>(</a:t>
            </a:r>
            <a:r>
              <a:rPr lang="fr-FR" dirty="0" err="1">
                <a:solidFill>
                  <a:schemeClr val="tx1"/>
                </a:solidFill>
              </a:rPr>
              <a:t>page.content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 err="1">
                <a:solidFill>
                  <a:srgbClr val="008000"/>
                </a:solidFill>
              </a:rPr>
              <a:t>html.parser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results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soup.find</a:t>
            </a:r>
            <a:r>
              <a:rPr lang="fr-FR" dirty="0">
                <a:solidFill>
                  <a:schemeClr val="tx1"/>
                </a:solidFill>
              </a:rPr>
              <a:t>(id=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 err="1">
                <a:solidFill>
                  <a:srgbClr val="008000"/>
                </a:solidFill>
              </a:rPr>
              <a:t>contentContainer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job_elements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results.find_all</a:t>
            </a:r>
            <a:r>
              <a:rPr lang="fr-FR" dirty="0" smtClean="0">
                <a:solidFill>
                  <a:schemeClr val="tx1"/>
                </a:solidFill>
              </a:rPr>
              <a:t>(</a:t>
            </a:r>
            <a:r>
              <a:rPr lang="fr-FR" dirty="0" smtClean="0">
                <a:solidFill>
                  <a:srgbClr val="008000"/>
                </a:solidFill>
              </a:rPr>
              <a:t>"div"</a:t>
            </a:r>
            <a:r>
              <a:rPr lang="fr-FR" dirty="0" smtClean="0">
                <a:solidFill>
                  <a:schemeClr val="tx1"/>
                </a:solidFill>
              </a:rPr>
              <a:t>, class_=</a:t>
            </a:r>
            <a:r>
              <a:rPr lang="fr-FR" dirty="0" smtClean="0">
                <a:solidFill>
                  <a:srgbClr val="008000"/>
                </a:solidFill>
              </a:rPr>
              <a:t>"</a:t>
            </a:r>
            <a:r>
              <a:rPr lang="fr-FR" dirty="0" err="1" smtClean="0">
                <a:solidFill>
                  <a:srgbClr val="008000"/>
                </a:solidFill>
              </a:rPr>
              <a:t>FYwKg</a:t>
            </a:r>
            <a:r>
              <a:rPr lang="fr-FR" dirty="0" smtClean="0">
                <a:solidFill>
                  <a:srgbClr val="008000"/>
                </a:solidFill>
              </a:rPr>
              <a:t> </a:t>
            </a:r>
            <a:r>
              <a:rPr lang="fr-FR" dirty="0">
                <a:solidFill>
                  <a:srgbClr val="008000"/>
                </a:solidFill>
              </a:rPr>
              <a:t>_2j8fZ_0 sIMFL_0 _</a:t>
            </a:r>
            <a:r>
              <a:rPr lang="fr-FR" dirty="0" smtClean="0">
                <a:solidFill>
                  <a:srgbClr val="008000"/>
                </a:solidFill>
              </a:rPr>
              <a:t>1JtWu_0"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job_element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job_elements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    </a:t>
            </a:r>
            <a:r>
              <a:rPr lang="fr-FR" dirty="0" err="1">
                <a:solidFill>
                  <a:srgbClr val="7030A0"/>
                </a:solidFill>
              </a:rPr>
              <a:t>print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 smtClean="0">
                <a:solidFill>
                  <a:schemeClr val="tx1"/>
                </a:solidFill>
              </a:rPr>
              <a:t>job_element</a:t>
            </a:r>
            <a:r>
              <a:rPr lang="fr-FR" dirty="0" smtClean="0">
                <a:solidFill>
                  <a:schemeClr val="tx1"/>
                </a:solidFill>
              </a:rPr>
              <a:t>, end=</a:t>
            </a:r>
            <a:r>
              <a:rPr lang="fr-FR" dirty="0" smtClean="0">
                <a:solidFill>
                  <a:srgbClr val="008000"/>
                </a:solidFill>
              </a:rPr>
              <a:t>"\n"</a:t>
            </a:r>
            <a:r>
              <a:rPr lang="fr-FR" dirty="0" smtClean="0">
                <a:solidFill>
                  <a:schemeClr val="tx1"/>
                </a:solidFill>
              </a:rPr>
              <a:t>*2)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306531" y="5338947"/>
            <a:ext cx="8610601" cy="136960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&lt;div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_2j8fZ_0 sIMFL_0 _1JtWu_0"&gt;Software Engineer/ Senior Software Engineer (</a:t>
            </a:r>
            <a:r>
              <a:rPr lang="en-US" sz="1300" dirty="0" err="1">
                <a:solidFill>
                  <a:srgbClr val="0000FF"/>
                </a:solidFill>
              </a:rPr>
              <a:t>IoT</a:t>
            </a:r>
            <a:r>
              <a:rPr lang="en-US" sz="1300" dirty="0">
                <a:solidFill>
                  <a:srgbClr val="0000FF"/>
                </a:solidFill>
              </a:rPr>
              <a:t>)&lt;/div&gt;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&lt;div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_2j8fZ_0 sIMFL_0 _1JtWu_0"&gt;</a:t>
            </a:r>
            <a:r>
              <a:rPr lang="en-US" sz="1300" dirty="0" err="1">
                <a:solidFill>
                  <a:srgbClr val="0000FF"/>
                </a:solidFill>
              </a:rPr>
              <a:t>Golang</a:t>
            </a:r>
            <a:r>
              <a:rPr lang="en-US" sz="1300" dirty="0">
                <a:solidFill>
                  <a:srgbClr val="0000FF"/>
                </a:solidFill>
              </a:rPr>
              <a:t> Software Engineer (Smart Building &amp;amp; </a:t>
            </a:r>
            <a:r>
              <a:rPr lang="en-US" sz="1300" dirty="0" err="1">
                <a:solidFill>
                  <a:srgbClr val="0000FF"/>
                </a:solidFill>
              </a:rPr>
              <a:t>IoT</a:t>
            </a:r>
            <a:r>
              <a:rPr lang="en-US" sz="1300" dirty="0">
                <a:solidFill>
                  <a:srgbClr val="0000FF"/>
                </a:solidFill>
              </a:rPr>
              <a:t>)&lt;/div&gt;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&lt;div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_2j8fZ_0 sIMFL_0 _1JtWu_0"&gt;Software </a:t>
            </a:r>
            <a:r>
              <a:rPr lang="en-US" sz="1300" dirty="0" err="1">
                <a:solidFill>
                  <a:srgbClr val="0000FF"/>
                </a:solidFill>
              </a:rPr>
              <a:t>R&amp;amp;D</a:t>
            </a:r>
            <a:r>
              <a:rPr lang="en-US" sz="1300" dirty="0">
                <a:solidFill>
                  <a:srgbClr val="0000FF"/>
                </a:solidFill>
              </a:rPr>
              <a:t> Engineer (</a:t>
            </a:r>
            <a:r>
              <a:rPr lang="en-US" sz="1300" dirty="0" err="1">
                <a:solidFill>
                  <a:srgbClr val="0000FF"/>
                </a:solidFill>
              </a:rPr>
              <a:t>IoT</a:t>
            </a:r>
            <a:r>
              <a:rPr lang="en-US" sz="1300" dirty="0">
                <a:solidFill>
                  <a:srgbClr val="0000FF"/>
                </a:solidFill>
              </a:rPr>
              <a:t>, AI, Big Data)&lt;/div&gt;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&lt;div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_2j8fZ_0 sIMFL_0 _1JtWu_0"&gt;Sales Engineer (IOT)&lt;/div&gt;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5" name="Cloud Callout 4"/>
          <p:cNvSpPr/>
          <p:nvPr/>
        </p:nvSpPr>
        <p:spPr>
          <a:xfrm>
            <a:off x="4048760" y="4648200"/>
            <a:ext cx="4656744" cy="953125"/>
          </a:xfrm>
          <a:prstGeom prst="cloudCallout">
            <a:avLst>
              <a:gd name="adj1" fmla="val -44997"/>
              <a:gd name="adj2" fmla="val 5372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How to display other information, such as company name, district, how many days ago of this post?</a:t>
            </a:r>
            <a:endParaRPr lang="en-US" sz="1600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5406851" y="3334063"/>
            <a:ext cx="3644092" cy="609600"/>
          </a:xfrm>
          <a:prstGeom prst="wedgeRoundRectCallout">
            <a:avLst>
              <a:gd name="adj1" fmla="val -38025"/>
              <a:gd name="adj2" fmla="val 8655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Another class name may have to be used to include other information you want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1995746" y="5198017"/>
            <a:ext cx="2670349" cy="362263"/>
          </a:xfrm>
          <a:prstGeom prst="wedgeRoundRectCallout">
            <a:avLst>
              <a:gd name="adj1" fmla="val 39211"/>
              <a:gd name="adj2" fmla="val -20792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Beware of the </a:t>
            </a:r>
            <a:r>
              <a:rPr lang="en-US" sz="1600" b="1" u="sng" dirty="0" smtClean="0"/>
              <a:t>underline</a:t>
            </a:r>
            <a:r>
              <a:rPr lang="en-US" sz="1600" dirty="0" smtClean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113806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5" name="TextBox 19"/>
          <p:cNvSpPr txBox="1"/>
          <p:nvPr/>
        </p:nvSpPr>
        <p:spPr>
          <a:xfrm>
            <a:off x="306531" y="2085951"/>
            <a:ext cx="8610601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requests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bs4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url = </a:t>
            </a:r>
            <a:r>
              <a:rPr lang="fr-FR" dirty="0">
                <a:solidFill>
                  <a:srgbClr val="008000"/>
                </a:solidFill>
              </a:rPr>
              <a:t>"https://hk.jobsdb.com/</a:t>
            </a:r>
            <a:r>
              <a:rPr lang="fr-FR" dirty="0" err="1">
                <a:solidFill>
                  <a:srgbClr val="008000"/>
                </a:solidFill>
              </a:rPr>
              <a:t>hk</a:t>
            </a:r>
            <a:r>
              <a:rPr lang="fr-FR" dirty="0">
                <a:solidFill>
                  <a:srgbClr val="008000"/>
                </a:solidFill>
              </a:rPr>
              <a:t>/</a:t>
            </a:r>
            <a:r>
              <a:rPr lang="fr-FR" dirty="0" err="1">
                <a:solidFill>
                  <a:srgbClr val="008000"/>
                </a:solidFill>
              </a:rPr>
              <a:t>search</a:t>
            </a:r>
            <a:r>
              <a:rPr lang="fr-FR" dirty="0">
                <a:solidFill>
                  <a:srgbClr val="008000"/>
                </a:solidFill>
              </a:rPr>
              <a:t>-jobs/</a:t>
            </a:r>
            <a:r>
              <a:rPr lang="fr-FR" dirty="0" err="1">
                <a:solidFill>
                  <a:srgbClr val="008000"/>
                </a:solidFill>
              </a:rPr>
              <a:t>iot-engineer</a:t>
            </a:r>
            <a:r>
              <a:rPr lang="fr-FR" dirty="0">
                <a:solidFill>
                  <a:srgbClr val="008000"/>
                </a:solidFill>
              </a:rPr>
              <a:t>/1"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page = </a:t>
            </a:r>
            <a:r>
              <a:rPr lang="fr-FR" dirty="0" err="1">
                <a:solidFill>
                  <a:schemeClr val="tx1"/>
                </a:solidFill>
              </a:rPr>
              <a:t>requests.get</a:t>
            </a:r>
            <a:r>
              <a:rPr lang="fr-FR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soup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r>
              <a:rPr lang="fr-FR" dirty="0">
                <a:solidFill>
                  <a:schemeClr val="tx1"/>
                </a:solidFill>
              </a:rPr>
              <a:t>(</a:t>
            </a:r>
            <a:r>
              <a:rPr lang="fr-FR" dirty="0" err="1">
                <a:solidFill>
                  <a:schemeClr val="tx1"/>
                </a:solidFill>
              </a:rPr>
              <a:t>page.content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 err="1">
                <a:solidFill>
                  <a:srgbClr val="008000"/>
                </a:solidFill>
              </a:rPr>
              <a:t>html.parser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results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soup.find</a:t>
            </a:r>
            <a:r>
              <a:rPr lang="fr-FR" dirty="0">
                <a:solidFill>
                  <a:schemeClr val="tx1"/>
                </a:solidFill>
              </a:rPr>
              <a:t>(id=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 err="1">
                <a:solidFill>
                  <a:srgbClr val="008000"/>
                </a:solidFill>
              </a:rPr>
              <a:t>contentContainer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5313363" indent="-5313363">
              <a:buNone/>
            </a:pPr>
            <a:r>
              <a:rPr lang="fr-FR" dirty="0" err="1">
                <a:solidFill>
                  <a:schemeClr val="tx1"/>
                </a:solidFill>
              </a:rPr>
              <a:t>job_elements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results.find_all</a:t>
            </a:r>
            <a:r>
              <a:rPr lang="fr-FR" dirty="0">
                <a:solidFill>
                  <a:schemeClr val="tx1"/>
                </a:solidFill>
              </a:rPr>
              <a:t>(</a:t>
            </a:r>
            <a:r>
              <a:rPr lang="fr-FR" dirty="0">
                <a:solidFill>
                  <a:srgbClr val="008000"/>
                </a:solidFill>
              </a:rPr>
              <a:t>"div"</a:t>
            </a:r>
            <a:r>
              <a:rPr lang="fr-FR" dirty="0">
                <a:solidFill>
                  <a:schemeClr val="tx1"/>
                </a:solidFill>
              </a:rPr>
              <a:t>, class_=</a:t>
            </a:r>
            <a:r>
              <a:rPr lang="fr-FR" dirty="0">
                <a:solidFill>
                  <a:srgbClr val="008000"/>
                </a:solidFill>
              </a:rPr>
              <a:t>"</a:t>
            </a:r>
            <a:r>
              <a:rPr lang="fr-FR" dirty="0" err="1">
                <a:solidFill>
                  <a:srgbClr val="008000"/>
                </a:solidFill>
              </a:rPr>
              <a:t>FYwKg</a:t>
            </a:r>
            <a:r>
              <a:rPr lang="fr-FR" dirty="0">
                <a:solidFill>
                  <a:srgbClr val="008000"/>
                </a:solidFill>
              </a:rPr>
              <a:t> _1GAuD fB92N_0 _1pAdR_0 FLByR_0 _2QIfI_0 _3ftyQ _1lyEa _1N8Dy"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job_element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job_elements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    </a:t>
            </a:r>
            <a:r>
              <a:rPr lang="fr-FR" dirty="0" err="1">
                <a:solidFill>
                  <a:srgbClr val="7030A0"/>
                </a:solidFill>
              </a:rPr>
              <a:t>print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job_element.prettify</a:t>
            </a:r>
            <a:r>
              <a:rPr lang="fr-FR" dirty="0">
                <a:solidFill>
                  <a:schemeClr val="tx1"/>
                </a:solidFill>
              </a:rPr>
              <a:t>(), end=</a:t>
            </a:r>
            <a:r>
              <a:rPr lang="fr-FR" dirty="0">
                <a:solidFill>
                  <a:srgbClr val="008000"/>
                </a:solidFill>
              </a:rPr>
              <a:t>"\n"</a:t>
            </a:r>
            <a:r>
              <a:rPr lang="fr-FR" dirty="0">
                <a:solidFill>
                  <a:schemeClr val="tx1"/>
                </a:solidFill>
              </a:rPr>
              <a:t>*2)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01451" y="5981700"/>
            <a:ext cx="4472016" cy="609600"/>
          </a:xfrm>
          <a:prstGeom prst="wedgeRoundRectCallout">
            <a:avLst>
              <a:gd name="adj1" fmla="val -604"/>
              <a:gd name="adj2" fmla="val -13455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You may find the contents difficult to read if you forgot to call .prettify() method here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902198" y="5714020"/>
            <a:ext cx="3889549" cy="609600"/>
          </a:xfrm>
          <a:prstGeom prst="wedgeRoundRectCallout">
            <a:avLst>
              <a:gd name="adj1" fmla="val -62773"/>
              <a:gd name="adj2" fmla="val -9789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Add one more line break to read the contents even more easily</a:t>
            </a:r>
          </a:p>
        </p:txBody>
      </p:sp>
    </p:spTree>
    <p:extLst>
      <p:ext uri="{BB962C8B-B14F-4D97-AF65-F5344CB8AC3E}">
        <p14:creationId xmlns:p14="http://schemas.microsoft.com/office/powerpoint/2010/main" val="297474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Box 19"/>
          <p:cNvSpPr txBox="1"/>
          <p:nvPr/>
        </p:nvSpPr>
        <p:spPr>
          <a:xfrm>
            <a:off x="266699" y="2133600"/>
            <a:ext cx="8610601" cy="437042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…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                   </a:t>
            </a:r>
            <a:r>
              <a:rPr lang="en-US" sz="1300" dirty="0">
                <a:solidFill>
                  <a:srgbClr val="0000FF"/>
                </a:solidFill>
              </a:rPr>
              <a:t>&lt;div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_36UVG_0"&gt;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&lt;h1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_2Bz3E C6ZIU_0 _6ufcS_0 _2DNlq_0 sQuda_0"&gt;</a:t>
            </a:r>
          </a:p>
          <a:p>
            <a:pPr marL="974725" indent="-974725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 &lt;a class="DvvsL_0 _1p9OP" </a:t>
            </a:r>
            <a:r>
              <a:rPr lang="en-US" sz="1300" dirty="0" err="1">
                <a:solidFill>
                  <a:srgbClr val="0000FF"/>
                </a:solidFill>
              </a:rPr>
              <a:t>href</a:t>
            </a:r>
            <a:r>
              <a:rPr lang="en-US" sz="1300" dirty="0">
                <a:solidFill>
                  <a:srgbClr val="0000FF"/>
                </a:solidFill>
              </a:rPr>
              <a:t>="/</a:t>
            </a:r>
            <a:r>
              <a:rPr lang="en-US" sz="1300" dirty="0" err="1">
                <a:solidFill>
                  <a:srgbClr val="0000FF"/>
                </a:solidFill>
              </a:rPr>
              <a:t>hk</a:t>
            </a:r>
            <a:r>
              <a:rPr lang="en-US" sz="1300" dirty="0">
                <a:solidFill>
                  <a:srgbClr val="0000FF"/>
                </a:solidFill>
              </a:rPr>
              <a:t>/</a:t>
            </a:r>
            <a:r>
              <a:rPr lang="en-US" sz="1300" dirty="0" err="1">
                <a:solidFill>
                  <a:srgbClr val="0000FF"/>
                </a:solidFill>
              </a:rPr>
              <a:t>en</a:t>
            </a:r>
            <a:r>
              <a:rPr lang="en-US" sz="1300" dirty="0">
                <a:solidFill>
                  <a:srgbClr val="0000FF"/>
                </a:solidFill>
              </a:rPr>
              <a:t>/job/job-100003008288355?token=0~4d2f7b3d-95dd-4d63-98b4-c93b0c1340d7&amp;amp;sectionRank=4&amp;amp;jobId=jobsdb-hk-job-100003008288355" </a:t>
            </a:r>
            <a:r>
              <a:rPr lang="en-US" sz="1300" dirty="0" err="1">
                <a:solidFill>
                  <a:srgbClr val="0000FF"/>
                </a:solidFill>
              </a:rPr>
              <a:t>rel</a:t>
            </a:r>
            <a:r>
              <a:rPr lang="en-US" sz="1300" dirty="0">
                <a:solidFill>
                  <a:srgbClr val="0000FF"/>
                </a:solidFill>
              </a:rPr>
              <a:t>="</a:t>
            </a:r>
            <a:r>
              <a:rPr lang="en-US" sz="1300" dirty="0" err="1">
                <a:solidFill>
                  <a:srgbClr val="0000FF"/>
                </a:solidFill>
              </a:rPr>
              <a:t>noopener</a:t>
            </a:r>
            <a:r>
              <a:rPr lang="en-US" sz="1300" dirty="0">
                <a:solidFill>
                  <a:srgbClr val="0000FF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noreferrer</a:t>
            </a:r>
            <a:r>
              <a:rPr lang="en-US" sz="1300" dirty="0">
                <a:solidFill>
                  <a:srgbClr val="0000FF"/>
                </a:solidFill>
              </a:rPr>
              <a:t>" target="_top"&gt;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  &lt;div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_2j8fZ_0 sIMFL_0 _1JtWu_0"&gt;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   Sales Engineer (IOT)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  &lt;/div&gt;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 &lt;/a&gt;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&lt;/h1&gt;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&lt;span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_2Bz3E C6ZIU_0 _6ufcS_0 _2DNlq_0 _29m7__0"&gt;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 B &amp;amp; T Engineering Ltd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&lt;/span&gt;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&lt;/div&gt;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&lt;span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_2Bz3E C6ZIU_0 _1_nER_0 _2DNlq_0 sQuda_0"&gt;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&lt;span class="</a:t>
            </a:r>
            <a:r>
              <a:rPr lang="en-US" sz="1300" dirty="0" err="1">
                <a:solidFill>
                  <a:srgbClr val="0000FF"/>
                </a:solidFill>
              </a:rPr>
              <a:t>FYwKg</a:t>
            </a:r>
            <a:r>
              <a:rPr lang="en-US" sz="1300" dirty="0">
                <a:solidFill>
                  <a:srgbClr val="0000FF"/>
                </a:solidFill>
              </a:rPr>
              <a:t> _3MPd_ _2Bz3E And8z"&gt;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 </a:t>
            </a:r>
            <a:r>
              <a:rPr lang="en-US" sz="1300" dirty="0" err="1">
                <a:solidFill>
                  <a:srgbClr val="0000FF"/>
                </a:solidFill>
              </a:rPr>
              <a:t>Kwun</a:t>
            </a:r>
            <a:r>
              <a:rPr lang="en-US" sz="1300" dirty="0">
                <a:solidFill>
                  <a:srgbClr val="0000FF"/>
                </a:solidFill>
              </a:rPr>
              <a:t> Tong Area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           &lt;/span</a:t>
            </a:r>
            <a:r>
              <a:rPr lang="en-US" sz="1300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990600" y="3639312"/>
            <a:ext cx="3733800" cy="22860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4608576"/>
            <a:ext cx="4953000" cy="22860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90600" y="5605272"/>
            <a:ext cx="3657600" cy="22860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0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3: Parse HTML Code with Beautiful Soup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5" name="TextBox 19"/>
          <p:cNvSpPr txBox="1"/>
          <p:nvPr/>
        </p:nvSpPr>
        <p:spPr>
          <a:xfrm>
            <a:off x="306531" y="2085951"/>
            <a:ext cx="8610601" cy="41857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requests</a:t>
            </a:r>
            <a:endParaRPr lang="fr-F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400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sz="1400" dirty="0">
                <a:solidFill>
                  <a:schemeClr val="tx1"/>
                </a:solidFill>
              </a:rPr>
              <a:t> bs4 </a:t>
            </a: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BeautifulSoup</a:t>
            </a:r>
            <a:endParaRPr lang="fr-F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url = </a:t>
            </a:r>
            <a:r>
              <a:rPr lang="fr-FR" sz="1400" dirty="0">
                <a:solidFill>
                  <a:srgbClr val="008000"/>
                </a:solidFill>
              </a:rPr>
              <a:t>"https://hk.jobsdb.com/</a:t>
            </a:r>
            <a:r>
              <a:rPr lang="fr-FR" sz="1400" dirty="0" err="1">
                <a:solidFill>
                  <a:srgbClr val="008000"/>
                </a:solidFill>
              </a:rPr>
              <a:t>hk</a:t>
            </a:r>
            <a:r>
              <a:rPr lang="fr-FR" sz="1400" dirty="0">
                <a:solidFill>
                  <a:srgbClr val="008000"/>
                </a:solidFill>
              </a:rPr>
              <a:t>/</a:t>
            </a:r>
            <a:r>
              <a:rPr lang="fr-FR" sz="1400" dirty="0" err="1">
                <a:solidFill>
                  <a:srgbClr val="008000"/>
                </a:solidFill>
              </a:rPr>
              <a:t>search</a:t>
            </a:r>
            <a:r>
              <a:rPr lang="fr-FR" sz="1400" dirty="0">
                <a:solidFill>
                  <a:srgbClr val="008000"/>
                </a:solidFill>
              </a:rPr>
              <a:t>-jobs/</a:t>
            </a:r>
            <a:r>
              <a:rPr lang="fr-FR" sz="1400" dirty="0" err="1">
                <a:solidFill>
                  <a:srgbClr val="008000"/>
                </a:solidFill>
              </a:rPr>
              <a:t>iot-engineer</a:t>
            </a:r>
            <a:r>
              <a:rPr lang="fr-FR" sz="1400" dirty="0">
                <a:solidFill>
                  <a:srgbClr val="008000"/>
                </a:solidFill>
              </a:rPr>
              <a:t>/1"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page = </a:t>
            </a:r>
            <a:r>
              <a:rPr lang="fr-FR" sz="1400" dirty="0" err="1">
                <a:solidFill>
                  <a:schemeClr val="tx1"/>
                </a:solidFill>
              </a:rPr>
              <a:t>requests.get</a:t>
            </a:r>
            <a:r>
              <a:rPr lang="fr-FR" sz="1400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sz="1400" dirty="0" err="1">
                <a:solidFill>
                  <a:schemeClr val="tx1"/>
                </a:solidFill>
              </a:rPr>
              <a:t>soup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BeautifulSoup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dirty="0" err="1">
                <a:solidFill>
                  <a:schemeClr val="tx1"/>
                </a:solidFill>
              </a:rPr>
              <a:t>page.content</a:t>
            </a:r>
            <a:r>
              <a:rPr lang="fr-FR" sz="1400" dirty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html.parser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 err="1">
                <a:solidFill>
                  <a:schemeClr val="tx1"/>
                </a:solidFill>
              </a:rPr>
              <a:t>results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soup.find</a:t>
            </a:r>
            <a:r>
              <a:rPr lang="fr-FR" sz="1400" dirty="0">
                <a:solidFill>
                  <a:schemeClr val="tx1"/>
                </a:solidFill>
              </a:rPr>
              <a:t>(id=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contentContainer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pPr marL="7712075" indent="-7712075">
              <a:buNone/>
            </a:pPr>
            <a:r>
              <a:rPr lang="fr-FR" sz="1400" dirty="0" err="1">
                <a:solidFill>
                  <a:schemeClr val="tx1"/>
                </a:solidFill>
              </a:rPr>
              <a:t>job_elements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results.find_all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"div"</a:t>
            </a:r>
            <a:r>
              <a:rPr lang="fr-FR" sz="1400" dirty="0">
                <a:solidFill>
                  <a:schemeClr val="tx1"/>
                </a:solidFill>
              </a:rPr>
              <a:t>, 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_1GAuD fB92N_0 _1pAdR_0 FLByR_0 _2QIfI_0 _3ftyQ _1lyEa _1N8Dy"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job_element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job_elements</a:t>
            </a:r>
            <a:r>
              <a:rPr lang="fr-FR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fr-FR" sz="1400" dirty="0" smtClean="0">
                <a:solidFill>
                  <a:schemeClr val="tx1"/>
                </a:solidFill>
              </a:rPr>
              <a:t>    </a:t>
            </a:r>
            <a:r>
              <a:rPr lang="fr-FR" sz="1400" dirty="0" err="1" smtClean="0">
                <a:solidFill>
                  <a:schemeClr val="tx1"/>
                </a:solidFill>
              </a:rPr>
              <a:t>title_element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"div"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_2j8fZ_0 sIMFL_0 _1JtWu_0"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chemeClr val="tx1"/>
                </a:solidFill>
              </a:rPr>
              <a:t>company_element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span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_2Bz3E C6ZIU_0 _6ufcS_0 _2DNlq_0 _29m7__0"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chemeClr val="tx1"/>
                </a:solidFill>
              </a:rPr>
              <a:t>district_element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span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_3MPd_ _2Bz3E And8z"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chemeClr val="tx1"/>
                </a:solidFill>
              </a:rPr>
              <a:t>days_ago_element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 smtClean="0">
                <a:solidFill>
                  <a:srgbClr val="008000"/>
                </a:solidFill>
              </a:rPr>
              <a:t>"</a:t>
            </a:r>
            <a:r>
              <a:rPr lang="fr-FR" sz="1400" dirty="0" err="1" smtClean="0">
                <a:solidFill>
                  <a:srgbClr val="008000"/>
                </a:solidFill>
              </a:rPr>
              <a:t>span</a:t>
            </a:r>
            <a:r>
              <a:rPr lang="fr-FR" sz="1400" dirty="0" smtClean="0">
                <a:solidFill>
                  <a:srgbClr val="008000"/>
                </a:solidFill>
              </a:rPr>
              <a:t>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_2Bz3E C6ZIU_0 _1_nER_0 _3KSG8_0 _29m7__0"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title_element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company_element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district_element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days_ago_element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1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Scraping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Part 4: Extract Text From HTML Elements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5" name="TextBox 19"/>
          <p:cNvSpPr txBox="1"/>
          <p:nvPr/>
        </p:nvSpPr>
        <p:spPr>
          <a:xfrm>
            <a:off x="266699" y="2154992"/>
            <a:ext cx="8610601" cy="46166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requests</a:t>
            </a:r>
            <a:endParaRPr lang="fr-F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400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sz="1400" dirty="0">
                <a:solidFill>
                  <a:schemeClr val="tx1"/>
                </a:solidFill>
              </a:rPr>
              <a:t> bs4 </a:t>
            </a: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BeautifulSoup</a:t>
            </a:r>
            <a:endParaRPr lang="fr-FR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url = </a:t>
            </a:r>
            <a:r>
              <a:rPr lang="fr-FR" sz="1400" dirty="0">
                <a:solidFill>
                  <a:srgbClr val="008000"/>
                </a:solidFill>
              </a:rPr>
              <a:t>"https://hk.jobsdb.com/</a:t>
            </a:r>
            <a:r>
              <a:rPr lang="fr-FR" sz="1400" dirty="0" err="1">
                <a:solidFill>
                  <a:srgbClr val="008000"/>
                </a:solidFill>
              </a:rPr>
              <a:t>hk</a:t>
            </a:r>
            <a:r>
              <a:rPr lang="fr-FR" sz="1400" dirty="0">
                <a:solidFill>
                  <a:srgbClr val="008000"/>
                </a:solidFill>
              </a:rPr>
              <a:t>/</a:t>
            </a:r>
            <a:r>
              <a:rPr lang="fr-FR" sz="1400" dirty="0" err="1">
                <a:solidFill>
                  <a:srgbClr val="008000"/>
                </a:solidFill>
              </a:rPr>
              <a:t>search</a:t>
            </a:r>
            <a:r>
              <a:rPr lang="fr-FR" sz="1400" dirty="0">
                <a:solidFill>
                  <a:srgbClr val="008000"/>
                </a:solidFill>
              </a:rPr>
              <a:t>-jobs/</a:t>
            </a:r>
            <a:r>
              <a:rPr lang="fr-FR" sz="1400" dirty="0" err="1">
                <a:solidFill>
                  <a:srgbClr val="008000"/>
                </a:solidFill>
              </a:rPr>
              <a:t>iot-engineer</a:t>
            </a:r>
            <a:r>
              <a:rPr lang="fr-FR" sz="1400" dirty="0">
                <a:solidFill>
                  <a:srgbClr val="008000"/>
                </a:solidFill>
              </a:rPr>
              <a:t>/1"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page = </a:t>
            </a:r>
            <a:r>
              <a:rPr lang="fr-FR" sz="1400" dirty="0" err="1">
                <a:solidFill>
                  <a:schemeClr val="tx1"/>
                </a:solidFill>
              </a:rPr>
              <a:t>requests.get</a:t>
            </a:r>
            <a:r>
              <a:rPr lang="fr-FR" sz="1400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sz="1400" dirty="0" err="1">
                <a:solidFill>
                  <a:schemeClr val="tx1"/>
                </a:solidFill>
              </a:rPr>
              <a:t>soup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BeautifulSoup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dirty="0" err="1">
                <a:solidFill>
                  <a:schemeClr val="tx1"/>
                </a:solidFill>
              </a:rPr>
              <a:t>page.content</a:t>
            </a:r>
            <a:r>
              <a:rPr lang="fr-FR" sz="1400" dirty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html.parser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 err="1">
                <a:solidFill>
                  <a:schemeClr val="tx1"/>
                </a:solidFill>
              </a:rPr>
              <a:t>results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soup.find</a:t>
            </a:r>
            <a:r>
              <a:rPr lang="fr-FR" sz="1400" dirty="0">
                <a:solidFill>
                  <a:schemeClr val="tx1"/>
                </a:solidFill>
              </a:rPr>
              <a:t>(id=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contentContainer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pPr marL="7712075" indent="-7712075">
              <a:buNone/>
            </a:pPr>
            <a:r>
              <a:rPr lang="fr-FR" sz="1400" dirty="0" err="1">
                <a:solidFill>
                  <a:schemeClr val="tx1"/>
                </a:solidFill>
              </a:rPr>
              <a:t>job_elements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results.find_all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"div"</a:t>
            </a:r>
            <a:r>
              <a:rPr lang="fr-FR" sz="1400" dirty="0">
                <a:solidFill>
                  <a:schemeClr val="tx1"/>
                </a:solidFill>
              </a:rPr>
              <a:t>, 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_1GAuD fB92N_0 _1pAdR_0 FLByR_0 _2QIfI_0 _3ftyQ _1lyEa _1N8Dy"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job_element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job_elements</a:t>
            </a:r>
            <a:r>
              <a:rPr lang="fr-FR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fr-FR" sz="1400" dirty="0" smtClean="0">
                <a:solidFill>
                  <a:schemeClr val="tx1"/>
                </a:solidFill>
              </a:rPr>
              <a:t>    </a:t>
            </a:r>
            <a:r>
              <a:rPr lang="fr-FR" sz="1400" dirty="0" err="1" smtClean="0">
                <a:solidFill>
                  <a:schemeClr val="tx1"/>
                </a:solidFill>
              </a:rPr>
              <a:t>title_element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"div"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_2j8fZ_0 sIMFL_0 _1JtWu_0"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chemeClr val="tx1"/>
                </a:solidFill>
              </a:rPr>
              <a:t>company_element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span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_2Bz3E C6ZIU_0 _6ufcS_0 _2DNlq_0 _29m7__0"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chemeClr val="tx1"/>
                </a:solidFill>
              </a:rPr>
              <a:t>district_element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span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_3MPd_ _2Bz3E And8z"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chemeClr val="tx1"/>
                </a:solidFill>
              </a:rPr>
              <a:t>days_ago_element</a:t>
            </a:r>
            <a:r>
              <a:rPr lang="fr-FR" sz="1400" dirty="0">
                <a:solidFill>
                  <a:schemeClr val="tx1"/>
                </a:solidFill>
              </a:rPr>
              <a:t> = </a:t>
            </a:r>
            <a:r>
              <a:rPr lang="fr-FR" sz="1400" dirty="0" err="1">
                <a:solidFill>
                  <a:schemeClr val="tx1"/>
                </a:solidFill>
              </a:rPr>
              <a:t>job_element.find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 smtClean="0">
                <a:solidFill>
                  <a:srgbClr val="008000"/>
                </a:solidFill>
              </a:rPr>
              <a:t>"</a:t>
            </a:r>
            <a:r>
              <a:rPr lang="fr-FR" sz="1400" dirty="0" err="1" smtClean="0">
                <a:solidFill>
                  <a:srgbClr val="008000"/>
                </a:solidFill>
              </a:rPr>
              <a:t>span</a:t>
            </a:r>
            <a:r>
              <a:rPr lang="fr-FR" sz="1400" dirty="0" smtClean="0">
                <a:solidFill>
                  <a:srgbClr val="008000"/>
                </a:solidFill>
              </a:rPr>
              <a:t>"</a:t>
            </a:r>
            <a:r>
              <a:rPr lang="fr-FR" sz="1400" dirty="0" smtClean="0">
                <a:solidFill>
                  <a:schemeClr val="tx1"/>
                </a:solidFill>
              </a:rPr>
              <a:t>, </a:t>
            </a:r>
            <a:r>
              <a:rPr lang="fr-FR" sz="1400" dirty="0">
                <a:solidFill>
                  <a:schemeClr val="tx1"/>
                </a:solidFill>
              </a:rPr>
              <a:t>class_=</a:t>
            </a:r>
            <a:r>
              <a:rPr lang="fr-FR" sz="1400" dirty="0">
                <a:solidFill>
                  <a:srgbClr val="008000"/>
                </a:solidFill>
              </a:rPr>
              <a:t>"</a:t>
            </a:r>
            <a:r>
              <a:rPr lang="fr-FR" sz="1400" dirty="0" err="1">
                <a:solidFill>
                  <a:srgbClr val="008000"/>
                </a:solidFill>
              </a:rPr>
              <a:t>FYwKg</a:t>
            </a:r>
            <a:r>
              <a:rPr lang="fr-FR" sz="1400" dirty="0">
                <a:solidFill>
                  <a:srgbClr val="008000"/>
                </a:solidFill>
              </a:rPr>
              <a:t> _2Bz3E C6ZIU_0 _1_nER_0 _3KSG8_0 _29m7__0"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</a:rPr>
              <a:t>   if </a:t>
            </a: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</a:rPr>
              <a:t>None in</a:t>
            </a:r>
            <a:r>
              <a:rPr lang="fr-FR" sz="1400" b="1" dirty="0">
                <a:solidFill>
                  <a:schemeClr val="tx1"/>
                </a:solidFill>
              </a:rPr>
              <a:t> (</a:t>
            </a:r>
            <a:r>
              <a:rPr lang="fr-FR" sz="1400" b="1" dirty="0" err="1">
                <a:solidFill>
                  <a:schemeClr val="tx1"/>
                </a:solidFill>
              </a:rPr>
              <a:t>title_element</a:t>
            </a:r>
            <a:r>
              <a:rPr lang="fr-FR" sz="1400" b="1" dirty="0">
                <a:solidFill>
                  <a:schemeClr val="tx1"/>
                </a:solidFill>
              </a:rPr>
              <a:t>, </a:t>
            </a:r>
            <a:r>
              <a:rPr lang="fr-FR" sz="1400" b="1" dirty="0" err="1">
                <a:solidFill>
                  <a:schemeClr val="tx1"/>
                </a:solidFill>
              </a:rPr>
              <a:t>company_element</a:t>
            </a:r>
            <a:r>
              <a:rPr lang="fr-FR" sz="1400" b="1" dirty="0">
                <a:solidFill>
                  <a:schemeClr val="tx1"/>
                </a:solidFill>
              </a:rPr>
              <a:t>, </a:t>
            </a:r>
            <a:r>
              <a:rPr lang="fr-FR" sz="1400" b="1" dirty="0" err="1">
                <a:solidFill>
                  <a:schemeClr val="tx1"/>
                </a:solidFill>
              </a:rPr>
              <a:t>district_element</a:t>
            </a:r>
            <a:r>
              <a:rPr lang="fr-FR" sz="1400" b="1" dirty="0">
                <a:solidFill>
                  <a:schemeClr val="tx1"/>
                </a:solidFill>
              </a:rPr>
              <a:t>, </a:t>
            </a:r>
            <a:r>
              <a:rPr lang="fr-FR" sz="1400" b="1" dirty="0" err="1">
                <a:solidFill>
                  <a:schemeClr val="tx1"/>
                </a:solidFill>
              </a:rPr>
              <a:t>days_ago_element</a:t>
            </a:r>
            <a:r>
              <a:rPr lang="fr-FR" sz="1400" b="1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fr-FR" sz="1400" b="1" dirty="0">
                <a:solidFill>
                  <a:schemeClr val="tx1"/>
                </a:solidFill>
              </a:rPr>
              <a:t>        </a:t>
            </a: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 err="1">
                <a:solidFill>
                  <a:srgbClr val="008000"/>
                </a:solidFill>
              </a:rPr>
              <a:t>f"Title</a:t>
            </a:r>
            <a:r>
              <a:rPr lang="fr-FR" sz="1400" dirty="0">
                <a:solidFill>
                  <a:srgbClr val="008000"/>
                </a:solidFill>
              </a:rPr>
              <a:t>    :{</a:t>
            </a:r>
            <a:r>
              <a:rPr lang="fr-FR" sz="1400" dirty="0" err="1">
                <a:solidFill>
                  <a:srgbClr val="008000"/>
                </a:solidFill>
              </a:rPr>
              <a:t>title_element</a:t>
            </a:r>
            <a:r>
              <a:rPr lang="fr-FR" sz="1400" b="1" dirty="0" err="1">
                <a:solidFill>
                  <a:srgbClr val="008000"/>
                </a:solidFill>
              </a:rPr>
              <a:t>.text</a:t>
            </a:r>
            <a:r>
              <a:rPr lang="fr-FR" sz="1400" dirty="0">
                <a:solidFill>
                  <a:srgbClr val="008000"/>
                </a:solidFill>
              </a:rPr>
              <a:t>}"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 err="1">
                <a:solidFill>
                  <a:srgbClr val="008000"/>
                </a:solidFill>
              </a:rPr>
              <a:t>f"Company</a:t>
            </a:r>
            <a:r>
              <a:rPr lang="fr-FR" sz="1400" dirty="0">
                <a:solidFill>
                  <a:srgbClr val="008000"/>
                </a:solidFill>
              </a:rPr>
              <a:t>  :{</a:t>
            </a:r>
            <a:r>
              <a:rPr lang="fr-FR" sz="1400" dirty="0" err="1">
                <a:solidFill>
                  <a:srgbClr val="008000"/>
                </a:solidFill>
              </a:rPr>
              <a:t>company_element</a:t>
            </a:r>
            <a:r>
              <a:rPr lang="fr-FR" sz="1400" b="1" dirty="0" err="1">
                <a:solidFill>
                  <a:srgbClr val="008000"/>
                </a:solidFill>
              </a:rPr>
              <a:t>.text</a:t>
            </a:r>
            <a:r>
              <a:rPr lang="fr-FR" sz="1400" dirty="0">
                <a:solidFill>
                  <a:srgbClr val="008000"/>
                </a:solidFill>
              </a:rPr>
              <a:t>}"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(</a:t>
            </a:r>
            <a:r>
              <a:rPr lang="fr-FR" sz="1400" dirty="0" err="1">
                <a:solidFill>
                  <a:srgbClr val="008000"/>
                </a:solidFill>
              </a:rPr>
              <a:t>f"District</a:t>
            </a:r>
            <a:r>
              <a:rPr lang="fr-FR" sz="1400" dirty="0">
                <a:solidFill>
                  <a:srgbClr val="008000"/>
                </a:solidFill>
              </a:rPr>
              <a:t> :{</a:t>
            </a:r>
            <a:r>
              <a:rPr lang="fr-FR" sz="1400" dirty="0" err="1">
                <a:solidFill>
                  <a:srgbClr val="008000"/>
                </a:solidFill>
              </a:rPr>
              <a:t>district_element</a:t>
            </a:r>
            <a:r>
              <a:rPr lang="fr-FR" sz="1400" b="1" dirty="0" err="1">
                <a:solidFill>
                  <a:srgbClr val="008000"/>
                </a:solidFill>
              </a:rPr>
              <a:t>.text</a:t>
            </a:r>
            <a:r>
              <a:rPr lang="fr-FR" sz="1400" dirty="0">
                <a:solidFill>
                  <a:srgbClr val="008000"/>
                </a:solidFill>
              </a:rPr>
              <a:t>}"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    </a:t>
            </a:r>
            <a:r>
              <a:rPr lang="fr-FR" sz="1400" dirty="0" err="1">
                <a:solidFill>
                  <a:srgbClr val="7030A0"/>
                </a:solidFill>
              </a:rPr>
              <a:t>print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>
                <a:solidFill>
                  <a:srgbClr val="008000"/>
                </a:solidFill>
              </a:rPr>
              <a:t>f"          {</a:t>
            </a:r>
            <a:r>
              <a:rPr lang="fr-FR" sz="1400" dirty="0" err="1">
                <a:solidFill>
                  <a:srgbClr val="008000"/>
                </a:solidFill>
              </a:rPr>
              <a:t>days_ago_element</a:t>
            </a:r>
            <a:r>
              <a:rPr lang="fr-FR" sz="1400" b="1" dirty="0" err="1">
                <a:solidFill>
                  <a:srgbClr val="008000"/>
                </a:solidFill>
              </a:rPr>
              <a:t>.text</a:t>
            </a:r>
            <a:r>
              <a:rPr lang="fr-FR" sz="1400" dirty="0">
                <a:solidFill>
                  <a:srgbClr val="008000"/>
                </a:solidFill>
              </a:rPr>
              <a:t>}"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962765" y="5780504"/>
            <a:ext cx="3047885" cy="304800"/>
          </a:xfrm>
          <a:prstGeom prst="wedgeRoundRectCallout">
            <a:avLst>
              <a:gd name="adj1" fmla="val -41106"/>
              <a:gd name="adj2" fmla="val -10455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Prevent </a:t>
            </a:r>
            <a:r>
              <a:rPr lang="en-US" sz="1400" dirty="0" err="1" smtClean="0"/>
              <a:t>NoneType</a:t>
            </a:r>
            <a:r>
              <a:rPr lang="en-US" sz="1400" dirty="0" smtClean="0"/>
              <a:t> </a:t>
            </a:r>
            <a:r>
              <a:rPr lang="en-US" sz="1400" dirty="0" err="1" smtClean="0"/>
              <a:t>AttributeError</a:t>
            </a:r>
            <a:r>
              <a:rPr lang="en-US" sz="1400" dirty="0" smtClean="0"/>
              <a:t> occur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038600" y="6360110"/>
            <a:ext cx="4038600" cy="294104"/>
          </a:xfrm>
          <a:prstGeom prst="wedgeRoundRectCallout">
            <a:avLst>
              <a:gd name="adj1" fmla="val -62741"/>
              <a:gd name="adj2" fmla="val -4583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Text are extracted by reading from the .text attribute</a:t>
            </a:r>
          </a:p>
        </p:txBody>
      </p:sp>
      <p:sp>
        <p:nvSpPr>
          <p:cNvPr id="9" name="TextBox 19"/>
          <p:cNvSpPr txBox="1"/>
          <p:nvPr/>
        </p:nvSpPr>
        <p:spPr>
          <a:xfrm>
            <a:off x="4885516" y="1981200"/>
            <a:ext cx="4115609" cy="18312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Title    :Software Engineer/ Senior Software Engineer (</a:t>
            </a:r>
            <a:r>
              <a:rPr lang="en-US" sz="1100" dirty="0" err="1">
                <a:solidFill>
                  <a:srgbClr val="0000FF"/>
                </a:solidFill>
              </a:rPr>
              <a:t>IoT</a:t>
            </a:r>
            <a:r>
              <a:rPr lang="en-US" sz="1100" dirty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Company  :Tom </a:t>
            </a:r>
            <a:r>
              <a:rPr lang="en-US" sz="1100" dirty="0" err="1">
                <a:solidFill>
                  <a:srgbClr val="0000FF"/>
                </a:solidFill>
              </a:rPr>
              <a:t>Mak</a:t>
            </a:r>
            <a:r>
              <a:rPr lang="en-US" sz="1100" dirty="0">
                <a:solidFill>
                  <a:srgbClr val="0000FF"/>
                </a:solidFill>
              </a:rPr>
              <a:t> Design Limited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District :</a:t>
            </a:r>
            <a:r>
              <a:rPr lang="en-US" sz="1100" dirty="0" err="1">
                <a:solidFill>
                  <a:srgbClr val="0000FF"/>
                </a:solidFill>
              </a:rPr>
              <a:t>Tsim</a:t>
            </a:r>
            <a:r>
              <a:rPr lang="en-US" sz="1100" dirty="0">
                <a:solidFill>
                  <a:srgbClr val="0000FF"/>
                </a:solidFill>
              </a:rPr>
              <a:t> </a:t>
            </a:r>
            <a:r>
              <a:rPr lang="en-US" sz="1100" dirty="0" err="1">
                <a:solidFill>
                  <a:srgbClr val="0000FF"/>
                </a:solidFill>
              </a:rPr>
              <a:t>Sha</a:t>
            </a:r>
            <a:r>
              <a:rPr lang="en-US" sz="1100" dirty="0">
                <a:solidFill>
                  <a:srgbClr val="0000FF"/>
                </a:solidFill>
              </a:rPr>
              <a:t> </a:t>
            </a:r>
            <a:r>
              <a:rPr lang="en-US" sz="1100" dirty="0" err="1">
                <a:solidFill>
                  <a:srgbClr val="0000FF"/>
                </a:solidFill>
              </a:rPr>
              <a:t>Tsui</a:t>
            </a:r>
            <a:endParaRPr lang="en-US" sz="11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8d ago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Title    :</a:t>
            </a:r>
            <a:r>
              <a:rPr lang="en-US" sz="1100" dirty="0" err="1">
                <a:solidFill>
                  <a:srgbClr val="0000FF"/>
                </a:solidFill>
              </a:rPr>
              <a:t>Golang</a:t>
            </a:r>
            <a:r>
              <a:rPr lang="en-US" sz="1100" dirty="0">
                <a:solidFill>
                  <a:srgbClr val="0000FF"/>
                </a:solidFill>
              </a:rPr>
              <a:t> Software Engineer (Smart Building &amp; </a:t>
            </a:r>
            <a:r>
              <a:rPr lang="en-US" sz="1100" dirty="0" err="1">
                <a:solidFill>
                  <a:srgbClr val="0000FF"/>
                </a:solidFill>
              </a:rPr>
              <a:t>IoT</a:t>
            </a:r>
            <a:r>
              <a:rPr lang="en-US" sz="1100" dirty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Company  :</a:t>
            </a:r>
            <a:r>
              <a:rPr lang="en-US" sz="1100" dirty="0" err="1">
                <a:solidFill>
                  <a:srgbClr val="0000FF"/>
                </a:solidFill>
              </a:rPr>
              <a:t>En-trak</a:t>
            </a:r>
            <a:r>
              <a:rPr lang="en-US" sz="1100" dirty="0">
                <a:solidFill>
                  <a:srgbClr val="0000FF"/>
                </a:solidFill>
              </a:rPr>
              <a:t> Hong Kong Limited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District :Wan Chai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13d </a:t>
            </a:r>
            <a:r>
              <a:rPr lang="en-US" sz="1100" dirty="0" smtClean="0">
                <a:solidFill>
                  <a:srgbClr val="0000FF"/>
                </a:solidFill>
              </a:rPr>
              <a:t>ago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FF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172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81874"/>
            <a:ext cx="5748274" cy="479992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381000" y="1399495"/>
            <a:ext cx="8610600" cy="373101"/>
          </a:xfrm>
          <a:prstGeom prst="wedgeRoundRectCallout">
            <a:avLst>
              <a:gd name="adj1" fmla="val -25721"/>
              <a:gd name="adj2" fmla="val 20266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1400" dirty="0" smtClean="0"/>
              <a:t>Go to the website. i.e. </a:t>
            </a:r>
            <a:r>
              <a:rPr lang="en-US" sz="1400" b="1" dirty="0"/>
              <a:t>https://www.worldometers.info/world-population/population-by-country/</a:t>
            </a:r>
            <a:r>
              <a:rPr lang="en-US" sz="1400" dirty="0"/>
              <a:t> </a:t>
            </a:r>
            <a:r>
              <a:rPr lang="en-US" sz="1400" dirty="0" smtClean="0"/>
              <a:t>in this case</a:t>
            </a:r>
            <a:endParaRPr lang="en-US" sz="1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6173932" y="3207218"/>
            <a:ext cx="2743200" cy="702001"/>
          </a:xfrm>
          <a:prstGeom prst="wedgeRoundRectCallout">
            <a:avLst>
              <a:gd name="adj1" fmla="val -58186"/>
              <a:gd name="adj2" fmla="val 12816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dirty="0" smtClean="0"/>
              <a:t>2. Inspect the website by using developer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08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17638"/>
            <a:ext cx="8409806" cy="4511511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685800" y="6019800"/>
            <a:ext cx="6402532" cy="702001"/>
          </a:xfrm>
          <a:prstGeom prst="wedgeRoundRectCallout">
            <a:avLst>
              <a:gd name="adj1" fmla="val 38097"/>
              <a:gd name="adj2" fmla="val -37224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dirty="0" smtClean="0"/>
              <a:t>3. Follow the elements in this webpage, you will notice that data in every rows are embedded in the &lt;</a:t>
            </a:r>
            <a:r>
              <a:rPr lang="en-US" dirty="0" err="1" smtClean="0"/>
              <a:t>tr</a:t>
            </a:r>
            <a:r>
              <a:rPr lang="en-US" dirty="0" smtClean="0"/>
              <a:t>&gt; 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3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66699" y="1219895"/>
            <a:ext cx="8610601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requests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bs4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url = </a:t>
            </a:r>
            <a:r>
              <a:rPr lang="fr-FR" dirty="0" smtClean="0">
                <a:solidFill>
                  <a:srgbClr val="008000"/>
                </a:solidFill>
              </a:rPr>
              <a:t>"https</a:t>
            </a:r>
            <a:r>
              <a:rPr lang="fr-FR" dirty="0">
                <a:solidFill>
                  <a:srgbClr val="008000"/>
                </a:solidFill>
              </a:rPr>
              <a:t>://www.worldometers.info/world-population/population-by-country/"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page = </a:t>
            </a:r>
            <a:r>
              <a:rPr lang="fr-FR" dirty="0" err="1">
                <a:solidFill>
                  <a:schemeClr val="tx1"/>
                </a:solidFill>
              </a:rPr>
              <a:t>requests.get</a:t>
            </a:r>
            <a:r>
              <a:rPr lang="fr-FR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soup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r>
              <a:rPr lang="fr-FR" dirty="0">
                <a:solidFill>
                  <a:schemeClr val="tx1"/>
                </a:solidFill>
              </a:rPr>
              <a:t>(</a:t>
            </a:r>
            <a:r>
              <a:rPr lang="fr-FR" dirty="0" err="1">
                <a:solidFill>
                  <a:schemeClr val="tx1"/>
                </a:solidFill>
              </a:rPr>
              <a:t>page.text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 smtClean="0">
                <a:solidFill>
                  <a:srgbClr val="008000"/>
                </a:solidFill>
              </a:rPr>
              <a:t>"</a:t>
            </a:r>
            <a:r>
              <a:rPr lang="fr-FR" dirty="0" err="1" smtClean="0">
                <a:solidFill>
                  <a:srgbClr val="008000"/>
                </a:solidFill>
              </a:rPr>
              <a:t>html.parser</a:t>
            </a:r>
            <a:r>
              <a:rPr lang="fr-FR" dirty="0" smtClean="0">
                <a:solidFill>
                  <a:srgbClr val="008000"/>
                </a:solidFill>
              </a:rPr>
              <a:t>"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row_elements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soup.find_all</a:t>
            </a:r>
            <a:r>
              <a:rPr lang="fr-FR" dirty="0" smtClean="0">
                <a:solidFill>
                  <a:schemeClr val="tx1"/>
                </a:solidFill>
              </a:rPr>
              <a:t>(</a:t>
            </a:r>
            <a:r>
              <a:rPr lang="fr-FR" dirty="0" smtClean="0">
                <a:solidFill>
                  <a:srgbClr val="008000"/>
                </a:solidFill>
              </a:rPr>
              <a:t>"tr"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row_element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row_elements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    </a:t>
            </a:r>
            <a:r>
              <a:rPr lang="fr-FR" dirty="0" err="1">
                <a:solidFill>
                  <a:srgbClr val="7030A0"/>
                </a:solidFill>
              </a:rPr>
              <a:t>print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row_element</a:t>
            </a:r>
            <a:r>
              <a:rPr lang="fr-FR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0939"/>
          <a:stretch/>
        </p:blipFill>
        <p:spPr>
          <a:xfrm>
            <a:off x="266699" y="4452839"/>
            <a:ext cx="8572501" cy="2273769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4467224" y="3266686"/>
            <a:ext cx="4495800" cy="1186153"/>
          </a:xfrm>
          <a:prstGeom prst="wedgeRoundRectCallout">
            <a:avLst>
              <a:gd name="adj1" fmla="val -31283"/>
              <a:gd name="adj2" fmla="val 11945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dirty="0" smtClean="0"/>
              <a:t>4. After further inspection, you will discover that all data field are embedded in the &lt;td&gt; element from every single row of country information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66699" y="5330952"/>
            <a:ext cx="8423565" cy="33089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6699" y="5696712"/>
            <a:ext cx="8423565" cy="33089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6699" y="6062541"/>
            <a:ext cx="8423565" cy="33089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9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66699" y="1219895"/>
            <a:ext cx="4610101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requests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bs4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fr-FR" dirty="0">
                <a:solidFill>
                  <a:schemeClr val="tx1"/>
                </a:solidFill>
              </a:rPr>
              <a:t>url = </a:t>
            </a:r>
            <a:r>
              <a:rPr lang="fr-FR" dirty="0" smtClean="0">
                <a:solidFill>
                  <a:srgbClr val="008000"/>
                </a:solidFill>
              </a:rPr>
              <a:t>"https</a:t>
            </a:r>
            <a:r>
              <a:rPr lang="fr-FR" dirty="0">
                <a:solidFill>
                  <a:srgbClr val="008000"/>
                </a:solidFill>
              </a:rPr>
              <a:t>://www.worldometers.info/world-population/population-by-country/"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page = </a:t>
            </a:r>
            <a:r>
              <a:rPr lang="fr-FR" dirty="0" err="1">
                <a:solidFill>
                  <a:schemeClr val="tx1"/>
                </a:solidFill>
              </a:rPr>
              <a:t>requests.get</a:t>
            </a:r>
            <a:r>
              <a:rPr lang="fr-FR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soup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BeautifulSoup</a:t>
            </a:r>
            <a:r>
              <a:rPr lang="fr-FR" dirty="0">
                <a:solidFill>
                  <a:schemeClr val="tx1"/>
                </a:solidFill>
              </a:rPr>
              <a:t>(</a:t>
            </a:r>
            <a:r>
              <a:rPr lang="fr-FR" dirty="0" err="1">
                <a:solidFill>
                  <a:schemeClr val="tx1"/>
                </a:solidFill>
              </a:rPr>
              <a:t>page.text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 smtClean="0">
                <a:solidFill>
                  <a:srgbClr val="008000"/>
                </a:solidFill>
              </a:rPr>
              <a:t>"</a:t>
            </a:r>
            <a:r>
              <a:rPr lang="fr-FR" dirty="0" err="1" smtClean="0">
                <a:solidFill>
                  <a:srgbClr val="008000"/>
                </a:solidFill>
              </a:rPr>
              <a:t>html.parser</a:t>
            </a:r>
            <a:r>
              <a:rPr lang="fr-FR" dirty="0" smtClean="0">
                <a:solidFill>
                  <a:srgbClr val="008000"/>
                </a:solidFill>
              </a:rPr>
              <a:t>"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err="1">
                <a:solidFill>
                  <a:schemeClr val="tx1"/>
                </a:solidFill>
              </a:rPr>
              <a:t>row_elements</a:t>
            </a:r>
            <a:r>
              <a:rPr lang="fr-FR" dirty="0">
                <a:solidFill>
                  <a:schemeClr val="tx1"/>
                </a:solidFill>
              </a:rPr>
              <a:t> = </a:t>
            </a:r>
            <a:r>
              <a:rPr lang="fr-FR" dirty="0" err="1">
                <a:solidFill>
                  <a:schemeClr val="tx1"/>
                </a:solidFill>
              </a:rPr>
              <a:t>soup.find_all</a:t>
            </a:r>
            <a:r>
              <a:rPr lang="fr-FR" dirty="0" smtClean="0">
                <a:solidFill>
                  <a:schemeClr val="tx1"/>
                </a:solidFill>
              </a:rPr>
              <a:t>(</a:t>
            </a:r>
            <a:r>
              <a:rPr lang="fr-FR" dirty="0" smtClean="0">
                <a:solidFill>
                  <a:srgbClr val="008000"/>
                </a:solidFill>
              </a:rPr>
              <a:t>"tr"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row_element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row_elements</a:t>
            </a:r>
            <a:r>
              <a:rPr lang="fr-FR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</a:t>
            </a:r>
            <a:r>
              <a:rPr lang="en-US" b="1" dirty="0" err="1" smtClean="0">
                <a:solidFill>
                  <a:schemeClr val="tx1"/>
                </a:solidFill>
              </a:rPr>
              <a:t>col_elements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= </a:t>
            </a:r>
            <a:r>
              <a:rPr lang="en-US" b="1" dirty="0" err="1">
                <a:solidFill>
                  <a:schemeClr val="tx1"/>
                </a:solidFill>
              </a:rPr>
              <a:t>row_element.find_all</a:t>
            </a:r>
            <a:r>
              <a:rPr lang="en-US" b="1" dirty="0" smtClean="0">
                <a:solidFill>
                  <a:schemeClr val="tx1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"td"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col_element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col_elements</a:t>
            </a:r>
            <a:r>
              <a:rPr lang="en-US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</a:t>
            </a:r>
            <a:r>
              <a:rPr lang="en-US" b="1" dirty="0">
                <a:solidFill>
                  <a:srgbClr val="7030A0"/>
                </a:solidFill>
              </a:rPr>
              <a:t>print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 err="1">
                <a:solidFill>
                  <a:schemeClr val="tx1"/>
                </a:solidFill>
              </a:rPr>
              <a:t>col_element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219895"/>
            <a:ext cx="3762841" cy="5494314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295274" y="5462971"/>
            <a:ext cx="4495800" cy="1090229"/>
          </a:xfrm>
          <a:prstGeom prst="wedgeRoundRectCallout">
            <a:avLst>
              <a:gd name="adj1" fmla="val -16877"/>
              <a:gd name="adj2" fmla="val -8114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sz="1600" dirty="0" smtClean="0"/>
              <a:t>5. Extracting all data in &lt;td&gt; element in every &lt;</a:t>
            </a:r>
            <a:r>
              <a:rPr lang="en-US" sz="1600" dirty="0" err="1" smtClean="0"/>
              <a:t>tr</a:t>
            </a:r>
            <a:r>
              <a:rPr lang="en-US" sz="1600" dirty="0" smtClean="0"/>
              <a:t>&gt; rows. During this inspection, the no. of &lt;td&gt; elements in each record and their corresponding meaning should be discovered.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4991099" y="1699921"/>
            <a:ext cx="3762842" cy="17290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91099" y="3461134"/>
            <a:ext cx="3762842" cy="17290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7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66699" y="1219895"/>
            <a:ext cx="7429501" cy="53245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fr-FR" sz="17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1700" dirty="0">
                <a:solidFill>
                  <a:schemeClr val="tx1"/>
                </a:solidFill>
              </a:rPr>
              <a:t> </a:t>
            </a:r>
            <a:r>
              <a:rPr lang="fr-FR" sz="1700" dirty="0" err="1">
                <a:solidFill>
                  <a:schemeClr val="tx1"/>
                </a:solidFill>
              </a:rPr>
              <a:t>requests</a:t>
            </a:r>
            <a:endParaRPr lang="fr-F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700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fr-FR" sz="1700" dirty="0">
                <a:solidFill>
                  <a:schemeClr val="tx1"/>
                </a:solidFill>
              </a:rPr>
              <a:t> bs4 </a:t>
            </a:r>
            <a:r>
              <a:rPr lang="fr-FR" sz="17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fr-FR" sz="1700" dirty="0">
                <a:solidFill>
                  <a:schemeClr val="tx1"/>
                </a:solidFill>
              </a:rPr>
              <a:t> </a:t>
            </a:r>
            <a:r>
              <a:rPr lang="fr-FR" sz="1700" dirty="0" err="1">
                <a:solidFill>
                  <a:schemeClr val="tx1"/>
                </a:solidFill>
              </a:rPr>
              <a:t>BeautifulSoup</a:t>
            </a:r>
            <a:endParaRPr lang="fr-F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700" dirty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fr-FR" sz="1700" dirty="0">
                <a:solidFill>
                  <a:schemeClr val="tx1"/>
                </a:solidFill>
              </a:rPr>
              <a:t>url = </a:t>
            </a:r>
            <a:r>
              <a:rPr lang="fr-FR" sz="1700" dirty="0" smtClean="0">
                <a:solidFill>
                  <a:srgbClr val="008000"/>
                </a:solidFill>
              </a:rPr>
              <a:t>"https</a:t>
            </a:r>
            <a:r>
              <a:rPr lang="fr-FR" sz="1700" dirty="0">
                <a:solidFill>
                  <a:srgbClr val="008000"/>
                </a:solidFill>
              </a:rPr>
              <a:t>://www.worldometers.info/world-population/population-by-country/"</a:t>
            </a:r>
          </a:p>
          <a:p>
            <a:pPr marL="0" indent="0">
              <a:buNone/>
            </a:pPr>
            <a:r>
              <a:rPr lang="fr-FR" sz="1700" dirty="0">
                <a:solidFill>
                  <a:schemeClr val="tx1"/>
                </a:solidFill>
              </a:rPr>
              <a:t>page = </a:t>
            </a:r>
            <a:r>
              <a:rPr lang="fr-FR" sz="1700" dirty="0" err="1">
                <a:solidFill>
                  <a:schemeClr val="tx1"/>
                </a:solidFill>
              </a:rPr>
              <a:t>requests.get</a:t>
            </a:r>
            <a:r>
              <a:rPr lang="fr-FR" sz="1700" dirty="0">
                <a:solidFill>
                  <a:schemeClr val="tx1"/>
                </a:solidFill>
              </a:rPr>
              <a:t>(url)</a:t>
            </a:r>
          </a:p>
          <a:p>
            <a:pPr marL="0" indent="0">
              <a:buNone/>
            </a:pPr>
            <a:r>
              <a:rPr lang="fr-FR" sz="1700" dirty="0" err="1">
                <a:solidFill>
                  <a:schemeClr val="tx1"/>
                </a:solidFill>
              </a:rPr>
              <a:t>soup</a:t>
            </a:r>
            <a:r>
              <a:rPr lang="fr-FR" sz="1700" dirty="0">
                <a:solidFill>
                  <a:schemeClr val="tx1"/>
                </a:solidFill>
              </a:rPr>
              <a:t> = </a:t>
            </a:r>
            <a:r>
              <a:rPr lang="fr-FR" sz="1700" dirty="0" err="1">
                <a:solidFill>
                  <a:schemeClr val="tx1"/>
                </a:solidFill>
              </a:rPr>
              <a:t>BeautifulSoup</a:t>
            </a:r>
            <a:r>
              <a:rPr lang="fr-FR" sz="1700" dirty="0">
                <a:solidFill>
                  <a:schemeClr val="tx1"/>
                </a:solidFill>
              </a:rPr>
              <a:t>(</a:t>
            </a:r>
            <a:r>
              <a:rPr lang="fr-FR" sz="1700" dirty="0" err="1">
                <a:solidFill>
                  <a:schemeClr val="tx1"/>
                </a:solidFill>
              </a:rPr>
              <a:t>page.text</a:t>
            </a:r>
            <a:r>
              <a:rPr lang="fr-FR" sz="1700" dirty="0">
                <a:solidFill>
                  <a:schemeClr val="tx1"/>
                </a:solidFill>
              </a:rPr>
              <a:t>, </a:t>
            </a:r>
            <a:r>
              <a:rPr lang="fr-FR" sz="1700" dirty="0" smtClean="0">
                <a:solidFill>
                  <a:srgbClr val="008000"/>
                </a:solidFill>
              </a:rPr>
              <a:t>"</a:t>
            </a:r>
            <a:r>
              <a:rPr lang="fr-FR" sz="1700" dirty="0" err="1" smtClean="0">
                <a:solidFill>
                  <a:srgbClr val="008000"/>
                </a:solidFill>
              </a:rPr>
              <a:t>html.parser</a:t>
            </a:r>
            <a:r>
              <a:rPr lang="fr-FR" sz="1700" dirty="0" smtClean="0">
                <a:solidFill>
                  <a:srgbClr val="008000"/>
                </a:solidFill>
              </a:rPr>
              <a:t>"</a:t>
            </a:r>
            <a:r>
              <a:rPr lang="fr-FR" sz="1700" dirty="0" smtClean="0">
                <a:solidFill>
                  <a:schemeClr val="tx1"/>
                </a:solidFill>
              </a:rPr>
              <a:t>)</a:t>
            </a:r>
            <a:endParaRPr lang="fr-F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700" dirty="0" err="1" smtClean="0">
                <a:solidFill>
                  <a:schemeClr val="tx1"/>
                </a:solidFill>
              </a:rPr>
              <a:t>total_population</a:t>
            </a:r>
            <a:r>
              <a:rPr lang="en-US" sz="1700" dirty="0" smtClean="0">
                <a:solidFill>
                  <a:schemeClr val="tx1"/>
                </a:solidFill>
              </a:rPr>
              <a:t> = 0</a:t>
            </a:r>
            <a:endParaRPr lang="fr-F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700" dirty="0" err="1">
                <a:solidFill>
                  <a:schemeClr val="tx1"/>
                </a:solidFill>
              </a:rPr>
              <a:t>row_elements</a:t>
            </a:r>
            <a:r>
              <a:rPr lang="fr-FR" sz="1700" dirty="0">
                <a:solidFill>
                  <a:schemeClr val="tx1"/>
                </a:solidFill>
              </a:rPr>
              <a:t> = </a:t>
            </a:r>
            <a:r>
              <a:rPr lang="fr-FR" sz="1700" dirty="0" err="1">
                <a:solidFill>
                  <a:schemeClr val="tx1"/>
                </a:solidFill>
              </a:rPr>
              <a:t>soup.find_all</a:t>
            </a:r>
            <a:r>
              <a:rPr lang="fr-FR" sz="1700" dirty="0" smtClean="0">
                <a:solidFill>
                  <a:schemeClr val="tx1"/>
                </a:solidFill>
              </a:rPr>
              <a:t>(</a:t>
            </a:r>
            <a:r>
              <a:rPr lang="fr-FR" sz="1700" dirty="0" smtClean="0">
                <a:solidFill>
                  <a:srgbClr val="008000"/>
                </a:solidFill>
              </a:rPr>
              <a:t>"tr"</a:t>
            </a:r>
            <a:r>
              <a:rPr lang="fr-FR" sz="1700" dirty="0" smtClean="0">
                <a:solidFill>
                  <a:schemeClr val="tx1"/>
                </a:solidFill>
              </a:rPr>
              <a:t>)</a:t>
            </a:r>
            <a:endParaRPr lang="fr-F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700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sz="1700" dirty="0" smtClean="0">
                <a:solidFill>
                  <a:schemeClr val="tx1"/>
                </a:solidFill>
              </a:rPr>
              <a:t> </a:t>
            </a:r>
            <a:r>
              <a:rPr lang="fr-FR" sz="1700" dirty="0" err="1" smtClean="0">
                <a:solidFill>
                  <a:schemeClr val="tx1"/>
                </a:solidFill>
              </a:rPr>
              <a:t>row_element</a:t>
            </a:r>
            <a:r>
              <a:rPr lang="fr-FR" sz="1700" dirty="0" smtClean="0">
                <a:solidFill>
                  <a:schemeClr val="tx1"/>
                </a:solidFill>
              </a:rPr>
              <a:t> </a:t>
            </a:r>
            <a:r>
              <a:rPr lang="fr-FR" sz="1700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sz="1700" dirty="0" smtClean="0">
                <a:solidFill>
                  <a:schemeClr val="tx1"/>
                </a:solidFill>
              </a:rPr>
              <a:t> </a:t>
            </a:r>
            <a:r>
              <a:rPr lang="fr-FR" sz="1700" dirty="0" err="1" smtClean="0">
                <a:solidFill>
                  <a:schemeClr val="tx1"/>
                </a:solidFill>
              </a:rPr>
              <a:t>row_elements</a:t>
            </a:r>
            <a:r>
              <a:rPr lang="fr-FR" sz="170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smtClean="0">
                <a:solidFill>
                  <a:schemeClr val="tx1"/>
                </a:solidFill>
              </a:rPr>
              <a:t>   </a:t>
            </a:r>
            <a:r>
              <a:rPr lang="en-US" sz="1700" dirty="0" err="1" smtClean="0">
                <a:solidFill>
                  <a:schemeClr val="tx1"/>
                </a:solidFill>
              </a:rPr>
              <a:t>col_elements</a:t>
            </a:r>
            <a:r>
              <a:rPr lang="en-US" sz="1700" dirty="0" smtClean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tx1"/>
                </a:solidFill>
              </a:rPr>
              <a:t>= </a:t>
            </a:r>
            <a:r>
              <a:rPr lang="en-US" sz="1700" dirty="0" err="1">
                <a:solidFill>
                  <a:schemeClr val="tx1"/>
                </a:solidFill>
              </a:rPr>
              <a:t>row_element.find_all</a:t>
            </a:r>
            <a:r>
              <a:rPr lang="en-US" sz="1700" dirty="0" smtClean="0">
                <a:solidFill>
                  <a:schemeClr val="tx1"/>
                </a:solidFill>
              </a:rPr>
              <a:t>(</a:t>
            </a:r>
            <a:r>
              <a:rPr lang="en-US" sz="1700" dirty="0" smtClean="0">
                <a:solidFill>
                  <a:srgbClr val="008000"/>
                </a:solidFill>
              </a:rPr>
              <a:t>"td"</a:t>
            </a:r>
            <a:r>
              <a:rPr lang="en-US" sz="1700" dirty="0" smtClean="0">
                <a:solidFill>
                  <a:schemeClr val="tx1"/>
                </a:solidFill>
              </a:rPr>
              <a:t>)</a:t>
            </a:r>
            <a:endParaRPr lang="en-US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data_list</a:t>
            </a:r>
            <a:r>
              <a:rPr lang="en-US" sz="1700" dirty="0">
                <a:solidFill>
                  <a:schemeClr val="tx1"/>
                </a:solidFill>
              </a:rPr>
              <a:t> = </a:t>
            </a:r>
            <a:r>
              <a:rPr lang="en-US" sz="1700" dirty="0">
                <a:solidFill>
                  <a:srgbClr val="7030A0"/>
                </a:solidFill>
              </a:rPr>
              <a:t>list</a:t>
            </a:r>
            <a:r>
              <a:rPr lang="en-US" sz="17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col_element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col_elements</a:t>
            </a:r>
            <a:r>
              <a:rPr lang="en-US" sz="17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 err="1">
                <a:solidFill>
                  <a:schemeClr val="tx1"/>
                </a:solidFill>
              </a:rPr>
              <a:t>data_list.append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 err="1">
                <a:solidFill>
                  <a:schemeClr val="tx1"/>
                </a:solidFill>
              </a:rPr>
              <a:t>col_element.text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rgbClr val="7030A0"/>
                </a:solidFill>
              </a:rPr>
              <a:t>len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 err="1">
                <a:solidFill>
                  <a:schemeClr val="tx1"/>
                </a:solidFill>
              </a:rPr>
              <a:t>data_list</a:t>
            </a:r>
            <a:r>
              <a:rPr lang="en-US" sz="1700" dirty="0">
                <a:solidFill>
                  <a:schemeClr val="tx1"/>
                </a:solidFill>
              </a:rPr>
              <a:t>) == 0: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>
                <a:solidFill>
                  <a:srgbClr val="008000"/>
                </a:solidFill>
              </a:rPr>
              <a:t>f"{</a:t>
            </a:r>
            <a:r>
              <a:rPr lang="en-US" sz="1700" dirty="0" err="1">
                <a:solidFill>
                  <a:srgbClr val="008000"/>
                </a:solidFill>
              </a:rPr>
              <a:t>data_list</a:t>
            </a:r>
            <a:r>
              <a:rPr lang="en-US" sz="1700" dirty="0">
                <a:solidFill>
                  <a:srgbClr val="008000"/>
                </a:solidFill>
              </a:rPr>
              <a:t>[1]} has population {</a:t>
            </a:r>
            <a:r>
              <a:rPr lang="en-US" sz="1700" dirty="0" err="1">
                <a:solidFill>
                  <a:srgbClr val="008000"/>
                </a:solidFill>
              </a:rPr>
              <a:t>data_list</a:t>
            </a:r>
            <a:r>
              <a:rPr lang="en-US" sz="1700" dirty="0">
                <a:solidFill>
                  <a:srgbClr val="008000"/>
                </a:solidFill>
              </a:rPr>
              <a:t>[2]}"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 err="1">
                <a:solidFill>
                  <a:schemeClr val="tx1"/>
                </a:solidFill>
              </a:rPr>
              <a:t>data_list</a:t>
            </a:r>
            <a:r>
              <a:rPr lang="en-US" sz="1700" dirty="0">
                <a:solidFill>
                  <a:schemeClr val="tx1"/>
                </a:solidFill>
              </a:rPr>
              <a:t>[2] = </a:t>
            </a:r>
            <a:r>
              <a:rPr lang="en-US" sz="1700" dirty="0" err="1">
                <a:solidFill>
                  <a:schemeClr val="tx1"/>
                </a:solidFill>
              </a:rPr>
              <a:t>data_list</a:t>
            </a:r>
            <a:r>
              <a:rPr lang="en-US" sz="1700" dirty="0">
                <a:solidFill>
                  <a:schemeClr val="tx1"/>
                </a:solidFill>
              </a:rPr>
              <a:t>[2].replace(</a:t>
            </a:r>
            <a:r>
              <a:rPr lang="en-US" sz="1700" dirty="0">
                <a:solidFill>
                  <a:srgbClr val="008000"/>
                </a:solidFill>
              </a:rPr>
              <a:t>","</a:t>
            </a:r>
            <a:r>
              <a:rPr lang="en-US" sz="1700" dirty="0">
                <a:solidFill>
                  <a:schemeClr val="tx1"/>
                </a:solidFill>
              </a:rPr>
              <a:t>, </a:t>
            </a:r>
            <a:r>
              <a:rPr lang="en-US" sz="1700" dirty="0">
                <a:solidFill>
                  <a:srgbClr val="008000"/>
                </a:solidFill>
              </a:rPr>
              <a:t>""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    </a:t>
            </a:r>
            <a:r>
              <a:rPr lang="en-US" sz="1700" dirty="0" err="1">
                <a:solidFill>
                  <a:schemeClr val="tx1"/>
                </a:solidFill>
              </a:rPr>
              <a:t>total_population</a:t>
            </a:r>
            <a:r>
              <a:rPr lang="en-US" sz="1700" dirty="0">
                <a:solidFill>
                  <a:schemeClr val="tx1"/>
                </a:solidFill>
              </a:rPr>
              <a:t> += </a:t>
            </a:r>
            <a:r>
              <a:rPr lang="en-US" sz="1700" dirty="0" err="1">
                <a:solidFill>
                  <a:srgbClr val="7030A0"/>
                </a:solidFill>
              </a:rPr>
              <a:t>int</a:t>
            </a:r>
            <a:r>
              <a:rPr lang="en-US" sz="1700" dirty="0">
                <a:solidFill>
                  <a:schemeClr val="tx1"/>
                </a:solidFill>
              </a:rPr>
              <a:t>(</a:t>
            </a:r>
            <a:r>
              <a:rPr lang="en-US" sz="1700" dirty="0" err="1">
                <a:solidFill>
                  <a:schemeClr val="tx1"/>
                </a:solidFill>
              </a:rPr>
              <a:t>data_list</a:t>
            </a:r>
            <a:r>
              <a:rPr lang="en-US" sz="1700" dirty="0">
                <a:solidFill>
                  <a:schemeClr val="tx1"/>
                </a:solidFill>
              </a:rPr>
              <a:t>[2])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>
                <a:solidFill>
                  <a:schemeClr val="tx1"/>
                </a:solidFill>
              </a:rPr>
              <a:t> (</a:t>
            </a:r>
            <a:r>
              <a:rPr lang="en-US" sz="1700" dirty="0" err="1">
                <a:solidFill>
                  <a:srgbClr val="008000"/>
                </a:solidFill>
              </a:rPr>
              <a:t>f"Total</a:t>
            </a:r>
            <a:r>
              <a:rPr lang="en-US" sz="1700" dirty="0">
                <a:solidFill>
                  <a:srgbClr val="008000"/>
                </a:solidFill>
              </a:rPr>
              <a:t> population in the world is {</a:t>
            </a:r>
            <a:r>
              <a:rPr lang="en-US" sz="1700" dirty="0" err="1">
                <a:solidFill>
                  <a:srgbClr val="008000"/>
                </a:solidFill>
              </a:rPr>
              <a:t>total_population</a:t>
            </a:r>
            <a:r>
              <a:rPr lang="en-US" sz="1700" dirty="0">
                <a:solidFill>
                  <a:srgbClr val="008000"/>
                </a:solidFill>
              </a:rPr>
              <a:t>}"</a:t>
            </a:r>
            <a:r>
              <a:rPr lang="en-US" sz="17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867275" y="4419600"/>
            <a:ext cx="3962400" cy="328229"/>
          </a:xfrm>
          <a:prstGeom prst="wedgeRoundRectCallout">
            <a:avLst>
              <a:gd name="adj1" fmla="val -73848"/>
              <a:gd name="adj2" fmla="val 4074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sz="1600" dirty="0" smtClean="0"/>
              <a:t>6. Extract all data in &lt;td&gt; elements into a list</a:t>
            </a:r>
            <a:endParaRPr lang="en-US" sz="16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2590800" y="4965808"/>
            <a:ext cx="1672936" cy="455011"/>
          </a:xfrm>
          <a:prstGeom prst="wedgeRoundRectCallout">
            <a:avLst>
              <a:gd name="adj1" fmla="val -65156"/>
              <a:gd name="adj2" fmla="val -3641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Avoid any Error if some columns is missing</a:t>
            </a:r>
            <a:endParaRPr lang="en-US" sz="1200" dirty="0"/>
          </a:p>
        </p:txBody>
      </p:sp>
      <p:sp>
        <p:nvSpPr>
          <p:cNvPr id="12" name="TextBox 19"/>
          <p:cNvSpPr txBox="1"/>
          <p:nvPr/>
        </p:nvSpPr>
        <p:spPr>
          <a:xfrm>
            <a:off x="4648200" y="2676243"/>
            <a:ext cx="41910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u="sng" dirty="0" smtClean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China has population 1,439,323,776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India has population 1,380,004,385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United States has population </a:t>
            </a:r>
            <a:r>
              <a:rPr lang="en-US" sz="1600" dirty="0" smtClean="0">
                <a:solidFill>
                  <a:srgbClr val="0000FF"/>
                </a:solidFill>
              </a:rPr>
              <a:t>331,002,651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rgbClr val="0000FF"/>
                </a:solidFill>
              </a:rPr>
              <a:t>…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</a:rPr>
              <a:t>Total population in the world is 7795232630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5314950" y="4941989"/>
            <a:ext cx="3514725" cy="328229"/>
          </a:xfrm>
          <a:prstGeom prst="wedgeRoundRectCallout">
            <a:avLst>
              <a:gd name="adj1" fmla="val -54065"/>
              <a:gd name="adj2" fmla="val 1336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sz="1600" dirty="0" smtClean="0"/>
              <a:t>7. Only selected contents is printed out</a:t>
            </a:r>
            <a:endParaRPr lang="en-US" sz="1600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5659583" y="5475933"/>
            <a:ext cx="2533649" cy="598697"/>
          </a:xfrm>
          <a:prstGeom prst="wedgeRoundRectCallout">
            <a:avLst>
              <a:gd name="adj1" fmla="val -104065"/>
              <a:gd name="adj2" fmla="val 2860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/>
            <a:r>
              <a:rPr lang="en-US" sz="1600" dirty="0" smtClean="0"/>
              <a:t>8. Numeric values are extracted for calculation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2857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Beautiful </a:t>
            </a:r>
            <a:r>
              <a:rPr lang="en-US" altLang="zh-TW" dirty="0"/>
              <a:t>Soup: Build a Web Scraper With Python</a:t>
            </a:r>
          </a:p>
          <a:p>
            <a:pPr lvl="1"/>
            <a:r>
              <a:rPr lang="en-US" altLang="zh-TW" dirty="0" smtClean="0">
                <a:hlinkClick r:id="rId2"/>
              </a:rPr>
              <a:t>https</a:t>
            </a:r>
            <a:r>
              <a:rPr lang="en-US" altLang="zh-TW" dirty="0">
                <a:hlinkClick r:id="rId2"/>
              </a:rPr>
              <a:t>://realpython.com/beautiful-soup-web-scraper-python/#</a:t>
            </a:r>
            <a:r>
              <a:rPr lang="en-US" altLang="zh-TW" dirty="0" smtClean="0">
                <a:hlinkClick r:id="rId2"/>
              </a:rPr>
              <a:t>scraping-the-monster-job-site</a:t>
            </a:r>
            <a:endParaRPr lang="en-US" altLang="zh-TW" dirty="0" smtClean="0"/>
          </a:p>
          <a:p>
            <a:r>
              <a:rPr lang="en-US" altLang="zh-TW" dirty="0"/>
              <a:t>How To Work with Web Data Using Requests and Beautiful Soup with Python 3</a:t>
            </a:r>
          </a:p>
          <a:p>
            <a:pPr lvl="1"/>
            <a:r>
              <a:rPr lang="en-US" altLang="zh-TW" dirty="0" smtClean="0">
                <a:hlinkClick r:id="rId3"/>
              </a:rPr>
              <a:t>https</a:t>
            </a:r>
            <a:r>
              <a:rPr lang="en-US" altLang="zh-TW" dirty="0">
                <a:hlinkClick r:id="rId3"/>
              </a:rPr>
              <a:t>://</a:t>
            </a:r>
            <a:r>
              <a:rPr lang="en-US" altLang="zh-TW" dirty="0" smtClean="0">
                <a:hlinkClick r:id="rId3"/>
              </a:rPr>
              <a:t>www.digitalocean.com/community/tutorials/how-to-work-with-web-data-using-requests-and-beautiful-soup-with-python-3</a:t>
            </a:r>
            <a:endParaRPr lang="en-US" altLang="zh-TW" dirty="0" smtClean="0"/>
          </a:p>
          <a:p>
            <a:pPr lvl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37146</TotalTime>
  <Words>2138</Words>
  <Application>Microsoft Office PowerPoint</Application>
  <PresentationFormat>On-screen Show (4:3)</PresentationFormat>
  <Paragraphs>307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新細明體</vt:lpstr>
      <vt:lpstr>Arial</vt:lpstr>
      <vt:lpstr>Calibri</vt:lpstr>
      <vt:lpstr>Times New Roman</vt:lpstr>
      <vt:lpstr>Wingdings</vt:lpstr>
      <vt:lpstr>Kelvin's Design</vt:lpstr>
      <vt:lpstr>Web Scraping</vt:lpstr>
      <vt:lpstr>Lesson Intended Learning Outcomes</vt:lpstr>
      <vt:lpstr>Introduction</vt:lpstr>
      <vt:lpstr>Requests module</vt:lpstr>
      <vt:lpstr>Installing Requests</vt:lpstr>
      <vt:lpstr>Installing Requests</vt:lpstr>
      <vt:lpstr>Scraping a website</vt:lpstr>
      <vt:lpstr>Scraping a website</vt:lpstr>
      <vt:lpstr>Scraping a website</vt:lpstr>
      <vt:lpstr>Scraping a website</vt:lpstr>
      <vt:lpstr>Find Elements by ID</vt:lpstr>
      <vt:lpstr>Find Elements by ID</vt:lpstr>
      <vt:lpstr>Find Elements by ID</vt:lpstr>
      <vt:lpstr>Scraping a website</vt:lpstr>
      <vt:lpstr>Scraping a website</vt:lpstr>
      <vt:lpstr>Scraping a website</vt:lpstr>
      <vt:lpstr>Scraping a website</vt:lpstr>
      <vt:lpstr>Scraping a website</vt:lpstr>
      <vt:lpstr>Scraping a website</vt:lpstr>
      <vt:lpstr>Scraping a website</vt:lpstr>
      <vt:lpstr>Another example:</vt:lpstr>
      <vt:lpstr>Another example:</vt:lpstr>
      <vt:lpstr>Another example:</vt:lpstr>
      <vt:lpstr>Another example:</vt:lpstr>
      <vt:lpstr>Another example: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324</cp:revision>
  <dcterms:created xsi:type="dcterms:W3CDTF">2007-08-16T02:12:36Z</dcterms:created>
  <dcterms:modified xsi:type="dcterms:W3CDTF">2021-12-15T02:53:25Z</dcterms:modified>
</cp:coreProperties>
</file>