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482" r:id="rId2"/>
    <p:sldId id="401" r:id="rId3"/>
    <p:sldId id="402" r:id="rId4"/>
    <p:sldId id="403" r:id="rId5"/>
    <p:sldId id="404" r:id="rId6"/>
    <p:sldId id="405" r:id="rId7"/>
    <p:sldId id="406" r:id="rId8"/>
    <p:sldId id="481" r:id="rId9"/>
    <p:sldId id="483" r:id="rId10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82"/>
            <p14:sldId id="401"/>
            <p14:sldId id="402"/>
            <p14:sldId id="403"/>
            <p14:sldId id="404"/>
            <p14:sldId id="405"/>
            <p14:sldId id="406"/>
            <p14:sldId id="481"/>
            <p14:sldId id="4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5861" autoAdjust="0"/>
  </p:normalViewPr>
  <p:slideViewPr>
    <p:cSldViewPr snapToGrid="0">
      <p:cViewPr varScale="1">
        <p:scale>
          <a:sx n="83" d="100"/>
          <a:sy n="83" d="100"/>
        </p:scale>
        <p:origin x="114" y="324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42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157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0</a:t>
            </a:r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011983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收入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1,905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2,095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4,049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&gt;100%</a:t>
                      </a:r>
                      <a:endParaRPr lang="en-US" sz="1900" b="0" i="1" u="none" strike="noStrike" kern="1200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 b="1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總營運收入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1,908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/>
                        <a:t>2,098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4,076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營運支出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(21,245)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/>
                        <a:t>(21,818)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(3%)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(21,654)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(108)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營運盈餘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(19,337)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/>
                        <a:t>(19,720)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(2%)</a:t>
                      </a:r>
                      <a:endParaRPr lang="en-US" sz="19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(17,578)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(25)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(100,000)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(123,457)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(19%)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(223,464)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(9)</a:t>
                      </a:r>
                      <a:endParaRPr 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&gt;100%</a:t>
                      </a:r>
                      <a:endParaRPr lang="en-US" sz="1900" b="0" i="1" u="none" strike="noStrike" dirty="0">
                        <a:solidFill>
                          <a:srgbClr val="7F7F7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本月份收入下跌主要因為是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支出主要為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48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48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48">
                <a:latin typeface="SimHei" panose="02010609060101010101" pitchFamily="49" charset="-122"/>
                <a:ea typeface="SimHei" panose="02010609060101010101" pitchFamily="49" charset="-122"/>
              </a:rPr>
              <a:t>月份營運收支表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44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00"/>
              <a:t>1</a:t>
            </a:r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>
                <a:latin typeface="SimHei" panose="02010609060101010101" pitchFamily="49" charset="-122"/>
                <a:ea typeface="SimHei" panose="02010609060101010101" pitchFamily="49" charset="-122"/>
              </a:rPr>
              <a:t>2022</a:t>
            </a:r>
            <a:r>
              <a:rPr lang="zh-TW" altLang="en-US" sz="600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en-US" altLang="zh-TW" sz="600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r>
              <a:rPr lang="zh-TW" altLang="en-US" sz="6000">
                <a:latin typeface="SimHei" panose="02010609060101010101" pitchFamily="49" charset="-122"/>
                <a:ea typeface="SimHei" panose="02010609060101010101" pitchFamily="49" charset="-122"/>
              </a:rPr>
              <a:t>月份收入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076367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2021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4-12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1,000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1,100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2,107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/>
                        <a:t>900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/>
                        <a:t>990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/>
                        <a:t>1,897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9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9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1,903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2,093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4,031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45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/>
                        <a:t>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/>
                        <a:t>18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17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1,905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/>
                        <a:t>2,095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(9%)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/>
                        <a:t>4,049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>
                          <a:latin typeface="+mn-lt"/>
                        </a:rPr>
                        <a:t>62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&gt;100%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本月份收入下跌主要因為是</a:t>
                      </a:r>
                      <a:r>
                        <a:rPr lang="en-US" altLang="zh-TW" sz="1800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>
                          <a:latin typeface="+mn-lt"/>
                          <a:ea typeface="SimHei" panose="02010609060101010101" pitchFamily="49" charset="-122"/>
                        </a:rPr>
                        <a:t>本月份收入下跌主要因為是</a:t>
                      </a:r>
                      <a:r>
                        <a:rPr lang="en-US" altLang="zh-TW" sz="1800">
                          <a:latin typeface="+mn-lt"/>
                          <a:ea typeface="SimHei" panose="02010609060101010101" pitchFamily="49" charset="-122"/>
                        </a:rPr>
                        <a:t>3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2</a:t>
            </a:r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0784477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N/A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(100%)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8,560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9,900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(14%)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9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&gt;100%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2,000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1,000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100%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-</a:t>
                      </a:r>
                      <a:endParaRPr lang="en-US" altLang="zh-HK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latin typeface="SimHei" panose="02010609060101010101" pitchFamily="49" charset="-122"/>
                <a:ea typeface="SimHei" panose="02010609060101010101" pitchFamily="49" charset="-122"/>
              </a:rPr>
              <a:t>營運支出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3</a:t>
            </a:r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營運支出</a:t>
            </a:r>
            <a:r>
              <a:rPr lang="en-US" altLang="zh-TW" sz="6048">
                <a:ea typeface="SimHei" panose="02010609060101010101" pitchFamily="49" charset="-122"/>
              </a:rPr>
              <a:t>(</a:t>
            </a:r>
            <a:r>
              <a:rPr lang="zh-TW" altLang="en-US" sz="6048">
                <a:ea typeface="SimHei" panose="02010609060101010101" pitchFamily="49" charset="-122"/>
              </a:rPr>
              <a:t>續</a:t>
            </a:r>
            <a:r>
              <a:rPr lang="en-US" altLang="zh-TW" sz="6048">
                <a:ea typeface="SimHei" panose="02010609060101010101" pitchFamily="49" charset="-122"/>
              </a:rPr>
              <a:t>)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2678677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4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TW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10,576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10,908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(3%)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H71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H72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H73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4</a:t>
            </a:r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月個人收入及支出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8988163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8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8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996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1,000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(0%)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11,000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1,000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&gt;100%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(100%)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N/A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700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999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(30%)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50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40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25%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5</a:t>
            </a:r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latin typeface="+mn-lt"/>
                <a:ea typeface="SimHei" panose="02010609060101010101" pitchFamily="49" charset="-122"/>
              </a:rPr>
              <a:t>2022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年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12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月個人收入及支出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(</a:t>
            </a:r>
            <a:r>
              <a:rPr lang="zh-TW" altLang="en-US" sz="6048">
                <a:latin typeface="+mn-lt"/>
                <a:ea typeface="SimHei" panose="02010609060101010101" pitchFamily="49" charset="-122"/>
              </a:rPr>
              <a:t>續</a:t>
            </a:r>
            <a:r>
              <a:rPr lang="en-US" altLang="zh-TW" sz="6048">
                <a:latin typeface="+mn-lt"/>
                <a:ea typeface="SimHei" panose="02010609060101010101" pitchFamily="49" charset="-122"/>
              </a:rPr>
              <a:t>)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775015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11</a:t>
                      </a:r>
                      <a:r>
                        <a:rPr lang="zh-TW" altLang="en-US" sz="22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2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-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12,757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3,051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&gt;100%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本月份收入下跌主要因為是</a:t>
                      </a:r>
                      <a:r>
                        <a:rPr lang="en-US" altLang="zh-TW" sz="1800" kern="120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24"/>
              <a:t>6</a:t>
            </a:r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0811787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2021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年</a:t>
                      </a: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12</a:t>
                      </a:r>
                      <a:r>
                        <a:rPr lang="zh-TW" altLang="en-US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月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85%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88%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100%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99%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4%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85%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88%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3%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95%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96%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54%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59%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latin typeface="+mn-lt"/>
                          <a:ea typeface="SimHei" panose="02010609060101010101" pitchFamily="49" charset="-122"/>
                        </a:rPr>
                        <a:t>2%</a:t>
                      </a:r>
                      <a:endParaRPr lang="en-US" sz="30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97%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94%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>
                <a:ea typeface="SimHei" panose="02010609060101010101" pitchFamily="49" charset="-122"/>
              </a:rPr>
              <a:t>A%</a:t>
            </a:r>
            <a:r>
              <a:rPr lang="zh-TW" altLang="en-US" sz="6048">
                <a:ea typeface="SimHei" panose="02010609060101010101" pitchFamily="49" charset="-122"/>
              </a:rPr>
              <a:t>及</a:t>
            </a:r>
            <a:r>
              <a:rPr lang="en-US" altLang="zh-TW" sz="6048">
                <a:ea typeface="SimHei" panose="02010609060101010101" pitchFamily="49" charset="-122"/>
              </a:rPr>
              <a:t>B%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00"/>
              <a:t>9</a:t>
            </a:r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7999" y="378000"/>
            <a:ext cx="10800000" cy="98502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物業每月收租及按揭對比</a:t>
            </a:r>
            <a:endParaRPr lang="en-US" sz="6048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7308102"/>
              </p:ext>
            </p:extLst>
          </p:nvPr>
        </p:nvGraphicFramePr>
        <p:xfrm>
          <a:off x="216000" y="1363021"/>
          <a:ext cx="11800800" cy="6649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6136"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序號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物業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銀行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最後   供款日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利率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租金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供款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月</a:t>
                      </a:r>
                    </a:p>
                    <a:p>
                      <a:pPr algn="r"/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差額</a:t>
                      </a:r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月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按揭貨款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1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A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2042</a:t>
                      </a:r>
                      <a:r>
                        <a:rPr lang="zh-TW" altLang="en-US" sz="1800"/>
                        <a:t>年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6.01%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1,000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230">
                <a:tc>
                  <a:txBody>
                    <a:bodyPr/>
                    <a:lstStyle/>
                    <a:p>
                      <a:r>
                        <a:rPr lang="en-US" sz="1800"/>
                        <a:t>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B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06/2023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3.38%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125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120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2,000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10">
                <a:tc>
                  <a:txBody>
                    <a:bodyPr/>
                    <a:lstStyle/>
                    <a:p>
                      <a:r>
                        <a:rPr lang="en-US" sz="1800"/>
                        <a:t>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C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06/2023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3.13%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200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3,000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D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2032</a:t>
                      </a:r>
                      <a:r>
                        <a:rPr lang="zh-TW" altLang="en-US" sz="1800"/>
                        <a:t>年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3.03%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824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420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4,000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baseline="-250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455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00"/>
              <a:t>9</a:t>
            </a:r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7999" y="378000"/>
            <a:ext cx="10800000" cy="98502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物業每月收租及按揭對比</a:t>
            </a:r>
            <a:endParaRPr lang="en-US" sz="6048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/>
          </p:nvPr>
        </p:nvGraphicFramePr>
        <p:xfrm>
          <a:off x="216000" y="1363021"/>
          <a:ext cx="11800800" cy="6649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6136"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序號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物業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銀行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最後   供款日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利率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租金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供款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\EQ398</a:t>
                      </a:r>
                    </a:p>
                    <a:p>
                      <a:pPr algn="r"/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r"/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差額</a:t>
                      </a:r>
                      <a:r>
                        <a:rPr lang="en-US" altLang="zh-TW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\ER398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按揭</a:t>
                      </a:r>
                      <a:r>
                        <a:rPr lang="zh-TW" altLang="en-US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貨款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endParaRPr lang="en-US" altLang="zh-TW" sz="1800" b="1" i="0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\EJ402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\EQ402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230">
                <a:tc>
                  <a:txBody>
                    <a:bodyPr/>
                    <a:lstStyle/>
                    <a:p>
                      <a:r>
                        <a:rPr lang="en-US" sz="1800" dirty="0"/>
                        <a:t>\EJ404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10">
                <a:tc>
                  <a:txBody>
                    <a:bodyPr/>
                    <a:lstStyle/>
                    <a:p>
                      <a:r>
                        <a:rPr lang="en-US" sz="1800" dirty="0"/>
                        <a:t>\EJ406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\EN406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\EQ406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 dirty="0"/>
                        <a:t>\EJ407</a:t>
                      </a: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\EK407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\EL407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\EM407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\EN407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\EO407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\EP407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dirty="0"/>
                        <a:t>\EQ407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\ER407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baseline="-250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0363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129899</TotalTime>
  <Words>1103</Words>
  <Application>Microsoft Office PowerPoint</Application>
  <PresentationFormat>Custom</PresentationFormat>
  <Paragraphs>446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新細明體</vt:lpstr>
      <vt:lpstr>SimHei</vt:lpstr>
      <vt:lpstr>Arial</vt:lpstr>
      <vt:lpstr>Calibri</vt:lpstr>
      <vt:lpstr>Calibri Light</vt:lpstr>
      <vt:lpstr>Shruti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logic</cp:lastModifiedBy>
  <cp:revision>6074</cp:revision>
  <cp:lastPrinted>2022-12-15T07:29:43Z</cp:lastPrinted>
  <dcterms:created xsi:type="dcterms:W3CDTF">2015-03-26T06:29:01Z</dcterms:created>
  <dcterms:modified xsi:type="dcterms:W3CDTF">2023-03-15T13:08:42Z</dcterms:modified>
</cp:coreProperties>
</file>