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7" r:id="rId8"/>
    <p:sldId id="268" r:id="rId9"/>
    <p:sldId id="263" r:id="rId10"/>
    <p:sldId id="265" r:id="rId11"/>
    <p:sldId id="266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/>
    <p:restoredTop sz="94694"/>
  </p:normalViewPr>
  <p:slideViewPr>
    <p:cSldViewPr snapToGrid="0">
      <p:cViewPr varScale="1">
        <p:scale>
          <a:sx n="117" d="100"/>
          <a:sy n="117" d="100"/>
        </p:scale>
        <p:origin x="4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BBC650-82CE-4349-B14B-8E28796114B6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3D4FAA5-D602-409A-942E-21AA35B8C932}">
      <dgm:prSet/>
      <dgm:spPr/>
      <dgm:t>
        <a:bodyPr/>
        <a:lstStyle/>
        <a:p>
          <a:r>
            <a:rPr lang="en-US"/>
            <a:t>Prior knowledge:</a:t>
          </a:r>
        </a:p>
      </dgm:t>
    </dgm:pt>
    <dgm:pt modelId="{F778FCAF-045D-40C5-B98A-5529F8F8CD1E}" type="parTrans" cxnId="{86B5C4D4-4717-4A42-B821-7F2E103D1845}">
      <dgm:prSet/>
      <dgm:spPr/>
      <dgm:t>
        <a:bodyPr/>
        <a:lstStyle/>
        <a:p>
          <a:endParaRPr lang="en-US"/>
        </a:p>
      </dgm:t>
    </dgm:pt>
    <dgm:pt modelId="{0F96E18E-6343-4D44-8589-BCCAEAB50E56}" type="sibTrans" cxnId="{86B5C4D4-4717-4A42-B821-7F2E103D1845}">
      <dgm:prSet/>
      <dgm:spPr/>
      <dgm:t>
        <a:bodyPr/>
        <a:lstStyle/>
        <a:p>
          <a:endParaRPr lang="en-US"/>
        </a:p>
      </dgm:t>
    </dgm:pt>
    <dgm:pt modelId="{6455116E-AB57-4C02-BBFB-985F8160B07C}">
      <dgm:prSet/>
      <dgm:spPr/>
      <dgm:t>
        <a:bodyPr/>
        <a:lstStyle/>
        <a:p>
          <a:r>
            <a:rPr lang="en-US" dirty="0"/>
            <a:t>Students can dry run and identify Selection and Insertion Sort</a:t>
          </a:r>
        </a:p>
      </dgm:t>
    </dgm:pt>
    <dgm:pt modelId="{7885FA3B-CE0C-46C0-AD6E-3029EEA7E972}" type="parTrans" cxnId="{BE274FC9-CB47-498B-B682-739E2B99FFD9}">
      <dgm:prSet/>
      <dgm:spPr/>
      <dgm:t>
        <a:bodyPr/>
        <a:lstStyle/>
        <a:p>
          <a:endParaRPr lang="en-US"/>
        </a:p>
      </dgm:t>
    </dgm:pt>
    <dgm:pt modelId="{AD321C88-D596-48EA-9006-F16DE2CDAF34}" type="sibTrans" cxnId="{BE274FC9-CB47-498B-B682-739E2B99FFD9}">
      <dgm:prSet/>
      <dgm:spPr/>
      <dgm:t>
        <a:bodyPr/>
        <a:lstStyle/>
        <a:p>
          <a:endParaRPr lang="en-US"/>
        </a:p>
      </dgm:t>
    </dgm:pt>
    <dgm:pt modelId="{23601F6D-D52D-4E80-AF48-1148CC43FAC7}">
      <dgm:prSet/>
      <dgm:spPr/>
      <dgm:t>
        <a:bodyPr/>
        <a:lstStyle/>
        <a:p>
          <a:r>
            <a:rPr lang="en-US"/>
            <a:t>Objectives:</a:t>
          </a:r>
        </a:p>
      </dgm:t>
    </dgm:pt>
    <dgm:pt modelId="{30FAC1D9-5028-4DF0-B576-9EF5A818AF83}" type="parTrans" cxnId="{D0D6E9A1-F6E4-497C-AEFB-D19DBAAF9B2B}">
      <dgm:prSet/>
      <dgm:spPr/>
      <dgm:t>
        <a:bodyPr/>
        <a:lstStyle/>
        <a:p>
          <a:endParaRPr lang="en-US"/>
        </a:p>
      </dgm:t>
    </dgm:pt>
    <dgm:pt modelId="{FE4FE7CA-6434-41E7-97EE-8BF62C86145A}" type="sibTrans" cxnId="{D0D6E9A1-F6E4-497C-AEFB-D19DBAAF9B2B}">
      <dgm:prSet/>
      <dgm:spPr/>
      <dgm:t>
        <a:bodyPr/>
        <a:lstStyle/>
        <a:p>
          <a:endParaRPr lang="en-US"/>
        </a:p>
      </dgm:t>
    </dgm:pt>
    <dgm:pt modelId="{8C5DA667-D171-4B9F-88C4-6759119F6BFC}">
      <dgm:prSet/>
      <dgm:spPr/>
      <dgm:t>
        <a:bodyPr/>
        <a:lstStyle/>
        <a:p>
          <a:r>
            <a:rPr lang="en-US" dirty="0"/>
            <a:t>After this lesson, students should be able to</a:t>
          </a:r>
        </a:p>
      </dgm:t>
    </dgm:pt>
    <dgm:pt modelId="{6733DD3A-8D92-4B57-8E36-AEF1F454D181}" type="parTrans" cxnId="{3A5C1244-7901-422F-B05D-D7CD68DF4FCF}">
      <dgm:prSet/>
      <dgm:spPr/>
      <dgm:t>
        <a:bodyPr/>
        <a:lstStyle/>
        <a:p>
          <a:endParaRPr lang="en-US"/>
        </a:p>
      </dgm:t>
    </dgm:pt>
    <dgm:pt modelId="{F6BC3376-B014-4026-A8A1-6D3B33C87758}" type="sibTrans" cxnId="{3A5C1244-7901-422F-B05D-D7CD68DF4FCF}">
      <dgm:prSet/>
      <dgm:spPr/>
      <dgm:t>
        <a:bodyPr/>
        <a:lstStyle/>
        <a:p>
          <a:endParaRPr lang="en-US"/>
        </a:p>
      </dgm:t>
    </dgm:pt>
    <dgm:pt modelId="{93551620-E002-4642-B313-31913F7D3CDD}">
      <dgm:prSet/>
      <dgm:spPr/>
      <dgm:t>
        <a:bodyPr/>
        <a:lstStyle/>
        <a:p>
          <a:r>
            <a:rPr lang="en-US" dirty="0"/>
            <a:t>dry run a bubble sort algorithm</a:t>
          </a:r>
        </a:p>
      </dgm:t>
    </dgm:pt>
    <dgm:pt modelId="{3CFE53B0-C0FF-4634-941C-912EF2FD44E4}" type="parTrans" cxnId="{9FA39A32-5D15-4900-9616-5BFF3E5C48EC}">
      <dgm:prSet/>
      <dgm:spPr/>
      <dgm:t>
        <a:bodyPr/>
        <a:lstStyle/>
        <a:p>
          <a:endParaRPr lang="en-US"/>
        </a:p>
      </dgm:t>
    </dgm:pt>
    <dgm:pt modelId="{68740AA2-2CFB-4E13-ABAB-C9F7D2C80BFE}" type="sibTrans" cxnId="{9FA39A32-5D15-4900-9616-5BFF3E5C48EC}">
      <dgm:prSet/>
      <dgm:spPr/>
      <dgm:t>
        <a:bodyPr/>
        <a:lstStyle/>
        <a:p>
          <a:endParaRPr lang="en-US"/>
        </a:p>
      </dgm:t>
    </dgm:pt>
    <dgm:pt modelId="{B5A8AFC4-8C4E-4CA7-8BA5-2C549F60E5DA}">
      <dgm:prSet/>
      <dgm:spPr/>
      <dgm:t>
        <a:bodyPr/>
        <a:lstStyle/>
        <a:p>
          <a:r>
            <a:rPr lang="en-US" dirty="0"/>
            <a:t>articulate the feature of the bubble sort</a:t>
          </a:r>
        </a:p>
      </dgm:t>
    </dgm:pt>
    <dgm:pt modelId="{A271D186-EACF-4C2A-B74D-5BC35A0116A9}" type="parTrans" cxnId="{381BFA6C-6C24-496B-9633-46C5530996A5}">
      <dgm:prSet/>
      <dgm:spPr/>
      <dgm:t>
        <a:bodyPr/>
        <a:lstStyle/>
        <a:p>
          <a:endParaRPr lang="en-US"/>
        </a:p>
      </dgm:t>
    </dgm:pt>
    <dgm:pt modelId="{9BE510D4-3DEB-48EC-BA3B-819EA54257C0}" type="sibTrans" cxnId="{381BFA6C-6C24-496B-9633-46C5530996A5}">
      <dgm:prSet/>
      <dgm:spPr/>
      <dgm:t>
        <a:bodyPr/>
        <a:lstStyle/>
        <a:p>
          <a:endParaRPr lang="en-US"/>
        </a:p>
      </dgm:t>
    </dgm:pt>
    <dgm:pt modelId="{304CE051-C61F-4048-8B97-34F95A944236}" type="pres">
      <dgm:prSet presAssocID="{F6BBC650-82CE-4349-B14B-8E28796114B6}" presName="linear" presStyleCnt="0">
        <dgm:presLayoutVars>
          <dgm:dir/>
          <dgm:animLvl val="lvl"/>
          <dgm:resizeHandles val="exact"/>
        </dgm:presLayoutVars>
      </dgm:prSet>
      <dgm:spPr/>
    </dgm:pt>
    <dgm:pt modelId="{A81FF1C5-B8F0-9F4F-9B7B-EFEB6B7F8DF2}" type="pres">
      <dgm:prSet presAssocID="{13D4FAA5-D602-409A-942E-21AA35B8C932}" presName="parentLin" presStyleCnt="0"/>
      <dgm:spPr/>
    </dgm:pt>
    <dgm:pt modelId="{996A811C-C24E-CA48-AFE1-0312F1D18958}" type="pres">
      <dgm:prSet presAssocID="{13D4FAA5-D602-409A-942E-21AA35B8C932}" presName="parentLeftMargin" presStyleLbl="node1" presStyleIdx="0" presStyleCnt="2"/>
      <dgm:spPr/>
    </dgm:pt>
    <dgm:pt modelId="{292EE3DE-60D0-464C-A4B9-E5CCAB739C02}" type="pres">
      <dgm:prSet presAssocID="{13D4FAA5-D602-409A-942E-21AA35B8C93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58E2176-1335-C04F-8786-2FC94E6E6BD8}" type="pres">
      <dgm:prSet presAssocID="{13D4FAA5-D602-409A-942E-21AA35B8C932}" presName="negativeSpace" presStyleCnt="0"/>
      <dgm:spPr/>
    </dgm:pt>
    <dgm:pt modelId="{934D1BC7-C07A-4847-8626-EC6AA9AA8B56}" type="pres">
      <dgm:prSet presAssocID="{13D4FAA5-D602-409A-942E-21AA35B8C932}" presName="childText" presStyleLbl="conFgAcc1" presStyleIdx="0" presStyleCnt="2">
        <dgm:presLayoutVars>
          <dgm:bulletEnabled val="1"/>
        </dgm:presLayoutVars>
      </dgm:prSet>
      <dgm:spPr/>
    </dgm:pt>
    <dgm:pt modelId="{422F3EB4-A3CF-814D-8D90-A70B86A1ACE8}" type="pres">
      <dgm:prSet presAssocID="{0F96E18E-6343-4D44-8589-BCCAEAB50E56}" presName="spaceBetweenRectangles" presStyleCnt="0"/>
      <dgm:spPr/>
    </dgm:pt>
    <dgm:pt modelId="{61760189-3ADC-8F42-9079-79B8351F415E}" type="pres">
      <dgm:prSet presAssocID="{23601F6D-D52D-4E80-AF48-1148CC43FAC7}" presName="parentLin" presStyleCnt="0"/>
      <dgm:spPr/>
    </dgm:pt>
    <dgm:pt modelId="{383D0069-6E01-334A-B985-6BEEF1E55864}" type="pres">
      <dgm:prSet presAssocID="{23601F6D-D52D-4E80-AF48-1148CC43FAC7}" presName="parentLeftMargin" presStyleLbl="node1" presStyleIdx="0" presStyleCnt="2"/>
      <dgm:spPr/>
    </dgm:pt>
    <dgm:pt modelId="{95DE52B6-8DE1-EB4E-B4FC-32E16C396239}" type="pres">
      <dgm:prSet presAssocID="{23601F6D-D52D-4E80-AF48-1148CC43FAC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BF87667-46FB-7049-A24E-CED09CE4D2E6}" type="pres">
      <dgm:prSet presAssocID="{23601F6D-D52D-4E80-AF48-1148CC43FAC7}" presName="negativeSpace" presStyleCnt="0"/>
      <dgm:spPr/>
    </dgm:pt>
    <dgm:pt modelId="{827B200B-C70D-F34F-8DAD-8D89601A0099}" type="pres">
      <dgm:prSet presAssocID="{23601F6D-D52D-4E80-AF48-1148CC43FAC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467CA21-CECF-DB4F-905E-63ADDE3D0E66}" type="presOf" srcId="{8C5DA667-D171-4B9F-88C4-6759119F6BFC}" destId="{827B200B-C70D-F34F-8DAD-8D89601A0099}" srcOrd="0" destOrd="0" presId="urn:microsoft.com/office/officeart/2005/8/layout/list1"/>
    <dgm:cxn modelId="{9FA39A32-5D15-4900-9616-5BFF3E5C48EC}" srcId="{8C5DA667-D171-4B9F-88C4-6759119F6BFC}" destId="{93551620-E002-4642-B313-31913F7D3CDD}" srcOrd="0" destOrd="0" parTransId="{3CFE53B0-C0FF-4634-941C-912EF2FD44E4}" sibTransId="{68740AA2-2CFB-4E13-ABAB-C9F7D2C80BFE}"/>
    <dgm:cxn modelId="{6AABB636-96CC-4146-8F04-AADDBABD4280}" type="presOf" srcId="{13D4FAA5-D602-409A-942E-21AA35B8C932}" destId="{996A811C-C24E-CA48-AFE1-0312F1D18958}" srcOrd="0" destOrd="0" presId="urn:microsoft.com/office/officeart/2005/8/layout/list1"/>
    <dgm:cxn modelId="{3A5C1244-7901-422F-B05D-D7CD68DF4FCF}" srcId="{23601F6D-D52D-4E80-AF48-1148CC43FAC7}" destId="{8C5DA667-D171-4B9F-88C4-6759119F6BFC}" srcOrd="0" destOrd="0" parTransId="{6733DD3A-8D92-4B57-8E36-AEF1F454D181}" sibTransId="{F6BC3376-B014-4026-A8A1-6D3B33C87758}"/>
    <dgm:cxn modelId="{28536F47-35FE-3C48-8B07-39C3E7D880D7}" type="presOf" srcId="{23601F6D-D52D-4E80-AF48-1148CC43FAC7}" destId="{383D0069-6E01-334A-B985-6BEEF1E55864}" srcOrd="0" destOrd="0" presId="urn:microsoft.com/office/officeart/2005/8/layout/list1"/>
    <dgm:cxn modelId="{87401B69-FFED-2D4C-9507-F68EBA311559}" type="presOf" srcId="{93551620-E002-4642-B313-31913F7D3CDD}" destId="{827B200B-C70D-F34F-8DAD-8D89601A0099}" srcOrd="0" destOrd="1" presId="urn:microsoft.com/office/officeart/2005/8/layout/list1"/>
    <dgm:cxn modelId="{6666E96A-C49B-BA43-A05C-1FE5578118F2}" type="presOf" srcId="{6455116E-AB57-4C02-BBFB-985F8160B07C}" destId="{934D1BC7-C07A-4847-8626-EC6AA9AA8B56}" srcOrd="0" destOrd="0" presId="urn:microsoft.com/office/officeart/2005/8/layout/list1"/>
    <dgm:cxn modelId="{381BFA6C-6C24-496B-9633-46C5530996A5}" srcId="{8C5DA667-D171-4B9F-88C4-6759119F6BFC}" destId="{B5A8AFC4-8C4E-4CA7-8BA5-2C549F60E5DA}" srcOrd="1" destOrd="0" parTransId="{A271D186-EACF-4C2A-B74D-5BC35A0116A9}" sibTransId="{9BE510D4-3DEB-48EC-BA3B-819EA54257C0}"/>
    <dgm:cxn modelId="{98304C86-2886-2D47-8A15-D68D08F3CBE5}" type="presOf" srcId="{B5A8AFC4-8C4E-4CA7-8BA5-2C549F60E5DA}" destId="{827B200B-C70D-F34F-8DAD-8D89601A0099}" srcOrd="0" destOrd="2" presId="urn:microsoft.com/office/officeart/2005/8/layout/list1"/>
    <dgm:cxn modelId="{B1327D94-D57A-454C-9341-9AFCB15C0D34}" type="presOf" srcId="{23601F6D-D52D-4E80-AF48-1148CC43FAC7}" destId="{95DE52B6-8DE1-EB4E-B4FC-32E16C396239}" srcOrd="1" destOrd="0" presId="urn:microsoft.com/office/officeart/2005/8/layout/list1"/>
    <dgm:cxn modelId="{8C9E0399-836B-B648-BE8C-B7324F47DFB7}" type="presOf" srcId="{13D4FAA5-D602-409A-942E-21AA35B8C932}" destId="{292EE3DE-60D0-464C-A4B9-E5CCAB739C02}" srcOrd="1" destOrd="0" presId="urn:microsoft.com/office/officeart/2005/8/layout/list1"/>
    <dgm:cxn modelId="{D0D6E9A1-F6E4-497C-AEFB-D19DBAAF9B2B}" srcId="{F6BBC650-82CE-4349-B14B-8E28796114B6}" destId="{23601F6D-D52D-4E80-AF48-1148CC43FAC7}" srcOrd="1" destOrd="0" parTransId="{30FAC1D9-5028-4DF0-B576-9EF5A818AF83}" sibTransId="{FE4FE7CA-6434-41E7-97EE-8BF62C86145A}"/>
    <dgm:cxn modelId="{BE274FC9-CB47-498B-B682-739E2B99FFD9}" srcId="{13D4FAA5-D602-409A-942E-21AA35B8C932}" destId="{6455116E-AB57-4C02-BBFB-985F8160B07C}" srcOrd="0" destOrd="0" parTransId="{7885FA3B-CE0C-46C0-AD6E-3029EEA7E972}" sibTransId="{AD321C88-D596-48EA-9006-F16DE2CDAF34}"/>
    <dgm:cxn modelId="{86B5C4D4-4717-4A42-B821-7F2E103D1845}" srcId="{F6BBC650-82CE-4349-B14B-8E28796114B6}" destId="{13D4FAA5-D602-409A-942E-21AA35B8C932}" srcOrd="0" destOrd="0" parTransId="{F778FCAF-045D-40C5-B98A-5529F8F8CD1E}" sibTransId="{0F96E18E-6343-4D44-8589-BCCAEAB50E56}"/>
    <dgm:cxn modelId="{4A33F5F8-CEDB-384D-818F-E630727EFB5A}" type="presOf" srcId="{F6BBC650-82CE-4349-B14B-8E28796114B6}" destId="{304CE051-C61F-4048-8B97-34F95A944236}" srcOrd="0" destOrd="0" presId="urn:microsoft.com/office/officeart/2005/8/layout/list1"/>
    <dgm:cxn modelId="{025E3020-E207-C74F-B535-16572056B17C}" type="presParOf" srcId="{304CE051-C61F-4048-8B97-34F95A944236}" destId="{A81FF1C5-B8F0-9F4F-9B7B-EFEB6B7F8DF2}" srcOrd="0" destOrd="0" presId="urn:microsoft.com/office/officeart/2005/8/layout/list1"/>
    <dgm:cxn modelId="{CBB398FF-1A30-7C4E-94CE-5060EB238EF1}" type="presParOf" srcId="{A81FF1C5-B8F0-9F4F-9B7B-EFEB6B7F8DF2}" destId="{996A811C-C24E-CA48-AFE1-0312F1D18958}" srcOrd="0" destOrd="0" presId="urn:microsoft.com/office/officeart/2005/8/layout/list1"/>
    <dgm:cxn modelId="{CD0BF030-2FB4-9A40-BDAE-62A45A3699D2}" type="presParOf" srcId="{A81FF1C5-B8F0-9F4F-9B7B-EFEB6B7F8DF2}" destId="{292EE3DE-60D0-464C-A4B9-E5CCAB739C02}" srcOrd="1" destOrd="0" presId="urn:microsoft.com/office/officeart/2005/8/layout/list1"/>
    <dgm:cxn modelId="{E9C898BD-6A72-9F46-A24F-C0E0A110A9C4}" type="presParOf" srcId="{304CE051-C61F-4048-8B97-34F95A944236}" destId="{B58E2176-1335-C04F-8786-2FC94E6E6BD8}" srcOrd="1" destOrd="0" presId="urn:microsoft.com/office/officeart/2005/8/layout/list1"/>
    <dgm:cxn modelId="{6EBAD6A1-40F7-304B-8971-C954C7B3AAE3}" type="presParOf" srcId="{304CE051-C61F-4048-8B97-34F95A944236}" destId="{934D1BC7-C07A-4847-8626-EC6AA9AA8B56}" srcOrd="2" destOrd="0" presId="urn:microsoft.com/office/officeart/2005/8/layout/list1"/>
    <dgm:cxn modelId="{3A25C49B-A47E-A344-8ECD-A55CD8A05F55}" type="presParOf" srcId="{304CE051-C61F-4048-8B97-34F95A944236}" destId="{422F3EB4-A3CF-814D-8D90-A70B86A1ACE8}" srcOrd="3" destOrd="0" presId="urn:microsoft.com/office/officeart/2005/8/layout/list1"/>
    <dgm:cxn modelId="{824D4466-40DA-704B-BC6F-20B236B04223}" type="presParOf" srcId="{304CE051-C61F-4048-8B97-34F95A944236}" destId="{61760189-3ADC-8F42-9079-79B8351F415E}" srcOrd="4" destOrd="0" presId="urn:microsoft.com/office/officeart/2005/8/layout/list1"/>
    <dgm:cxn modelId="{0BA67B2E-4902-0840-A82E-222D3FFCCDE2}" type="presParOf" srcId="{61760189-3ADC-8F42-9079-79B8351F415E}" destId="{383D0069-6E01-334A-B985-6BEEF1E55864}" srcOrd="0" destOrd="0" presId="urn:microsoft.com/office/officeart/2005/8/layout/list1"/>
    <dgm:cxn modelId="{289926AE-987E-084B-8E5F-0C0C3F57C70F}" type="presParOf" srcId="{61760189-3ADC-8F42-9079-79B8351F415E}" destId="{95DE52B6-8DE1-EB4E-B4FC-32E16C396239}" srcOrd="1" destOrd="0" presId="urn:microsoft.com/office/officeart/2005/8/layout/list1"/>
    <dgm:cxn modelId="{42FAB436-BFB8-394A-9D4E-E0E407DD7CAF}" type="presParOf" srcId="{304CE051-C61F-4048-8B97-34F95A944236}" destId="{5BF87667-46FB-7049-A24E-CED09CE4D2E6}" srcOrd="5" destOrd="0" presId="urn:microsoft.com/office/officeart/2005/8/layout/list1"/>
    <dgm:cxn modelId="{7286618A-9575-3E40-87B4-A91F866380E2}" type="presParOf" srcId="{304CE051-C61F-4048-8B97-34F95A944236}" destId="{827B200B-C70D-F34F-8DAD-8D89601A009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D1BC7-C07A-4847-8626-EC6AA9AA8B56}">
      <dsp:nvSpPr>
        <dsp:cNvPr id="0" name=""/>
        <dsp:cNvSpPr/>
      </dsp:nvSpPr>
      <dsp:spPr>
        <a:xfrm>
          <a:off x="0" y="508218"/>
          <a:ext cx="7812562" cy="1757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6342" tIns="645668" rIns="606342" bIns="220472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Students can dry run and identify Selection and Insertion Sort</a:t>
          </a:r>
        </a:p>
      </dsp:txBody>
      <dsp:txXfrm>
        <a:off x="0" y="508218"/>
        <a:ext cx="7812562" cy="1757700"/>
      </dsp:txXfrm>
    </dsp:sp>
    <dsp:sp modelId="{292EE3DE-60D0-464C-A4B9-E5CCAB739C02}">
      <dsp:nvSpPr>
        <dsp:cNvPr id="0" name=""/>
        <dsp:cNvSpPr/>
      </dsp:nvSpPr>
      <dsp:spPr>
        <a:xfrm>
          <a:off x="390628" y="50658"/>
          <a:ext cx="5468793" cy="915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707" tIns="0" rIns="206707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Prior knowledge:</a:t>
          </a:r>
        </a:p>
      </dsp:txBody>
      <dsp:txXfrm>
        <a:off x="435300" y="95330"/>
        <a:ext cx="5379449" cy="825776"/>
      </dsp:txXfrm>
    </dsp:sp>
    <dsp:sp modelId="{827B200B-C70D-F34F-8DAD-8D89601A0099}">
      <dsp:nvSpPr>
        <dsp:cNvPr id="0" name=""/>
        <dsp:cNvSpPr/>
      </dsp:nvSpPr>
      <dsp:spPr>
        <a:xfrm>
          <a:off x="0" y="2890878"/>
          <a:ext cx="7812562" cy="32224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502747"/>
              <a:satOff val="-751"/>
              <a:lumOff val="72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6342" tIns="645668" rIns="606342" bIns="220472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After this lesson, students should be able to</a:t>
          </a:r>
        </a:p>
        <a:p>
          <a:pPr marL="571500" lvl="2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dry run a bubble sort algorithm</a:t>
          </a:r>
        </a:p>
        <a:p>
          <a:pPr marL="571500" lvl="2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articulate the feature of the bubble sort</a:t>
          </a:r>
        </a:p>
      </dsp:txBody>
      <dsp:txXfrm>
        <a:off x="0" y="2890878"/>
        <a:ext cx="7812562" cy="3222449"/>
      </dsp:txXfrm>
    </dsp:sp>
    <dsp:sp modelId="{95DE52B6-8DE1-EB4E-B4FC-32E16C396239}">
      <dsp:nvSpPr>
        <dsp:cNvPr id="0" name=""/>
        <dsp:cNvSpPr/>
      </dsp:nvSpPr>
      <dsp:spPr>
        <a:xfrm>
          <a:off x="390628" y="2433318"/>
          <a:ext cx="5468793" cy="915120"/>
        </a:xfrm>
        <a:prstGeom prst="roundRect">
          <a:avLst/>
        </a:prstGeom>
        <a:solidFill>
          <a:schemeClr val="accent2">
            <a:hueOff val="-1502747"/>
            <a:satOff val="-751"/>
            <a:lumOff val="72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707" tIns="0" rIns="206707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Objectives:</a:t>
          </a:r>
        </a:p>
      </dsp:txBody>
      <dsp:txXfrm>
        <a:off x="435300" y="2477990"/>
        <a:ext cx="5379449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91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6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12/3/23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2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8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12/3/23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8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12/3/23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3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12/3/23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2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48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11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12/3/23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30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12/3/23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56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_xesqdQqvA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1EF4E8-5513-4BF5-BC41-04645281C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Video 3" descr="Floating Bubbles">
            <a:extLst>
              <a:ext uri="{FF2B5EF4-FFF2-40B4-BE49-F238E27FC236}">
                <a16:creationId xmlns:a16="http://schemas.microsoft.com/office/drawing/2014/main" id="{FE0A62C3-DE75-711E-4EB8-6320AF70BD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93AB6F9-99DF-415B-96A4-7160B5775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D0CC45C-CCAB-4A7C-B33D-84ABB8693F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74C06D-399A-4BAA-B0E7-B55764CC1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C4829C4-3E7F-42E6-B0AC-12E562C9A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D3CD5A-CC76-449E-8201-36100E44D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96BFDB-0E89-4726-8740-23247A96E9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395F396-A800-4D94-AA0F-5AD09E378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57FF3EC-7181-4E27-A7A6-DB4655B10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3A5A6F8-A667-410D-BECB-C610733F0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60B875F-A2D1-419D-A7F1-381B33D428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B5344BB-AFBB-4C99-A49A-9F300421D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BAC207-A217-4064-9C43-8DBD742D0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16C2C6-5594-4867-A2AD-5B34E9294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B06500-F969-4448-B413-83B5FEA97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CA7F00-258B-4EDE-924E-F703C6EE6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7E09A08-F290-4A17-BC91-E0A577643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5250DB6-316F-43F4-A62E-777F2306D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A860293-6063-4188-B8DD-9B6DCE5D2B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F0D5E7-B042-4211-872B-FC93C7860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59604E9-BB25-4D53-8D35-BAD786A0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DBC3F-DBBC-484D-819C-BBDD6B30F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0D340BE-56DC-40A0-A0D3-2A0704AB3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598E4C-A0B1-4A0D-9870-F0011F3C7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93F4BD7-CDE1-422F-BC4C-0362418BD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1694E10-99CB-4916-9CA3-CD347BC5B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06CCCF9-74DC-4FA6-913D-AA94F671EF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1C22D95-08E5-48EF-940C-7703E389E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C8CD58B-05D9-44B9-A9B3-AC3596D6C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FCB7D7-C8E5-419A-81F1-6422F747EE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7692ACE-18A6-4279-BAB6-A02F9B8A8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06D8C29-9DDA-48D0-AF70-905FDB2CE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32976-9718-CDC3-0683-0E8335FCC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20947"/>
            <a:ext cx="9144000" cy="2940679"/>
          </a:xfrm>
        </p:spPr>
        <p:txBody>
          <a:bodyPr anchor="t">
            <a:normAutofit/>
          </a:bodyPr>
          <a:lstStyle/>
          <a:p>
            <a:r>
              <a:rPr lang="en-US" dirty="0"/>
              <a:t>Bubble Sort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1247F-B39E-7024-2EA6-CA196AA99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86396"/>
            <a:ext cx="9144000" cy="1642477"/>
          </a:xfrm>
        </p:spPr>
        <p:txBody>
          <a:bodyPr anchor="b">
            <a:normAutofit/>
          </a:bodyPr>
          <a:lstStyle/>
          <a:p>
            <a:r>
              <a:rPr lang="en-US" sz="2200" dirty="0"/>
              <a:t>Mr. Lee WS</a:t>
            </a:r>
          </a:p>
        </p:txBody>
      </p:sp>
    </p:spTree>
    <p:extLst>
      <p:ext uri="{BB962C8B-B14F-4D97-AF65-F5344CB8AC3E}">
        <p14:creationId xmlns:p14="http://schemas.microsoft.com/office/powerpoint/2010/main" val="156994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DAD724-AF32-45EC-B0B9-360C73C9D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08E665-F850-01F8-16B5-C5818D3B4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772"/>
            <a:ext cx="3718767" cy="5531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alpha val="80000"/>
                  </a:schemeClr>
                </a:solidFill>
              </a:rPr>
              <a:t>Objectives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A4D4000-2689-4306-BBA6-BF744AB5F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06893" y="191033"/>
            <a:ext cx="7763540" cy="60655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6ECEE7-F5B6-69D0-E53D-E922084FA1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1052788"/>
              </p:ext>
            </p:extLst>
          </p:nvPr>
        </p:nvGraphicFramePr>
        <p:xfrm>
          <a:off x="4184068" y="152400"/>
          <a:ext cx="7812562" cy="6163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728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A686-DD78-E45F-E1C9-12138E0B8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Revision – Nearpod time!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EBB7A-2C4D-8372-455B-29F019FB8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  <a:p>
            <a:pPr marL="498475" lvl="1" indent="-141288"/>
            <a:r>
              <a:rPr lang="en-US" dirty="0"/>
              <a:t>Selection / Insertion Sort</a:t>
            </a:r>
          </a:p>
          <a:p>
            <a:pPr marL="498475" lvl="1" indent="-141288"/>
            <a:r>
              <a:rPr lang="en-US" dirty="0"/>
              <a:t>Nearpod!</a:t>
            </a:r>
          </a:p>
        </p:txBody>
      </p:sp>
    </p:spTree>
    <p:extLst>
      <p:ext uri="{BB962C8B-B14F-4D97-AF65-F5344CB8AC3E}">
        <p14:creationId xmlns:p14="http://schemas.microsoft.com/office/powerpoint/2010/main" val="416462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Right Triangle 57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0136" y="1542777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0477" y="924332"/>
            <a:ext cx="6871335" cy="502267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AB2059A-B634-B1AE-084C-E4E642966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9360"/>
            <a:ext cx="4419600" cy="22407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Selection or Insertion??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2B8EA-B3FD-F2F9-3D47-11D1AFDFC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104" y="1934875"/>
            <a:ext cx="5930685" cy="3462446"/>
          </a:xfrm>
        </p:spPr>
        <p:txBody>
          <a:bodyPr>
            <a:noAutofit/>
          </a:bodyPr>
          <a:lstStyle/>
          <a:p>
            <a:pPr lvl="1"/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45</a:t>
            </a:r>
            <a:r>
              <a:rPr lang="en-US" sz="2800" dirty="0">
                <a:solidFill>
                  <a:schemeClr val="tx2"/>
                </a:solidFill>
              </a:rPr>
              <a:t>, 70, 66, 82, 55,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95</a:t>
            </a:r>
            <a:r>
              <a:rPr lang="en-US" sz="2800" dirty="0">
                <a:solidFill>
                  <a:schemeClr val="tx2"/>
                </a:solidFill>
              </a:rPr>
              <a:t>, 60]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95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70</a:t>
            </a:r>
            <a:r>
              <a:rPr lang="en-US" sz="2800" dirty="0">
                <a:solidFill>
                  <a:schemeClr val="tx2"/>
                </a:solidFill>
              </a:rPr>
              <a:t>, 66,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82</a:t>
            </a:r>
            <a:r>
              <a:rPr lang="en-US" sz="2800" dirty="0">
                <a:solidFill>
                  <a:schemeClr val="tx2"/>
                </a:solidFill>
              </a:rPr>
              <a:t>, 55, 45, 60]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95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66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70</a:t>
            </a:r>
            <a:r>
              <a:rPr lang="en-US" sz="2800" dirty="0">
                <a:solidFill>
                  <a:schemeClr val="tx2"/>
                </a:solidFill>
              </a:rPr>
              <a:t>, 55, 45, 60]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95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66</a:t>
            </a:r>
            <a:r>
              <a:rPr lang="en-US" sz="2800" dirty="0">
                <a:solidFill>
                  <a:schemeClr val="tx2"/>
                </a:solidFill>
              </a:rPr>
              <a:t>, 55, 45, 60]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95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66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55</a:t>
            </a:r>
            <a:r>
              <a:rPr lang="en-US" sz="2800" dirty="0">
                <a:solidFill>
                  <a:schemeClr val="tx2"/>
                </a:solidFill>
              </a:rPr>
              <a:t>, 45,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60</a:t>
            </a:r>
            <a:r>
              <a:rPr lang="en-US" sz="2800" dirty="0">
                <a:solidFill>
                  <a:schemeClr val="tx2"/>
                </a:solidFill>
              </a:rPr>
              <a:t>]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95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66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60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45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55</a:t>
            </a:r>
            <a:r>
              <a:rPr lang="en-US" sz="2800" dirty="0">
                <a:solidFill>
                  <a:schemeClr val="tx2"/>
                </a:solidFill>
              </a:rPr>
              <a:t>]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95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66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60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FF0000"/>
                </a:highlight>
              </a:rPr>
              <a:t>55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>
                <a:solidFill>
                  <a:schemeClr val="tx2"/>
                </a:solidFill>
                <a:highlight>
                  <a:srgbClr val="00FF00"/>
                </a:highlight>
              </a:rPr>
              <a:t>45</a:t>
            </a:r>
            <a:r>
              <a:rPr lang="en-US" sz="2800" dirty="0">
                <a:solidFill>
                  <a:schemeClr val="tx2"/>
                </a:solidFill>
              </a:rPr>
              <a:t>]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[95, 82, 70, 66, 60, 55, 45]</a:t>
            </a:r>
          </a:p>
        </p:txBody>
      </p:sp>
      <p:pic>
        <p:nvPicPr>
          <p:cNvPr id="4" name="Content Placeholder 4" descr="A computer screen shot of a program&#10;&#10;Description automatically generated">
            <a:extLst>
              <a:ext uri="{FF2B5EF4-FFF2-40B4-BE49-F238E27FC236}">
                <a16:creationId xmlns:a16="http://schemas.microsoft.com/office/drawing/2014/main" id="{D21B559F-7871-2CB9-A5D7-1644508B7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767" y="1609033"/>
            <a:ext cx="6795701" cy="378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9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0136" y="1542777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0477" y="924332"/>
            <a:ext cx="6871335" cy="502267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AB2059A-B634-B1AE-084C-E4E642966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99" y="94457"/>
            <a:ext cx="4419600" cy="22407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Selection or Insertion??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D6176-D862-F146-2DB9-7C93225CF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48" y="1933581"/>
            <a:ext cx="5419035" cy="3410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Original: [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45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00FF00"/>
                </a:highlight>
              </a:rPr>
              <a:t>70</a:t>
            </a:r>
            <a:r>
              <a:rPr lang="en-US" dirty="0">
                <a:solidFill>
                  <a:schemeClr val="tx2"/>
                </a:solidFill>
              </a:rPr>
              <a:t>, 66, 82, 55, 95, 60]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[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45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00FF00"/>
                </a:highlight>
              </a:rPr>
              <a:t>66</a:t>
            </a:r>
            <a:r>
              <a:rPr lang="en-US" dirty="0">
                <a:solidFill>
                  <a:schemeClr val="tx2"/>
                </a:solidFill>
              </a:rPr>
              <a:t>, 82, 55, 95, 60]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[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66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45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00FF00"/>
                </a:highlight>
              </a:rPr>
              <a:t>82</a:t>
            </a:r>
            <a:r>
              <a:rPr lang="en-US" dirty="0">
                <a:solidFill>
                  <a:schemeClr val="tx2"/>
                </a:solidFill>
              </a:rPr>
              <a:t>, 55, 95, 60]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[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66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45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00FF00"/>
                </a:highlight>
              </a:rPr>
              <a:t>55</a:t>
            </a:r>
            <a:r>
              <a:rPr lang="en-US" dirty="0">
                <a:solidFill>
                  <a:schemeClr val="tx2"/>
                </a:solidFill>
              </a:rPr>
              <a:t>, 95, 60]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[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66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55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45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00FF00"/>
                </a:highlight>
              </a:rPr>
              <a:t>95</a:t>
            </a:r>
            <a:r>
              <a:rPr lang="en-US" dirty="0">
                <a:solidFill>
                  <a:schemeClr val="tx2"/>
                </a:solidFill>
              </a:rPr>
              <a:t>, 60]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[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95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66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55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45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00FF00"/>
                </a:highlight>
              </a:rPr>
              <a:t>60</a:t>
            </a:r>
            <a:r>
              <a:rPr lang="en-US" dirty="0">
                <a:solidFill>
                  <a:schemeClr val="tx2"/>
                </a:solidFill>
              </a:rPr>
              <a:t>]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[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95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82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70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66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60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55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  <a:highlight>
                  <a:srgbClr val="FF0000"/>
                </a:highlight>
              </a:rPr>
              <a:t>45</a:t>
            </a:r>
            <a:r>
              <a:rPr lang="en-US" dirty="0">
                <a:solidFill>
                  <a:schemeClr val="tx2"/>
                </a:solidFill>
              </a:rPr>
              <a:t>]</a:t>
            </a:r>
          </a:p>
        </p:txBody>
      </p:sp>
      <p:pic>
        <p:nvPicPr>
          <p:cNvPr id="9" name="Picture 8" descr="A computer screen shot of a number&#10;&#10;Description automatically generated">
            <a:extLst>
              <a:ext uri="{FF2B5EF4-FFF2-40B4-BE49-F238E27FC236}">
                <a16:creationId xmlns:a16="http://schemas.microsoft.com/office/drawing/2014/main" id="{427F857D-3B08-1176-4B69-9D63FA944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118" y="2586552"/>
            <a:ext cx="6795701" cy="23445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3E95F1-15D9-4E45-CE5E-13C319FCFC22}"/>
              </a:ext>
            </a:extLst>
          </p:cNvPr>
          <p:cNvSpPr txBox="1"/>
          <p:nvPr/>
        </p:nvSpPr>
        <p:spPr>
          <a:xfrm>
            <a:off x="4735649" y="1238854"/>
            <a:ext cx="1811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Insertion</a:t>
            </a:r>
          </a:p>
        </p:txBody>
      </p:sp>
    </p:spTree>
    <p:extLst>
      <p:ext uri="{BB962C8B-B14F-4D97-AF65-F5344CB8AC3E}">
        <p14:creationId xmlns:p14="http://schemas.microsoft.com/office/powerpoint/2010/main" val="375173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96925-406D-38D5-610C-610C3A002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Sort! How does it work??</a:t>
            </a:r>
          </a:p>
        </p:txBody>
      </p:sp>
      <p:pic>
        <p:nvPicPr>
          <p:cNvPr id="4" name="Online Media 3" descr="Bubble Sort Algorithm Explained (Full Code Included) - Python Algorithms Series for Beginners">
            <a:hlinkClick r:id="" action="ppaction://media"/>
            <a:extLst>
              <a:ext uri="{FF2B5EF4-FFF2-40B4-BE49-F238E27FC236}">
                <a16:creationId xmlns:a16="http://schemas.microsoft.com/office/drawing/2014/main" id="{E35FBE43-F3FC-11A2-9F2B-5DDCD4FB7C6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68500" y="1825625"/>
            <a:ext cx="77009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0136" y="1542777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0477" y="924332"/>
            <a:ext cx="6871335" cy="502267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0920C5-4A63-8E8C-197F-3AC089098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32349"/>
            <a:ext cx="4419600" cy="128265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How?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78A6E29-BD97-AE13-9DF7-7FFC440F0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895696"/>
            <a:ext cx="4419600" cy="435270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Scan from the left to the right</a:t>
            </a:r>
          </a:p>
          <a:p>
            <a:r>
              <a:rPr lang="en-US" sz="2400" dirty="0">
                <a:solidFill>
                  <a:schemeClr val="tx2"/>
                </a:solidFill>
              </a:rPr>
              <a:t>If the left one is smaller than the right one </a:t>
            </a:r>
            <a:r>
              <a:rPr lang="en-US" sz="2400" dirty="0">
                <a:solidFill>
                  <a:schemeClr val="tx2"/>
                </a:solidFill>
                <a:sym typeface="Wingdings" pitchFamily="2" charset="2"/>
              </a:rPr>
              <a:t> swap</a:t>
            </a:r>
          </a:p>
          <a:p>
            <a:r>
              <a:rPr lang="en-US" sz="2400" dirty="0">
                <a:solidFill>
                  <a:schemeClr val="tx2"/>
                </a:solidFill>
                <a:sym typeface="Wingdings" pitchFamily="2" charset="2"/>
              </a:rPr>
              <a:t>Nearpod!</a:t>
            </a:r>
          </a:p>
          <a:p>
            <a:r>
              <a:rPr lang="en-US" sz="2400" dirty="0">
                <a:solidFill>
                  <a:schemeClr val="tx2"/>
                </a:solidFill>
                <a:sym typeface="Wingdings" pitchFamily="2" charset="2"/>
              </a:rPr>
              <a:t>Can you do the first 2</a:t>
            </a:r>
            <a:r>
              <a:rPr lang="en-US" sz="2400" baseline="30000" dirty="0">
                <a:solidFill>
                  <a:schemeClr val="tx2"/>
                </a:solidFill>
                <a:sym typeface="Wingdings" pitchFamily="2" charset="2"/>
              </a:rPr>
              <a:t>nd</a:t>
            </a:r>
            <a:r>
              <a:rPr lang="en-US" sz="2400" dirty="0">
                <a:solidFill>
                  <a:schemeClr val="tx2"/>
                </a:solidFill>
                <a:sym typeface="Wingdings" pitchFamily="2" charset="2"/>
              </a:rPr>
              <a:t> passes?</a:t>
            </a:r>
          </a:p>
          <a:p>
            <a:r>
              <a:rPr lang="en-US" sz="2400" dirty="0">
                <a:solidFill>
                  <a:schemeClr val="tx2"/>
                </a:solidFill>
                <a:sym typeface="Wingdings" pitchFamily="2" charset="2"/>
              </a:rPr>
              <a:t>Try to do the rest if you can!</a:t>
            </a:r>
            <a:endParaRPr lang="en-US" sz="24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5" name="Content Placeholder 4" descr="A close-up of a piece of paper&#10;&#10;Description automatically generated">
            <a:extLst>
              <a:ext uri="{FF2B5EF4-FFF2-40B4-BE49-F238E27FC236}">
                <a16:creationId xmlns:a16="http://schemas.microsoft.com/office/drawing/2014/main" id="{BEC08960-6E5B-6301-CC39-237C9DA13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767" y="785055"/>
            <a:ext cx="6795701" cy="543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0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E95D0-9C01-071A-F855-A525DDB1F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-up of a paper&#10;&#10;Description automatically generated">
            <a:extLst>
              <a:ext uri="{FF2B5EF4-FFF2-40B4-BE49-F238E27FC236}">
                <a16:creationId xmlns:a16="http://schemas.microsoft.com/office/drawing/2014/main" id="{0846C6FB-1B15-F54E-174D-7F174461A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013" y="548120"/>
            <a:ext cx="5319261" cy="6083613"/>
          </a:xfrm>
        </p:spPr>
      </p:pic>
      <p:pic>
        <p:nvPicPr>
          <p:cNvPr id="7" name="Picture 6" descr="A close-up of math symbols&#10;&#10;Description automatically generated">
            <a:extLst>
              <a:ext uri="{FF2B5EF4-FFF2-40B4-BE49-F238E27FC236}">
                <a16:creationId xmlns:a16="http://schemas.microsoft.com/office/drawing/2014/main" id="{68B3F184-F34B-FF0B-E3C0-E8EBA053F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163" y="548120"/>
            <a:ext cx="5568858" cy="3317298"/>
          </a:xfrm>
          <a:prstGeom prst="rect">
            <a:avLst/>
          </a:prstGeom>
        </p:spPr>
      </p:pic>
      <p:pic>
        <p:nvPicPr>
          <p:cNvPr id="9" name="Picture 8" descr="A close-up of a math equation&#10;&#10;Description automatically generated">
            <a:extLst>
              <a:ext uri="{FF2B5EF4-FFF2-40B4-BE49-F238E27FC236}">
                <a16:creationId xmlns:a16="http://schemas.microsoft.com/office/drawing/2014/main" id="{1F4AF51E-1FE1-A933-2E27-ABB83CEB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163" y="4288270"/>
            <a:ext cx="4051300" cy="1384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957602-4FA8-660D-571B-3B701328A489}"/>
              </a:ext>
            </a:extLst>
          </p:cNvPr>
          <p:cNvSpPr/>
          <p:nvPr/>
        </p:nvSpPr>
        <p:spPr>
          <a:xfrm>
            <a:off x="4336473" y="3589926"/>
            <a:ext cx="1066800" cy="5387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 swaps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FED25A-558C-A183-97B5-D4AC536E491F}"/>
              </a:ext>
            </a:extLst>
          </p:cNvPr>
          <p:cNvSpPr/>
          <p:nvPr/>
        </p:nvSpPr>
        <p:spPr>
          <a:xfrm>
            <a:off x="4128655" y="5489164"/>
            <a:ext cx="1066800" cy="5387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 swaps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10D70F-5CCC-8046-7DBB-4DC0CBB7E50E}"/>
              </a:ext>
            </a:extLst>
          </p:cNvPr>
          <p:cNvSpPr/>
          <p:nvPr/>
        </p:nvSpPr>
        <p:spPr>
          <a:xfrm>
            <a:off x="10113332" y="1334954"/>
            <a:ext cx="1066800" cy="5387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 swaps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16A142-AA09-B531-E35B-4B50F26EDA44}"/>
              </a:ext>
            </a:extLst>
          </p:cNvPr>
          <p:cNvSpPr/>
          <p:nvPr/>
        </p:nvSpPr>
        <p:spPr>
          <a:xfrm>
            <a:off x="10238509" y="2330821"/>
            <a:ext cx="1066800" cy="5387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 swap</a:t>
            </a:r>
          </a:p>
        </p:txBody>
      </p:sp>
    </p:spTree>
    <p:extLst>
      <p:ext uri="{BB962C8B-B14F-4D97-AF65-F5344CB8AC3E}">
        <p14:creationId xmlns:p14="http://schemas.microsoft.com/office/powerpoint/2010/main" val="259177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2059A-B634-B1AE-084C-E4E642966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99" y="94457"/>
            <a:ext cx="4419600" cy="22407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Bubble Sort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D6176-D862-F146-2DB9-7C93225CF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48" y="1593274"/>
            <a:ext cx="4560052" cy="4710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Original: [</a:t>
            </a:r>
            <a:r>
              <a:rPr lang="en-US" sz="3200" dirty="0">
                <a:solidFill>
                  <a:schemeClr val="tx1"/>
                </a:solidFill>
              </a:rPr>
              <a:t>8, 3</a:t>
            </a:r>
            <a:r>
              <a:rPr lang="en-US" sz="3200" dirty="0">
                <a:solidFill>
                  <a:schemeClr val="tx2"/>
                </a:solidFill>
              </a:rPr>
              <a:t>, 5, 10, 7]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[8, 3, 5, 10, 7]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[8, 5, 10, 7, </a:t>
            </a:r>
            <a:r>
              <a:rPr lang="en-US" sz="3200" dirty="0">
                <a:solidFill>
                  <a:schemeClr val="tx2"/>
                </a:solidFill>
                <a:highlight>
                  <a:srgbClr val="00FF00"/>
                </a:highlight>
              </a:rPr>
              <a:t>3</a:t>
            </a:r>
            <a:r>
              <a:rPr lang="en-US" sz="3200" dirty="0">
                <a:solidFill>
                  <a:schemeClr val="tx2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[8, 10, 7, </a:t>
            </a:r>
            <a:r>
              <a:rPr lang="en-US" sz="3200" dirty="0">
                <a:solidFill>
                  <a:schemeClr val="tx2"/>
                </a:solidFill>
                <a:highlight>
                  <a:srgbClr val="00FF00"/>
                </a:highlight>
              </a:rPr>
              <a:t>5, 3</a:t>
            </a:r>
            <a:r>
              <a:rPr lang="en-US" sz="3200" dirty="0">
                <a:solidFill>
                  <a:schemeClr val="tx2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[10, 8, </a:t>
            </a:r>
            <a:r>
              <a:rPr lang="en-US" sz="3200" dirty="0">
                <a:solidFill>
                  <a:schemeClr val="tx2"/>
                </a:solidFill>
                <a:highlight>
                  <a:srgbClr val="00FF00"/>
                </a:highlight>
              </a:rPr>
              <a:t>7, 5, 3</a:t>
            </a:r>
            <a:r>
              <a:rPr lang="en-US" sz="3200" dirty="0">
                <a:solidFill>
                  <a:schemeClr val="tx2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[10, </a:t>
            </a:r>
            <a:r>
              <a:rPr lang="en-US" sz="3200" dirty="0">
                <a:solidFill>
                  <a:schemeClr val="tx2"/>
                </a:solidFill>
                <a:highlight>
                  <a:srgbClr val="00FF00"/>
                </a:highlight>
              </a:rPr>
              <a:t>8, 7, 5, 3</a:t>
            </a:r>
            <a:r>
              <a:rPr lang="en-US" sz="32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6C9011-4148-737A-C104-92B6481838F5}"/>
              </a:ext>
            </a:extLst>
          </p:cNvPr>
          <p:cNvSpPr txBox="1"/>
          <p:nvPr/>
        </p:nvSpPr>
        <p:spPr>
          <a:xfrm>
            <a:off x="5298568" y="2439102"/>
            <a:ext cx="4792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Can you see the feature?</a:t>
            </a:r>
          </a:p>
        </p:txBody>
      </p:sp>
    </p:spTree>
    <p:extLst>
      <p:ext uri="{BB962C8B-B14F-4D97-AF65-F5344CB8AC3E}">
        <p14:creationId xmlns:p14="http://schemas.microsoft.com/office/powerpoint/2010/main" val="76012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7" name="Rectangle 156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26222098-34BD-4328-93AF-F8000B8A07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1" name="Right Triangle 160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5255" y="-277985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853F99AE-CDDD-4AA6-B570-8A6E693F2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252" y="4554328"/>
            <a:ext cx="12178450" cy="2303672"/>
          </a:xfrm>
          <a:custGeom>
            <a:avLst/>
            <a:gdLst>
              <a:gd name="connsiteX0" fmla="*/ 8951169 w 12178450"/>
              <a:gd name="connsiteY0" fmla="*/ 32 h 2001622"/>
              <a:gd name="connsiteX1" fmla="*/ 11653845 w 12178450"/>
              <a:gd name="connsiteY1" fmla="*/ 209874 h 2001622"/>
              <a:gd name="connsiteX2" fmla="*/ 12178450 w 12178450"/>
              <a:gd name="connsiteY2" fmla="*/ 286723 h 2001622"/>
              <a:gd name="connsiteX3" fmla="*/ 12178450 w 12178450"/>
              <a:gd name="connsiteY3" fmla="*/ 2001622 h 2001622"/>
              <a:gd name="connsiteX4" fmla="*/ 0 w 12178450"/>
              <a:gd name="connsiteY4" fmla="*/ 2001622 h 2001622"/>
              <a:gd name="connsiteX5" fmla="*/ 0 w 12178450"/>
              <a:gd name="connsiteY5" fmla="*/ 1010979 h 2001622"/>
              <a:gd name="connsiteX6" fmla="*/ 8951169 w 12178450"/>
              <a:gd name="connsiteY6" fmla="*/ 32 h 200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78450" h="2001622">
                <a:moveTo>
                  <a:pt x="8951169" y="32"/>
                </a:moveTo>
                <a:cubicBezTo>
                  <a:pt x="9704520" y="1593"/>
                  <a:pt x="10578586" y="62133"/>
                  <a:pt x="11653845" y="209874"/>
                </a:cubicBezTo>
                <a:lnTo>
                  <a:pt x="12178450" y="286723"/>
                </a:lnTo>
                <a:lnTo>
                  <a:pt x="12178450" y="2001622"/>
                </a:lnTo>
                <a:lnTo>
                  <a:pt x="0" y="2001622"/>
                </a:lnTo>
                <a:lnTo>
                  <a:pt x="0" y="1010979"/>
                </a:lnTo>
                <a:cubicBezTo>
                  <a:pt x="4768989" y="1010979"/>
                  <a:pt x="5812206" y="-6472"/>
                  <a:pt x="8951169" y="32"/>
                </a:cubicBezTo>
                <a:close/>
              </a:path>
            </a:pathLst>
          </a:cu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541A3A-56DE-9F48-CDCE-A206F4CBB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58" y="361117"/>
            <a:ext cx="5747015" cy="20019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More questions</a:t>
            </a:r>
          </a:p>
        </p:txBody>
      </p:sp>
      <p:pic>
        <p:nvPicPr>
          <p:cNvPr id="5" name="Content Placeholder 4" descr="A computer screen shot of a code&#10;&#10;Description automatically generated">
            <a:extLst>
              <a:ext uri="{FF2B5EF4-FFF2-40B4-BE49-F238E27FC236}">
                <a16:creationId xmlns:a16="http://schemas.microsoft.com/office/drawing/2014/main" id="{4F7586B9-E035-DF15-6F2F-34F69D45E1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498"/>
          <a:stretch/>
        </p:blipFill>
        <p:spPr>
          <a:xfrm>
            <a:off x="391269" y="1855089"/>
            <a:ext cx="9646943" cy="40724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E1DB09-991E-32AD-0154-621BD83EA460}"/>
              </a:ext>
            </a:extLst>
          </p:cNvPr>
          <p:cNvSpPr/>
          <p:nvPr/>
        </p:nvSpPr>
        <p:spPr>
          <a:xfrm>
            <a:off x="391269" y="3129381"/>
            <a:ext cx="9646943" cy="7498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4A94E1-0985-D3F8-F5FF-F9E35E9A40D7}"/>
              </a:ext>
            </a:extLst>
          </p:cNvPr>
          <p:cNvSpPr/>
          <p:nvPr/>
        </p:nvSpPr>
        <p:spPr>
          <a:xfrm>
            <a:off x="372460" y="3912795"/>
            <a:ext cx="9665750" cy="11019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2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C3D04-2941-E1D0-0898-1B0FB0227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9ACE8-7B7C-04C3-B7B1-A06027D31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  <a:p>
            <a:r>
              <a:rPr lang="en-US" dirty="0"/>
              <a:t>Features</a:t>
            </a:r>
          </a:p>
          <a:p>
            <a:pPr marL="538163" lvl="1" indent="-220663"/>
            <a:r>
              <a:rPr lang="en-US" dirty="0"/>
              <a:t>The min/max goes to one side for each pass</a:t>
            </a:r>
          </a:p>
          <a:p>
            <a:pPr marL="274638" lvl="1" indent="-261938"/>
            <a:r>
              <a:rPr lang="en-US" dirty="0"/>
              <a:t>In the algorithm</a:t>
            </a:r>
          </a:p>
          <a:p>
            <a:pPr marL="579438" lvl="1" indent="-261938"/>
            <a:r>
              <a:rPr lang="en-US" dirty="0"/>
              <a:t>Two iterations (for)</a:t>
            </a:r>
          </a:p>
          <a:p>
            <a:pPr marL="579438" lvl="1" indent="-261938"/>
            <a:r>
              <a:rPr lang="en-US" dirty="0"/>
              <a:t>One swap</a:t>
            </a:r>
          </a:p>
          <a:p>
            <a:pPr marL="330200" lvl="1" indent="-330200"/>
            <a:r>
              <a:rPr lang="en-US" dirty="0"/>
              <a:t>Next lesson,</a:t>
            </a:r>
          </a:p>
          <a:p>
            <a:pPr marL="538163" lvl="1" indent="-220663"/>
            <a:r>
              <a:rPr lang="en-US" dirty="0"/>
              <a:t>Compare the effectiveness of Selection, Insertion, and Bubble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04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5318-0A0F-3969-174D-1331E2BF3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Now, coding!!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556A324-5984-34D4-F027-DA76246D5B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3211" y="149126"/>
            <a:ext cx="5543661" cy="6540471"/>
          </a:xfrm>
        </p:spPr>
      </p:pic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23E89827-1E64-C69F-9D24-DF68D7646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" y="2201798"/>
            <a:ext cx="531903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58185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AnalogousFromDarkSeedLeftStep">
      <a:dk1>
        <a:srgbClr val="000000"/>
      </a:dk1>
      <a:lt1>
        <a:srgbClr val="FFFFFF"/>
      </a:lt1>
      <a:dk2>
        <a:srgbClr val="1B282F"/>
      </a:dk2>
      <a:lt2>
        <a:srgbClr val="F0F3F0"/>
      </a:lt2>
      <a:accent1>
        <a:srgbClr val="E42CDF"/>
      </a:accent1>
      <a:accent2>
        <a:srgbClr val="8A1AD2"/>
      </a:accent2>
      <a:accent3>
        <a:srgbClr val="502DE4"/>
      </a:accent3>
      <a:accent4>
        <a:srgbClr val="1A43D2"/>
      </a:accent4>
      <a:accent5>
        <a:srgbClr val="2CA2E4"/>
      </a:accent5>
      <a:accent6>
        <a:srgbClr val="17BFB6"/>
      </a:accent6>
      <a:hlink>
        <a:srgbClr val="3F7CBF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473</Words>
  <Application>Microsoft Macintosh PowerPoint</Application>
  <PresentationFormat>Widescreen</PresentationFormat>
  <Paragraphs>61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Avenir Next LT Pro</vt:lpstr>
      <vt:lpstr>Posterama</vt:lpstr>
      <vt:lpstr>SineVTI</vt:lpstr>
      <vt:lpstr>Bubble Sort</vt:lpstr>
      <vt:lpstr>Objectives</vt:lpstr>
      <vt:lpstr>Revision – Nearpod time!</vt:lpstr>
      <vt:lpstr>Selection or Insertion??</vt:lpstr>
      <vt:lpstr>Selection or Insertion??</vt:lpstr>
      <vt:lpstr>Bubble Sort! How does it work??</vt:lpstr>
      <vt:lpstr>How?</vt:lpstr>
      <vt:lpstr>PowerPoint Presentation</vt:lpstr>
      <vt:lpstr>Bubble Sort</vt:lpstr>
      <vt:lpstr>More questions</vt:lpstr>
      <vt:lpstr>Summary</vt:lpstr>
      <vt:lpstr>Now, coding!!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Sort</dc:title>
  <dc:creator>Thomas Lee</dc:creator>
  <cp:lastModifiedBy>Thomas Lee</cp:lastModifiedBy>
  <cp:revision>6</cp:revision>
  <dcterms:created xsi:type="dcterms:W3CDTF">2023-12-01T12:15:50Z</dcterms:created>
  <dcterms:modified xsi:type="dcterms:W3CDTF">2023-12-03T14:36:47Z</dcterms:modified>
</cp:coreProperties>
</file>