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7"/>
  </p:notesMasterIdLst>
  <p:sldIdLst>
    <p:sldId id="363" r:id="rId2"/>
    <p:sldId id="258" r:id="rId3"/>
    <p:sldId id="368" r:id="rId4"/>
    <p:sldId id="552" r:id="rId5"/>
    <p:sldId id="553" r:id="rId6"/>
    <p:sldId id="554" r:id="rId7"/>
    <p:sldId id="555" r:id="rId8"/>
    <p:sldId id="556" r:id="rId9"/>
    <p:sldId id="557" r:id="rId10"/>
    <p:sldId id="559" r:id="rId11"/>
    <p:sldId id="558" r:id="rId12"/>
    <p:sldId id="560" r:id="rId13"/>
    <p:sldId id="561" r:id="rId14"/>
    <p:sldId id="562" r:id="rId15"/>
    <p:sldId id="563" r:id="rId16"/>
    <p:sldId id="564" r:id="rId17"/>
    <p:sldId id="396" r:id="rId18"/>
    <p:sldId id="397" r:id="rId19"/>
    <p:sldId id="398" r:id="rId20"/>
    <p:sldId id="399" r:id="rId21"/>
    <p:sldId id="400" r:id="rId22"/>
    <p:sldId id="402" r:id="rId23"/>
    <p:sldId id="401" r:id="rId24"/>
    <p:sldId id="403" r:id="rId25"/>
    <p:sldId id="302" r:id="rId26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55D4B"/>
    <a:srgbClr val="95A5A6"/>
    <a:srgbClr val="F5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3" autoAdjust="0"/>
    <p:restoredTop sz="92923" autoAdjust="0"/>
  </p:normalViewPr>
  <p:slideViewPr>
    <p:cSldViewPr>
      <p:cViewPr varScale="1">
        <p:scale>
          <a:sx n="119" d="100"/>
          <a:sy n="119" d="100"/>
        </p:scale>
        <p:origin x="4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while Loops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Programming </a:t>
            </a:r>
            <a:r>
              <a:rPr lang="en-US" altLang="zh-TW" dirty="0"/>
              <a:t>Fundamentals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04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ITP3915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Understand and use repeated steps in Python</a:t>
            </a:r>
          </a:p>
          <a:p>
            <a:pPr lvl="1"/>
            <a:r>
              <a:rPr lang="en-US" altLang="en-US" dirty="0" smtClean="0"/>
              <a:t>Understand indefinite loop</a:t>
            </a:r>
          </a:p>
          <a:p>
            <a:pPr lvl="1"/>
            <a:r>
              <a:rPr lang="en-US" altLang="en-US" dirty="0" smtClean="0"/>
              <a:t>Implement while loop</a:t>
            </a:r>
          </a:p>
          <a:p>
            <a:pPr lvl="1"/>
            <a:r>
              <a:rPr lang="en-US" altLang="en-US" dirty="0" smtClean="0"/>
              <a:t>Understand and use break and continue keyword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Repeated Steps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267200" y="1524000"/>
            <a:ext cx="2590800" cy="3657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Program</a:t>
            </a:r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= 5</a:t>
            </a:r>
          </a:p>
          <a:p>
            <a:pPr marL="0" indent="0">
              <a:buNone/>
            </a:pPr>
            <a:r>
              <a:rPr lang="pt-BR" dirty="0"/>
              <a:t>while </a:t>
            </a: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&gt; 0 :    </a:t>
            </a:r>
          </a:p>
          <a:p>
            <a:pPr marL="0" indent="0">
              <a:buNone/>
            </a:pPr>
            <a:r>
              <a:rPr lang="pt-BR" dirty="0"/>
              <a:t>    print </a:t>
            </a:r>
            <a:r>
              <a:rPr lang="pt-BR" dirty="0" smtClean="0"/>
              <a:t>(</a:t>
            </a:r>
            <a:r>
              <a:rPr lang="pt-BR" b="1" dirty="0" smtClean="0">
                <a:solidFill>
                  <a:srgbClr val="FF0000"/>
                </a:solidFill>
              </a:rPr>
              <a:t>n</a:t>
            </a:r>
            <a:r>
              <a:rPr lang="pt-BR" dirty="0" smtClean="0"/>
              <a:t>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= </a:t>
            </a: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– 1</a:t>
            </a:r>
          </a:p>
          <a:p>
            <a:pPr marL="0" indent="0">
              <a:buNone/>
            </a:pPr>
            <a:r>
              <a:rPr lang="pt-BR" dirty="0"/>
              <a:t>print </a:t>
            </a:r>
            <a:r>
              <a:rPr lang="pt-BR" dirty="0" smtClean="0"/>
              <a:t>("Finish")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010400" y="1524000"/>
            <a:ext cx="1981200" cy="3657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Output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5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4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3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1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Finish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1955" y="148227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= 5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Flowchart: Decision 8"/>
          <p:cNvSpPr/>
          <p:nvPr/>
        </p:nvSpPr>
        <p:spPr>
          <a:xfrm>
            <a:off x="761955" y="2175329"/>
            <a:ext cx="1752600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&gt; 0 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/>
          <p:cNvCxnSpPr>
            <a:stCxn id="7" idx="2"/>
            <a:endCxn id="9" idx="0"/>
          </p:cNvCxnSpPr>
          <p:nvPr/>
        </p:nvCxnSpPr>
        <p:spPr>
          <a:xfrm>
            <a:off x="1638255" y="1939472"/>
            <a:ext cx="0" cy="23585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9" idx="3"/>
            <a:endCxn id="24" idx="0"/>
          </p:cNvCxnSpPr>
          <p:nvPr/>
        </p:nvCxnSpPr>
        <p:spPr>
          <a:xfrm>
            <a:off x="2514555" y="2518229"/>
            <a:ext cx="658778" cy="34290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4555" y="2138932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50232" y="484938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("Finish")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>
            <a:stCxn id="24" idx="2"/>
            <a:endCxn id="25" idx="0"/>
          </p:cNvCxnSpPr>
          <p:nvPr/>
        </p:nvCxnSpPr>
        <p:spPr>
          <a:xfrm>
            <a:off x="3173333" y="3318329"/>
            <a:ext cx="0" cy="3233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5853" y="214889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297033" y="2861129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(n)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97033" y="3641655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= n - 1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9" name="Elbow Connector 28"/>
          <p:cNvCxnSpPr>
            <a:stCxn id="9" idx="1"/>
            <a:endCxn id="13" idx="0"/>
          </p:cNvCxnSpPr>
          <p:nvPr/>
        </p:nvCxnSpPr>
        <p:spPr>
          <a:xfrm rot="10800000" flipH="1" flipV="1">
            <a:off x="761954" y="2518228"/>
            <a:ext cx="864577" cy="2331153"/>
          </a:xfrm>
          <a:prstGeom prst="bentConnector4">
            <a:avLst>
              <a:gd name="adj1" fmla="val -26441"/>
              <a:gd name="adj2" fmla="val 8954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5" idx="2"/>
            <a:endCxn id="9" idx="2"/>
          </p:cNvCxnSpPr>
          <p:nvPr/>
        </p:nvCxnSpPr>
        <p:spPr>
          <a:xfrm rot="5400000" flipH="1">
            <a:off x="1786931" y="2712453"/>
            <a:ext cx="1237726" cy="1535078"/>
          </a:xfrm>
          <a:prstGeom prst="bentConnector3">
            <a:avLst>
              <a:gd name="adj1" fmla="val -18469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26709" y="5473005"/>
            <a:ext cx="83893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  <a:cs typeface="+mn-cs"/>
              </a:rPr>
              <a:t>Loops (repeated steps</a:t>
            </a:r>
            <a:r>
              <a:rPr lang="en-US" sz="2800" dirty="0" smtClean="0">
                <a:latin typeface="+mn-lt"/>
                <a:cs typeface="+mn-cs"/>
              </a:rPr>
              <a:t>) have </a:t>
            </a:r>
            <a:r>
              <a:rPr lang="en-US" sz="2800" dirty="0" smtClean="0">
                <a:solidFill>
                  <a:srgbClr val="FF0000"/>
                </a:solidFill>
                <a:latin typeface="+mn-lt"/>
                <a:cs typeface="+mn-cs"/>
              </a:rPr>
              <a:t>iteration variables </a:t>
            </a:r>
            <a:r>
              <a:rPr lang="en-US" sz="2800" dirty="0" smtClean="0">
                <a:latin typeface="+mn-lt"/>
                <a:cs typeface="+mn-cs"/>
              </a:rPr>
              <a:t>that change each time through a loop. Often these </a:t>
            </a:r>
            <a:r>
              <a:rPr lang="en-US" sz="2800" dirty="0" smtClean="0">
                <a:solidFill>
                  <a:srgbClr val="FF0000"/>
                </a:solidFill>
                <a:latin typeface="+mn-lt"/>
                <a:cs typeface="+mn-cs"/>
              </a:rPr>
              <a:t>iteration variables </a:t>
            </a:r>
            <a:r>
              <a:rPr lang="en-US" sz="2800" dirty="0" smtClean="0">
                <a:latin typeface="+mn-lt"/>
                <a:cs typeface="+mn-cs"/>
              </a:rPr>
              <a:t>go through a sequence of numbers.</a:t>
            </a:r>
            <a:endParaRPr lang="en-US" sz="28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28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2819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Program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5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&gt; 0 :    </a:t>
            </a:r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n</a:t>
            </a:r>
            <a:r>
              <a:rPr lang="pt-BR" sz="3200" dirty="0" smtClean="0"/>
              <a:t>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– 1</a:t>
            </a:r>
          </a:p>
          <a:p>
            <a:pPr marL="0" indent="0">
              <a:buNone/>
            </a:pPr>
            <a:r>
              <a:rPr lang="pt-BR" sz="3200" dirty="0"/>
              <a:t>print </a:t>
            </a:r>
            <a:r>
              <a:rPr lang="pt-BR" sz="3200" dirty="0" smtClean="0"/>
              <a:t>("Finish")</a:t>
            </a:r>
            <a:endParaRPr lang="pt-BR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81800" y="1524000"/>
            <a:ext cx="2057400" cy="48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u="sng" dirty="0" smtClean="0"/>
              <a:t>Output</a:t>
            </a:r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886200" y="1524000"/>
            <a:ext cx="2514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u="sng" dirty="0" smtClean="0"/>
              <a:t>Trace ( </a:t>
            </a:r>
            <a:r>
              <a:rPr lang="en-US" sz="3200" b="1" u="sng" dirty="0" smtClean="0">
                <a:solidFill>
                  <a:srgbClr val="FF0000"/>
                </a:solidFill>
              </a:rPr>
              <a:t>n</a:t>
            </a:r>
            <a:r>
              <a:rPr lang="en-US" sz="3200" u="sng" dirty="0" smtClean="0"/>
              <a:t> )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sz="3200" dirty="0"/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342900" y="22860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48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5</a:t>
            </a:r>
            <a:endParaRPr lang="en-US" sz="32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15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0113" y="2692687"/>
            <a:ext cx="1178887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029200" y="226314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950307" y="269456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4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06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0 L 1.38778E-17 0.09444 " pathEditMode="relative" rAng="0" ptsTypes="AA">
                                      <p:cBhvr>
                                        <p:cTn id="16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0 L 1.38778E-17 0.17222 " pathEditMode="relative" rAng="0" ptsTypes="AA">
                                      <p:cBhvr>
                                        <p:cTn id="26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61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0 L 1.38778E-17 0.26111 " pathEditMode="relative" rAng="0" ptsTypes="AA">
                                      <p:cBhvr>
                                        <p:cTn id="33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5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0" grpId="3" animBg="1"/>
      <p:bldP spid="3" grpId="0"/>
      <p:bldP spid="23" grpId="0"/>
      <p:bldP spid="8" grpId="0" animBg="1"/>
      <p:bldP spid="8" grpId="1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2819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Program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5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&gt; 0 :    </a:t>
            </a:r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n</a:t>
            </a:r>
            <a:r>
              <a:rPr lang="pt-BR" sz="3200" dirty="0" smtClean="0"/>
              <a:t>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– 1</a:t>
            </a:r>
          </a:p>
          <a:p>
            <a:pPr marL="0" indent="0">
              <a:buNone/>
            </a:pPr>
            <a:r>
              <a:rPr lang="pt-BR" sz="3200" dirty="0"/>
              <a:t>print </a:t>
            </a:r>
            <a:r>
              <a:rPr lang="pt-BR" sz="3200" dirty="0" smtClean="0"/>
              <a:t>("Finish")</a:t>
            </a:r>
            <a:endParaRPr lang="pt-BR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81800" y="1524000"/>
            <a:ext cx="2057400" cy="48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u="sng" dirty="0" smtClean="0"/>
              <a:t>Output</a:t>
            </a:r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886200" y="1524000"/>
            <a:ext cx="2514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u="sng" dirty="0" smtClean="0"/>
              <a:t>Trace ( </a:t>
            </a:r>
            <a:r>
              <a:rPr lang="en-US" sz="3200" b="1" u="sng" dirty="0" smtClean="0">
                <a:solidFill>
                  <a:srgbClr val="FF0000"/>
                </a:solidFill>
              </a:rPr>
              <a:t>n</a:t>
            </a:r>
            <a:r>
              <a:rPr lang="en-US" sz="3200" u="sng" dirty="0" smtClean="0"/>
              <a:t> )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948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5</a:t>
            </a:r>
            <a:endParaRPr lang="en-US" sz="32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15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0113" y="2692687"/>
            <a:ext cx="1178887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029200" y="226314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950307" y="269456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4</a:t>
            </a:r>
            <a:endParaRPr lang="en-US" sz="3200" dirty="0">
              <a:latin typeface="+mn-lt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339793" y="2867709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15575" y="269783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29200" y="2837823"/>
            <a:ext cx="228600" cy="304800"/>
            <a:chOff x="7010400" y="2338388"/>
            <a:chExt cx="228600" cy="304800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948575" y="328588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3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12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09861 " pathEditMode="relative" rAng="0" ptsTypes="AA">
                                      <p:cBhvr>
                                        <p:cTn id="1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93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17639 " pathEditMode="relative" rAng="0" ptsTypes="AA">
                                      <p:cBhvr>
                                        <p:cTn id="2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81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  <p:bldP spid="15" grpId="1" animBg="1"/>
      <p:bldP spid="16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- 3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2819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Program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5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&gt; 0 :    </a:t>
            </a:r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n</a:t>
            </a:r>
            <a:r>
              <a:rPr lang="pt-BR" sz="3200" dirty="0" smtClean="0"/>
              <a:t>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– 1</a:t>
            </a:r>
          </a:p>
          <a:p>
            <a:pPr marL="0" indent="0">
              <a:buNone/>
            </a:pPr>
            <a:r>
              <a:rPr lang="pt-BR" sz="3200" dirty="0"/>
              <a:t>print </a:t>
            </a:r>
            <a:r>
              <a:rPr lang="pt-BR" sz="3200" dirty="0" smtClean="0"/>
              <a:t>("Finish")</a:t>
            </a:r>
            <a:endParaRPr lang="pt-BR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81800" y="1524000"/>
            <a:ext cx="2057400" cy="48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u="sng" dirty="0" smtClean="0"/>
              <a:t>Output</a:t>
            </a:r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886200" y="1524000"/>
            <a:ext cx="2514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u="sng" dirty="0" smtClean="0"/>
              <a:t>Trace ( </a:t>
            </a:r>
            <a:r>
              <a:rPr lang="en-US" sz="3200" b="1" u="sng" dirty="0" smtClean="0">
                <a:solidFill>
                  <a:srgbClr val="FF0000"/>
                </a:solidFill>
              </a:rPr>
              <a:t>n</a:t>
            </a:r>
            <a:r>
              <a:rPr lang="en-US" sz="3200" u="sng" dirty="0" smtClean="0"/>
              <a:t> 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8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5</a:t>
            </a:r>
            <a:endParaRPr lang="en-US" sz="32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15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0113" y="2692687"/>
            <a:ext cx="1178887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029200" y="226314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950307" y="269456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4</a:t>
            </a:r>
            <a:endParaRPr lang="en-US" sz="3200" dirty="0">
              <a:latin typeface="+mn-lt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339793" y="2867709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15575" y="269783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29200" y="2837823"/>
            <a:ext cx="228600" cy="304800"/>
            <a:chOff x="7010400" y="2338388"/>
            <a:chExt cx="228600" cy="304800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948575" y="328588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3</a:t>
            </a:r>
            <a:endParaRPr lang="en-US" sz="32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15575" y="32713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48575" y="387068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2</a:t>
            </a:r>
            <a:endParaRPr lang="en-US" sz="3200" dirty="0">
              <a:latin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036820" y="3425872"/>
            <a:ext cx="228600" cy="304800"/>
            <a:chOff x="7010400" y="2338388"/>
            <a:chExt cx="228600" cy="304800"/>
          </a:xfrm>
        </p:grpSpPr>
        <p:sp>
          <p:nvSpPr>
            <p:cNvPr id="2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02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0875 " pathEditMode="relative" rAng="0" ptsTypes="AA">
                                      <p:cBhvr>
                                        <p:cTn id="1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37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17639 " pathEditMode="relative" rAng="0" ptsTypes="AA">
                                      <p:cBhvr>
                                        <p:cTn id="2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81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  <p:bldP spid="15" grpId="1" animBg="1"/>
      <p:bldP spid="20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while loop - 4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2819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Program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5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&gt; 0 :    </a:t>
            </a:r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n</a:t>
            </a:r>
            <a:r>
              <a:rPr lang="pt-BR" sz="3200" dirty="0" smtClean="0"/>
              <a:t>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– 1</a:t>
            </a:r>
          </a:p>
          <a:p>
            <a:pPr marL="0" indent="0">
              <a:buNone/>
            </a:pPr>
            <a:r>
              <a:rPr lang="pt-BR" sz="3200" dirty="0"/>
              <a:t>print </a:t>
            </a:r>
            <a:r>
              <a:rPr lang="pt-BR" sz="3200" dirty="0" smtClean="0"/>
              <a:t>("Finish")</a:t>
            </a:r>
            <a:endParaRPr lang="pt-BR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81800" y="1524000"/>
            <a:ext cx="2057400" cy="48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u="sng" dirty="0" smtClean="0"/>
              <a:t>Output</a:t>
            </a:r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886200" y="1524000"/>
            <a:ext cx="2514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u="sng" dirty="0" smtClean="0"/>
              <a:t>Trace ( </a:t>
            </a:r>
            <a:r>
              <a:rPr lang="en-US" sz="3200" b="1" u="sng" dirty="0" smtClean="0">
                <a:solidFill>
                  <a:srgbClr val="FF0000"/>
                </a:solidFill>
              </a:rPr>
              <a:t>n</a:t>
            </a:r>
            <a:r>
              <a:rPr lang="en-US" sz="3200" u="sng" dirty="0" smtClean="0"/>
              <a:t> 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8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5</a:t>
            </a:r>
            <a:endParaRPr lang="en-US" sz="32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15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0113" y="2692687"/>
            <a:ext cx="1178887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029200" y="226314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950307" y="269456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4</a:t>
            </a:r>
            <a:endParaRPr lang="en-US" sz="3200" dirty="0">
              <a:latin typeface="+mn-lt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339793" y="2867709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15575" y="269783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29200" y="2837823"/>
            <a:ext cx="228600" cy="304800"/>
            <a:chOff x="7010400" y="2338388"/>
            <a:chExt cx="228600" cy="304800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948575" y="328588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3</a:t>
            </a:r>
            <a:endParaRPr lang="en-US" sz="32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15575" y="32713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48575" y="386771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2</a:t>
            </a:r>
            <a:endParaRPr lang="en-US" sz="3200" dirty="0">
              <a:latin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036820" y="3425872"/>
            <a:ext cx="228600" cy="304800"/>
            <a:chOff x="7010400" y="2338388"/>
            <a:chExt cx="228600" cy="304800"/>
          </a:xfrm>
        </p:grpSpPr>
        <p:sp>
          <p:nvSpPr>
            <p:cNvPr id="2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615575" y="387066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46194" y="444989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1</a:t>
            </a:r>
            <a:endParaRPr lang="en-US" sz="3200" dirty="0">
              <a:latin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037435" y="4012100"/>
            <a:ext cx="228600" cy="304800"/>
            <a:chOff x="7010400" y="2338388"/>
            <a:chExt cx="228600" cy="304800"/>
          </a:xfrm>
        </p:grpSpPr>
        <p:sp>
          <p:nvSpPr>
            <p:cNvPr id="34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954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09861 " pathEditMode="relative" rAng="0" ptsTypes="AA">
                                      <p:cBhvr>
                                        <p:cTn id="1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93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17639 " pathEditMode="relative" rAng="0" ptsTypes="AA">
                                      <p:cBhvr>
                                        <p:cTn id="2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81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  <p:bldP spid="15" grpId="1" animBg="1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while loop - 5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2819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Program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5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&gt; 0 :    </a:t>
            </a:r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n</a:t>
            </a:r>
            <a:r>
              <a:rPr lang="pt-BR" sz="3200" dirty="0" smtClean="0"/>
              <a:t>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– 1</a:t>
            </a:r>
          </a:p>
          <a:p>
            <a:pPr marL="0" indent="0">
              <a:buNone/>
            </a:pPr>
            <a:r>
              <a:rPr lang="pt-BR" sz="3200" dirty="0"/>
              <a:t>print </a:t>
            </a:r>
            <a:r>
              <a:rPr lang="pt-BR" sz="3200" dirty="0" smtClean="0"/>
              <a:t>("Finish")</a:t>
            </a:r>
            <a:endParaRPr lang="pt-BR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81800" y="1524000"/>
            <a:ext cx="2057400" cy="48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u="sng" dirty="0" smtClean="0"/>
              <a:t>Output</a:t>
            </a:r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886200" y="1524000"/>
            <a:ext cx="2514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u="sng" dirty="0" smtClean="0"/>
              <a:t>Trace ( </a:t>
            </a:r>
            <a:r>
              <a:rPr lang="en-US" sz="3200" b="1" u="sng" dirty="0" smtClean="0">
                <a:solidFill>
                  <a:srgbClr val="FF0000"/>
                </a:solidFill>
              </a:rPr>
              <a:t>n</a:t>
            </a:r>
            <a:r>
              <a:rPr lang="en-US" sz="3200" u="sng" dirty="0" smtClean="0"/>
              <a:t> 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8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5</a:t>
            </a:r>
            <a:endParaRPr lang="en-US" sz="32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15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0113" y="2692687"/>
            <a:ext cx="1178887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029200" y="226314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950307" y="269456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4</a:t>
            </a:r>
            <a:endParaRPr lang="en-US" sz="3200" dirty="0">
              <a:latin typeface="+mn-lt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339793" y="2867709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15575" y="269783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29200" y="2837823"/>
            <a:ext cx="228600" cy="304800"/>
            <a:chOff x="7010400" y="2338388"/>
            <a:chExt cx="228600" cy="304800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948575" y="328588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3</a:t>
            </a:r>
            <a:endParaRPr lang="en-US" sz="32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15575" y="32713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48575" y="386771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2</a:t>
            </a:r>
            <a:endParaRPr lang="en-US" sz="3200" dirty="0">
              <a:latin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036820" y="3425872"/>
            <a:ext cx="228600" cy="304800"/>
            <a:chOff x="7010400" y="2338388"/>
            <a:chExt cx="228600" cy="304800"/>
          </a:xfrm>
        </p:grpSpPr>
        <p:sp>
          <p:nvSpPr>
            <p:cNvPr id="2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615575" y="387066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46194" y="444989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1</a:t>
            </a:r>
            <a:endParaRPr lang="en-US" sz="3200" dirty="0">
              <a:latin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037435" y="4012100"/>
            <a:ext cx="228600" cy="304800"/>
            <a:chOff x="7010400" y="2338388"/>
            <a:chExt cx="228600" cy="304800"/>
          </a:xfrm>
        </p:grpSpPr>
        <p:sp>
          <p:nvSpPr>
            <p:cNvPr id="34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612369" y="444930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46194" y="504122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0</a:t>
            </a:r>
            <a:endParaRPr lang="en-US" sz="3200" dirty="0"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041900" y="4595346"/>
            <a:ext cx="228600" cy="304800"/>
            <a:chOff x="7010400" y="2338388"/>
            <a:chExt cx="228600" cy="304800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437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09861 " pathEditMode="relative" rAng="0" ptsTypes="AA">
                                      <p:cBhvr>
                                        <p:cTn id="1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93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17639 " pathEditMode="relative" rAng="0" ptsTypes="AA">
                                      <p:cBhvr>
                                        <p:cTn id="2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81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  <p:bldP spid="15" grpId="1" animBg="1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while loop - 6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2819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Program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5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&gt; 0 :    </a:t>
            </a:r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n</a:t>
            </a:r>
            <a:r>
              <a:rPr lang="pt-BR" sz="3200" dirty="0" smtClean="0"/>
              <a:t>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= </a:t>
            </a:r>
            <a:r>
              <a:rPr lang="pt-BR" sz="3200" b="1" dirty="0">
                <a:solidFill>
                  <a:srgbClr val="FF0000"/>
                </a:solidFill>
              </a:rPr>
              <a:t>n</a:t>
            </a:r>
            <a:r>
              <a:rPr lang="pt-BR" sz="3200" dirty="0"/>
              <a:t> – 1</a:t>
            </a:r>
          </a:p>
          <a:p>
            <a:pPr marL="0" indent="0">
              <a:buNone/>
            </a:pPr>
            <a:r>
              <a:rPr lang="pt-BR" sz="3200" dirty="0"/>
              <a:t>print </a:t>
            </a:r>
            <a:r>
              <a:rPr lang="pt-BR" sz="3200" dirty="0" smtClean="0"/>
              <a:t>("Finish")</a:t>
            </a:r>
            <a:endParaRPr lang="pt-BR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81800" y="1524000"/>
            <a:ext cx="2057400" cy="48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u="sng" dirty="0" smtClean="0"/>
              <a:t>Output</a:t>
            </a:r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886200" y="1524000"/>
            <a:ext cx="2514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u="sng" dirty="0" smtClean="0"/>
              <a:t>Trace ( </a:t>
            </a:r>
            <a:r>
              <a:rPr lang="en-US" sz="3200" b="1" u="sng" dirty="0" smtClean="0">
                <a:solidFill>
                  <a:srgbClr val="FF0000"/>
                </a:solidFill>
              </a:rPr>
              <a:t>n</a:t>
            </a:r>
            <a:r>
              <a:rPr lang="en-US" sz="3200" u="sng" dirty="0" smtClean="0"/>
              <a:t> 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8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5</a:t>
            </a:r>
            <a:endParaRPr lang="en-US" sz="32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15575" y="210791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0113" y="2692687"/>
            <a:ext cx="1178887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029200" y="226314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950307" y="269456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4</a:t>
            </a:r>
            <a:endParaRPr lang="en-US" sz="3200" dirty="0">
              <a:latin typeface="+mn-lt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339793" y="2867709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15575" y="269783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29200" y="2837823"/>
            <a:ext cx="228600" cy="304800"/>
            <a:chOff x="7010400" y="2338388"/>
            <a:chExt cx="228600" cy="304800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948575" y="328588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3</a:t>
            </a:r>
            <a:endParaRPr lang="en-US" sz="32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15575" y="32713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48575" y="386771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2</a:t>
            </a:r>
            <a:endParaRPr lang="en-US" sz="3200" dirty="0">
              <a:latin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036820" y="3425872"/>
            <a:ext cx="228600" cy="304800"/>
            <a:chOff x="7010400" y="2338388"/>
            <a:chExt cx="228600" cy="304800"/>
          </a:xfrm>
        </p:grpSpPr>
        <p:sp>
          <p:nvSpPr>
            <p:cNvPr id="2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615575" y="387066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46194" y="444989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1</a:t>
            </a:r>
            <a:endParaRPr lang="en-US" sz="3200" dirty="0">
              <a:latin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037435" y="4012100"/>
            <a:ext cx="228600" cy="304800"/>
            <a:chOff x="7010400" y="2338388"/>
            <a:chExt cx="228600" cy="304800"/>
          </a:xfrm>
        </p:grpSpPr>
        <p:sp>
          <p:nvSpPr>
            <p:cNvPr id="34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612369" y="444930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46194" y="504122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0</a:t>
            </a:r>
            <a:endParaRPr lang="en-US" sz="3200" dirty="0"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041900" y="4595346"/>
            <a:ext cx="228600" cy="304800"/>
            <a:chOff x="7010400" y="2338388"/>
            <a:chExt cx="228600" cy="304800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230854" y="5048633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409355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00035 0.26528 " pathEditMode="relative" rAng="0" ptsTypes="AA">
                                      <p:cBhvr>
                                        <p:cTn id="11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326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Repeated Steps – another example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171206" y="2223837"/>
            <a:ext cx="3200401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Program</a:t>
            </a:r>
          </a:p>
          <a:p>
            <a:pPr marL="0" indent="0">
              <a:buNone/>
            </a:pPr>
            <a:r>
              <a:rPr lang="pt-BR" dirty="0" smtClean="0"/>
              <a:t>count </a:t>
            </a:r>
            <a:r>
              <a:rPr lang="pt-BR" dirty="0"/>
              <a:t>= </a:t>
            </a:r>
            <a:r>
              <a:rPr lang="pt-BR" dirty="0" smtClean="0"/>
              <a:t>1</a:t>
            </a:r>
          </a:p>
          <a:p>
            <a:pPr marL="0" indent="0">
              <a:buNone/>
            </a:pPr>
            <a:r>
              <a:rPr lang="pt-BR" dirty="0"/>
              <a:t>sum = 0</a:t>
            </a:r>
          </a:p>
          <a:p>
            <a:pPr marL="0" indent="0">
              <a:buNone/>
            </a:pPr>
            <a:r>
              <a:rPr lang="pt-BR" dirty="0" smtClean="0"/>
              <a:t>while </a:t>
            </a:r>
            <a:r>
              <a:rPr lang="pt-BR" dirty="0" smtClean="0"/>
              <a:t>count </a:t>
            </a:r>
            <a:r>
              <a:rPr lang="pt-BR" dirty="0" smtClean="0"/>
              <a:t>&lt; 6 </a:t>
            </a:r>
            <a:r>
              <a:rPr lang="pt-BR" dirty="0"/>
              <a:t>:    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sum += count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    print (count, sum)</a:t>
            </a:r>
          </a:p>
          <a:p>
            <a:pPr marL="0" indent="0">
              <a:buNone/>
            </a:pPr>
            <a:r>
              <a:rPr lang="pt-BR" dirty="0" smtClean="0"/>
              <a:t>    count += 1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print </a:t>
            </a:r>
            <a:r>
              <a:rPr lang="pt-BR" dirty="0" smtClean="0"/>
              <a:t>("Sum =", sum)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371607" y="2223837"/>
            <a:ext cx="1524000" cy="3657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Output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1    1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2    3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3    6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4    10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5    15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Sum = 15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41943" y="1417638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count = 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Flowchart: Decision 8"/>
          <p:cNvSpPr/>
          <p:nvPr/>
        </p:nvSpPr>
        <p:spPr>
          <a:xfrm>
            <a:off x="644020" y="2795387"/>
            <a:ext cx="1752600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&lt; 6 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>
            <a:off x="1520320" y="2559530"/>
            <a:ext cx="0" cy="23585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9" idx="3"/>
            <a:endCxn id="24" idx="0"/>
          </p:cNvCxnSpPr>
          <p:nvPr/>
        </p:nvCxnSpPr>
        <p:spPr>
          <a:xfrm>
            <a:off x="2396620" y="3138287"/>
            <a:ext cx="750329" cy="34290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96620" y="2758990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13343" y="6134100"/>
            <a:ext cx="22098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("Sum =", sum)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>
            <a:stCxn id="24" idx="2"/>
            <a:endCxn id="25" idx="0"/>
          </p:cNvCxnSpPr>
          <p:nvPr/>
        </p:nvCxnSpPr>
        <p:spPr>
          <a:xfrm>
            <a:off x="3146949" y="3938387"/>
            <a:ext cx="0" cy="3233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7918" y="276895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179098" y="3481187"/>
            <a:ext cx="1935702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sum += count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79098" y="4261713"/>
            <a:ext cx="1935702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print (sum, count)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9" name="Elbow Connector 28"/>
          <p:cNvCxnSpPr>
            <a:stCxn id="9" idx="1"/>
            <a:endCxn id="13" idx="0"/>
          </p:cNvCxnSpPr>
          <p:nvPr/>
        </p:nvCxnSpPr>
        <p:spPr>
          <a:xfrm rot="10800000" flipH="1" flipV="1">
            <a:off x="644019" y="3138286"/>
            <a:ext cx="874223" cy="2995813"/>
          </a:xfrm>
          <a:prstGeom prst="bentConnector4">
            <a:avLst>
              <a:gd name="adj1" fmla="val -26149"/>
              <a:gd name="adj2" fmla="val 91333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6" idx="2"/>
            <a:endCxn id="9" idx="2"/>
          </p:cNvCxnSpPr>
          <p:nvPr/>
        </p:nvCxnSpPr>
        <p:spPr>
          <a:xfrm rot="5400000" flipH="1">
            <a:off x="1324713" y="3676795"/>
            <a:ext cx="2017844" cy="1626629"/>
          </a:xfrm>
          <a:prstGeom prst="bentConnector3">
            <a:avLst>
              <a:gd name="adj1" fmla="val -11329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41943" y="2119144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sum = 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508596" y="1883287"/>
            <a:ext cx="0" cy="23585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179098" y="5041831"/>
            <a:ext cx="1935702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count += 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138322" y="4718913"/>
            <a:ext cx="0" cy="3233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loud Callout 7"/>
          <p:cNvSpPr/>
          <p:nvPr/>
        </p:nvSpPr>
        <p:spPr>
          <a:xfrm>
            <a:off x="5438274" y="1365292"/>
            <a:ext cx="2971800" cy="806198"/>
          </a:xfrm>
          <a:prstGeom prst="cloudCallout">
            <a:avLst>
              <a:gd name="adj1" fmla="val -41616"/>
              <a:gd name="adj2" fmla="val 10528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Which one is </a:t>
            </a:r>
            <a:r>
              <a:rPr lang="en-US" b="1" dirty="0" smtClean="0">
                <a:solidFill>
                  <a:srgbClr val="FF0000"/>
                </a:solidFill>
              </a:rPr>
              <a:t>iteration variable</a:t>
            </a:r>
            <a:r>
              <a:rPr lang="en-US" dirty="0" smtClean="0"/>
              <a:t>?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169664" y="2743200"/>
            <a:ext cx="2477151" cy="3094696"/>
            <a:chOff x="4169664" y="2743200"/>
            <a:chExt cx="2477151" cy="3094696"/>
          </a:xfrm>
        </p:grpSpPr>
        <p:sp>
          <p:nvSpPr>
            <p:cNvPr id="14" name="TextBox 13"/>
            <p:cNvSpPr txBox="1"/>
            <p:nvPr/>
          </p:nvSpPr>
          <p:spPr>
            <a:xfrm>
              <a:off x="4169664" y="2743200"/>
              <a:ext cx="10323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+mn-lt"/>
                </a:rPr>
                <a:t>count</a:t>
              </a:r>
              <a:endParaRPr 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29200" y="3767328"/>
              <a:ext cx="10323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+mn-lt"/>
                </a:rPr>
                <a:t>count</a:t>
              </a:r>
              <a:endParaRPr 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14416" y="4276307"/>
              <a:ext cx="10323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+mn-lt"/>
                </a:rPr>
                <a:t>count</a:t>
              </a:r>
              <a:endParaRPr 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375263" y="4791456"/>
              <a:ext cx="10323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+mn-lt"/>
                </a:rPr>
                <a:t>count</a:t>
              </a:r>
              <a:endParaRPr 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496668" y="5314676"/>
              <a:ext cx="10323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+mn-lt"/>
                </a:rPr>
                <a:t>count</a:t>
              </a:r>
              <a:endParaRPr 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08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417638"/>
            <a:ext cx="3352800" cy="5211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200" u="sng" dirty="0" smtClean="0"/>
          </a:p>
          <a:p>
            <a:pPr marL="0" indent="0">
              <a:buNone/>
            </a:pPr>
            <a:r>
              <a:rPr lang="en-US" sz="3200" u="sng" dirty="0" smtClean="0"/>
              <a:t>Program</a:t>
            </a:r>
            <a:endParaRPr lang="en-US" sz="3200" u="sng" dirty="0"/>
          </a:p>
          <a:p>
            <a:pPr marL="0" indent="0">
              <a:buNone/>
            </a:pP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1</a:t>
            </a:r>
          </a:p>
          <a:p>
            <a:pPr marL="0" indent="0">
              <a:buNone/>
            </a:pPr>
            <a:r>
              <a:rPr lang="pt-BR" sz="3200" dirty="0"/>
              <a:t>sum = 0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&lt; 6 :    </a:t>
            </a:r>
          </a:p>
          <a:p>
            <a:pPr marL="0" indent="0">
              <a:buNone/>
            </a:pPr>
            <a:r>
              <a:rPr lang="pt-BR" sz="3200" dirty="0"/>
              <a:t>    sum +=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, sum)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+= 1</a:t>
            </a:r>
          </a:p>
          <a:p>
            <a:pPr marL="0" indent="0">
              <a:buNone/>
            </a:pPr>
            <a:r>
              <a:rPr lang="pt-BR" sz="3200" dirty="0"/>
              <a:t>print ("Sum =", sum</a:t>
            </a:r>
            <a:r>
              <a:rPr lang="pt-BR" sz="32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29400" y="1417638"/>
            <a:ext cx="2348753" cy="49069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u="sng" dirty="0" smtClean="0"/>
              <a:t>Output</a:t>
            </a:r>
          </a:p>
          <a:p>
            <a:pPr marL="0" indent="0" algn="ctr">
              <a:buNone/>
            </a:pPr>
            <a:r>
              <a:rPr lang="en-US" sz="3000" u="sng" dirty="0"/>
              <a:t>( count, sum )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657600" y="1417638"/>
            <a:ext cx="3505200" cy="521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Trace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( </a:t>
            </a:r>
            <a:r>
              <a:rPr lang="en-US" sz="3000" u="sng" dirty="0"/>
              <a:t>count, sum </a:t>
            </a:r>
            <a:r>
              <a:rPr lang="en-US" sz="3000" u="sng" dirty="0" smtClean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 smtClean="0">
              <a:solidFill>
                <a:srgbClr val="FFFF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>
              <a:solidFill>
                <a:srgbClr val="FFFF00"/>
              </a:solidFill>
            </a:endParaRPr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183356" y="3276600"/>
            <a:ext cx="533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6400" y="3581797"/>
            <a:ext cx="1524000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37412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0</a:t>
            </a:r>
            <a:endParaRPr lang="en-US" sz="3000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12771" y="266700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859501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7093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5031" y="306467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59501" y="306467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2</a:t>
            </a:r>
            <a:endParaRPr lang="en-US" sz="3000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38923" y="2662000"/>
            <a:ext cx="228600" cy="304800"/>
            <a:chOff x="7010400" y="2338388"/>
            <a:chExt cx="228600" cy="304800"/>
          </a:xfrm>
        </p:grpSpPr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109347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263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L 0.00087 0.08334 " pathEditMode="relative" rAng="0" ptsTypes="AA">
                                      <p:cBhvr>
                                        <p:cTn id="1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16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L 0.00087 0.16112 " pathEditMode="relative" rAng="0" ptsTypes="AA">
                                      <p:cBhvr>
                                        <p:cTn id="25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05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555 L -1.94444E-6 0.24445 " pathEditMode="relative" rAng="0" ptsTypes="AA">
                                      <p:cBhvr>
                                        <p:cTn id="3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L -0.00191 0.31667 " pathEditMode="relative" rAng="0" ptsTypes="AA">
                                      <p:cBhvr>
                                        <p:cTn id="4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1583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0" grpId="3" animBg="1"/>
      <p:bldP spid="20" grpId="4" animBg="1"/>
      <p:bldP spid="8" grpId="0" animBg="1"/>
      <p:bldP spid="8" grpId="1" animBg="1"/>
      <p:bldP spid="15" grpId="0"/>
      <p:bldP spid="3" grpId="0"/>
      <p:bldP spid="16" grpId="0"/>
      <p:bldP spid="18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417638"/>
            <a:ext cx="3352800" cy="5211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200" u="sng" dirty="0" smtClean="0"/>
          </a:p>
          <a:p>
            <a:pPr marL="0" indent="0">
              <a:buNone/>
            </a:pPr>
            <a:r>
              <a:rPr lang="en-US" sz="3200" u="sng" dirty="0" smtClean="0"/>
              <a:t>Program</a:t>
            </a:r>
            <a:endParaRPr lang="en-US" sz="3200" u="sng" dirty="0"/>
          </a:p>
          <a:p>
            <a:pPr marL="0" indent="0">
              <a:buNone/>
            </a:pP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1</a:t>
            </a:r>
          </a:p>
          <a:p>
            <a:pPr marL="0" indent="0">
              <a:buNone/>
            </a:pPr>
            <a:r>
              <a:rPr lang="pt-BR" sz="3200" dirty="0"/>
              <a:t>sum = 0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&lt; 6 :    </a:t>
            </a:r>
          </a:p>
          <a:p>
            <a:pPr marL="0" indent="0">
              <a:buNone/>
            </a:pPr>
            <a:r>
              <a:rPr lang="pt-BR" sz="3200" dirty="0"/>
              <a:t>    sum +=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, sum)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+= 1</a:t>
            </a:r>
          </a:p>
          <a:p>
            <a:pPr marL="0" indent="0">
              <a:buNone/>
            </a:pPr>
            <a:r>
              <a:rPr lang="pt-BR" sz="3200" dirty="0"/>
              <a:t>print ("Sum =", sum</a:t>
            </a:r>
            <a:r>
              <a:rPr lang="pt-BR" sz="32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29400" y="1417638"/>
            <a:ext cx="2348753" cy="49069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u="sng" dirty="0" smtClean="0"/>
              <a:t>Output</a:t>
            </a:r>
          </a:p>
          <a:p>
            <a:pPr marL="0" indent="0" algn="ctr">
              <a:buNone/>
            </a:pPr>
            <a:r>
              <a:rPr lang="en-US" sz="3000" u="sng" dirty="0"/>
              <a:t>( count, sum )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657600" y="1417638"/>
            <a:ext cx="3505200" cy="521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Trace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( </a:t>
            </a:r>
            <a:r>
              <a:rPr lang="en-US" sz="3000" u="sng" dirty="0"/>
              <a:t>count, sum </a:t>
            </a:r>
            <a:r>
              <a:rPr lang="en-US" sz="3000" u="sng" dirty="0" smtClean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 smtClean="0">
              <a:solidFill>
                <a:srgbClr val="FFFF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3581797"/>
            <a:ext cx="1524000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40400" y="251698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0</a:t>
            </a:r>
            <a:endParaRPr lang="en-US" sz="3000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12771" y="266700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859501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7093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09347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5031" y="3067049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551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2</a:t>
            </a:r>
            <a:endParaRPr lang="en-US" sz="3000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38923" y="2662000"/>
            <a:ext cx="228600" cy="304800"/>
            <a:chOff x="7010400" y="2338388"/>
            <a:chExt cx="228600" cy="304800"/>
          </a:xfrm>
        </p:grpSpPr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39187" y="3614735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812771" y="3238500"/>
            <a:ext cx="228600" cy="304800"/>
            <a:chOff x="7010400" y="2338388"/>
            <a:chExt cx="228600" cy="304800"/>
          </a:xfrm>
        </p:grpSpPr>
        <p:sp>
          <p:nvSpPr>
            <p:cNvPr id="3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228378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2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09347" y="3067049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165707" y="3810000"/>
            <a:ext cx="533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856817" y="3612353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938923" y="3238699"/>
            <a:ext cx="228600" cy="304800"/>
            <a:chOff x="7010400" y="2338388"/>
            <a:chExt cx="228600" cy="304800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511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08334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16111 " pathEditMode="relative" rAng="0" ptsTypes="AA">
                                      <p:cBhvr>
                                        <p:cTn id="2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0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555 L -2.22222E-6 0.24445 " pathEditMode="relative" rAng="0" ptsTypes="AA">
                                      <p:cBhvr>
                                        <p:cTn id="3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  <p:bldP spid="32" grpId="0"/>
      <p:bldP spid="33" grpId="0"/>
      <p:bldP spid="36" grpId="1" animBg="1"/>
      <p:bldP spid="36" grpId="2" animBg="1"/>
      <p:bldP spid="36" grpId="3" animBg="1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- 3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417638"/>
            <a:ext cx="3352800" cy="5211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200" u="sng" dirty="0" smtClean="0"/>
          </a:p>
          <a:p>
            <a:pPr marL="0" indent="0">
              <a:buNone/>
            </a:pPr>
            <a:r>
              <a:rPr lang="en-US" sz="3200" u="sng" dirty="0" smtClean="0"/>
              <a:t>Program</a:t>
            </a:r>
            <a:endParaRPr lang="en-US" sz="3200" u="sng" dirty="0"/>
          </a:p>
          <a:p>
            <a:pPr marL="0" indent="0">
              <a:buNone/>
            </a:pP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1</a:t>
            </a:r>
          </a:p>
          <a:p>
            <a:pPr marL="0" indent="0">
              <a:buNone/>
            </a:pPr>
            <a:r>
              <a:rPr lang="pt-BR" sz="3200" dirty="0"/>
              <a:t>sum = 0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&lt; 6 :    </a:t>
            </a:r>
          </a:p>
          <a:p>
            <a:pPr marL="0" indent="0">
              <a:buNone/>
            </a:pPr>
            <a:r>
              <a:rPr lang="pt-BR" sz="3200" dirty="0"/>
              <a:t>    sum +=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, sum)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+= 1</a:t>
            </a:r>
          </a:p>
          <a:p>
            <a:pPr marL="0" indent="0">
              <a:buNone/>
            </a:pPr>
            <a:r>
              <a:rPr lang="pt-BR" sz="3200" dirty="0"/>
              <a:t>print ("Sum =", sum</a:t>
            </a:r>
            <a:r>
              <a:rPr lang="pt-BR" sz="32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29400" y="1417638"/>
            <a:ext cx="2348753" cy="49069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u="sng" dirty="0" smtClean="0"/>
              <a:t>Output</a:t>
            </a:r>
          </a:p>
          <a:p>
            <a:pPr marL="0" indent="0" algn="ctr">
              <a:buNone/>
            </a:pPr>
            <a:r>
              <a:rPr lang="en-US" sz="3000" u="sng" dirty="0"/>
              <a:t>( count, sum )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657600" y="1417638"/>
            <a:ext cx="3505200" cy="521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Trace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( </a:t>
            </a:r>
            <a:r>
              <a:rPr lang="en-US" sz="3000" u="sng" dirty="0"/>
              <a:t>count, sum </a:t>
            </a:r>
            <a:r>
              <a:rPr lang="en-US" sz="3000" u="sng" dirty="0" smtClean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 smtClean="0">
              <a:solidFill>
                <a:srgbClr val="FFFF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3581797"/>
            <a:ext cx="1524000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37412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0</a:t>
            </a:r>
            <a:endParaRPr lang="en-US" sz="3000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12771" y="266700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859501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7093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09347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9478" y="3071812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551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2</a:t>
            </a:r>
            <a:endParaRPr lang="en-US" sz="3000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38923" y="2662000"/>
            <a:ext cx="228600" cy="304800"/>
            <a:chOff x="7010400" y="2338388"/>
            <a:chExt cx="228600" cy="304800"/>
          </a:xfrm>
        </p:grpSpPr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35031" y="36195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812771" y="3238500"/>
            <a:ext cx="228600" cy="304800"/>
            <a:chOff x="7010400" y="2338388"/>
            <a:chExt cx="228600" cy="304800"/>
          </a:xfrm>
        </p:grpSpPr>
        <p:sp>
          <p:nvSpPr>
            <p:cNvPr id="3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227093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2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09347" y="306466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165707" y="3810000"/>
            <a:ext cx="533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856001" y="361315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938923" y="3238699"/>
            <a:ext cx="228600" cy="304800"/>
            <a:chOff x="7010400" y="2338388"/>
            <a:chExt cx="228600" cy="304800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735031" y="41671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6</a:t>
            </a:r>
            <a:endParaRPr lang="en-US" sz="3000" dirty="0"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812771" y="3767138"/>
            <a:ext cx="228600" cy="304800"/>
            <a:chOff x="7010400" y="2338388"/>
            <a:chExt cx="228600" cy="304800"/>
          </a:xfrm>
        </p:grpSpPr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227093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9347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6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935783" y="3767138"/>
            <a:ext cx="228600" cy="304800"/>
            <a:chOff x="7010400" y="2338388"/>
            <a:chExt cx="228600" cy="304800"/>
          </a:xfrm>
        </p:grpSpPr>
        <p:sp>
          <p:nvSpPr>
            <p:cNvPr id="4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4859501" y="4166393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4</a:t>
            </a:r>
            <a:endParaRPr lang="en-US" sz="3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209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08334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16111 " pathEditMode="relative" rAng="0" ptsTypes="AA">
                                      <p:cBhvr>
                                        <p:cTn id="2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0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555 L -2.22222E-6 0.24445 " pathEditMode="relative" rAng="0" ptsTypes="AA">
                                      <p:cBhvr>
                                        <p:cTn id="3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6" grpId="0" animBg="1"/>
      <p:bldP spid="36" grpId="1" animBg="1"/>
      <p:bldP spid="36" grpId="2" animBg="1"/>
      <p:bldP spid="34" grpId="0"/>
      <p:bldP spid="43" grpId="0"/>
      <p:bldP spid="44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- 4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417638"/>
            <a:ext cx="3352800" cy="5211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200" u="sng" dirty="0" smtClean="0"/>
          </a:p>
          <a:p>
            <a:pPr marL="0" indent="0">
              <a:buNone/>
            </a:pPr>
            <a:r>
              <a:rPr lang="en-US" sz="3200" u="sng" dirty="0" smtClean="0"/>
              <a:t>Program</a:t>
            </a:r>
            <a:endParaRPr lang="en-US" sz="3200" u="sng" dirty="0"/>
          </a:p>
          <a:p>
            <a:pPr marL="0" indent="0">
              <a:buNone/>
            </a:pP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1</a:t>
            </a:r>
          </a:p>
          <a:p>
            <a:pPr marL="0" indent="0">
              <a:buNone/>
            </a:pPr>
            <a:r>
              <a:rPr lang="pt-BR" sz="3200" dirty="0"/>
              <a:t>sum = 0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&lt; 6 :    </a:t>
            </a:r>
          </a:p>
          <a:p>
            <a:pPr marL="0" indent="0">
              <a:buNone/>
            </a:pPr>
            <a:r>
              <a:rPr lang="pt-BR" sz="3200" dirty="0"/>
              <a:t>    sum +=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, sum)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+= 1</a:t>
            </a:r>
          </a:p>
          <a:p>
            <a:pPr marL="0" indent="0">
              <a:buNone/>
            </a:pPr>
            <a:r>
              <a:rPr lang="pt-BR" sz="3200" dirty="0"/>
              <a:t>print ("Sum =", sum</a:t>
            </a:r>
            <a:r>
              <a:rPr lang="pt-BR" sz="32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29400" y="1417638"/>
            <a:ext cx="2348753" cy="49069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u="sng" dirty="0" smtClean="0"/>
              <a:t>Output</a:t>
            </a:r>
          </a:p>
          <a:p>
            <a:pPr marL="0" indent="0" algn="ctr">
              <a:buNone/>
            </a:pPr>
            <a:r>
              <a:rPr lang="en-US" sz="3000" u="sng" dirty="0"/>
              <a:t>( count, sum )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657600" y="1417638"/>
            <a:ext cx="3505200" cy="521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Trace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( </a:t>
            </a:r>
            <a:r>
              <a:rPr lang="en-US" sz="3000" u="sng" dirty="0"/>
              <a:t>count, sum </a:t>
            </a:r>
            <a:r>
              <a:rPr lang="en-US" sz="3000" u="sng" dirty="0" smtClean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 smtClean="0">
              <a:solidFill>
                <a:srgbClr val="FFFF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3581797"/>
            <a:ext cx="1524000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37412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0</a:t>
            </a:r>
            <a:endParaRPr lang="en-US" sz="3000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12771" y="266700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859501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7093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09347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9478" y="3071812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551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2</a:t>
            </a:r>
            <a:endParaRPr lang="en-US" sz="3000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38923" y="2662000"/>
            <a:ext cx="228600" cy="304800"/>
            <a:chOff x="7010400" y="2338388"/>
            <a:chExt cx="228600" cy="304800"/>
          </a:xfrm>
        </p:grpSpPr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35031" y="36195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812771" y="3238500"/>
            <a:ext cx="228600" cy="304800"/>
            <a:chOff x="7010400" y="2338388"/>
            <a:chExt cx="228600" cy="304800"/>
          </a:xfrm>
        </p:grpSpPr>
        <p:sp>
          <p:nvSpPr>
            <p:cNvPr id="3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227093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2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09347" y="306466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165707" y="3810000"/>
            <a:ext cx="533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856001" y="361315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938923" y="3238699"/>
            <a:ext cx="228600" cy="304800"/>
            <a:chOff x="7010400" y="2338388"/>
            <a:chExt cx="228600" cy="304800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735031" y="41671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6</a:t>
            </a:r>
            <a:endParaRPr lang="en-US" sz="3000" dirty="0"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812771" y="3767138"/>
            <a:ext cx="228600" cy="304800"/>
            <a:chOff x="7010400" y="2338388"/>
            <a:chExt cx="228600" cy="304800"/>
          </a:xfrm>
        </p:grpSpPr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227093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9347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6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935783" y="3767138"/>
            <a:ext cx="228600" cy="304800"/>
            <a:chOff x="7010400" y="2338388"/>
            <a:chExt cx="228600" cy="304800"/>
          </a:xfrm>
        </p:grpSpPr>
        <p:sp>
          <p:nvSpPr>
            <p:cNvPr id="4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4859501" y="4166393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4</a:t>
            </a:r>
            <a:endParaRPr lang="en-US" sz="3000" dirty="0">
              <a:latin typeface="+mn-lt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812771" y="4324350"/>
            <a:ext cx="228600" cy="304800"/>
            <a:chOff x="7010400" y="2338388"/>
            <a:chExt cx="228600" cy="304800"/>
          </a:xfrm>
        </p:grpSpPr>
        <p:sp>
          <p:nvSpPr>
            <p:cNvPr id="5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35031" y="471487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10</a:t>
            </a:r>
            <a:endParaRPr lang="en-US" sz="3000" dirty="0"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27093" y="415845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109347" y="415845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10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942507" y="4287244"/>
            <a:ext cx="228600" cy="304800"/>
            <a:chOff x="7010400" y="2338388"/>
            <a:chExt cx="228600" cy="304800"/>
          </a:xfrm>
        </p:grpSpPr>
        <p:sp>
          <p:nvSpPr>
            <p:cNvPr id="57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859501" y="471963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5</a:t>
            </a:r>
            <a:endParaRPr lang="en-US" sz="3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333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08334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16111 " pathEditMode="relative" rAng="0" ptsTypes="AA">
                                      <p:cBhvr>
                                        <p:cTn id="2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0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555 L -2.22222E-6 0.24445 " pathEditMode="relative" rAng="0" ptsTypes="AA">
                                      <p:cBhvr>
                                        <p:cTn id="3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6" grpId="0" animBg="1"/>
      <p:bldP spid="36" grpId="1" animBg="1"/>
      <p:bldP spid="36" grpId="2" animBg="1"/>
      <p:bldP spid="53" grpId="0"/>
      <p:bldP spid="54" grpId="0"/>
      <p:bldP spid="55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417638"/>
            <a:ext cx="3352800" cy="5211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200" u="sng" dirty="0" smtClean="0"/>
          </a:p>
          <a:p>
            <a:pPr marL="0" indent="0">
              <a:buNone/>
            </a:pPr>
            <a:r>
              <a:rPr lang="en-US" sz="3200" u="sng" dirty="0" smtClean="0"/>
              <a:t>Program</a:t>
            </a:r>
            <a:endParaRPr lang="en-US" sz="3200" u="sng" dirty="0"/>
          </a:p>
          <a:p>
            <a:pPr marL="0" indent="0">
              <a:buNone/>
            </a:pP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1</a:t>
            </a:r>
          </a:p>
          <a:p>
            <a:pPr marL="0" indent="0">
              <a:buNone/>
            </a:pPr>
            <a:r>
              <a:rPr lang="pt-BR" sz="3200" dirty="0"/>
              <a:t>sum = 0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&lt; 6 :    </a:t>
            </a:r>
          </a:p>
          <a:p>
            <a:pPr marL="0" indent="0">
              <a:buNone/>
            </a:pPr>
            <a:r>
              <a:rPr lang="pt-BR" sz="3200" dirty="0"/>
              <a:t>    sum +=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, sum)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+= 1</a:t>
            </a:r>
          </a:p>
          <a:p>
            <a:pPr marL="0" indent="0">
              <a:buNone/>
            </a:pPr>
            <a:r>
              <a:rPr lang="pt-BR" sz="3200" dirty="0"/>
              <a:t>print ("Sum =", sum</a:t>
            </a:r>
            <a:r>
              <a:rPr lang="pt-BR" sz="32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29400" y="1417638"/>
            <a:ext cx="2348753" cy="49069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u="sng" dirty="0" smtClean="0"/>
              <a:t>Output</a:t>
            </a:r>
          </a:p>
          <a:p>
            <a:pPr marL="0" indent="0" algn="ctr">
              <a:buNone/>
            </a:pPr>
            <a:r>
              <a:rPr lang="en-US" sz="3000" u="sng" dirty="0"/>
              <a:t>( count, sum )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657600" y="1417638"/>
            <a:ext cx="3505200" cy="521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Trace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( </a:t>
            </a:r>
            <a:r>
              <a:rPr lang="en-US" sz="3000" u="sng" dirty="0"/>
              <a:t>count, sum </a:t>
            </a:r>
            <a:r>
              <a:rPr lang="en-US" sz="3000" u="sng" dirty="0" smtClean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 smtClean="0">
              <a:solidFill>
                <a:srgbClr val="FFFF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3581797"/>
            <a:ext cx="1524000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37412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0</a:t>
            </a:r>
            <a:endParaRPr lang="en-US" sz="3000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12771" y="266700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859501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7093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09347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9478" y="3071812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551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2</a:t>
            </a:r>
            <a:endParaRPr lang="en-US" sz="3000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38923" y="2662000"/>
            <a:ext cx="228600" cy="304800"/>
            <a:chOff x="7010400" y="2338388"/>
            <a:chExt cx="228600" cy="304800"/>
          </a:xfrm>
        </p:grpSpPr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35031" y="36195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812771" y="3238500"/>
            <a:ext cx="228600" cy="304800"/>
            <a:chOff x="7010400" y="2338388"/>
            <a:chExt cx="228600" cy="304800"/>
          </a:xfrm>
        </p:grpSpPr>
        <p:sp>
          <p:nvSpPr>
            <p:cNvPr id="3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227093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2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09347" y="306466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165707" y="3810000"/>
            <a:ext cx="533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856001" y="361315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938923" y="3238699"/>
            <a:ext cx="228600" cy="304800"/>
            <a:chOff x="7010400" y="2338388"/>
            <a:chExt cx="228600" cy="304800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735031" y="41671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6</a:t>
            </a:r>
            <a:endParaRPr lang="en-US" sz="3000" dirty="0"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812771" y="3767138"/>
            <a:ext cx="228600" cy="304800"/>
            <a:chOff x="7010400" y="2338388"/>
            <a:chExt cx="228600" cy="304800"/>
          </a:xfrm>
        </p:grpSpPr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227093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9347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6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935783" y="3767138"/>
            <a:ext cx="228600" cy="304800"/>
            <a:chOff x="7010400" y="2338388"/>
            <a:chExt cx="228600" cy="304800"/>
          </a:xfrm>
        </p:grpSpPr>
        <p:sp>
          <p:nvSpPr>
            <p:cNvPr id="4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4859501" y="4166393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4</a:t>
            </a:r>
            <a:endParaRPr lang="en-US" sz="3000" dirty="0">
              <a:latin typeface="+mn-lt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812771" y="4324350"/>
            <a:ext cx="228600" cy="304800"/>
            <a:chOff x="7010400" y="2338388"/>
            <a:chExt cx="228600" cy="304800"/>
          </a:xfrm>
        </p:grpSpPr>
        <p:sp>
          <p:nvSpPr>
            <p:cNvPr id="5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35031" y="471487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10</a:t>
            </a:r>
            <a:endParaRPr lang="en-US" sz="3000" dirty="0"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27093" y="415845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109347" y="415845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10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942507" y="4287244"/>
            <a:ext cx="228600" cy="304800"/>
            <a:chOff x="7010400" y="2338388"/>
            <a:chExt cx="228600" cy="304800"/>
          </a:xfrm>
        </p:grpSpPr>
        <p:sp>
          <p:nvSpPr>
            <p:cNvPr id="57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859501" y="471963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5</a:t>
            </a:r>
            <a:endParaRPr lang="en-US" sz="3000" dirty="0">
              <a:latin typeface="+mn-l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5816552" y="4872038"/>
            <a:ext cx="431847" cy="304800"/>
            <a:chOff x="7010400" y="2338388"/>
            <a:chExt cx="228600" cy="304800"/>
          </a:xfrm>
        </p:grpSpPr>
        <p:sp>
          <p:nvSpPr>
            <p:cNvPr id="6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738813" y="5262564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15</a:t>
            </a:r>
            <a:endParaRPr lang="en-US" sz="3000" dirty="0">
              <a:latin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27093" y="471487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109347" y="471487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15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942507" y="4844653"/>
            <a:ext cx="228600" cy="304800"/>
            <a:chOff x="7010400" y="2338388"/>
            <a:chExt cx="228600" cy="304800"/>
          </a:xfrm>
        </p:grpSpPr>
        <p:sp>
          <p:nvSpPr>
            <p:cNvPr id="6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859501" y="5262564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6</a:t>
            </a:r>
            <a:endParaRPr lang="en-US" sz="3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347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08334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0087 0.16111 " pathEditMode="relative" rAng="0" ptsTypes="AA">
                                      <p:cBhvr>
                                        <p:cTn id="2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0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555 L -2.22222E-6 0.24445 " pathEditMode="relative" rAng="0" ptsTypes="AA">
                                      <p:cBhvr>
                                        <p:cTn id="3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6" grpId="0" animBg="1"/>
      <p:bldP spid="36" grpId="1" animBg="1"/>
      <p:bldP spid="36" grpId="2" animBg="1"/>
      <p:bldP spid="62" grpId="0"/>
      <p:bldP spid="63" grpId="0"/>
      <p:bldP spid="64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while loop - 6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417638"/>
            <a:ext cx="3352800" cy="5211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200" u="sng" dirty="0" smtClean="0"/>
          </a:p>
          <a:p>
            <a:pPr marL="0" indent="0">
              <a:buNone/>
            </a:pPr>
            <a:r>
              <a:rPr lang="en-US" sz="3200" u="sng" dirty="0" smtClean="0"/>
              <a:t>Program</a:t>
            </a:r>
            <a:endParaRPr lang="en-US" sz="3200" u="sng" dirty="0"/>
          </a:p>
          <a:p>
            <a:pPr marL="0" indent="0">
              <a:buNone/>
            </a:pP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1</a:t>
            </a:r>
          </a:p>
          <a:p>
            <a:pPr marL="0" indent="0">
              <a:buNone/>
            </a:pPr>
            <a:r>
              <a:rPr lang="pt-BR" sz="3200" dirty="0"/>
              <a:t>sum = 0</a:t>
            </a:r>
          </a:p>
          <a:p>
            <a:pPr marL="0" indent="0">
              <a:buNone/>
            </a:pPr>
            <a:r>
              <a:rPr lang="pt-BR" sz="3200" dirty="0"/>
              <a:t>while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&lt; 6 :    </a:t>
            </a:r>
          </a:p>
          <a:p>
            <a:pPr marL="0" indent="0">
              <a:buNone/>
            </a:pPr>
            <a:r>
              <a:rPr lang="pt-BR" sz="3200" dirty="0"/>
              <a:t>    sum +=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print </a:t>
            </a:r>
            <a:r>
              <a:rPr lang="pt-BR" sz="3200" dirty="0" smtClean="0"/>
              <a:t>(</a:t>
            </a:r>
            <a:r>
              <a:rPr lang="pt-BR" sz="3200" b="1" dirty="0" smtClean="0">
                <a:solidFill>
                  <a:srgbClr val="FF0000"/>
                </a:solidFill>
              </a:rPr>
              <a:t>count</a:t>
            </a:r>
            <a:r>
              <a:rPr lang="pt-BR" sz="3200" dirty="0" smtClean="0"/>
              <a:t>, sum)</a:t>
            </a:r>
            <a:endParaRPr lang="pt-BR" sz="3200" dirty="0"/>
          </a:p>
          <a:p>
            <a:pPr marL="0" indent="0">
              <a:buNone/>
            </a:pPr>
            <a:r>
              <a:rPr lang="pt-BR" sz="3200" dirty="0"/>
              <a:t>    </a:t>
            </a:r>
            <a:r>
              <a:rPr lang="pt-BR" sz="3200" b="1" dirty="0">
                <a:solidFill>
                  <a:srgbClr val="FF0000"/>
                </a:solidFill>
              </a:rPr>
              <a:t>count</a:t>
            </a:r>
            <a:r>
              <a:rPr lang="pt-BR" sz="3200" dirty="0"/>
              <a:t> += 1</a:t>
            </a:r>
          </a:p>
          <a:p>
            <a:pPr marL="0" indent="0">
              <a:buNone/>
            </a:pPr>
            <a:r>
              <a:rPr lang="pt-BR" sz="3200" dirty="0"/>
              <a:t>print ("Sum =", sum</a:t>
            </a:r>
            <a:r>
              <a:rPr lang="pt-BR" sz="32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29400" y="1417638"/>
            <a:ext cx="2348753" cy="49069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u="sng" dirty="0" smtClean="0"/>
              <a:t>Output</a:t>
            </a:r>
          </a:p>
          <a:p>
            <a:pPr marL="0" indent="0" algn="ctr">
              <a:buNone/>
            </a:pPr>
            <a:r>
              <a:rPr lang="en-US" sz="3000" u="sng" dirty="0"/>
              <a:t>( count, sum )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3657600" y="1417638"/>
            <a:ext cx="3505200" cy="521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Trace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000" u="sng" dirty="0" smtClean="0"/>
              <a:t>( </a:t>
            </a:r>
            <a:r>
              <a:rPr lang="en-US" sz="3000" u="sng" dirty="0"/>
              <a:t>count, sum </a:t>
            </a:r>
            <a:r>
              <a:rPr lang="en-US" sz="3000" u="sng" dirty="0" smtClean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 smtClean="0">
              <a:solidFill>
                <a:srgbClr val="FFFF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pt-BR" sz="3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3581797"/>
            <a:ext cx="1524000" cy="578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37412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0</a:t>
            </a:r>
            <a:endParaRPr lang="en-US" sz="3000" dirty="0"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12771" y="2667000"/>
            <a:ext cx="228600" cy="304800"/>
            <a:chOff x="7010400" y="2338388"/>
            <a:chExt cx="228600" cy="304800"/>
          </a:xfrm>
        </p:grpSpPr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859501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7093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09347" y="25146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9478" y="3071812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</a:t>
            </a:r>
            <a:endParaRPr lang="en-US" sz="3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551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2</a:t>
            </a:r>
            <a:endParaRPr lang="en-US" sz="3000" dirty="0"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38923" y="2662000"/>
            <a:ext cx="228600" cy="304800"/>
            <a:chOff x="7010400" y="2338388"/>
            <a:chExt cx="228600" cy="304800"/>
          </a:xfrm>
        </p:grpSpPr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35031" y="361950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812771" y="3238500"/>
            <a:ext cx="228600" cy="304800"/>
            <a:chOff x="7010400" y="2338388"/>
            <a:chExt cx="228600" cy="304800"/>
          </a:xfrm>
        </p:grpSpPr>
        <p:sp>
          <p:nvSpPr>
            <p:cNvPr id="3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227093" y="3069431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2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09347" y="306466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165707" y="3810000"/>
            <a:ext cx="533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856001" y="3613150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3</a:t>
            </a:r>
            <a:endParaRPr lang="en-US" sz="3000" dirty="0"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938923" y="3238699"/>
            <a:ext cx="228600" cy="304800"/>
            <a:chOff x="7010400" y="2338388"/>
            <a:chExt cx="228600" cy="304800"/>
          </a:xfrm>
        </p:grpSpPr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735031" y="41671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6</a:t>
            </a:r>
            <a:endParaRPr lang="en-US" sz="3000" dirty="0"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812771" y="3767138"/>
            <a:ext cx="228600" cy="304800"/>
            <a:chOff x="7010400" y="2338388"/>
            <a:chExt cx="228600" cy="304800"/>
          </a:xfrm>
        </p:grpSpPr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227093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3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9347" y="3608388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6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935783" y="3767138"/>
            <a:ext cx="228600" cy="304800"/>
            <a:chOff x="7010400" y="2338388"/>
            <a:chExt cx="228600" cy="304800"/>
          </a:xfrm>
        </p:grpSpPr>
        <p:sp>
          <p:nvSpPr>
            <p:cNvPr id="4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4859501" y="4166393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4</a:t>
            </a:r>
            <a:endParaRPr lang="en-US" sz="3000" dirty="0">
              <a:latin typeface="+mn-lt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812771" y="4324350"/>
            <a:ext cx="228600" cy="304800"/>
            <a:chOff x="7010400" y="2338388"/>
            <a:chExt cx="228600" cy="304800"/>
          </a:xfrm>
        </p:grpSpPr>
        <p:sp>
          <p:nvSpPr>
            <p:cNvPr id="5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35031" y="471487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10</a:t>
            </a:r>
            <a:endParaRPr lang="en-US" sz="3000" dirty="0"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27093" y="415845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4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109347" y="415845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10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942507" y="4287244"/>
            <a:ext cx="228600" cy="304800"/>
            <a:chOff x="7010400" y="2338388"/>
            <a:chExt cx="228600" cy="304800"/>
          </a:xfrm>
        </p:grpSpPr>
        <p:sp>
          <p:nvSpPr>
            <p:cNvPr id="57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859501" y="471963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5</a:t>
            </a:r>
            <a:endParaRPr lang="en-US" sz="3000" dirty="0">
              <a:latin typeface="+mn-l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5816552" y="4872038"/>
            <a:ext cx="431847" cy="304800"/>
            <a:chOff x="7010400" y="2338388"/>
            <a:chExt cx="228600" cy="304800"/>
          </a:xfrm>
        </p:grpSpPr>
        <p:sp>
          <p:nvSpPr>
            <p:cNvPr id="60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738813" y="5262564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15</a:t>
            </a:r>
            <a:endParaRPr lang="en-US" sz="3000" dirty="0">
              <a:latin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27093" y="471487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5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109347" y="4714876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15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942507" y="4844653"/>
            <a:ext cx="228600" cy="304800"/>
            <a:chOff x="7010400" y="2338388"/>
            <a:chExt cx="228600" cy="304800"/>
          </a:xfrm>
        </p:grpSpPr>
        <p:sp>
          <p:nvSpPr>
            <p:cNvPr id="66" name="Line 19"/>
            <p:cNvSpPr>
              <a:spLocks noChangeShapeType="1"/>
            </p:cNvSpPr>
            <p:nvPr/>
          </p:nvSpPr>
          <p:spPr bwMode="auto">
            <a:xfrm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20"/>
            <p:cNvSpPr>
              <a:spLocks noChangeShapeType="1"/>
            </p:cNvSpPr>
            <p:nvPr/>
          </p:nvSpPr>
          <p:spPr bwMode="auto">
            <a:xfrm flipH="1">
              <a:off x="7010400" y="2338388"/>
              <a:ext cx="228600" cy="304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859501" y="5262564"/>
            <a:ext cx="640976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latin typeface="+mn-lt"/>
              </a:rPr>
              <a:t>6</a:t>
            </a:r>
            <a:endParaRPr lang="en-US" sz="3000" dirty="0"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233816" y="5262564"/>
            <a:ext cx="1605383" cy="609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000" dirty="0" smtClean="0">
                <a:solidFill>
                  <a:srgbClr val="0000FF"/>
                </a:solidFill>
                <a:latin typeface="+mn-lt"/>
              </a:rPr>
              <a:t>Sum = 15</a:t>
            </a:r>
            <a:endParaRPr lang="en-US" sz="30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635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-2.22222E-6 0.31667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6" grpId="0" animBg="1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Infinite Loop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4495800" cy="4495800"/>
          </a:xfrm>
        </p:spPr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= 5</a:t>
            </a:r>
          </a:p>
          <a:p>
            <a:pPr marL="0" indent="0">
              <a:buNone/>
            </a:pPr>
            <a:r>
              <a:rPr lang="pt-BR" dirty="0"/>
              <a:t>while </a:t>
            </a: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&gt; 0 :    </a:t>
            </a:r>
          </a:p>
          <a:p>
            <a:pPr marL="0" indent="0">
              <a:buNone/>
            </a:pPr>
            <a:r>
              <a:rPr lang="pt-BR" dirty="0"/>
              <a:t>    print </a:t>
            </a:r>
            <a:r>
              <a:rPr lang="pt-BR" dirty="0" smtClean="0"/>
              <a:t>("Lather")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print ("Rinse")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print </a:t>
            </a:r>
            <a:r>
              <a:rPr lang="pt-BR" dirty="0" smtClean="0"/>
              <a:t>("Finish")</a:t>
            </a:r>
            <a:endParaRPr lang="pt-BR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1955" y="148227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= 5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Flowchart: Decision 6"/>
          <p:cNvSpPr/>
          <p:nvPr/>
        </p:nvSpPr>
        <p:spPr>
          <a:xfrm>
            <a:off x="761955" y="2175329"/>
            <a:ext cx="1752600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&gt; 0 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Straight Arrow Connector 7"/>
          <p:cNvCxnSpPr>
            <a:stCxn id="6" idx="2"/>
            <a:endCxn id="7" idx="0"/>
          </p:cNvCxnSpPr>
          <p:nvPr/>
        </p:nvCxnSpPr>
        <p:spPr>
          <a:xfrm>
            <a:off x="1638255" y="1939472"/>
            <a:ext cx="0" cy="23585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7" idx="3"/>
            <a:endCxn id="14" idx="0"/>
          </p:cNvCxnSpPr>
          <p:nvPr/>
        </p:nvCxnSpPr>
        <p:spPr>
          <a:xfrm>
            <a:off x="2514555" y="2518229"/>
            <a:ext cx="658778" cy="34290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4555" y="2138932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50232" y="484938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("Finish")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14" idx="2"/>
            <a:endCxn id="15" idx="0"/>
          </p:cNvCxnSpPr>
          <p:nvPr/>
        </p:nvCxnSpPr>
        <p:spPr>
          <a:xfrm>
            <a:off x="3173333" y="3318329"/>
            <a:ext cx="0" cy="3233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5853" y="214889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297033" y="2861129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print ("Lather")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97033" y="3641655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("Rinse")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7" idx="1"/>
            <a:endCxn id="11" idx="0"/>
          </p:cNvCxnSpPr>
          <p:nvPr/>
        </p:nvCxnSpPr>
        <p:spPr>
          <a:xfrm rot="10800000" flipH="1" flipV="1">
            <a:off x="761954" y="2518228"/>
            <a:ext cx="864577" cy="2331153"/>
          </a:xfrm>
          <a:prstGeom prst="bentConnector4">
            <a:avLst>
              <a:gd name="adj1" fmla="val -26441"/>
              <a:gd name="adj2" fmla="val 8954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5" idx="2"/>
            <a:endCxn id="7" idx="2"/>
          </p:cNvCxnSpPr>
          <p:nvPr/>
        </p:nvCxnSpPr>
        <p:spPr>
          <a:xfrm rot="5400000" flipH="1">
            <a:off x="1786931" y="2712453"/>
            <a:ext cx="1237726" cy="1535078"/>
          </a:xfrm>
          <a:prstGeom prst="bentConnector3">
            <a:avLst>
              <a:gd name="adj1" fmla="val -18469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4472320" y="331347"/>
            <a:ext cx="4519280" cy="1150925"/>
          </a:xfrm>
          <a:prstGeom prst="cloudCallout">
            <a:avLst>
              <a:gd name="adj1" fmla="val -20218"/>
              <a:gd name="adj2" fmla="val 83358"/>
            </a:avLst>
          </a:prstGeom>
          <a:solidFill>
            <a:srgbClr val="27FFC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What's wrong with this loop?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4472320" y="4435043"/>
            <a:ext cx="4138279" cy="196575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72000" tIns="0" rIns="72000" bIns="0"/>
          <a:lstStyle/>
          <a:p>
            <a:pPr marL="457200" indent="-457200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The </a:t>
            </a:r>
            <a:r>
              <a:rPr lang="en-US" altLang="zh-TW" sz="2400" b="1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iteration variable </a:t>
            </a: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never change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The </a:t>
            </a:r>
            <a:r>
              <a:rPr lang="en-US" altLang="zh-TW" sz="2400" b="1" dirty="0" smtClean="0">
                <a:solidFill>
                  <a:srgbClr val="7030A0"/>
                </a:solidFill>
                <a:latin typeface="+mn-lt"/>
                <a:ea typeface="PMingLiU" pitchFamily="18" charset="-120"/>
              </a:rPr>
              <a:t>condition</a:t>
            </a: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 is always </a:t>
            </a:r>
            <a:r>
              <a:rPr lang="en-US" altLang="zh-TW" sz="2400" b="1" dirty="0" smtClean="0">
                <a:solidFill>
                  <a:srgbClr val="7030A0"/>
                </a:solidFill>
                <a:latin typeface="+mn-lt"/>
                <a:ea typeface="PMingLiU" pitchFamily="18" charset="-120"/>
              </a:rPr>
              <a:t>True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The loop repeats forever without any way to stop</a:t>
            </a: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6743700" y="1876018"/>
            <a:ext cx="1600200" cy="525828"/>
          </a:xfrm>
          <a:prstGeom prst="wedgeRoundRectCallout">
            <a:avLst>
              <a:gd name="adj1" fmla="val -69663"/>
              <a:gd name="adj2" fmla="val 37871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400" b="1" dirty="0" smtClean="0">
                <a:solidFill>
                  <a:srgbClr val="7030A0"/>
                </a:solidFill>
                <a:latin typeface="+mn-lt"/>
                <a:ea typeface="PMingLiU" pitchFamily="18" charset="-120"/>
              </a:rPr>
              <a:t>Condition</a:t>
            </a:r>
            <a:endParaRPr lang="en-US" altLang="zh-TW" sz="2400" b="1" dirty="0">
              <a:solidFill>
                <a:srgbClr val="7030A0"/>
              </a:solidFill>
              <a:latin typeface="+mn-lt"/>
              <a:ea typeface="PMingLiU" pitchFamily="18" charset="-12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11992" y="2185293"/>
            <a:ext cx="520655" cy="3329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43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Loop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44958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= </a:t>
            </a:r>
            <a:r>
              <a:rPr lang="pt-BR" dirty="0" smtClean="0"/>
              <a:t>0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while </a:t>
            </a: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 &gt; 0 :    </a:t>
            </a:r>
          </a:p>
          <a:p>
            <a:pPr marL="0" indent="0">
              <a:buNone/>
            </a:pPr>
            <a:r>
              <a:rPr lang="pt-BR" dirty="0"/>
              <a:t>    print </a:t>
            </a:r>
            <a:r>
              <a:rPr lang="pt-BR" dirty="0" smtClean="0"/>
              <a:t>("Lather")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print </a:t>
            </a:r>
            <a:r>
              <a:rPr lang="pt-BR" dirty="0" smtClean="0"/>
              <a:t>("Rinse")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print </a:t>
            </a:r>
            <a:r>
              <a:rPr lang="pt-BR" dirty="0" smtClean="0"/>
              <a:t>("Finish")</a:t>
            </a:r>
            <a:endParaRPr lang="pt-BR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1955" y="148227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= 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Flowchart: Decision 6"/>
          <p:cNvSpPr/>
          <p:nvPr/>
        </p:nvSpPr>
        <p:spPr>
          <a:xfrm>
            <a:off x="761955" y="2175329"/>
            <a:ext cx="1752600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 &gt; 0 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Straight Arrow Connector 7"/>
          <p:cNvCxnSpPr>
            <a:stCxn id="6" idx="2"/>
            <a:endCxn id="7" idx="0"/>
          </p:cNvCxnSpPr>
          <p:nvPr/>
        </p:nvCxnSpPr>
        <p:spPr>
          <a:xfrm>
            <a:off x="1638255" y="1939472"/>
            <a:ext cx="0" cy="23585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7" idx="3"/>
            <a:endCxn id="14" idx="0"/>
          </p:cNvCxnSpPr>
          <p:nvPr/>
        </p:nvCxnSpPr>
        <p:spPr>
          <a:xfrm>
            <a:off x="2514555" y="2518229"/>
            <a:ext cx="658778" cy="34290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4555" y="2138932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50232" y="484938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("Finish")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14" idx="2"/>
            <a:endCxn id="15" idx="0"/>
          </p:cNvCxnSpPr>
          <p:nvPr/>
        </p:nvCxnSpPr>
        <p:spPr>
          <a:xfrm>
            <a:off x="3173333" y="3318329"/>
            <a:ext cx="0" cy="3233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5853" y="214889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297033" y="2861129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print ("Lather")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97033" y="3641655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("Rinse")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7" idx="1"/>
            <a:endCxn id="11" idx="0"/>
          </p:cNvCxnSpPr>
          <p:nvPr/>
        </p:nvCxnSpPr>
        <p:spPr>
          <a:xfrm rot="10800000" flipH="1" flipV="1">
            <a:off x="761954" y="2518228"/>
            <a:ext cx="864577" cy="2331153"/>
          </a:xfrm>
          <a:prstGeom prst="bentConnector4">
            <a:avLst>
              <a:gd name="adj1" fmla="val -26441"/>
              <a:gd name="adj2" fmla="val 8954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5" idx="2"/>
            <a:endCxn id="7" idx="2"/>
          </p:cNvCxnSpPr>
          <p:nvPr/>
        </p:nvCxnSpPr>
        <p:spPr>
          <a:xfrm rot="5400000" flipH="1">
            <a:off x="1786931" y="2712453"/>
            <a:ext cx="1237726" cy="1535078"/>
          </a:xfrm>
          <a:prstGeom prst="bentConnector3">
            <a:avLst>
              <a:gd name="adj1" fmla="val -18469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4472320" y="331347"/>
            <a:ext cx="4519280" cy="1150925"/>
          </a:xfrm>
          <a:prstGeom prst="cloudCallout">
            <a:avLst>
              <a:gd name="adj1" fmla="val -20218"/>
              <a:gd name="adj2" fmla="val 83358"/>
            </a:avLst>
          </a:prstGeom>
          <a:solidFill>
            <a:srgbClr val="27FFC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What does this loop do?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4495800" y="4724400"/>
            <a:ext cx="4138279" cy="125073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72000" tIns="0" rIns="72000" bIns="0"/>
          <a:lstStyle/>
          <a:p>
            <a:pPr marL="457200" indent="-457200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The </a:t>
            </a:r>
            <a:r>
              <a:rPr lang="en-US" altLang="zh-TW" sz="2400" b="1" dirty="0" smtClean="0">
                <a:solidFill>
                  <a:srgbClr val="7030A0"/>
                </a:solidFill>
                <a:latin typeface="+mn-lt"/>
                <a:ea typeface="PMingLiU" pitchFamily="18" charset="-120"/>
              </a:rPr>
              <a:t>condition</a:t>
            </a: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 in the loop is </a:t>
            </a:r>
            <a:r>
              <a:rPr lang="en-US" altLang="zh-TW" sz="2400" b="1" dirty="0" smtClean="0">
                <a:solidFill>
                  <a:srgbClr val="7030A0"/>
                </a:solidFill>
                <a:latin typeface="+mn-lt"/>
                <a:ea typeface="PMingLiU" pitchFamily="18" charset="-120"/>
              </a:rPr>
              <a:t>False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en-US" altLang="zh-TW" sz="2400" dirty="0" smtClean="0">
                <a:solidFill>
                  <a:schemeClr val="accent1"/>
                </a:solidFill>
                <a:latin typeface="+mn-lt"/>
                <a:ea typeface="PMingLiU" pitchFamily="18" charset="-120"/>
              </a:rPr>
              <a:t>"Finish" is printed directly</a:t>
            </a:r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6743700" y="1876018"/>
            <a:ext cx="1600200" cy="525828"/>
          </a:xfrm>
          <a:prstGeom prst="wedgeRoundRectCallout">
            <a:avLst>
              <a:gd name="adj1" fmla="val -69663"/>
              <a:gd name="adj2" fmla="val 37871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400" b="1" dirty="0" smtClean="0">
                <a:solidFill>
                  <a:srgbClr val="7030A0"/>
                </a:solidFill>
                <a:latin typeface="+mn-lt"/>
                <a:ea typeface="PMingLiU" pitchFamily="18" charset="-120"/>
              </a:rPr>
              <a:t>Condition</a:t>
            </a:r>
            <a:endParaRPr lang="en-US" altLang="zh-TW" sz="2400" b="1" dirty="0">
              <a:solidFill>
                <a:srgbClr val="7030A0"/>
              </a:solidFill>
              <a:latin typeface="+mn-lt"/>
              <a:ea typeface="PMingLiU" pitchFamily="18" charset="-12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514555" y="2175329"/>
            <a:ext cx="520655" cy="3329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4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Out of a Loop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52400" y="2514600"/>
            <a:ext cx="4343400" cy="3886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Program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while</a:t>
            </a:r>
            <a:r>
              <a:rPr lang="en-US" dirty="0" smtClean="0"/>
              <a:t> True: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line = input("&gt;")</a:t>
            </a:r>
          </a:p>
          <a:p>
            <a:pPr marL="0" indent="0">
              <a:buNone/>
            </a:pPr>
            <a:r>
              <a:rPr lang="en-US" dirty="0"/>
              <a:t>    if line == </a:t>
            </a:r>
            <a:r>
              <a:rPr lang="en-US" dirty="0" smtClean="0"/>
              <a:t>("finish"):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smtClean="0">
                <a:solidFill>
                  <a:srgbClr val="FF0000"/>
                </a:solidFill>
              </a:rPr>
              <a:t>break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print (line)</a:t>
            </a:r>
          </a:p>
          <a:p>
            <a:pPr marL="0" indent="0">
              <a:buNone/>
            </a:pPr>
            <a:r>
              <a:rPr lang="en-US" dirty="0"/>
              <a:t>print </a:t>
            </a:r>
            <a:r>
              <a:rPr lang="en-US" dirty="0" smtClean="0"/>
              <a:t>("Finish and exit")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2514600"/>
            <a:ext cx="4343400" cy="3886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Output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 smtClean="0"/>
              <a:t>hello there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hello there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 smtClean="0"/>
              <a:t>done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done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 smtClean="0"/>
              <a:t>finish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Finish and exit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n-lt"/>
              </a:rPr>
              <a:t>The </a:t>
            </a:r>
            <a:r>
              <a:rPr lang="en-US" sz="2800" b="1" dirty="0" smtClean="0">
                <a:solidFill>
                  <a:srgbClr val="FF0000"/>
                </a:solidFill>
                <a:latin typeface="+mn-lt"/>
              </a:rPr>
              <a:t>break</a:t>
            </a:r>
            <a:r>
              <a:rPr lang="en-US" sz="2800" dirty="0" smtClean="0">
                <a:latin typeface="+mn-lt"/>
              </a:rPr>
              <a:t> statement ends the current loop and jumps to the statement immediately following the loop</a:t>
            </a:r>
            <a:endParaRPr lang="en-US" sz="2800" dirty="0">
              <a:latin typeface="+mn-lt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7090064" y="2819400"/>
            <a:ext cx="1600200" cy="525828"/>
          </a:xfrm>
          <a:prstGeom prst="wedgeRoundRectCallout">
            <a:avLst>
              <a:gd name="adj1" fmla="val -69663"/>
              <a:gd name="adj2" fmla="val 37871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000" dirty="0" smtClean="0">
                <a:latin typeface="+mn-lt"/>
                <a:ea typeface="PMingLiU" pitchFamily="18" charset="-120"/>
              </a:rPr>
              <a:t>User input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6556664" y="4263414"/>
            <a:ext cx="2133600" cy="1143000"/>
          </a:xfrm>
          <a:prstGeom prst="wedgeRoundRectCallout">
            <a:avLst>
              <a:gd name="adj1" fmla="val -76806"/>
              <a:gd name="adj2" fmla="val 43854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000" dirty="0" smtClean="0">
                <a:latin typeface="+mn-lt"/>
                <a:ea typeface="PMingLiU" pitchFamily="18" charset="-120"/>
              </a:rPr>
              <a:t>Break statement executed in this condition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62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5100680" y="1960004"/>
            <a:ext cx="3971883" cy="3581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100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en-US" sz="3100" dirty="0" smtClean="0"/>
              <a:t> </a:t>
            </a:r>
            <a:r>
              <a:rPr lang="en-US" sz="31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3100" dirty="0" smtClean="0"/>
              <a:t>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100" dirty="0" smtClean="0"/>
              <a:t>    line = </a:t>
            </a:r>
            <a:r>
              <a:rPr lang="en-US" sz="3100" dirty="0">
                <a:solidFill>
                  <a:srgbClr val="7030A0"/>
                </a:solidFill>
              </a:rPr>
              <a:t>input</a:t>
            </a:r>
            <a:r>
              <a:rPr lang="en-US" sz="3100" dirty="0" smtClean="0"/>
              <a:t>(</a:t>
            </a:r>
            <a:r>
              <a:rPr lang="en-US" sz="3100" dirty="0" smtClean="0">
                <a:solidFill>
                  <a:srgbClr val="00B050"/>
                </a:solidFill>
              </a:rPr>
              <a:t>"&gt;"</a:t>
            </a:r>
            <a:r>
              <a:rPr lang="en-US" sz="3100" dirty="0" smtClean="0"/>
              <a:t>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100" dirty="0" smtClean="0"/>
              <a:t>    </a:t>
            </a:r>
            <a:r>
              <a:rPr lang="en-US" sz="31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3100" dirty="0" smtClean="0"/>
              <a:t> line == (</a:t>
            </a:r>
            <a:r>
              <a:rPr lang="en-US" sz="3100" dirty="0" smtClean="0">
                <a:solidFill>
                  <a:srgbClr val="00B050"/>
                </a:solidFill>
              </a:rPr>
              <a:t>"finish"</a:t>
            </a:r>
            <a:r>
              <a:rPr lang="en-US" sz="3100" dirty="0" smtClean="0"/>
              <a:t>):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100" dirty="0" smtClean="0"/>
              <a:t>        </a:t>
            </a:r>
            <a:r>
              <a:rPr lang="en-US" sz="3100" dirty="0" smtClean="0">
                <a:solidFill>
                  <a:schemeClr val="accent6">
                    <a:lumMod val="75000"/>
                  </a:schemeClr>
                </a:solidFill>
              </a:rPr>
              <a:t>break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100" dirty="0" smtClean="0"/>
              <a:t>    </a:t>
            </a:r>
            <a:r>
              <a:rPr lang="en-US" sz="3100" dirty="0" smtClean="0">
                <a:solidFill>
                  <a:srgbClr val="7030A0"/>
                </a:solidFill>
              </a:rPr>
              <a:t>print</a:t>
            </a:r>
            <a:r>
              <a:rPr lang="en-US" sz="3100" dirty="0" smtClean="0"/>
              <a:t> (line)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100" dirty="0">
                <a:solidFill>
                  <a:srgbClr val="7030A0"/>
                </a:solidFill>
              </a:rPr>
              <a:t>print</a:t>
            </a:r>
            <a:r>
              <a:rPr lang="en-US" sz="3100" dirty="0" smtClean="0"/>
              <a:t> (</a:t>
            </a:r>
            <a:r>
              <a:rPr lang="en-US" sz="3100" dirty="0" smtClean="0">
                <a:solidFill>
                  <a:srgbClr val="00B050"/>
                </a:solidFill>
              </a:rPr>
              <a:t>"Finish and exit"</a:t>
            </a:r>
            <a:r>
              <a:rPr lang="en-US" sz="3100" dirty="0" smtClean="0"/>
              <a:t>)</a:t>
            </a:r>
            <a:endParaRPr lang="en-US" sz="3100" dirty="0"/>
          </a:p>
        </p:txBody>
      </p:sp>
      <p:sp>
        <p:nvSpPr>
          <p:cNvPr id="8" name="Flowchart: Decision 7"/>
          <p:cNvSpPr/>
          <p:nvPr/>
        </p:nvSpPr>
        <p:spPr>
          <a:xfrm>
            <a:off x="713727" y="1083704"/>
            <a:ext cx="1752600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True 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Straight Arrow Connector 8"/>
          <p:cNvCxnSpPr>
            <a:endCxn id="8" idx="0"/>
          </p:cNvCxnSpPr>
          <p:nvPr/>
        </p:nvCxnSpPr>
        <p:spPr>
          <a:xfrm>
            <a:off x="1590027" y="737175"/>
            <a:ext cx="0" cy="34652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8" idx="3"/>
            <a:endCxn id="16" idx="0"/>
          </p:cNvCxnSpPr>
          <p:nvPr/>
        </p:nvCxnSpPr>
        <p:spPr>
          <a:xfrm>
            <a:off x="2466327" y="1426604"/>
            <a:ext cx="708209" cy="558041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66327" y="1047307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32757" y="5350904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"Finish"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23379" y="1984645"/>
            <a:ext cx="2302314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line = input(</a:t>
            </a:r>
            <a:r>
              <a:rPr lang="en-US" dirty="0" smtClean="0">
                <a:solidFill>
                  <a:srgbClr val="00B050"/>
                </a:solidFill>
              </a:rPr>
              <a:t>"&gt;"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lowchart: Decision 25"/>
          <p:cNvSpPr/>
          <p:nvPr/>
        </p:nvSpPr>
        <p:spPr>
          <a:xfrm>
            <a:off x="2022086" y="2705014"/>
            <a:ext cx="2302315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line == (</a:t>
            </a:r>
            <a:r>
              <a:rPr lang="en-US" dirty="0" smtClean="0">
                <a:solidFill>
                  <a:srgbClr val="008000"/>
                </a:solidFill>
              </a:rPr>
              <a:t>"finish"</a:t>
            </a:r>
            <a:r>
              <a:rPr lang="en-US" dirty="0" smtClean="0">
                <a:solidFill>
                  <a:schemeClr val="tx1"/>
                </a:solidFill>
              </a:rPr>
              <a:t>) 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>
            <a:stCxn id="16" idx="2"/>
            <a:endCxn id="26" idx="0"/>
          </p:cNvCxnSpPr>
          <p:nvPr/>
        </p:nvCxnSpPr>
        <p:spPr>
          <a:xfrm flipH="1">
            <a:off x="3173244" y="2441845"/>
            <a:ext cx="1292" cy="26316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299862" y="2702545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022086" y="3750704"/>
            <a:ext cx="2302314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print</a:t>
            </a:r>
            <a:r>
              <a:rPr lang="en-US" dirty="0" smtClean="0">
                <a:solidFill>
                  <a:schemeClr val="tx1"/>
                </a:solidFill>
              </a:rPr>
              <a:t> (line)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9" name="Straight Arrow Connector 38"/>
          <p:cNvCxnSpPr>
            <a:stCxn id="26" idx="2"/>
            <a:endCxn id="38" idx="0"/>
          </p:cNvCxnSpPr>
          <p:nvPr/>
        </p:nvCxnSpPr>
        <p:spPr>
          <a:xfrm flipH="1">
            <a:off x="3173243" y="3390814"/>
            <a:ext cx="1" cy="35989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79827" y="341382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cxnSp>
        <p:nvCxnSpPr>
          <p:cNvPr id="47" name="Elbow Connector 46"/>
          <p:cNvCxnSpPr>
            <a:stCxn id="38" idx="2"/>
            <a:endCxn id="8" idx="2"/>
          </p:cNvCxnSpPr>
          <p:nvPr/>
        </p:nvCxnSpPr>
        <p:spPr>
          <a:xfrm rot="5400000" flipH="1">
            <a:off x="1162435" y="2197096"/>
            <a:ext cx="2438400" cy="1583216"/>
          </a:xfrm>
          <a:prstGeom prst="bentConnector3">
            <a:avLst>
              <a:gd name="adj1" fmla="val -12553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26" idx="3"/>
            <a:endCxn id="57" idx="0"/>
          </p:cNvCxnSpPr>
          <p:nvPr/>
        </p:nvCxnSpPr>
        <p:spPr>
          <a:xfrm>
            <a:off x="4324401" y="3047914"/>
            <a:ext cx="670777" cy="70279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495799" y="3750704"/>
            <a:ext cx="99875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break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0" name="Elbow Connector 59"/>
          <p:cNvCxnSpPr>
            <a:stCxn id="57" idx="2"/>
            <a:endCxn id="12" idx="3"/>
          </p:cNvCxnSpPr>
          <p:nvPr/>
        </p:nvCxnSpPr>
        <p:spPr>
          <a:xfrm rot="5400000">
            <a:off x="3004468" y="3588794"/>
            <a:ext cx="1371600" cy="2609821"/>
          </a:xfrm>
          <a:prstGeom prst="bent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16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continue in a loop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52400" y="2514600"/>
            <a:ext cx="4343400" cy="3886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Program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while</a:t>
            </a:r>
            <a:r>
              <a:rPr lang="en-US" dirty="0" smtClean="0"/>
              <a:t> True: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line = input("&gt;")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 line[0] == </a:t>
            </a:r>
            <a:r>
              <a:rPr lang="en-US" dirty="0" smtClean="0"/>
              <a:t>"#":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>
                <a:solidFill>
                  <a:srgbClr val="FF0000"/>
                </a:solidFill>
              </a:rPr>
              <a:t>continue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 </a:t>
            </a:r>
            <a:r>
              <a:rPr lang="en-US" dirty="0" smtClean="0"/>
              <a:t>line[0] </a:t>
            </a:r>
            <a:r>
              <a:rPr lang="en-US" dirty="0"/>
              <a:t>== </a:t>
            </a:r>
            <a:r>
              <a:rPr lang="en-US" dirty="0" smtClean="0"/>
              <a:t>"finish":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break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print (line)</a:t>
            </a:r>
          </a:p>
          <a:p>
            <a:pPr marL="0" indent="0">
              <a:buNone/>
            </a:pPr>
            <a:r>
              <a:rPr lang="en-US" dirty="0"/>
              <a:t>print </a:t>
            </a:r>
            <a:r>
              <a:rPr lang="en-US" dirty="0" smtClean="0"/>
              <a:t>("Finish and exit")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238625" y="2534453"/>
            <a:ext cx="4648200" cy="3657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 smtClean="0"/>
              <a:t>Output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 smtClean="0"/>
              <a:t>hello there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hello there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 smtClean="0"/>
              <a:t># don’t print this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 smtClean="0"/>
              <a:t>done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done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&gt; </a:t>
            </a:r>
            <a:r>
              <a:rPr lang="en-US" dirty="0" smtClean="0"/>
              <a:t>finish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Finish and exit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n-lt"/>
              </a:rPr>
              <a:t>The </a:t>
            </a:r>
            <a:r>
              <a:rPr lang="en-US" sz="2800" b="1" dirty="0" smtClean="0">
                <a:solidFill>
                  <a:srgbClr val="FF0000"/>
                </a:solidFill>
                <a:latin typeface="+mn-lt"/>
              </a:rPr>
              <a:t>continue</a:t>
            </a:r>
            <a:r>
              <a:rPr lang="en-US" sz="2800" dirty="0" smtClean="0">
                <a:latin typeface="+mn-lt"/>
              </a:rPr>
              <a:t> statement ends the current iteration and jumps to the top of the loop and starts the next iteration</a:t>
            </a:r>
            <a:endParaRPr lang="en-US" sz="2800" dirty="0">
              <a:latin typeface="+mn-lt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6934200" y="2685492"/>
            <a:ext cx="1600200" cy="525828"/>
          </a:xfrm>
          <a:prstGeom prst="wedgeRoundRectCallout">
            <a:avLst>
              <a:gd name="adj1" fmla="val -69663"/>
              <a:gd name="adj2" fmla="val 37871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000" dirty="0" smtClean="0">
                <a:latin typeface="+mn-lt"/>
                <a:ea typeface="PMingLiU" pitchFamily="18" charset="-120"/>
              </a:rPr>
              <a:t>User input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5819775" y="4457700"/>
            <a:ext cx="3095625" cy="1143000"/>
          </a:xfrm>
          <a:prstGeom prst="wedgeRoundRectCallout">
            <a:avLst>
              <a:gd name="adj1" fmla="val -65651"/>
              <a:gd name="adj2" fmla="val -63646"/>
              <a:gd name="adj3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000" dirty="0" smtClean="0">
                <a:latin typeface="+mn-lt"/>
                <a:ea typeface="PMingLiU" pitchFamily="18" charset="-120"/>
              </a:rPr>
              <a:t>Continue statement executed in this condition. Line is not printed</a:t>
            </a:r>
            <a:endParaRPr lang="en-US" altLang="zh-TW" sz="2000" dirty="0"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845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5150602" y="910439"/>
            <a:ext cx="3886200" cy="44787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 line = </a:t>
            </a:r>
            <a:r>
              <a:rPr lang="en-US" dirty="0" smtClean="0">
                <a:solidFill>
                  <a:srgbClr val="7030A0"/>
                </a:solidFill>
              </a:rPr>
              <a:t>input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"&gt;"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/>
              <a:t> line[0] == </a:t>
            </a:r>
            <a:r>
              <a:rPr lang="en-US" dirty="0" smtClean="0">
                <a:solidFill>
                  <a:srgbClr val="00B050"/>
                </a:solidFill>
              </a:rPr>
              <a:t>"#"</a:t>
            </a:r>
            <a:r>
              <a:rPr lang="en-US" dirty="0" smtClean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/>
              <a:t> line[0] == </a:t>
            </a:r>
            <a:r>
              <a:rPr lang="en-US" dirty="0" smtClean="0">
                <a:solidFill>
                  <a:srgbClr val="00B050"/>
                </a:solidFill>
              </a:rPr>
              <a:t>"finish"</a:t>
            </a:r>
            <a:r>
              <a:rPr lang="en-US" dirty="0" smtClean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</a:t>
            </a:r>
            <a:r>
              <a:rPr lang="en-US" dirty="0" smtClean="0"/>
              <a:t>(line)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B050"/>
                </a:solidFill>
              </a:rPr>
              <a:t>"Finish"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Flowchart: Decision 7"/>
          <p:cNvSpPr/>
          <p:nvPr/>
        </p:nvSpPr>
        <p:spPr>
          <a:xfrm>
            <a:off x="632758" y="1009710"/>
            <a:ext cx="1752600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True 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Straight Arrow Connector 8"/>
          <p:cNvCxnSpPr>
            <a:endCxn id="8" idx="0"/>
          </p:cNvCxnSpPr>
          <p:nvPr/>
        </p:nvCxnSpPr>
        <p:spPr>
          <a:xfrm>
            <a:off x="1509058" y="609600"/>
            <a:ext cx="0" cy="40011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8" idx="3"/>
            <a:endCxn id="16" idx="0"/>
          </p:cNvCxnSpPr>
          <p:nvPr/>
        </p:nvCxnSpPr>
        <p:spPr>
          <a:xfrm>
            <a:off x="2385358" y="1352610"/>
            <a:ext cx="714152" cy="39999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85358" y="973313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51788" y="5966339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"Finish"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48353" y="1752600"/>
            <a:ext cx="2302314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line = </a:t>
            </a:r>
            <a:r>
              <a:rPr lang="en-US" dirty="0" smtClean="0">
                <a:solidFill>
                  <a:srgbClr val="7030A0"/>
                </a:solidFill>
              </a:rPr>
              <a:t>input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"&gt;"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lowchart: Decision 25"/>
          <p:cNvSpPr/>
          <p:nvPr/>
        </p:nvSpPr>
        <p:spPr>
          <a:xfrm>
            <a:off x="1948353" y="3528128"/>
            <a:ext cx="2302315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line == "finish" 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7" name="Straight Arrow Connector 26"/>
          <p:cNvCxnSpPr>
            <a:stCxn id="16" idx="2"/>
            <a:endCxn id="28" idx="0"/>
          </p:cNvCxnSpPr>
          <p:nvPr/>
        </p:nvCxnSpPr>
        <p:spPr>
          <a:xfrm>
            <a:off x="3099510" y="2209800"/>
            <a:ext cx="0" cy="35904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226129" y="3525659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948353" y="4573818"/>
            <a:ext cx="2302314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print</a:t>
            </a:r>
            <a:r>
              <a:rPr lang="en-US" dirty="0" smtClean="0">
                <a:solidFill>
                  <a:schemeClr val="tx1"/>
                </a:solidFill>
              </a:rPr>
              <a:t> (line)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9" name="Straight Arrow Connector 38"/>
          <p:cNvCxnSpPr>
            <a:stCxn id="26" idx="2"/>
            <a:endCxn id="38" idx="0"/>
          </p:cNvCxnSpPr>
          <p:nvPr/>
        </p:nvCxnSpPr>
        <p:spPr>
          <a:xfrm flipH="1">
            <a:off x="3099510" y="4213928"/>
            <a:ext cx="1" cy="35989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06094" y="423694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cxnSp>
        <p:nvCxnSpPr>
          <p:cNvPr id="47" name="Elbow Connector 46"/>
          <p:cNvCxnSpPr>
            <a:stCxn id="38" idx="2"/>
            <a:endCxn id="8" idx="2"/>
          </p:cNvCxnSpPr>
          <p:nvPr/>
        </p:nvCxnSpPr>
        <p:spPr>
          <a:xfrm rot="5400000" flipH="1">
            <a:off x="636530" y="2568038"/>
            <a:ext cx="3335508" cy="1590452"/>
          </a:xfrm>
          <a:prstGeom prst="bentConnector3">
            <a:avLst>
              <a:gd name="adj1" fmla="val -6854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26" idx="3"/>
            <a:endCxn id="57" idx="0"/>
          </p:cNvCxnSpPr>
          <p:nvPr/>
        </p:nvCxnSpPr>
        <p:spPr>
          <a:xfrm>
            <a:off x="4250668" y="3871028"/>
            <a:ext cx="670777" cy="70279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422066" y="4573818"/>
            <a:ext cx="99875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break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0" name="Elbow Connector 59"/>
          <p:cNvCxnSpPr>
            <a:stCxn id="57" idx="2"/>
            <a:endCxn id="12" idx="3"/>
          </p:cNvCxnSpPr>
          <p:nvPr/>
        </p:nvCxnSpPr>
        <p:spPr>
          <a:xfrm rot="5400000">
            <a:off x="3030957" y="4304450"/>
            <a:ext cx="1163921" cy="2617057"/>
          </a:xfrm>
          <a:prstGeom prst="bent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owchart: Decision 27"/>
          <p:cNvSpPr/>
          <p:nvPr/>
        </p:nvSpPr>
        <p:spPr>
          <a:xfrm>
            <a:off x="1948352" y="2568844"/>
            <a:ext cx="2302315" cy="68580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Line[0] == </a:t>
            </a:r>
            <a:r>
              <a:rPr lang="en-US" dirty="0" smtClean="0">
                <a:solidFill>
                  <a:srgbClr val="00B050"/>
                </a:solidFill>
              </a:rPr>
              <a:t>"#" 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>
            <a:stCxn id="28" idx="2"/>
            <a:endCxn id="26" idx="0"/>
          </p:cNvCxnSpPr>
          <p:nvPr/>
        </p:nvCxnSpPr>
        <p:spPr>
          <a:xfrm>
            <a:off x="3099510" y="3254644"/>
            <a:ext cx="1" cy="2734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06094" y="3235564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cxnSp>
        <p:nvCxnSpPr>
          <p:cNvPr id="42" name="Elbow Connector 41"/>
          <p:cNvCxnSpPr>
            <a:stCxn id="28" idx="3"/>
            <a:endCxn id="48" idx="2"/>
          </p:cNvCxnSpPr>
          <p:nvPr/>
        </p:nvCxnSpPr>
        <p:spPr>
          <a:xfrm flipV="1">
            <a:off x="4250667" y="2209800"/>
            <a:ext cx="670777" cy="701944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250668" y="2514600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4422065" y="1752600"/>
            <a:ext cx="99875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continue</a:t>
            </a:r>
            <a:endParaRPr lang="en-US" sz="17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0"/>
          </p:cNvCxnSpPr>
          <p:nvPr/>
        </p:nvCxnSpPr>
        <p:spPr>
          <a:xfrm rot="16200000" flipV="1">
            <a:off x="2757176" y="-411668"/>
            <a:ext cx="916153" cy="3412384"/>
          </a:xfrm>
          <a:prstGeom prst="bent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80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Indefinite Loops (While Loop)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loops are called "indefinite loops" because they </a:t>
            </a:r>
            <a:r>
              <a:rPr lang="en-US" b="1" dirty="0" smtClean="0"/>
              <a:t>keep going until a logical condition becomes False</a:t>
            </a:r>
          </a:p>
          <a:p>
            <a:r>
              <a:rPr lang="en-US" dirty="0" smtClean="0"/>
              <a:t>The loops we have seen so far are pretty easy to examine to see if they will terminate or if they will be "infinite loops"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1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Definite Loops (For Loop)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often we have a list of items of the lines in a file – effectively a finite set of things</a:t>
            </a:r>
          </a:p>
          <a:p>
            <a:r>
              <a:rPr lang="en-US" dirty="0" smtClean="0"/>
              <a:t>We can write a loop to run the loop once for each of the items in a set using the Python for construct</a:t>
            </a:r>
          </a:p>
          <a:p>
            <a:r>
              <a:rPr lang="en-US" dirty="0" smtClean="0"/>
              <a:t>These loops are called "definite loops" because </a:t>
            </a:r>
            <a:r>
              <a:rPr lang="en-US" b="1" dirty="0" smtClean="0"/>
              <a:t>they execute an exact number of times</a:t>
            </a:r>
          </a:p>
          <a:p>
            <a:r>
              <a:rPr lang="en-US" dirty="0" smtClean="0"/>
              <a:t>We say that "definite loops iterate through the members of a set"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9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22279</TotalTime>
  <Words>1442</Words>
  <Application>Microsoft Office PowerPoint</Application>
  <PresentationFormat>On-screen Show (4:3)</PresentationFormat>
  <Paragraphs>483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新細明體</vt:lpstr>
      <vt:lpstr>新細明體</vt:lpstr>
      <vt:lpstr>Arial</vt:lpstr>
      <vt:lpstr>Calibri</vt:lpstr>
      <vt:lpstr>Times</vt:lpstr>
      <vt:lpstr>Times New Roman</vt:lpstr>
      <vt:lpstr>Kelvin's Design</vt:lpstr>
      <vt:lpstr>while Loops</vt:lpstr>
      <vt:lpstr>Lesson Intended Learning Outcomes</vt:lpstr>
      <vt:lpstr>Repeated Steps</vt:lpstr>
      <vt:lpstr>Example while loop - 1</vt:lpstr>
      <vt:lpstr>Example while loop - 2</vt:lpstr>
      <vt:lpstr>Example while loop - 3</vt:lpstr>
      <vt:lpstr>Example while loop - 4</vt:lpstr>
      <vt:lpstr>Example while loop - 5</vt:lpstr>
      <vt:lpstr>Example while loop - 6</vt:lpstr>
      <vt:lpstr>Repeated Steps – another example</vt:lpstr>
      <vt:lpstr>Example while loop - 1</vt:lpstr>
      <vt:lpstr>Example while loop - 2</vt:lpstr>
      <vt:lpstr>Example while loop - 3</vt:lpstr>
      <vt:lpstr>Example while loop - 4</vt:lpstr>
      <vt:lpstr>Example while loop - 5</vt:lpstr>
      <vt:lpstr>Example while loop - 6</vt:lpstr>
      <vt:lpstr>An Infinite Loop</vt:lpstr>
      <vt:lpstr>Another Loop</vt:lpstr>
      <vt:lpstr>Breaking Out of a Loop</vt:lpstr>
      <vt:lpstr>PowerPoint Presentation</vt:lpstr>
      <vt:lpstr>Using continue in a loop</vt:lpstr>
      <vt:lpstr>PowerPoint Presentation</vt:lpstr>
      <vt:lpstr>Indefinite Loops (While Loop)</vt:lpstr>
      <vt:lpstr>Definite Loops (For Loop)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383</cp:revision>
  <dcterms:created xsi:type="dcterms:W3CDTF">2007-08-16T02:12:36Z</dcterms:created>
  <dcterms:modified xsi:type="dcterms:W3CDTF">2021-09-28T00:26:52Z</dcterms:modified>
</cp:coreProperties>
</file>