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30"/>
  </p:notesMasterIdLst>
  <p:sldIdLst>
    <p:sldId id="363" r:id="rId2"/>
    <p:sldId id="258" r:id="rId3"/>
    <p:sldId id="421" r:id="rId4"/>
    <p:sldId id="450" r:id="rId5"/>
    <p:sldId id="451" r:id="rId6"/>
    <p:sldId id="452" r:id="rId7"/>
    <p:sldId id="453" r:id="rId8"/>
    <p:sldId id="454" r:id="rId9"/>
    <p:sldId id="449" r:id="rId10"/>
    <p:sldId id="424" r:id="rId11"/>
    <p:sldId id="425" r:id="rId12"/>
    <p:sldId id="420" r:id="rId13"/>
    <p:sldId id="422" r:id="rId14"/>
    <p:sldId id="423" r:id="rId15"/>
    <p:sldId id="447" r:id="rId16"/>
    <p:sldId id="455" r:id="rId17"/>
    <p:sldId id="456" r:id="rId18"/>
    <p:sldId id="457" r:id="rId19"/>
    <p:sldId id="458" r:id="rId20"/>
    <p:sldId id="459" r:id="rId21"/>
    <p:sldId id="460" r:id="rId22"/>
    <p:sldId id="461" r:id="rId23"/>
    <p:sldId id="462" r:id="rId24"/>
    <p:sldId id="463" r:id="rId25"/>
    <p:sldId id="464" r:id="rId26"/>
    <p:sldId id="465" r:id="rId27"/>
    <p:sldId id="415" r:id="rId28"/>
    <p:sldId id="302" r:id="rId2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F55D4B"/>
    <a:srgbClr val="95A5A6"/>
    <a:srgbClr val="F5F6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5709" autoAdjust="0"/>
  </p:normalViewPr>
  <p:slideViewPr>
    <p:cSldViewPr>
      <p:cViewPr varScale="1">
        <p:scale>
          <a:sx n="87" d="100"/>
          <a:sy n="87" d="100"/>
        </p:scale>
        <p:origin x="37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Learning Content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Module Title</a:t>
            </a:r>
            <a:endParaRPr lang="en-US" dirty="0"/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Module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21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platanios.org/assets/pdf/teaching/writing_python_libraries.pdf" TargetMode="External"/><Relationship Id="rId2" Type="http://schemas.openxmlformats.org/officeDocument/2006/relationships/hyperlink" Target="https://stackabuse.com/introduction-to-pythons-collections-module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reecodecamp.org/news/whats-in-a-python-s-name-506262fe61e8/" TargetMode="External"/><Relationship Id="rId4" Type="http://schemas.openxmlformats.org/officeDocument/2006/relationships/hyperlink" Target="https://medium.com/pyladies-taiwan/python-%E7%9A%84-import-%E9%99%B7%E9%98%B1-3538e74f57e3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Namespace and </a:t>
            </a:r>
            <a:r>
              <a:rPr lang="en-US" altLang="zh-TW" dirty="0"/>
              <a:t>Scope,</a:t>
            </a:r>
            <a:br>
              <a:rPr lang="en-US" altLang="zh-TW" dirty="0"/>
            </a:br>
            <a:r>
              <a:rPr lang="en-US" altLang="zh-TW" dirty="0"/>
              <a:t>Module, Package,</a:t>
            </a:r>
            <a:r>
              <a:rPr lang="en-US" altLang="zh-TW" dirty="0" smtClean="0">
                <a:ea typeface="新細明體" pitchFamily="18" charset="-120"/>
              </a:rPr>
              <a:t/>
            </a:r>
            <a:br>
              <a:rPr lang="en-US" altLang="zh-TW" dirty="0" smtClean="0">
                <a:ea typeface="新細明體" pitchFamily="18" charset="-120"/>
              </a:rPr>
            </a:br>
            <a:r>
              <a:rPr lang="en-US" altLang="zh-TW" dirty="0" smtClean="0">
                <a:ea typeface="新細明體" pitchFamily="18" charset="-120"/>
              </a:rPr>
              <a:t>Try Except structure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Programming </a:t>
            </a:r>
            <a:r>
              <a:rPr lang="en-US" altLang="zh-TW" dirty="0"/>
              <a:t>Fundamentals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>
                <a:ea typeface="新細明體" pitchFamily="18" charset="-120"/>
              </a:rPr>
              <a:t>Chapter 09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/>
              <a:t>ITP3915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Upon completion of this lesson, you should be able to:</a:t>
            </a:r>
          </a:p>
          <a:p>
            <a:pPr lvl="1"/>
            <a:r>
              <a:rPr lang="en-US" altLang="en-US" dirty="0" smtClean="0"/>
              <a:t>Basic Knowledge in Namespace and Scope in Python</a:t>
            </a:r>
          </a:p>
          <a:p>
            <a:pPr lvl="1"/>
            <a:r>
              <a:rPr lang="en-US" altLang="en-US" dirty="0"/>
              <a:t>Basic Knowledge in package and module</a:t>
            </a:r>
          </a:p>
          <a:p>
            <a:pPr lvl="1"/>
            <a:r>
              <a:rPr lang="en-US" altLang="en-US" dirty="0"/>
              <a:t>Basic syntax in using a module</a:t>
            </a:r>
          </a:p>
          <a:p>
            <a:pPr lvl="1"/>
            <a:r>
              <a:rPr lang="en-HK" altLang="en-US" dirty="0"/>
              <a:t>Basic try except structure</a:t>
            </a:r>
          </a:p>
          <a:p>
            <a:pPr lvl="1"/>
            <a:r>
              <a:rPr lang="en-HK" altLang="en-US" dirty="0"/>
              <a:t>Using </a:t>
            </a:r>
            <a:r>
              <a:rPr lang="en-HK" altLang="en-US" dirty="0" err="1"/>
              <a:t>os</a:t>
            </a:r>
            <a:r>
              <a:rPr lang="en-HK" altLang="en-US" dirty="0"/>
              <a:t> and </a:t>
            </a:r>
            <a:r>
              <a:rPr lang="en-HK" altLang="en-US" dirty="0" err="1"/>
              <a:t>subprocess</a:t>
            </a:r>
            <a:r>
              <a:rPr lang="en-HK" altLang="en-US" dirty="0"/>
              <a:t> modules</a:t>
            </a:r>
            <a:endParaRPr lang="en-US" altLang="en-US" dirty="0"/>
          </a:p>
          <a:p>
            <a:pPr marL="457200" lvl="1" indent="0">
              <a:buNone/>
            </a:pPr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Namespace and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When </a:t>
            </a:r>
            <a:r>
              <a:rPr lang="en-US" sz="2400" dirty="0" smtClean="0"/>
              <a:t>a </a:t>
            </a:r>
            <a:r>
              <a:rPr lang="en-US" sz="2400" dirty="0"/>
              <a:t>variable name </a:t>
            </a:r>
            <a:r>
              <a:rPr lang="en-US" sz="2400" dirty="0" smtClean="0"/>
              <a:t>is created in Python, </a:t>
            </a:r>
            <a:r>
              <a:rPr lang="en-US" sz="2400" dirty="0"/>
              <a:t>the name is stored in a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namespace</a:t>
            </a:r>
            <a:r>
              <a:rPr lang="en-US" sz="2400" dirty="0"/>
              <a:t>.</a:t>
            </a:r>
          </a:p>
          <a:p>
            <a:r>
              <a:rPr lang="en-US" sz="2400" dirty="0"/>
              <a:t>Variable names also have a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scope</a:t>
            </a:r>
          </a:p>
          <a:p>
            <a:r>
              <a:rPr lang="en-US" sz="2400" dirty="0"/>
              <a:t>The scope determines the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visibility</a:t>
            </a:r>
            <a:r>
              <a:rPr lang="en-US" sz="2400" dirty="0"/>
              <a:t> of that variable name to other parts of </a:t>
            </a:r>
            <a:r>
              <a:rPr lang="en-US" sz="2400" dirty="0" smtClean="0"/>
              <a:t>code</a:t>
            </a:r>
            <a:r>
              <a:rPr lang="en-US" sz="240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46178" y="3439641"/>
            <a:ext cx="2438400" cy="30960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x = 25</a:t>
            </a:r>
          </a:p>
          <a:p>
            <a:pPr marL="0" indent="0">
              <a:buNone/>
            </a:pPr>
            <a:r>
              <a:rPr lang="en-US" altLang="en-US" sz="2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altLang="en-US" sz="2400" dirty="0">
                <a:solidFill>
                  <a:schemeClr val="tx1"/>
                </a:solidFill>
              </a:rPr>
              <a:t> </a:t>
            </a:r>
            <a:r>
              <a:rPr lang="en-US" altLang="en-US" sz="2400" dirty="0" smtClean="0">
                <a:solidFill>
                  <a:srgbClr val="0000FF"/>
                </a:solidFill>
              </a:rPr>
              <a:t>display</a:t>
            </a:r>
            <a:r>
              <a:rPr lang="en-US" altLang="en-US" sz="2400" dirty="0" smtClean="0">
                <a:solidFill>
                  <a:schemeClr val="tx1"/>
                </a:solidFill>
              </a:rPr>
              <a:t> ():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    x = 50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    </a:t>
            </a: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altLang="en-US" sz="2400" dirty="0">
                <a:solidFill>
                  <a:schemeClr val="tx1"/>
                </a:solidFill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</a:rPr>
              <a:t>x</a:t>
            </a:r>
          </a:p>
          <a:p>
            <a:pPr marL="0" indent="0">
              <a:buNone/>
            </a:pP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 smtClean="0">
                <a:solidFill>
                  <a:srgbClr val="7030A0"/>
                </a:solidFill>
              </a:rPr>
              <a:t>print</a:t>
            </a:r>
            <a:r>
              <a:rPr lang="en-US" altLang="en-US" sz="2400" dirty="0" smtClean="0">
                <a:solidFill>
                  <a:schemeClr val="tx1"/>
                </a:solidFill>
              </a:rPr>
              <a:t> ( x )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 smtClean="0">
                <a:solidFill>
                  <a:srgbClr val="7030A0"/>
                </a:solidFill>
              </a:rPr>
              <a:t>print</a:t>
            </a:r>
            <a:r>
              <a:rPr lang="en-US" altLang="en-US" sz="2400" dirty="0" smtClean="0">
                <a:solidFill>
                  <a:schemeClr val="tx1"/>
                </a:solidFill>
              </a:rPr>
              <a:t> ( display() )</a:t>
            </a:r>
            <a:endParaRPr lang="en-US" altLang="en-US" sz="2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86599" y="3434333"/>
            <a:ext cx="1676399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r>
              <a:rPr lang="en-US" altLang="en-US" sz="2400" dirty="0" smtClean="0">
                <a:solidFill>
                  <a:srgbClr val="0000FF"/>
                </a:solidFill>
              </a:rPr>
              <a:t>25</a:t>
            </a:r>
          </a:p>
          <a:p>
            <a:r>
              <a:rPr lang="en-US" altLang="en-US" sz="2400" dirty="0" smtClean="0">
                <a:solidFill>
                  <a:srgbClr val="0000FF"/>
                </a:solidFill>
              </a:rPr>
              <a:t>50</a:t>
            </a:r>
          </a:p>
        </p:txBody>
      </p:sp>
      <p:pic>
        <p:nvPicPr>
          <p:cNvPr id="3078" name="Picture 6" descr="Lightbox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3628032"/>
            <a:ext cx="3352800" cy="297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2667000" y="3528615"/>
            <a:ext cx="1492987" cy="616594"/>
          </a:xfrm>
          <a:prstGeom prst="wedgeRoundRectCallout">
            <a:avLst>
              <a:gd name="adj1" fmla="val 72006"/>
              <a:gd name="adj2" fmla="val 3281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smtClean="0"/>
              <a:t>x in global namespace</a:t>
            </a:r>
            <a:endParaRPr lang="en-US" sz="2000" b="1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3180023" y="5116791"/>
            <a:ext cx="1492987" cy="616594"/>
          </a:xfrm>
          <a:prstGeom prst="wedgeRoundRectCallout">
            <a:avLst>
              <a:gd name="adj1" fmla="val 54568"/>
              <a:gd name="adj2" fmla="val -9591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smtClean="0"/>
              <a:t>x in local namespace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4974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Variable Scope (Cont.)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271463" indent="-271463"/>
            <a:r>
              <a:rPr lang="en-US" dirty="0"/>
              <a:t>Python has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 set of rules </a:t>
            </a:r>
            <a:r>
              <a:rPr lang="en-US" dirty="0"/>
              <a:t>it follows to decide what variables (such as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dirty="0"/>
              <a:t> in this case) you are referencing in your code.</a:t>
            </a:r>
          </a:p>
          <a:p>
            <a:pPr marL="271463" indent="-271463"/>
            <a:r>
              <a:rPr lang="en-US" dirty="0"/>
              <a:t>In simple terms, the idea of scope can be described by 3 general rules:</a:t>
            </a:r>
          </a:p>
          <a:p>
            <a:pPr marL="541338" lvl="1" indent="-269875">
              <a:buSzPct val="100000"/>
              <a:buFont typeface="+mj-lt"/>
              <a:buAutoNum type="arabicPeriod"/>
            </a:pPr>
            <a:r>
              <a:rPr lang="en-US" dirty="0"/>
              <a:t>Name assignments will create or change local names by default.</a:t>
            </a:r>
          </a:p>
          <a:p>
            <a:pPr marL="541338" lvl="1" indent="-269875">
              <a:buSzPct val="100000"/>
              <a:buFont typeface="+mj-lt"/>
              <a:buAutoNum type="arabicPeriod"/>
            </a:pPr>
            <a:r>
              <a:rPr lang="en-US" dirty="0"/>
              <a:t>Name references search (at most) four scopes, these are:</a:t>
            </a:r>
          </a:p>
          <a:p>
            <a:pPr marL="801688" lvl="2" indent="-247650"/>
            <a:r>
              <a:rPr lang="en-US" sz="2600" i="1" dirty="0">
                <a:solidFill>
                  <a:schemeClr val="accent1">
                    <a:lumMod val="75000"/>
                  </a:schemeClr>
                </a:solidFill>
              </a:rPr>
              <a:t>local</a:t>
            </a:r>
          </a:p>
          <a:p>
            <a:pPr marL="801688" lvl="2" indent="-247650"/>
            <a:r>
              <a:rPr lang="en-US" sz="2600" i="1" dirty="0">
                <a:solidFill>
                  <a:schemeClr val="accent1">
                    <a:lumMod val="75000"/>
                  </a:schemeClr>
                </a:solidFill>
              </a:rPr>
              <a:t>enclosing functions</a:t>
            </a:r>
          </a:p>
          <a:p>
            <a:pPr marL="801688" lvl="2" indent="-247650"/>
            <a:r>
              <a:rPr lang="en-US" sz="2600" i="1" dirty="0">
                <a:solidFill>
                  <a:schemeClr val="accent1">
                    <a:lumMod val="75000"/>
                  </a:schemeClr>
                </a:solidFill>
              </a:rPr>
              <a:t>global</a:t>
            </a:r>
          </a:p>
          <a:p>
            <a:pPr marL="801688" lvl="2" indent="-247650"/>
            <a:r>
              <a:rPr lang="en-US" sz="2600" i="1" dirty="0">
                <a:solidFill>
                  <a:schemeClr val="accent1">
                    <a:lumMod val="75000"/>
                  </a:schemeClr>
                </a:solidFill>
              </a:rPr>
              <a:t>built-in</a:t>
            </a:r>
          </a:p>
          <a:p>
            <a:pPr marL="541338" lvl="1" indent="-269875">
              <a:buSzPct val="100000"/>
              <a:buFont typeface="+mj-lt"/>
              <a:buAutoNum type="arabicPeriod" startAt="3"/>
            </a:pPr>
            <a:r>
              <a:rPr lang="en-US" dirty="0"/>
              <a:t>Names declared in global and nonlocal statements map assigned names to enclosing module and function scopes.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54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LEGB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statement in #2 above can be defined by the </a:t>
            </a:r>
            <a:r>
              <a:rPr lang="en-US" b="1" i="1" dirty="0">
                <a:solidFill>
                  <a:srgbClr val="C00000"/>
                </a:solidFill>
              </a:rPr>
              <a:t>LEGB rule</a:t>
            </a:r>
            <a:r>
              <a:rPr lang="en-US" dirty="0"/>
              <a:t>.</a:t>
            </a:r>
          </a:p>
          <a:p>
            <a:pPr lvl="1"/>
            <a:r>
              <a:rPr lang="en-US" b="1" dirty="0">
                <a:solidFill>
                  <a:srgbClr val="0B5395"/>
                </a:solidFill>
              </a:rPr>
              <a:t>L: Local </a:t>
            </a:r>
            <a:r>
              <a:rPr lang="en-US" dirty="0"/>
              <a:t>— Names assigned in any way within a function, and not declared global in that function.</a:t>
            </a:r>
          </a:p>
          <a:p>
            <a:pPr lvl="1"/>
            <a:r>
              <a:rPr lang="en-US" b="1" dirty="0">
                <a:solidFill>
                  <a:srgbClr val="0B5395"/>
                </a:solidFill>
              </a:rPr>
              <a:t>E: Enclosing function locals </a:t>
            </a:r>
            <a:r>
              <a:rPr lang="en-US" dirty="0"/>
              <a:t>— Name in the local scope of any and all enclosing functions, from inner to outer.</a:t>
            </a:r>
          </a:p>
          <a:p>
            <a:pPr lvl="1"/>
            <a:r>
              <a:rPr lang="en-US" b="1" dirty="0">
                <a:solidFill>
                  <a:srgbClr val="0B5395"/>
                </a:solidFill>
              </a:rPr>
              <a:t>G: Global (module) </a:t>
            </a:r>
            <a:r>
              <a:rPr lang="en-US" dirty="0"/>
              <a:t>— Names assigned at the top-level of a module file, or declared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global</a:t>
            </a:r>
            <a:r>
              <a:rPr lang="en-US" dirty="0"/>
              <a:t> in a </a:t>
            </a:r>
            <a:r>
              <a:rPr lang="en-US" sz="2300" dirty="0" err="1">
                <a:solidFill>
                  <a:srgbClr val="0B539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dirty="0"/>
              <a:t> within the file.</a:t>
            </a:r>
          </a:p>
          <a:p>
            <a:pPr lvl="1"/>
            <a:r>
              <a:rPr lang="en-US" b="1" dirty="0">
                <a:solidFill>
                  <a:srgbClr val="0B5395"/>
                </a:solidFill>
              </a:rPr>
              <a:t>B: Built-in (Python) </a:t>
            </a:r>
            <a:r>
              <a:rPr lang="en-US" dirty="0"/>
              <a:t>— Names preassigned in the built-in names module : </a:t>
            </a:r>
            <a:r>
              <a:rPr lang="en-US" sz="2000" dirty="0">
                <a:solidFill>
                  <a:srgbClr val="0B539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open</a:t>
            </a:r>
            <a:r>
              <a:rPr lang="en-US" sz="3400" dirty="0"/>
              <a:t>, </a:t>
            </a:r>
            <a:r>
              <a:rPr lang="en-US" sz="2000" dirty="0">
                <a:solidFill>
                  <a:srgbClr val="0B539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n-US" sz="3400" dirty="0"/>
              <a:t>, </a:t>
            </a:r>
            <a:r>
              <a:rPr lang="en-US" sz="2000" dirty="0" err="1">
                <a:solidFill>
                  <a:srgbClr val="0B539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SyntaxError</a:t>
            </a:r>
            <a:r>
              <a:rPr lang="en-US" dirty="0"/>
              <a:t>, ...</a:t>
            </a:r>
          </a:p>
          <a:p>
            <a:pPr>
              <a:tabLst>
                <a:tab pos="1032272" algn="l"/>
                <a:tab pos="1371600" algn="l"/>
              </a:tabLst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42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 </a:t>
            </a:r>
            <a:r>
              <a:rPr lang="en-US" sz="2400" b="1" dirty="0"/>
              <a:t>local scope</a:t>
            </a:r>
            <a:r>
              <a:rPr lang="en-US" sz="2400" dirty="0"/>
              <a:t> or function scope is a Python scope created at function </a:t>
            </a:r>
            <a:r>
              <a:rPr lang="en-US" sz="2400" dirty="0" smtClean="0"/>
              <a:t>calls.</a:t>
            </a:r>
          </a:p>
          <a:p>
            <a:r>
              <a:rPr lang="en-US" sz="2400" dirty="0"/>
              <a:t>Every time a function is called, a new local scope is created</a:t>
            </a:r>
          </a:p>
          <a:p>
            <a:r>
              <a:rPr lang="en-US" sz="2400" dirty="0"/>
              <a:t>By default, parameters and names </a:t>
            </a:r>
            <a:r>
              <a:rPr lang="en-US" sz="2400" dirty="0" smtClean="0"/>
              <a:t>assigned </a:t>
            </a:r>
            <a:r>
              <a:rPr lang="en-US" sz="2400" dirty="0"/>
              <a:t>inside a function exist only within the function or local scope associated with the function </a:t>
            </a:r>
            <a:r>
              <a:rPr lang="en-US" sz="2400" dirty="0" smtClean="0"/>
              <a:t>call.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4008439"/>
            <a:ext cx="7848600" cy="22859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altLang="en-US" sz="2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altLang="en-US" sz="2400" dirty="0">
                <a:solidFill>
                  <a:schemeClr val="tx1"/>
                </a:solidFill>
              </a:rPr>
              <a:t> </a:t>
            </a:r>
            <a:r>
              <a:rPr lang="en-US" altLang="en-US" sz="2400" dirty="0">
                <a:solidFill>
                  <a:srgbClr val="0000FF"/>
                </a:solidFill>
              </a:rPr>
              <a:t>square</a:t>
            </a:r>
            <a:r>
              <a:rPr lang="en-US" altLang="en-US" sz="2400" dirty="0">
                <a:solidFill>
                  <a:schemeClr val="tx1"/>
                </a:solidFill>
              </a:rPr>
              <a:t>(base):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    </a:t>
            </a:r>
            <a:r>
              <a:rPr lang="en-US" altLang="en-US" sz="2400" dirty="0" smtClean="0">
                <a:solidFill>
                  <a:schemeClr val="tx1"/>
                </a:solidFill>
              </a:rPr>
              <a:t>    result </a:t>
            </a:r>
            <a:r>
              <a:rPr lang="en-US" altLang="en-US" sz="2400" dirty="0">
                <a:solidFill>
                  <a:schemeClr val="tx1"/>
                </a:solidFill>
              </a:rPr>
              <a:t>= base ** 2</a:t>
            </a:r>
          </a:p>
          <a:p>
            <a:pPr marL="0" indent="0">
              <a:buNone/>
            </a:pPr>
            <a:r>
              <a:rPr lang="en-US" altLang="en-US" sz="2400" dirty="0" smtClean="0">
                <a:solidFill>
                  <a:schemeClr val="tx1"/>
                </a:solidFill>
              </a:rPr>
              <a:t>        </a:t>
            </a:r>
            <a:r>
              <a:rPr lang="en-US" altLang="en-US" sz="2400" dirty="0">
                <a:solidFill>
                  <a:srgbClr val="7030A0"/>
                </a:solidFill>
              </a:rPr>
              <a:t>print</a:t>
            </a:r>
            <a:r>
              <a:rPr lang="en-US" altLang="en-US" sz="2400" dirty="0">
                <a:solidFill>
                  <a:schemeClr val="tx1"/>
                </a:solidFill>
              </a:rPr>
              <a:t>(</a:t>
            </a:r>
            <a:r>
              <a:rPr lang="en-US" altLang="en-US" sz="2400" dirty="0" err="1">
                <a:solidFill>
                  <a:srgbClr val="008000"/>
                </a:solidFill>
              </a:rPr>
              <a:t>f"The</a:t>
            </a:r>
            <a:r>
              <a:rPr lang="en-US" altLang="en-US" sz="2400" dirty="0">
                <a:solidFill>
                  <a:srgbClr val="008000"/>
                </a:solidFill>
              </a:rPr>
              <a:t> square of </a:t>
            </a:r>
            <a:r>
              <a:rPr lang="en-US" altLang="en-US" sz="2400" dirty="0" smtClean="0">
                <a:solidFill>
                  <a:srgbClr val="008000"/>
                </a:solidFill>
              </a:rPr>
              <a:t>{base} </a:t>
            </a:r>
            <a:r>
              <a:rPr lang="en-US" altLang="en-US" sz="2400" dirty="0">
                <a:solidFill>
                  <a:srgbClr val="008000"/>
                </a:solidFill>
              </a:rPr>
              <a:t>is: {result}"</a:t>
            </a:r>
            <a:r>
              <a:rPr lang="en-US" altLang="en-US" sz="2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altLang="en-US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 smtClean="0">
                <a:solidFill>
                  <a:schemeClr val="tx1"/>
                </a:solidFill>
              </a:rPr>
              <a:t>square(10</a:t>
            </a:r>
            <a:r>
              <a:rPr lang="en-US" altLang="en-U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19193" y="4191000"/>
            <a:ext cx="3238499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r>
              <a:rPr lang="en-US" altLang="en-US" sz="2400" dirty="0">
                <a:solidFill>
                  <a:srgbClr val="0000FF"/>
                </a:solidFill>
              </a:rPr>
              <a:t>The square of 10 is: 100</a:t>
            </a:r>
            <a:endParaRPr lang="en-US" altLang="en-US" sz="2400" dirty="0" smtClean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3200400" y="5976420"/>
            <a:ext cx="3776516" cy="740931"/>
          </a:xfrm>
          <a:prstGeom prst="wedgeRoundRectCallout">
            <a:avLst>
              <a:gd name="adj1" fmla="val 2105"/>
              <a:gd name="adj2" fmla="val -10549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smtClean="0"/>
              <a:t>result and base are not accessible from outside square()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4877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Enclosing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Enclosing or nonlocal </a:t>
            </a:r>
            <a:r>
              <a:rPr lang="en-US" sz="1800" b="1" dirty="0"/>
              <a:t>scope</a:t>
            </a:r>
            <a:r>
              <a:rPr lang="en-US" sz="1800" dirty="0"/>
              <a:t> </a:t>
            </a:r>
            <a:r>
              <a:rPr lang="en-US" sz="1800" dirty="0" smtClean="0"/>
              <a:t>is observed when there are nest functions inside other functions.</a:t>
            </a:r>
          </a:p>
          <a:p>
            <a:r>
              <a:rPr lang="en-US" sz="1800" dirty="0" smtClean="0"/>
              <a:t>It takes the form of the local scope of any enclosing function's local scopes</a:t>
            </a:r>
          </a:p>
          <a:p>
            <a:r>
              <a:rPr lang="en-US" sz="1800" dirty="0" smtClean="0"/>
              <a:t>Names defined in the enclosing Python scope are commonly known as nonlocal names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2971800"/>
            <a:ext cx="5410200" cy="374555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rgbClr val="0000FF"/>
                </a:solidFill>
              </a:rPr>
              <a:t>outer_func</a:t>
            </a:r>
            <a:r>
              <a:rPr lang="en-US" altLang="en-US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altLang="en-US" dirty="0">
                <a:solidFill>
                  <a:schemeClr val="tx1"/>
                </a:solidFill>
              </a:rPr>
              <a:t>    </a:t>
            </a:r>
            <a:r>
              <a:rPr lang="en-US" altLang="en-US" dirty="0" smtClean="0">
                <a:solidFill>
                  <a:schemeClr val="tx1"/>
                </a:solidFill>
              </a:rPr>
              <a:t>    </a:t>
            </a:r>
            <a:r>
              <a:rPr lang="en-US" altLang="en-US" dirty="0" smtClean="0">
                <a:solidFill>
                  <a:srgbClr val="C00000"/>
                </a:solidFill>
              </a:rPr>
              <a:t># </a:t>
            </a:r>
            <a:r>
              <a:rPr lang="en-US" altLang="en-US" dirty="0">
                <a:solidFill>
                  <a:srgbClr val="C00000"/>
                </a:solidFill>
              </a:rPr>
              <a:t>This block is the Local scope of </a:t>
            </a:r>
            <a:r>
              <a:rPr lang="en-US" altLang="en-US" dirty="0" err="1">
                <a:solidFill>
                  <a:srgbClr val="C00000"/>
                </a:solidFill>
              </a:rPr>
              <a:t>outer_func</a:t>
            </a:r>
            <a:r>
              <a:rPr lang="en-US" altLang="en-US" dirty="0">
                <a:solidFill>
                  <a:srgbClr val="C00000"/>
                </a:solidFill>
              </a:rPr>
              <a:t>()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tx1"/>
                </a:solidFill>
              </a:rPr>
              <a:t>        </a:t>
            </a:r>
            <a:r>
              <a:rPr lang="en-US" altLang="en-US" dirty="0" err="1">
                <a:solidFill>
                  <a:schemeClr val="tx1"/>
                </a:solidFill>
              </a:rPr>
              <a:t>var</a:t>
            </a:r>
            <a:r>
              <a:rPr lang="en-US" altLang="en-US" dirty="0">
                <a:solidFill>
                  <a:schemeClr val="tx1"/>
                </a:solidFill>
              </a:rPr>
              <a:t> = 100  </a:t>
            </a:r>
            <a:r>
              <a:rPr lang="en-US" altLang="en-US" dirty="0">
                <a:solidFill>
                  <a:srgbClr val="C00000"/>
                </a:solidFill>
              </a:rPr>
              <a:t># A nonlocal </a:t>
            </a:r>
            <a:r>
              <a:rPr lang="en-US" altLang="en-US" dirty="0" err="1">
                <a:solidFill>
                  <a:srgbClr val="C00000"/>
                </a:solidFill>
              </a:rPr>
              <a:t>var</a:t>
            </a:r>
            <a:endParaRPr lang="en-US" alt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tx1"/>
                </a:solidFill>
              </a:rPr>
              <a:t>        </a:t>
            </a:r>
            <a:r>
              <a:rPr lang="en-US" altLang="en-US" dirty="0">
                <a:solidFill>
                  <a:srgbClr val="C00000"/>
                </a:solidFill>
              </a:rPr>
              <a:t># It's also the enclosing scope of </a:t>
            </a:r>
            <a:r>
              <a:rPr lang="en-US" altLang="en-US" dirty="0" err="1">
                <a:solidFill>
                  <a:srgbClr val="C00000"/>
                </a:solidFill>
              </a:rPr>
              <a:t>inner_func</a:t>
            </a:r>
            <a:r>
              <a:rPr lang="en-US" altLang="en-US" dirty="0">
                <a:solidFill>
                  <a:srgbClr val="C00000"/>
                </a:solidFill>
              </a:rPr>
              <a:t>()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tx1"/>
                </a:solidFill>
              </a:rPr>
              <a:t>        </a:t>
            </a:r>
            <a:r>
              <a:rPr lang="en-US" alt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rgbClr val="0000FF"/>
                </a:solidFill>
              </a:rPr>
              <a:t>inner_func</a:t>
            </a:r>
            <a:r>
              <a:rPr lang="en-US" altLang="en-US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altLang="en-US" dirty="0">
                <a:solidFill>
                  <a:schemeClr val="tx1"/>
                </a:solidFill>
              </a:rPr>
              <a:t>    </a:t>
            </a:r>
            <a:r>
              <a:rPr lang="en-US" altLang="en-US" dirty="0" smtClean="0">
                <a:solidFill>
                  <a:schemeClr val="tx1"/>
                </a:solidFill>
              </a:rPr>
              <a:t>            </a:t>
            </a:r>
            <a:r>
              <a:rPr lang="en-US" altLang="en-US" dirty="0">
                <a:solidFill>
                  <a:srgbClr val="C00000"/>
                </a:solidFill>
              </a:rPr>
              <a:t># This block is the Local scope of </a:t>
            </a:r>
            <a:r>
              <a:rPr lang="en-US" altLang="en-US" dirty="0" err="1">
                <a:solidFill>
                  <a:srgbClr val="C00000"/>
                </a:solidFill>
              </a:rPr>
              <a:t>inner_func</a:t>
            </a:r>
            <a:r>
              <a:rPr lang="en-US" altLang="en-US" dirty="0">
                <a:solidFill>
                  <a:srgbClr val="C00000"/>
                </a:solidFill>
              </a:rPr>
              <a:t>()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tx1"/>
                </a:solidFill>
              </a:rPr>
              <a:t>                </a:t>
            </a:r>
            <a:r>
              <a:rPr lang="en-US" altLang="en-US" dirty="0">
                <a:solidFill>
                  <a:srgbClr val="7030A0"/>
                </a:solidFill>
              </a:rPr>
              <a:t>print</a:t>
            </a:r>
            <a:r>
              <a:rPr lang="en-US" altLang="en-US" dirty="0">
                <a:solidFill>
                  <a:schemeClr val="tx1"/>
                </a:solidFill>
              </a:rPr>
              <a:t>(</a:t>
            </a:r>
            <a:r>
              <a:rPr lang="en-US" altLang="en-US" dirty="0" err="1">
                <a:solidFill>
                  <a:srgbClr val="008000"/>
                </a:solidFill>
              </a:rPr>
              <a:t>f"Printing</a:t>
            </a:r>
            <a:r>
              <a:rPr lang="en-US" altLang="en-US" dirty="0">
                <a:solidFill>
                  <a:srgbClr val="008000"/>
                </a:solidFill>
              </a:rPr>
              <a:t> </a:t>
            </a:r>
            <a:r>
              <a:rPr lang="en-US" altLang="en-US" dirty="0" err="1">
                <a:solidFill>
                  <a:srgbClr val="008000"/>
                </a:solidFill>
              </a:rPr>
              <a:t>var</a:t>
            </a:r>
            <a:r>
              <a:rPr lang="en-US" altLang="en-US" dirty="0">
                <a:solidFill>
                  <a:srgbClr val="008000"/>
                </a:solidFill>
              </a:rPr>
              <a:t> from </a:t>
            </a:r>
            <a:r>
              <a:rPr lang="en-US" altLang="en-US" dirty="0" err="1">
                <a:solidFill>
                  <a:srgbClr val="008000"/>
                </a:solidFill>
              </a:rPr>
              <a:t>inner_func</a:t>
            </a:r>
            <a:r>
              <a:rPr lang="en-US" altLang="en-US" dirty="0">
                <a:solidFill>
                  <a:srgbClr val="008000"/>
                </a:solidFill>
              </a:rPr>
              <a:t>(): {</a:t>
            </a:r>
            <a:r>
              <a:rPr lang="en-US" altLang="en-US" dirty="0" err="1">
                <a:solidFill>
                  <a:srgbClr val="008000"/>
                </a:solidFill>
              </a:rPr>
              <a:t>var</a:t>
            </a:r>
            <a:r>
              <a:rPr lang="en-US" altLang="en-US" dirty="0">
                <a:solidFill>
                  <a:srgbClr val="008000"/>
                </a:solidFill>
              </a:rPr>
              <a:t>}"</a:t>
            </a:r>
            <a:r>
              <a:rPr lang="en-US" alt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alt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tx1"/>
                </a:solidFill>
              </a:rPr>
              <a:t>        </a:t>
            </a:r>
            <a:r>
              <a:rPr lang="en-US" altLang="en-US" dirty="0" err="1">
                <a:solidFill>
                  <a:schemeClr val="tx1"/>
                </a:solidFill>
              </a:rPr>
              <a:t>inner_func</a:t>
            </a:r>
            <a:r>
              <a:rPr lang="en-US" altLang="en-US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tx1"/>
                </a:solidFill>
              </a:rPr>
              <a:t>        </a:t>
            </a:r>
            <a:r>
              <a:rPr lang="en-US" altLang="en-US" dirty="0">
                <a:solidFill>
                  <a:srgbClr val="7030A0"/>
                </a:solidFill>
              </a:rPr>
              <a:t>print</a:t>
            </a:r>
            <a:r>
              <a:rPr lang="en-US" altLang="en-US" dirty="0">
                <a:solidFill>
                  <a:schemeClr val="tx1"/>
                </a:solidFill>
              </a:rPr>
              <a:t>(</a:t>
            </a:r>
            <a:r>
              <a:rPr lang="en-US" altLang="en-US" dirty="0" err="1">
                <a:solidFill>
                  <a:srgbClr val="008000"/>
                </a:solidFill>
              </a:rPr>
              <a:t>f"Printing</a:t>
            </a:r>
            <a:r>
              <a:rPr lang="en-US" altLang="en-US" dirty="0">
                <a:solidFill>
                  <a:srgbClr val="008000"/>
                </a:solidFill>
              </a:rPr>
              <a:t> </a:t>
            </a:r>
            <a:r>
              <a:rPr lang="en-US" altLang="en-US" dirty="0" err="1">
                <a:solidFill>
                  <a:srgbClr val="008000"/>
                </a:solidFill>
              </a:rPr>
              <a:t>var</a:t>
            </a:r>
            <a:r>
              <a:rPr lang="en-US" altLang="en-US" dirty="0">
                <a:solidFill>
                  <a:srgbClr val="008000"/>
                </a:solidFill>
              </a:rPr>
              <a:t> from </a:t>
            </a:r>
            <a:r>
              <a:rPr lang="en-US" altLang="en-US" dirty="0" err="1">
                <a:solidFill>
                  <a:srgbClr val="008000"/>
                </a:solidFill>
              </a:rPr>
              <a:t>outer_func</a:t>
            </a:r>
            <a:r>
              <a:rPr lang="en-US" altLang="en-US" dirty="0">
                <a:solidFill>
                  <a:srgbClr val="008000"/>
                </a:solidFill>
              </a:rPr>
              <a:t>(): {</a:t>
            </a:r>
            <a:r>
              <a:rPr lang="en-US" altLang="en-US" dirty="0" err="1">
                <a:solidFill>
                  <a:srgbClr val="008000"/>
                </a:solidFill>
              </a:rPr>
              <a:t>var</a:t>
            </a:r>
            <a:r>
              <a:rPr lang="en-US" altLang="en-US" dirty="0">
                <a:solidFill>
                  <a:srgbClr val="008000"/>
                </a:solidFill>
              </a:rPr>
              <a:t>}"</a:t>
            </a:r>
            <a:r>
              <a:rPr lang="en-US" alt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alt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dirty="0" err="1">
                <a:solidFill>
                  <a:schemeClr val="tx1"/>
                </a:solidFill>
              </a:rPr>
              <a:t>outer_func</a:t>
            </a:r>
            <a:r>
              <a:rPr lang="en-US" altLang="en-US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6700" y="5505970"/>
            <a:ext cx="3520432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b="1" u="sng" dirty="0" smtClean="0"/>
              <a:t>Output:</a:t>
            </a:r>
          </a:p>
          <a:p>
            <a:r>
              <a:rPr lang="en-US" altLang="en-US" dirty="0">
                <a:solidFill>
                  <a:srgbClr val="0000FF"/>
                </a:solidFill>
              </a:rPr>
              <a:t>Printing </a:t>
            </a:r>
            <a:r>
              <a:rPr lang="en-US" altLang="en-US" dirty="0" err="1">
                <a:solidFill>
                  <a:srgbClr val="0000FF"/>
                </a:solidFill>
              </a:rPr>
              <a:t>var</a:t>
            </a:r>
            <a:r>
              <a:rPr lang="en-US" altLang="en-US" dirty="0">
                <a:solidFill>
                  <a:srgbClr val="0000FF"/>
                </a:solidFill>
              </a:rPr>
              <a:t> from </a:t>
            </a:r>
            <a:r>
              <a:rPr lang="en-US" altLang="en-US" dirty="0" err="1">
                <a:solidFill>
                  <a:srgbClr val="0000FF"/>
                </a:solidFill>
              </a:rPr>
              <a:t>inner_func</a:t>
            </a:r>
            <a:r>
              <a:rPr lang="en-US" altLang="en-US" dirty="0">
                <a:solidFill>
                  <a:srgbClr val="0000FF"/>
                </a:solidFill>
              </a:rPr>
              <a:t>(): 100</a:t>
            </a:r>
          </a:p>
          <a:p>
            <a:r>
              <a:rPr lang="en-US" altLang="en-US" dirty="0">
                <a:solidFill>
                  <a:srgbClr val="0000FF"/>
                </a:solidFill>
              </a:rPr>
              <a:t>Printing </a:t>
            </a:r>
            <a:r>
              <a:rPr lang="en-US" altLang="en-US" dirty="0" err="1">
                <a:solidFill>
                  <a:srgbClr val="0000FF"/>
                </a:solidFill>
              </a:rPr>
              <a:t>var</a:t>
            </a:r>
            <a:r>
              <a:rPr lang="en-US" altLang="en-US" dirty="0">
                <a:solidFill>
                  <a:srgbClr val="0000FF"/>
                </a:solidFill>
              </a:rPr>
              <a:t> from </a:t>
            </a:r>
            <a:r>
              <a:rPr lang="en-US" altLang="en-US" dirty="0" err="1">
                <a:solidFill>
                  <a:srgbClr val="0000FF"/>
                </a:solidFill>
              </a:rPr>
              <a:t>outer_func</a:t>
            </a:r>
            <a:r>
              <a:rPr lang="en-US" altLang="en-US" dirty="0">
                <a:solidFill>
                  <a:srgbClr val="0000FF"/>
                </a:solidFill>
              </a:rPr>
              <a:t>(): 100</a:t>
            </a:r>
            <a:endParaRPr lang="en-US" altLang="en-US" dirty="0" smtClean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5562600" y="3733800"/>
            <a:ext cx="2057400" cy="642564"/>
          </a:xfrm>
          <a:prstGeom prst="wedgeRoundRectCallout">
            <a:avLst>
              <a:gd name="adj1" fmla="val -47332"/>
              <a:gd name="adj2" fmla="val 14467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Accessing </a:t>
            </a:r>
            <a:r>
              <a:rPr lang="en-US" dirty="0" err="1" smtClean="0"/>
              <a:t>var</a:t>
            </a:r>
            <a:r>
              <a:rPr lang="en-US" dirty="0" smtClean="0"/>
              <a:t> from enclosing scope</a:t>
            </a:r>
            <a:endParaRPr lang="en-US" b="1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6445508" y="4573030"/>
            <a:ext cx="2057400" cy="642564"/>
          </a:xfrm>
          <a:prstGeom prst="wedgeRoundRectCallout">
            <a:avLst>
              <a:gd name="adj1" fmla="val -115820"/>
              <a:gd name="adj2" fmla="val 13301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Accessing </a:t>
            </a:r>
            <a:r>
              <a:rPr lang="en-US" dirty="0" err="1" smtClean="0"/>
              <a:t>var</a:t>
            </a:r>
            <a:r>
              <a:rPr lang="en-US" dirty="0" smtClean="0"/>
              <a:t> from local scope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0962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There’s only </a:t>
            </a:r>
            <a:r>
              <a:rPr lang="en-US" sz="1800" b="1" dirty="0"/>
              <a:t>one global Python scope </a:t>
            </a:r>
            <a:r>
              <a:rPr lang="en-US" sz="1800" dirty="0"/>
              <a:t>per program </a:t>
            </a:r>
            <a:r>
              <a:rPr lang="en-US" sz="1800" dirty="0" smtClean="0"/>
              <a:t>execution. This </a:t>
            </a:r>
            <a:r>
              <a:rPr lang="en-US" sz="1800" dirty="0"/>
              <a:t>scope remains in existence until the program terminates and all its names are forgotten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The </a:t>
            </a:r>
            <a:r>
              <a:rPr lang="en-US" sz="1800" dirty="0"/>
              <a:t>value of any global name </a:t>
            </a:r>
            <a:r>
              <a:rPr lang="en-US" sz="1800" dirty="0" smtClean="0"/>
              <a:t>can be accessed </a:t>
            </a:r>
            <a:r>
              <a:rPr lang="en-US" sz="1800" dirty="0"/>
              <a:t>or </a:t>
            </a:r>
            <a:r>
              <a:rPr lang="en-US" sz="1800" dirty="0" smtClean="0"/>
              <a:t>referenced from </a:t>
            </a:r>
            <a:r>
              <a:rPr lang="en-US" sz="1800" dirty="0"/>
              <a:t>any place </a:t>
            </a:r>
            <a:r>
              <a:rPr lang="en-US" sz="1800" dirty="0" smtClean="0"/>
              <a:t>of </a:t>
            </a:r>
            <a:r>
              <a:rPr lang="en-US" sz="1800" dirty="0"/>
              <a:t>code. This includes functions and classes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To access a global variable inside a function, use the 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global</a:t>
            </a:r>
            <a:r>
              <a:rPr lang="en-US" sz="1800" dirty="0" smtClean="0"/>
              <a:t> keyword.</a:t>
            </a:r>
          </a:p>
          <a:p>
            <a:r>
              <a:rPr lang="en-US" sz="1800" b="1" dirty="0" smtClean="0"/>
              <a:t>Avoid using global variables except it is a must or the global variable is used to store constants</a:t>
            </a:r>
            <a:endParaRPr lang="en-US" sz="1800" b="1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89397" y="3519123"/>
            <a:ext cx="1981199" cy="3200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2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altLang="en-US" sz="2200" dirty="0" err="1" smtClean="0">
                <a:solidFill>
                  <a:schemeClr val="tx1"/>
                </a:solidFill>
              </a:rPr>
              <a:t>var</a:t>
            </a:r>
            <a:r>
              <a:rPr lang="en-US" altLang="en-US" sz="2200" dirty="0" smtClean="0">
                <a:solidFill>
                  <a:schemeClr val="tx1"/>
                </a:solidFill>
              </a:rPr>
              <a:t> </a:t>
            </a:r>
            <a:r>
              <a:rPr lang="en-US" altLang="en-US" sz="2200" dirty="0">
                <a:solidFill>
                  <a:schemeClr val="tx1"/>
                </a:solidFill>
              </a:rPr>
              <a:t>= </a:t>
            </a:r>
            <a:r>
              <a:rPr lang="en-US" altLang="en-US" sz="2200" dirty="0" smtClean="0">
                <a:solidFill>
                  <a:schemeClr val="tx1"/>
                </a:solidFill>
              </a:rPr>
              <a:t>100</a:t>
            </a:r>
            <a:endParaRPr lang="en-US" altLang="en-US" sz="22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en-US" sz="22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altLang="en-US" sz="2200" dirty="0">
                <a:solidFill>
                  <a:schemeClr val="tx1"/>
                </a:solidFill>
              </a:rPr>
              <a:t> </a:t>
            </a:r>
            <a:r>
              <a:rPr lang="en-US" altLang="en-US" sz="2200" dirty="0" err="1" smtClean="0">
                <a:solidFill>
                  <a:srgbClr val="0000FF"/>
                </a:solidFill>
              </a:rPr>
              <a:t>func</a:t>
            </a:r>
            <a:r>
              <a:rPr lang="en-US" altLang="en-US" sz="2200" dirty="0" smtClean="0">
                <a:solidFill>
                  <a:srgbClr val="0000FF"/>
                </a:solidFill>
              </a:rPr>
              <a:t> </a:t>
            </a:r>
            <a:r>
              <a:rPr lang="en-US" altLang="en-US" sz="2200" dirty="0" smtClean="0">
                <a:solidFill>
                  <a:schemeClr val="tx1"/>
                </a:solidFill>
              </a:rPr>
              <a:t>( ):</a:t>
            </a:r>
            <a:endParaRPr lang="en-US" altLang="en-US" sz="2200" dirty="0">
              <a:solidFill>
                <a:schemeClr val="tx1"/>
              </a:solidFill>
            </a:endParaRPr>
          </a:p>
          <a:p>
            <a:r>
              <a:rPr lang="en-US" altLang="en-US" sz="2200" dirty="0" smtClean="0">
                <a:solidFill>
                  <a:schemeClr val="tx1"/>
                </a:solidFill>
              </a:rPr>
              <a:t>        </a:t>
            </a:r>
            <a:r>
              <a:rPr lang="en-US" altLang="en-US" sz="2200" dirty="0" smtClean="0">
                <a:solidFill>
                  <a:schemeClr val="accent6">
                    <a:lumMod val="75000"/>
                  </a:schemeClr>
                </a:solidFill>
              </a:rPr>
              <a:t>global</a:t>
            </a:r>
            <a:r>
              <a:rPr lang="en-US" altLang="en-US" sz="2200" dirty="0" smtClean="0">
                <a:solidFill>
                  <a:schemeClr val="tx1"/>
                </a:solidFill>
              </a:rPr>
              <a:t> </a:t>
            </a:r>
            <a:r>
              <a:rPr lang="en-US" altLang="en-US" sz="2200" dirty="0" err="1" smtClean="0">
                <a:solidFill>
                  <a:schemeClr val="tx1"/>
                </a:solidFill>
              </a:rPr>
              <a:t>var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200" dirty="0" smtClean="0">
                <a:solidFill>
                  <a:schemeClr val="tx1"/>
                </a:solidFill>
              </a:rPr>
              <a:t>        </a:t>
            </a:r>
            <a:r>
              <a:rPr lang="en-US" altLang="en-US" sz="2200" dirty="0" err="1" smtClean="0">
                <a:solidFill>
                  <a:schemeClr val="tx1"/>
                </a:solidFill>
              </a:rPr>
              <a:t>var</a:t>
            </a:r>
            <a:r>
              <a:rPr lang="en-US" altLang="en-US" sz="2200" dirty="0" smtClean="0">
                <a:solidFill>
                  <a:schemeClr val="tx1"/>
                </a:solidFill>
              </a:rPr>
              <a:t> *= 2 </a:t>
            </a:r>
          </a:p>
          <a:p>
            <a:pPr marL="0" indent="0">
              <a:buNone/>
            </a:pPr>
            <a:r>
              <a:rPr lang="en-US" altLang="en-US" sz="2200" dirty="0" smtClean="0">
                <a:solidFill>
                  <a:srgbClr val="7030A0"/>
                </a:solidFill>
              </a:rPr>
              <a:t>        print </a:t>
            </a:r>
            <a:r>
              <a:rPr lang="en-US" altLang="en-US" sz="2200" dirty="0" smtClean="0">
                <a:solidFill>
                  <a:schemeClr val="tx1"/>
                </a:solidFill>
              </a:rPr>
              <a:t>( </a:t>
            </a:r>
            <a:r>
              <a:rPr lang="en-US" altLang="en-US" sz="2200" dirty="0" err="1" smtClean="0">
                <a:solidFill>
                  <a:schemeClr val="tx1"/>
                </a:solidFill>
              </a:rPr>
              <a:t>var</a:t>
            </a:r>
            <a:r>
              <a:rPr lang="en-US" altLang="en-US" sz="2200" dirty="0" smtClean="0">
                <a:solidFill>
                  <a:schemeClr val="tx1"/>
                </a:solidFill>
              </a:rPr>
              <a:t> )</a:t>
            </a:r>
          </a:p>
          <a:p>
            <a:pPr marL="0" indent="0">
              <a:buNone/>
            </a:pPr>
            <a:r>
              <a:rPr lang="en-US" altLang="en-US" sz="2200" dirty="0" smtClean="0">
                <a:solidFill>
                  <a:srgbClr val="7030A0"/>
                </a:solidFill>
              </a:rPr>
              <a:t>print</a:t>
            </a:r>
            <a:r>
              <a:rPr lang="en-US" altLang="en-US" sz="2200" dirty="0" smtClean="0">
                <a:solidFill>
                  <a:schemeClr val="tx1"/>
                </a:solidFill>
              </a:rPr>
              <a:t> ( </a:t>
            </a:r>
            <a:r>
              <a:rPr lang="en-US" altLang="en-US" sz="2200" dirty="0" err="1" smtClean="0">
                <a:solidFill>
                  <a:schemeClr val="tx1"/>
                </a:solidFill>
              </a:rPr>
              <a:t>var</a:t>
            </a:r>
            <a:r>
              <a:rPr lang="en-US" altLang="en-US" sz="2200" dirty="0" smtClean="0">
                <a:solidFill>
                  <a:schemeClr val="tx1"/>
                </a:solidFill>
              </a:rPr>
              <a:t> )</a:t>
            </a:r>
          </a:p>
          <a:p>
            <a:pPr marL="0" indent="0">
              <a:buNone/>
            </a:pPr>
            <a:r>
              <a:rPr lang="en-US" altLang="en-US" sz="2200" dirty="0" err="1" smtClean="0">
                <a:solidFill>
                  <a:schemeClr val="tx1"/>
                </a:solidFill>
              </a:rPr>
              <a:t>func</a:t>
            </a:r>
            <a:r>
              <a:rPr lang="en-US" altLang="en-US" sz="2200" dirty="0" smtClean="0">
                <a:solidFill>
                  <a:schemeClr val="tx1"/>
                </a:solidFill>
              </a:rPr>
              <a:t> ()</a:t>
            </a:r>
          </a:p>
          <a:p>
            <a:pPr marL="0" indent="0">
              <a:buNone/>
            </a:pPr>
            <a:r>
              <a:rPr lang="en-US" altLang="en-US" sz="2200" dirty="0" smtClean="0">
                <a:solidFill>
                  <a:srgbClr val="7030A0"/>
                </a:solidFill>
              </a:rPr>
              <a:t>print</a:t>
            </a:r>
            <a:r>
              <a:rPr lang="en-US" altLang="en-US" sz="2200" dirty="0" smtClean="0">
                <a:solidFill>
                  <a:schemeClr val="tx1"/>
                </a:solidFill>
              </a:rPr>
              <a:t> ( </a:t>
            </a:r>
            <a:r>
              <a:rPr lang="en-US" altLang="en-US" sz="2200" dirty="0" err="1" smtClean="0">
                <a:solidFill>
                  <a:schemeClr val="tx1"/>
                </a:solidFill>
              </a:rPr>
              <a:t>var</a:t>
            </a:r>
            <a:r>
              <a:rPr lang="en-US" altLang="en-US" sz="2200" dirty="0" smtClean="0">
                <a:solidFill>
                  <a:schemeClr val="tx1"/>
                </a:solidFill>
              </a:rPr>
              <a:t> )</a:t>
            </a: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67600" y="3519123"/>
            <a:ext cx="1144732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200" b="1" u="sng" dirty="0" smtClean="0"/>
              <a:t>Output:</a:t>
            </a:r>
          </a:p>
          <a:p>
            <a:r>
              <a:rPr lang="en-US" altLang="en-US" sz="2200" dirty="0" smtClean="0">
                <a:solidFill>
                  <a:srgbClr val="0000FF"/>
                </a:solidFill>
              </a:rPr>
              <a:t>100</a:t>
            </a:r>
          </a:p>
          <a:p>
            <a:r>
              <a:rPr lang="en-US" altLang="en-US" sz="2200" dirty="0" smtClean="0">
                <a:solidFill>
                  <a:srgbClr val="0000FF"/>
                </a:solidFill>
              </a:rPr>
              <a:t>200</a:t>
            </a:r>
          </a:p>
          <a:p>
            <a:r>
              <a:rPr lang="en-US" altLang="en-US" sz="2200" dirty="0" smtClean="0">
                <a:solidFill>
                  <a:srgbClr val="0000FF"/>
                </a:solidFill>
              </a:rPr>
              <a:t>200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3298034" y="3631394"/>
            <a:ext cx="1808095" cy="339525"/>
          </a:xfrm>
          <a:prstGeom prst="wedgeRoundRectCallout">
            <a:avLst>
              <a:gd name="adj1" fmla="val 62342"/>
              <a:gd name="adj2" fmla="val 9105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 smtClean="0"/>
              <a:t>A global variable</a:t>
            </a:r>
            <a:endParaRPr lang="en-US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842451" y="4153657"/>
            <a:ext cx="4237486" cy="339525"/>
          </a:xfrm>
          <a:prstGeom prst="wedgeRoundRectCallout">
            <a:avLst>
              <a:gd name="adj1" fmla="val 67628"/>
              <a:gd name="adj2" fmla="val 13299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 smtClean="0"/>
              <a:t>Use the  global variable </a:t>
            </a:r>
            <a:r>
              <a:rPr lang="en-HK" dirty="0" err="1" smtClean="0"/>
              <a:t>var</a:t>
            </a:r>
            <a:r>
              <a:rPr lang="en-HK" dirty="0" smtClean="0"/>
              <a:t> inside function</a:t>
            </a:r>
            <a:endParaRPr lang="en-US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634555" y="4728396"/>
            <a:ext cx="4445382" cy="339525"/>
          </a:xfrm>
          <a:prstGeom prst="wedgeRoundRectCallout">
            <a:avLst>
              <a:gd name="adj1" fmla="val 66019"/>
              <a:gd name="adj2" fmla="val 5793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 smtClean="0"/>
              <a:t>Value of  global variable </a:t>
            </a:r>
            <a:r>
              <a:rPr lang="en-HK" dirty="0" err="1" smtClean="0"/>
              <a:t>var</a:t>
            </a:r>
            <a:r>
              <a:rPr lang="en-HK" dirty="0" smtClean="0"/>
              <a:t> is multiplied by 2</a:t>
            </a:r>
            <a:endParaRPr lang="en-US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1337313" y="5637738"/>
            <a:ext cx="3742624" cy="339525"/>
          </a:xfrm>
          <a:prstGeom prst="wedgeRoundRectCallout">
            <a:avLst>
              <a:gd name="adj1" fmla="val 57762"/>
              <a:gd name="adj2" fmla="val -387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 smtClean="0"/>
              <a:t>Initial value of </a:t>
            </a:r>
            <a:r>
              <a:rPr lang="en-HK" dirty="0" err="1" smtClean="0"/>
              <a:t>var</a:t>
            </a:r>
            <a:r>
              <a:rPr lang="en-HK" dirty="0" smtClean="0"/>
              <a:t> (i.e. 100) is printed</a:t>
            </a:r>
            <a:endParaRPr lang="en-US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1053794" y="5190784"/>
            <a:ext cx="4038599" cy="339525"/>
          </a:xfrm>
          <a:prstGeom prst="wedgeRoundRectCallout">
            <a:avLst>
              <a:gd name="adj1" fmla="val 68286"/>
              <a:gd name="adj2" fmla="val 3586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 smtClean="0"/>
              <a:t>Updated value of </a:t>
            </a:r>
            <a:r>
              <a:rPr lang="en-HK" dirty="0" err="1" smtClean="0"/>
              <a:t>var</a:t>
            </a:r>
            <a:r>
              <a:rPr lang="en-HK" dirty="0" smtClean="0"/>
              <a:t> (i.e. 200) is printed</a:t>
            </a:r>
            <a:endParaRPr lang="en-US" dirty="0"/>
          </a:p>
        </p:txBody>
      </p:sp>
      <p:sp>
        <p:nvSpPr>
          <p:cNvPr id="14" name="Rounded Rectangular Callout 13"/>
          <p:cNvSpPr/>
          <p:nvPr/>
        </p:nvSpPr>
        <p:spPr>
          <a:xfrm>
            <a:off x="553439" y="6160001"/>
            <a:ext cx="4552690" cy="561924"/>
          </a:xfrm>
          <a:prstGeom prst="wedgeRoundRectCallout">
            <a:avLst>
              <a:gd name="adj1" fmla="val 55353"/>
              <a:gd name="adj2" fmla="val 891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 smtClean="0"/>
              <a:t>Global variable </a:t>
            </a:r>
            <a:r>
              <a:rPr lang="en-HK" dirty="0" err="1" smtClean="0"/>
              <a:t>var</a:t>
            </a:r>
            <a:r>
              <a:rPr lang="en-HK" dirty="0" smtClean="0"/>
              <a:t> is updated inside function</a:t>
            </a:r>
          </a:p>
          <a:p>
            <a:pPr algn="ctr"/>
            <a:r>
              <a:rPr lang="en-HK" dirty="0" smtClean="0"/>
              <a:t>Updated value of </a:t>
            </a:r>
            <a:r>
              <a:rPr lang="en-HK" dirty="0" err="1" smtClean="0"/>
              <a:t>var</a:t>
            </a:r>
            <a:r>
              <a:rPr lang="en-HK" dirty="0" smtClean="0"/>
              <a:t> (i.e. 200) is printed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03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Module?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Python, a module is a self-contained file with Python statements and </a:t>
            </a:r>
            <a:r>
              <a:rPr lang="en-US" dirty="0" smtClean="0"/>
              <a:t>definitions</a:t>
            </a:r>
          </a:p>
          <a:p>
            <a:pPr lvl="1"/>
            <a:r>
              <a:rPr lang="en-HK" dirty="0" smtClean="0"/>
              <a:t>E.g. mymodule.py, can be consider a module named </a:t>
            </a:r>
            <a:r>
              <a:rPr lang="en-HK" dirty="0" err="1" smtClean="0"/>
              <a:t>mymodule</a:t>
            </a:r>
            <a:endParaRPr lang="en-HK" dirty="0" smtClean="0"/>
          </a:p>
          <a:p>
            <a:r>
              <a:rPr lang="en-US" dirty="0"/>
              <a:t>Modules help us break down large programs into small files that are more </a:t>
            </a:r>
            <a:r>
              <a:rPr lang="en-US" dirty="0" smtClean="0"/>
              <a:t>manageable</a:t>
            </a:r>
          </a:p>
          <a:p>
            <a:r>
              <a:rPr lang="en-US" dirty="0"/>
              <a:t>With modules, code reusability becomes a </a:t>
            </a:r>
            <a:r>
              <a:rPr lang="en-US" dirty="0" smtClean="0"/>
              <a:t>reality</a:t>
            </a:r>
          </a:p>
          <a:p>
            <a:pPr lvl="1"/>
            <a:r>
              <a:rPr lang="en-US" dirty="0" smtClean="0"/>
              <a:t>For </a:t>
            </a:r>
            <a:r>
              <a:rPr lang="en-US" dirty="0"/>
              <a:t>a function that is frequently used in different programs. </a:t>
            </a:r>
            <a:r>
              <a:rPr lang="en-US" dirty="0" smtClean="0"/>
              <a:t>This </a:t>
            </a:r>
            <a:r>
              <a:rPr lang="en-US" dirty="0"/>
              <a:t>function </a:t>
            </a:r>
            <a:r>
              <a:rPr lang="en-US" dirty="0" smtClean="0"/>
              <a:t>can be defined in </a:t>
            </a:r>
            <a:r>
              <a:rPr lang="en-US" dirty="0"/>
              <a:t>a module then import it into the various programs without having to copy its code each time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6538" y="6135469"/>
            <a:ext cx="63850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Reference: Creating and Importing Modules in Python</a:t>
            </a:r>
          </a:p>
          <a:p>
            <a:r>
              <a:rPr lang="en-US" dirty="0" smtClean="0"/>
              <a:t>https</a:t>
            </a:r>
            <a:r>
              <a:rPr lang="en-US" dirty="0"/>
              <a:t>://stackabuse.com/creating-and-importing-modules-in-python</a:t>
            </a:r>
            <a:r>
              <a:rPr lang="en-US" dirty="0" smtClean="0"/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11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Module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sz="2800" dirty="0" smtClean="0"/>
              <a:t>A Python file is called either a </a:t>
            </a:r>
            <a:r>
              <a:rPr lang="en-HK" sz="2800" b="1" dirty="0" smtClean="0">
                <a:solidFill>
                  <a:srgbClr val="0070C0"/>
                </a:solidFill>
              </a:rPr>
              <a:t>script</a:t>
            </a:r>
            <a:r>
              <a:rPr lang="en-HK" sz="2800" dirty="0" smtClean="0"/>
              <a:t> or a </a:t>
            </a:r>
            <a:r>
              <a:rPr lang="en-HK" sz="2800" b="1" dirty="0" smtClean="0">
                <a:solidFill>
                  <a:schemeClr val="accent6">
                    <a:lumMod val="50000"/>
                  </a:schemeClr>
                </a:solidFill>
              </a:rPr>
              <a:t>module</a:t>
            </a:r>
            <a:r>
              <a:rPr lang="en-HK" sz="2800" dirty="0" smtClean="0"/>
              <a:t>, depending on how it's run:</a:t>
            </a:r>
          </a:p>
          <a:p>
            <a:r>
              <a:rPr lang="en-HK" sz="2800" b="1" dirty="0" smtClean="0">
                <a:solidFill>
                  <a:srgbClr val="0070C0"/>
                </a:solidFill>
              </a:rPr>
              <a:t>Script:</a:t>
            </a:r>
            <a:r>
              <a:rPr lang="en-HK" sz="2800" dirty="0" smtClean="0"/>
              <a:t> Run file as a top-level script</a:t>
            </a:r>
          </a:p>
          <a:p>
            <a:pPr lvl="1"/>
            <a:r>
              <a:rPr lang="en-HK" sz="2400" dirty="0" smtClean="0"/>
              <a:t>python mymodule.py</a:t>
            </a:r>
          </a:p>
          <a:p>
            <a:pPr lvl="1"/>
            <a:endParaRPr lang="en-HK" sz="2400" dirty="0" smtClean="0"/>
          </a:p>
          <a:p>
            <a:pPr marL="457200" lvl="1" indent="0">
              <a:buNone/>
            </a:pPr>
            <a:endParaRPr lang="en-HK" sz="2400" dirty="0" smtClean="0"/>
          </a:p>
          <a:p>
            <a:endParaRPr lang="en-HK" sz="2800" dirty="0" smtClean="0"/>
          </a:p>
          <a:p>
            <a:r>
              <a:rPr lang="en-HK" sz="2800" b="1" dirty="0" smtClean="0">
                <a:solidFill>
                  <a:schemeClr val="accent6">
                    <a:lumMod val="50000"/>
                  </a:schemeClr>
                </a:solidFill>
              </a:rPr>
              <a:t>Module:</a:t>
            </a:r>
            <a:r>
              <a:rPr lang="en-HK" sz="2800" dirty="0" smtClean="0"/>
              <a:t> Import file as a module</a:t>
            </a:r>
          </a:p>
          <a:p>
            <a:pPr lvl="1"/>
            <a:r>
              <a:rPr lang="en-HK" sz="2400" dirty="0" smtClean="0"/>
              <a:t>python program.py</a:t>
            </a:r>
          </a:p>
          <a:p>
            <a:pPr lvl="1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4117" y="3494818"/>
            <a:ext cx="3932337" cy="86177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500" b="1" u="sng" dirty="0" smtClean="0"/>
              <a:t>Program (mymodule.py):</a:t>
            </a:r>
          </a:p>
          <a:p>
            <a:pPr marL="0" indent="0">
              <a:buNone/>
            </a:pPr>
            <a:r>
              <a:rPr lang="en-HK" sz="2500" dirty="0" smtClean="0"/>
              <a:t>print ( __name__ )</a:t>
            </a:r>
            <a:endParaRPr lang="en-US" sz="25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688855" y="3494818"/>
            <a:ext cx="1864345" cy="8617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500" b="1" u="sng" dirty="0" smtClean="0"/>
              <a:t>Output:</a:t>
            </a:r>
          </a:p>
          <a:p>
            <a:r>
              <a:rPr lang="en-US" altLang="en-US" sz="2500" dirty="0" smtClean="0">
                <a:solidFill>
                  <a:srgbClr val="0000FF"/>
                </a:solidFill>
              </a:rPr>
              <a:t>__main__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99" y="5791200"/>
            <a:ext cx="4003056" cy="86177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500" b="1" u="sng" dirty="0" smtClean="0"/>
              <a:t>Program (program.py):</a:t>
            </a:r>
          </a:p>
          <a:p>
            <a:pPr marL="0" indent="0">
              <a:buNone/>
            </a:pPr>
            <a:r>
              <a:rPr lang="en-HK" sz="2500" dirty="0" smtClean="0"/>
              <a:t>import ( </a:t>
            </a:r>
            <a:r>
              <a:rPr lang="en-HK" sz="2500" dirty="0" err="1" smtClean="0"/>
              <a:t>package.mymodule</a:t>
            </a:r>
            <a:r>
              <a:rPr lang="en-HK" sz="2500" dirty="0" smtClean="0"/>
              <a:t> )</a:t>
            </a:r>
            <a:endParaRPr lang="en-US" sz="25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727144" y="5791200"/>
            <a:ext cx="2854945" cy="8617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500" b="1" u="sng" dirty="0" smtClean="0"/>
              <a:t>Output:</a:t>
            </a:r>
          </a:p>
          <a:p>
            <a:r>
              <a:rPr lang="en-US" altLang="en-US" sz="2500" dirty="0" err="1" smtClean="0">
                <a:solidFill>
                  <a:srgbClr val="0000FF"/>
                </a:solidFill>
              </a:rPr>
              <a:t>package.mymodule</a:t>
            </a:r>
            <a:endParaRPr lang="en-US" altLang="en-US" sz="2500" dirty="0" smtClean="0">
              <a:solidFill>
                <a:srgbClr val="0000FF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5791200" y="2314871"/>
            <a:ext cx="2701790" cy="650551"/>
          </a:xfrm>
          <a:prstGeom prst="wedgeRoundRectCallout">
            <a:avLst>
              <a:gd name="adj1" fmla="val -102226"/>
              <a:gd name="adj2" fmla="val 13299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 smtClean="0"/>
              <a:t>__name__ is a field containing module name</a:t>
            </a:r>
            <a:endParaRPr lang="en-US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077363"/>
              </p:ext>
            </p:extLst>
          </p:nvPr>
        </p:nvGraphicFramePr>
        <p:xfrm>
          <a:off x="5752904" y="2575982"/>
          <a:ext cx="3887347" cy="3624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Visio" r:id="rId3" imgW="1743009" imgH="1619250" progId="Visio.Drawing.15">
                  <p:embed/>
                </p:oleObj>
              </mc:Choice>
              <mc:Fallback>
                <p:oleObj name="Visio" r:id="rId3" imgW="1743009" imgH="1619250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52904" y="2575982"/>
                        <a:ext cx="3887347" cy="3624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079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Package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sz="2000" dirty="0" smtClean="0"/>
              <a:t>Python </a:t>
            </a:r>
            <a:r>
              <a:rPr lang="en-HK" sz="2000" b="1" dirty="0" smtClean="0">
                <a:solidFill>
                  <a:schemeClr val="accent6">
                    <a:lumMod val="75000"/>
                  </a:schemeClr>
                </a:solidFill>
              </a:rPr>
              <a:t>packages</a:t>
            </a:r>
            <a:r>
              <a:rPr lang="en-HK" sz="2000" dirty="0" smtClean="0"/>
              <a:t> are collections of modules. In a directory structure, in order for a folder containing Python files to be recognized as a package, an __init__.py file is needed (even if empty)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509332"/>
              </p:ext>
            </p:extLst>
          </p:nvPr>
        </p:nvGraphicFramePr>
        <p:xfrm>
          <a:off x="304800" y="2133600"/>
          <a:ext cx="2667000" cy="4932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Visio" r:id="rId3" imgW="1647685" imgH="3038475" progId="Visio.Drawing.15">
                  <p:embed/>
                </p:oleObj>
              </mc:Choice>
              <mc:Fallback>
                <p:oleObj name="Visio" r:id="rId3" imgW="1647685" imgH="3038475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2133600"/>
                        <a:ext cx="2667000" cy="49326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ounded Rectangular Callout 6"/>
          <p:cNvSpPr/>
          <p:nvPr/>
        </p:nvSpPr>
        <p:spPr>
          <a:xfrm>
            <a:off x="3429000" y="3048000"/>
            <a:ext cx="4648200" cy="762000"/>
          </a:xfrm>
          <a:prstGeom prst="wedgeRoundRectCallout">
            <a:avLst>
              <a:gd name="adj1" fmla="val -66561"/>
              <a:gd name="adj2" fmla="val -1327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sz="2000" dirty="0" smtClean="0"/>
              <a:t>Cannot be accessed from program.py using </a:t>
            </a:r>
            <a:r>
              <a:rPr lang="en-HK" sz="2000" b="1" strike="sngStrike" dirty="0" smtClean="0"/>
              <a:t>non_package.module1</a:t>
            </a:r>
            <a:endParaRPr lang="en-US" sz="2000" b="1" strike="sngStrike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3429000" y="5462550"/>
            <a:ext cx="4648200" cy="762000"/>
          </a:xfrm>
          <a:prstGeom prst="wedgeRoundRectCallout">
            <a:avLst>
              <a:gd name="adj1" fmla="val -61144"/>
              <a:gd name="adj2" fmla="val 5214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sz="2000" dirty="0" smtClean="0"/>
              <a:t>Can be accessed from program.py using </a:t>
            </a:r>
            <a:r>
              <a:rPr lang="en-HK" sz="2000" b="1" dirty="0" smtClean="0"/>
              <a:t>package.subpackage.module3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8417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Using a Built-in module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</a:t>
            </a:r>
            <a:r>
              <a:rPr lang="en-US" sz="2800" dirty="0"/>
              <a:t>the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800" dirty="0" smtClean="0"/>
              <a:t> keyword to import </a:t>
            </a:r>
            <a:r>
              <a:rPr lang="en-US" sz="2800" dirty="0"/>
              <a:t>the module</a:t>
            </a:r>
          </a:p>
          <a:p>
            <a:r>
              <a:rPr lang="en-US" sz="2800" dirty="0"/>
              <a:t>Functions and variables names in the module must be qualified with the module name. e.g. </a:t>
            </a:r>
            <a:r>
              <a:rPr lang="en-US" sz="2800" dirty="0" err="1" smtClean="0"/>
              <a:t>math.pi</a:t>
            </a:r>
            <a:endParaRPr lang="en-US" sz="2800" dirty="0" smtClean="0"/>
          </a:p>
          <a:p>
            <a:r>
              <a:rPr lang="en-HK" sz="2800" dirty="0" smtClean="0"/>
              <a:t>Use the </a:t>
            </a:r>
            <a:r>
              <a:rPr lang="en-HK" sz="2800" b="1" dirty="0" err="1" smtClean="0">
                <a:solidFill>
                  <a:srgbClr val="7030A0"/>
                </a:solidFill>
              </a:rPr>
              <a:t>dir</a:t>
            </a:r>
            <a:r>
              <a:rPr lang="en-HK" sz="2800" b="1" dirty="0" smtClean="0">
                <a:solidFill>
                  <a:srgbClr val="7030A0"/>
                </a:solidFill>
              </a:rPr>
              <a:t> ( ) </a:t>
            </a:r>
            <a:r>
              <a:rPr lang="en-HK" sz="2800" dirty="0" smtClean="0"/>
              <a:t>function to list all the function names or variable names in a module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7786" y="4099366"/>
            <a:ext cx="4154321" cy="26600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500" b="1" u="sng" dirty="0" smtClean="0"/>
              <a:t>Program:</a:t>
            </a:r>
          </a:p>
          <a:p>
            <a:pPr marL="0" indent="0">
              <a:buNone/>
            </a:pPr>
            <a:r>
              <a:rPr lang="en-US" altLang="en-US" sz="25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altLang="en-US" sz="2500" dirty="0">
                <a:solidFill>
                  <a:schemeClr val="tx1"/>
                </a:solidFill>
              </a:rPr>
              <a:t> math</a:t>
            </a:r>
          </a:p>
          <a:p>
            <a:pPr marL="0" indent="0">
              <a:buNone/>
            </a:pPr>
            <a:r>
              <a:rPr lang="en-US" altLang="en-US" sz="2500" dirty="0">
                <a:solidFill>
                  <a:schemeClr val="tx1"/>
                </a:solidFill>
              </a:rPr>
              <a:t>radius = 2.0</a:t>
            </a:r>
          </a:p>
          <a:p>
            <a:pPr marL="0" indent="0">
              <a:buNone/>
            </a:pPr>
            <a:r>
              <a:rPr lang="en-US" altLang="en-US" sz="2500" dirty="0">
                <a:solidFill>
                  <a:schemeClr val="tx1"/>
                </a:solidFill>
              </a:rPr>
              <a:t>area = </a:t>
            </a:r>
            <a:r>
              <a:rPr lang="en-US" altLang="en-US" sz="2500" dirty="0" err="1">
                <a:solidFill>
                  <a:schemeClr val="tx1"/>
                </a:solidFill>
              </a:rPr>
              <a:t>math.pi</a:t>
            </a:r>
            <a:r>
              <a:rPr lang="en-US" altLang="en-US" sz="2500" dirty="0">
                <a:solidFill>
                  <a:schemeClr val="tx1"/>
                </a:solidFill>
              </a:rPr>
              <a:t> * </a:t>
            </a:r>
            <a:r>
              <a:rPr lang="en-US" altLang="en-US" sz="2500" dirty="0" smtClean="0">
                <a:solidFill>
                  <a:schemeClr val="tx1"/>
                </a:solidFill>
              </a:rPr>
              <a:t>( radius </a:t>
            </a:r>
            <a:r>
              <a:rPr lang="en-US" altLang="en-US" sz="2500" dirty="0">
                <a:solidFill>
                  <a:schemeClr val="tx1"/>
                </a:solidFill>
              </a:rPr>
              <a:t>** </a:t>
            </a:r>
            <a:r>
              <a:rPr lang="en-US" altLang="en-US" sz="2500" dirty="0" smtClean="0">
                <a:solidFill>
                  <a:schemeClr val="tx1"/>
                </a:solidFill>
              </a:rPr>
              <a:t>2 )</a:t>
            </a:r>
            <a:endParaRPr lang="en-US" altLang="en-US" sz="2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500" dirty="0" smtClean="0">
                <a:solidFill>
                  <a:srgbClr val="7030A0"/>
                </a:solidFill>
              </a:rPr>
              <a:t>print</a:t>
            </a:r>
            <a:r>
              <a:rPr lang="en-US" altLang="en-US" sz="2500" dirty="0" smtClean="0">
                <a:solidFill>
                  <a:schemeClr val="tx1"/>
                </a:solidFill>
              </a:rPr>
              <a:t> ( area )</a:t>
            </a:r>
          </a:p>
          <a:p>
            <a:pPr marL="0" indent="0">
              <a:buNone/>
            </a:pPr>
            <a:r>
              <a:rPr lang="en-HK" altLang="en-US" sz="2500" dirty="0" smtClean="0">
                <a:solidFill>
                  <a:srgbClr val="7030A0"/>
                </a:solidFill>
              </a:rPr>
              <a:t>print</a:t>
            </a:r>
            <a:r>
              <a:rPr lang="en-HK" altLang="en-US" sz="2500" dirty="0" smtClean="0">
                <a:solidFill>
                  <a:schemeClr val="tx1"/>
                </a:solidFill>
              </a:rPr>
              <a:t> ( </a:t>
            </a:r>
            <a:r>
              <a:rPr lang="en-HK" altLang="en-US" sz="2500" dirty="0" err="1" smtClean="0">
                <a:solidFill>
                  <a:srgbClr val="7030A0"/>
                </a:solidFill>
              </a:rPr>
              <a:t>dir</a:t>
            </a:r>
            <a:r>
              <a:rPr lang="en-HK" altLang="en-US" sz="2500" dirty="0" smtClean="0">
                <a:solidFill>
                  <a:schemeClr val="tx1"/>
                </a:solidFill>
              </a:rPr>
              <a:t> (math) )</a:t>
            </a:r>
            <a:endParaRPr lang="en-US" altLang="en-US" sz="25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4507" y="4081782"/>
            <a:ext cx="3870126" cy="26776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500" b="1" u="sng" dirty="0" smtClean="0"/>
              <a:t>Output:</a:t>
            </a:r>
          </a:p>
          <a:p>
            <a:r>
              <a:rPr lang="en-US" altLang="en-US" sz="2500" dirty="0" smtClean="0">
                <a:solidFill>
                  <a:srgbClr val="0000FF"/>
                </a:solidFill>
              </a:rPr>
              <a:t>12.5663706144</a:t>
            </a:r>
          </a:p>
          <a:p>
            <a:r>
              <a:rPr lang="en-US" altLang="en-US" sz="1200" dirty="0">
                <a:solidFill>
                  <a:srgbClr val="0000FF"/>
                </a:solidFill>
              </a:rPr>
              <a:t>['__doc__', '__loader__', '__name__', '__package__', '__spec__', '</a:t>
            </a:r>
            <a:r>
              <a:rPr lang="en-US" altLang="en-US" sz="1200" dirty="0" err="1">
                <a:solidFill>
                  <a:srgbClr val="0000FF"/>
                </a:solidFill>
              </a:rPr>
              <a:t>acos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acosh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asin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asinh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atan</a:t>
            </a:r>
            <a:r>
              <a:rPr lang="en-US" altLang="en-US" sz="1200" dirty="0">
                <a:solidFill>
                  <a:srgbClr val="0000FF"/>
                </a:solidFill>
              </a:rPr>
              <a:t>', 'atan2', '</a:t>
            </a:r>
            <a:r>
              <a:rPr lang="en-US" altLang="en-US" sz="1200" dirty="0" err="1">
                <a:solidFill>
                  <a:srgbClr val="0000FF"/>
                </a:solidFill>
              </a:rPr>
              <a:t>atanh</a:t>
            </a:r>
            <a:r>
              <a:rPr lang="en-US" altLang="en-US" sz="1200" dirty="0">
                <a:solidFill>
                  <a:srgbClr val="0000FF"/>
                </a:solidFill>
              </a:rPr>
              <a:t>', 'ceil', 'comb', '</a:t>
            </a:r>
            <a:r>
              <a:rPr lang="en-US" altLang="en-US" sz="1200" dirty="0" err="1">
                <a:solidFill>
                  <a:srgbClr val="0000FF"/>
                </a:solidFill>
              </a:rPr>
              <a:t>copysign</a:t>
            </a:r>
            <a:r>
              <a:rPr lang="en-US" altLang="en-US" sz="1200" dirty="0">
                <a:solidFill>
                  <a:srgbClr val="0000FF"/>
                </a:solidFill>
              </a:rPr>
              <a:t>', 'cos', '</a:t>
            </a:r>
            <a:r>
              <a:rPr lang="en-US" altLang="en-US" sz="1200" dirty="0" err="1">
                <a:solidFill>
                  <a:srgbClr val="0000FF"/>
                </a:solidFill>
              </a:rPr>
              <a:t>cosh</a:t>
            </a:r>
            <a:r>
              <a:rPr lang="en-US" altLang="en-US" sz="1200" dirty="0">
                <a:solidFill>
                  <a:srgbClr val="0000FF"/>
                </a:solidFill>
              </a:rPr>
              <a:t>', 'degrees', '</a:t>
            </a:r>
            <a:r>
              <a:rPr lang="en-US" altLang="en-US" sz="1200" dirty="0" err="1">
                <a:solidFill>
                  <a:srgbClr val="0000FF"/>
                </a:solidFill>
              </a:rPr>
              <a:t>dist</a:t>
            </a:r>
            <a:r>
              <a:rPr lang="en-US" altLang="en-US" sz="1200" dirty="0">
                <a:solidFill>
                  <a:srgbClr val="0000FF"/>
                </a:solidFill>
              </a:rPr>
              <a:t>', 'e', 'erf', '</a:t>
            </a:r>
            <a:r>
              <a:rPr lang="en-US" altLang="en-US" sz="1200" dirty="0" err="1">
                <a:solidFill>
                  <a:srgbClr val="0000FF"/>
                </a:solidFill>
              </a:rPr>
              <a:t>erfc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exp</a:t>
            </a:r>
            <a:r>
              <a:rPr lang="en-US" altLang="en-US" sz="1200" dirty="0">
                <a:solidFill>
                  <a:srgbClr val="0000FF"/>
                </a:solidFill>
              </a:rPr>
              <a:t>', 'expm1', '</a:t>
            </a:r>
            <a:r>
              <a:rPr lang="en-US" altLang="en-US" sz="1200" dirty="0" err="1">
                <a:solidFill>
                  <a:srgbClr val="0000FF"/>
                </a:solidFill>
              </a:rPr>
              <a:t>fabs</a:t>
            </a:r>
            <a:r>
              <a:rPr lang="en-US" altLang="en-US" sz="1200" dirty="0">
                <a:solidFill>
                  <a:srgbClr val="0000FF"/>
                </a:solidFill>
              </a:rPr>
              <a:t>', 'factorial', 'floor', '</a:t>
            </a:r>
            <a:r>
              <a:rPr lang="en-US" altLang="en-US" sz="1200" dirty="0" err="1">
                <a:solidFill>
                  <a:srgbClr val="0000FF"/>
                </a:solidFill>
              </a:rPr>
              <a:t>fmod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frexp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fsum</a:t>
            </a:r>
            <a:r>
              <a:rPr lang="en-US" altLang="en-US" sz="1200" dirty="0">
                <a:solidFill>
                  <a:srgbClr val="0000FF"/>
                </a:solidFill>
              </a:rPr>
              <a:t>', 'gamma', '</a:t>
            </a:r>
            <a:r>
              <a:rPr lang="en-US" altLang="en-US" sz="1200" dirty="0" err="1">
                <a:solidFill>
                  <a:srgbClr val="0000FF"/>
                </a:solidFill>
              </a:rPr>
              <a:t>gcd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hypot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inf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isclose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isfinite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isinf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isnan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isqrt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ldexp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200" dirty="0" err="1">
                <a:solidFill>
                  <a:srgbClr val="0000FF"/>
                </a:solidFill>
              </a:rPr>
              <a:t>lgamma</a:t>
            </a:r>
            <a:r>
              <a:rPr lang="en-US" altLang="en-US" sz="1200" dirty="0">
                <a:solidFill>
                  <a:srgbClr val="0000FF"/>
                </a:solidFill>
              </a:rPr>
              <a:t>', 'log', 'log10', 'log1p', 'log2', '</a:t>
            </a:r>
            <a:r>
              <a:rPr lang="en-US" altLang="en-US" sz="1200" dirty="0" err="1">
                <a:solidFill>
                  <a:srgbClr val="0000FF"/>
                </a:solidFill>
              </a:rPr>
              <a:t>modf</a:t>
            </a:r>
            <a:r>
              <a:rPr lang="en-US" altLang="en-US" sz="1200" dirty="0">
                <a:solidFill>
                  <a:srgbClr val="0000FF"/>
                </a:solidFill>
              </a:rPr>
              <a:t>', 'nan', 'perm', '</a:t>
            </a:r>
            <a:r>
              <a:rPr lang="en-US" altLang="en-US" sz="1600" b="1" dirty="0">
                <a:solidFill>
                  <a:srgbClr val="0000FF"/>
                </a:solidFill>
              </a:rPr>
              <a:t>pi</a:t>
            </a:r>
            <a:r>
              <a:rPr lang="en-US" altLang="en-US" sz="1200" dirty="0">
                <a:solidFill>
                  <a:srgbClr val="0000FF"/>
                </a:solidFill>
              </a:rPr>
              <a:t>', '</a:t>
            </a:r>
            <a:r>
              <a:rPr lang="en-US" altLang="en-US" sz="1600" b="1" dirty="0">
                <a:solidFill>
                  <a:srgbClr val="0000FF"/>
                </a:solidFill>
              </a:rPr>
              <a:t>pow</a:t>
            </a:r>
            <a:r>
              <a:rPr lang="en-US" altLang="en-US" sz="1200" dirty="0">
                <a:solidFill>
                  <a:srgbClr val="0000FF"/>
                </a:solidFill>
              </a:rPr>
              <a:t>', 'prod', 'radians', 'remainder', 'sin', '</a:t>
            </a:r>
            <a:r>
              <a:rPr lang="en-US" altLang="en-US" sz="1200" dirty="0" err="1">
                <a:solidFill>
                  <a:srgbClr val="0000FF"/>
                </a:solidFill>
              </a:rPr>
              <a:t>sinh</a:t>
            </a:r>
            <a:r>
              <a:rPr lang="en-US" altLang="en-US" sz="1200" dirty="0">
                <a:solidFill>
                  <a:srgbClr val="0000FF"/>
                </a:solidFill>
              </a:rPr>
              <a:t>', </a:t>
            </a:r>
            <a:r>
              <a:rPr lang="en-US" altLang="en-US" sz="1600" b="1" dirty="0">
                <a:solidFill>
                  <a:srgbClr val="0000FF"/>
                </a:solidFill>
              </a:rPr>
              <a:t>'</a:t>
            </a:r>
            <a:r>
              <a:rPr lang="en-US" altLang="en-US" sz="1600" b="1" dirty="0" err="1">
                <a:solidFill>
                  <a:srgbClr val="0000FF"/>
                </a:solidFill>
              </a:rPr>
              <a:t>sqrt</a:t>
            </a:r>
            <a:r>
              <a:rPr lang="en-US" altLang="en-US" sz="1200" dirty="0">
                <a:solidFill>
                  <a:srgbClr val="0000FF"/>
                </a:solidFill>
              </a:rPr>
              <a:t>', 'tan', '</a:t>
            </a:r>
            <a:r>
              <a:rPr lang="en-US" altLang="en-US" sz="1200" dirty="0" err="1">
                <a:solidFill>
                  <a:srgbClr val="0000FF"/>
                </a:solidFill>
              </a:rPr>
              <a:t>tanh</a:t>
            </a:r>
            <a:r>
              <a:rPr lang="en-US" altLang="en-US" sz="1200" dirty="0">
                <a:solidFill>
                  <a:srgbClr val="0000FF"/>
                </a:solidFill>
              </a:rPr>
              <a:t>', 'tau', '</a:t>
            </a:r>
            <a:r>
              <a:rPr lang="en-US" altLang="en-US" sz="1200" dirty="0" err="1">
                <a:solidFill>
                  <a:srgbClr val="0000FF"/>
                </a:solidFill>
              </a:rPr>
              <a:t>trunc</a:t>
            </a:r>
            <a:r>
              <a:rPr lang="en-US" altLang="en-US" sz="1200" dirty="0" smtClean="0">
                <a:solidFill>
                  <a:srgbClr val="0000FF"/>
                </a:solidFill>
              </a:rPr>
              <a:t>']</a:t>
            </a:r>
            <a:endParaRPr lang="en-US" altLang="en-US" sz="25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13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Create a </a:t>
            </a:r>
            <a:r>
              <a:rPr lang="en-US" dirty="0" smtClean="0"/>
              <a:t>Module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create a module just save the code you want in a file with the file extension .</a:t>
            </a:r>
            <a:r>
              <a:rPr lang="en-US" dirty="0" err="1"/>
              <a:t>py</a:t>
            </a:r>
            <a:r>
              <a:rPr lang="en-US" dirty="0"/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2819400"/>
            <a:ext cx="4495800" cy="1524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500" b="1" u="sng" dirty="0" smtClean="0"/>
              <a:t>Program 1 (mymodule.py):</a:t>
            </a:r>
          </a:p>
          <a:p>
            <a:pPr marL="0" indent="0">
              <a:buNone/>
            </a:pPr>
            <a:r>
              <a:rPr lang="en-US" altLang="en-US" sz="2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altLang="en-US" sz="2500" dirty="0">
                <a:solidFill>
                  <a:schemeClr val="tx1"/>
                </a:solidFill>
              </a:rPr>
              <a:t> </a:t>
            </a:r>
            <a:r>
              <a:rPr lang="en-US" altLang="en-US" sz="2500" dirty="0">
                <a:solidFill>
                  <a:srgbClr val="0000FF"/>
                </a:solidFill>
              </a:rPr>
              <a:t>greeting</a:t>
            </a:r>
            <a:r>
              <a:rPr lang="en-US" altLang="en-US" sz="2500" dirty="0" smtClean="0">
                <a:solidFill>
                  <a:schemeClr val="tx1"/>
                </a:solidFill>
              </a:rPr>
              <a:t> ( name ):</a:t>
            </a:r>
            <a:endParaRPr lang="en-US" altLang="en-US" sz="2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500" dirty="0">
                <a:solidFill>
                  <a:schemeClr val="tx1"/>
                </a:solidFill>
              </a:rPr>
              <a:t>  </a:t>
            </a:r>
            <a:r>
              <a:rPr lang="en-US" altLang="en-US" sz="2500" dirty="0" smtClean="0">
                <a:solidFill>
                  <a:schemeClr val="tx1"/>
                </a:solidFill>
              </a:rPr>
              <a:t>  </a:t>
            </a:r>
            <a:r>
              <a:rPr lang="en-US" altLang="en-US" sz="2500" dirty="0" smtClean="0">
                <a:solidFill>
                  <a:srgbClr val="7030A0"/>
                </a:solidFill>
              </a:rPr>
              <a:t>print</a:t>
            </a:r>
            <a:r>
              <a:rPr lang="en-US" altLang="en-US" sz="2500" dirty="0" smtClean="0">
                <a:solidFill>
                  <a:schemeClr val="tx1"/>
                </a:solidFill>
              </a:rPr>
              <a:t> ( </a:t>
            </a:r>
            <a:r>
              <a:rPr lang="en-US" altLang="en-US" sz="2500" dirty="0" smtClean="0">
                <a:solidFill>
                  <a:srgbClr val="008000"/>
                </a:solidFill>
              </a:rPr>
              <a:t>"</a:t>
            </a:r>
            <a:r>
              <a:rPr lang="en-US" altLang="en-US" sz="2500" dirty="0">
                <a:solidFill>
                  <a:srgbClr val="008000"/>
                </a:solidFill>
              </a:rPr>
              <a:t>Hello</a:t>
            </a:r>
            <a:r>
              <a:rPr lang="en-US" altLang="en-US" sz="2500" dirty="0" smtClean="0">
                <a:solidFill>
                  <a:srgbClr val="008000"/>
                </a:solidFill>
              </a:rPr>
              <a:t>, "</a:t>
            </a:r>
            <a:r>
              <a:rPr lang="en-US" altLang="en-US" sz="2500" dirty="0" smtClean="0">
                <a:solidFill>
                  <a:schemeClr val="tx1"/>
                </a:solidFill>
              </a:rPr>
              <a:t> + </a:t>
            </a:r>
            <a:r>
              <a:rPr lang="en-US" altLang="en-US" sz="2500" dirty="0">
                <a:solidFill>
                  <a:schemeClr val="tx1"/>
                </a:solidFill>
              </a:rPr>
              <a:t>name)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495800"/>
            <a:ext cx="4495800" cy="1524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500" b="1" u="sng" dirty="0" smtClean="0"/>
              <a:t>Program 2 (program.py):</a:t>
            </a:r>
          </a:p>
          <a:p>
            <a:pPr marL="0" indent="0">
              <a:buNone/>
            </a:pPr>
            <a:r>
              <a:rPr lang="en-US" altLang="en-US" sz="2500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altLang="en-US" sz="2500" dirty="0" smtClean="0">
                <a:solidFill>
                  <a:schemeClr val="tx1"/>
                </a:solidFill>
              </a:rPr>
              <a:t> </a:t>
            </a:r>
            <a:r>
              <a:rPr lang="en-US" altLang="en-US" sz="2500" dirty="0" err="1" smtClean="0">
                <a:solidFill>
                  <a:schemeClr val="tx1"/>
                </a:solidFill>
              </a:rPr>
              <a:t>mymodule</a:t>
            </a:r>
            <a:endParaRPr lang="en-US" altLang="en-US" sz="2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500" dirty="0" err="1" smtClean="0">
                <a:solidFill>
                  <a:schemeClr val="tx1"/>
                </a:solidFill>
              </a:rPr>
              <a:t>mymodule.greeting</a:t>
            </a:r>
            <a:r>
              <a:rPr lang="en-US" altLang="en-US" sz="2500" dirty="0" smtClean="0">
                <a:solidFill>
                  <a:schemeClr val="tx1"/>
                </a:solidFill>
              </a:rPr>
              <a:t>(</a:t>
            </a:r>
            <a:r>
              <a:rPr lang="en-US" altLang="en-US" sz="2500" dirty="0" smtClean="0">
                <a:solidFill>
                  <a:srgbClr val="008000"/>
                </a:solidFill>
              </a:rPr>
              <a:t>"Kelvin"</a:t>
            </a:r>
            <a:r>
              <a:rPr lang="en-US" altLang="en-US" sz="2500" dirty="0" smtClean="0">
                <a:solidFill>
                  <a:schemeClr val="tx1"/>
                </a:solidFill>
              </a:rPr>
              <a:t>)</a:t>
            </a:r>
            <a:endParaRPr lang="en-US" altLang="en-US" sz="25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10464" y="2819400"/>
            <a:ext cx="3505200" cy="12464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500" b="1" u="sng" dirty="0" smtClean="0"/>
              <a:t>Output:</a:t>
            </a:r>
          </a:p>
          <a:p>
            <a:r>
              <a:rPr lang="en-US" altLang="en-US" sz="2500" dirty="0" smtClean="0">
                <a:solidFill>
                  <a:srgbClr val="0000FF"/>
                </a:solidFill>
              </a:rPr>
              <a:t>Hello, Kelvin</a:t>
            </a:r>
          </a:p>
          <a:p>
            <a:endParaRPr lang="en-US" altLang="en-US" sz="2500" dirty="0">
              <a:solidFill>
                <a:srgbClr val="0000FF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296211" y="4495800"/>
            <a:ext cx="3628736" cy="1116740"/>
          </a:xfrm>
          <a:prstGeom prst="wedgeRoundRectCallout">
            <a:avLst>
              <a:gd name="adj1" fmla="val -66763"/>
              <a:gd name="adj2" fmla="val 5130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smtClean="0"/>
              <a:t>Note: When using a function from a module, use the syntax: </a:t>
            </a:r>
            <a:r>
              <a:rPr lang="en-US" sz="2000" b="1" dirty="0" err="1" smtClean="0"/>
              <a:t>module_name</a:t>
            </a:r>
            <a:r>
              <a:rPr lang="en-US" sz="2000" b="1" dirty="0" smtClean="0"/>
              <a:t> . </a:t>
            </a:r>
            <a:r>
              <a:rPr lang="en-US" sz="2000" b="1" dirty="0" err="1" smtClean="0"/>
              <a:t>function_name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348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Import Module using keyword </a:t>
            </a:r>
            <a:r>
              <a:rPr lang="en-HK" b="1" dirty="0" smtClean="0">
                <a:solidFill>
                  <a:schemeClr val="accent6">
                    <a:lumMod val="75000"/>
                  </a:schemeClr>
                </a:solidFill>
              </a:rPr>
              <a:t>from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sz="2000" dirty="0" smtClean="0"/>
              <a:t>The </a:t>
            </a:r>
            <a:r>
              <a:rPr lang="en-HK" sz="2000" b="1" dirty="0" smtClean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HK" sz="2000" dirty="0" smtClean="0"/>
              <a:t> keyword can be used to import only parts from a module</a:t>
            </a:r>
          </a:p>
          <a:p>
            <a:r>
              <a:rPr lang="en-HK" sz="2000" dirty="0" smtClean="0"/>
              <a:t>To import all objects (functions, variables, classes, etc.) from a </a:t>
            </a:r>
            <a:r>
              <a:rPr lang="en-HK" sz="2000" dirty="0"/>
              <a:t>module, import * statement can be used </a:t>
            </a:r>
            <a:r>
              <a:rPr lang="en-HK" sz="2000" dirty="0">
                <a:solidFill>
                  <a:srgbClr val="FF0000"/>
                </a:solidFill>
              </a:rPr>
              <a:t>(Not recommended)</a:t>
            </a:r>
          </a:p>
          <a:p>
            <a:pPr lvl="1"/>
            <a:r>
              <a:rPr lang="en-HK" sz="2000" dirty="0" smtClean="0"/>
              <a:t>E.g. </a:t>
            </a:r>
            <a:r>
              <a:rPr lang="en-HK" sz="2000" dirty="0" smtClean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HK" sz="2000" dirty="0" smtClean="0"/>
              <a:t> </a:t>
            </a:r>
            <a:r>
              <a:rPr lang="en-HK" sz="2000" dirty="0" err="1" smtClean="0"/>
              <a:t>mymodule</a:t>
            </a:r>
            <a:r>
              <a:rPr lang="en-HK" sz="2000" dirty="0" smtClean="0"/>
              <a:t> </a:t>
            </a:r>
            <a:r>
              <a:rPr lang="en-HK" sz="2000" dirty="0" smtClean="0">
                <a:solidFill>
                  <a:schemeClr val="accent6">
                    <a:lumMod val="75000"/>
                  </a:schemeClr>
                </a:solidFill>
              </a:rPr>
              <a:t>import * </a:t>
            </a:r>
            <a:r>
              <a:rPr lang="en-HK" sz="2000" dirty="0" smtClean="0">
                <a:solidFill>
                  <a:srgbClr val="FF0000"/>
                </a:solidFill>
              </a:rPr>
              <a:t>(Not recommended)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9517" y="2971847"/>
            <a:ext cx="4038600" cy="31719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000" b="1" u="sng" dirty="0" smtClean="0">
                <a:solidFill>
                  <a:schemeClr val="tx1"/>
                </a:solidFill>
              </a:rPr>
              <a:t>Program 1 (mymodule.py):</a:t>
            </a:r>
          </a:p>
          <a:p>
            <a:pPr marL="0" indent="0">
              <a:buNone/>
            </a:pPr>
            <a:r>
              <a:rPr lang="en-US" alt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altLang="en-US" sz="2000" dirty="0">
                <a:solidFill>
                  <a:schemeClr val="tx1"/>
                </a:solidFill>
              </a:rPr>
              <a:t> </a:t>
            </a:r>
            <a:r>
              <a:rPr lang="en-US" altLang="en-US" sz="2000" dirty="0" smtClean="0">
                <a:solidFill>
                  <a:srgbClr val="0000FF"/>
                </a:solidFill>
              </a:rPr>
              <a:t>greeting</a:t>
            </a:r>
            <a:r>
              <a:rPr lang="en-US" altLang="en-US" sz="2000" dirty="0" smtClean="0">
                <a:solidFill>
                  <a:schemeClr val="tx1"/>
                </a:solidFill>
              </a:rPr>
              <a:t> ( name ):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    </a:t>
            </a:r>
            <a:r>
              <a:rPr lang="en-US" altLang="en-US" sz="2000" dirty="0" smtClean="0">
                <a:solidFill>
                  <a:schemeClr val="tx1"/>
                </a:solidFill>
              </a:rPr>
              <a:t>print ( </a:t>
            </a:r>
            <a:r>
              <a:rPr lang="en-US" altLang="en-US" sz="2000" dirty="0" smtClean="0">
                <a:solidFill>
                  <a:srgbClr val="008000"/>
                </a:solidFill>
              </a:rPr>
              <a:t>"</a:t>
            </a:r>
            <a:r>
              <a:rPr lang="en-US" altLang="en-US" sz="2000" dirty="0">
                <a:solidFill>
                  <a:srgbClr val="008000"/>
                </a:solidFill>
              </a:rPr>
              <a:t>Hello, "</a:t>
            </a:r>
            <a:r>
              <a:rPr lang="en-US" altLang="en-US" sz="2000" dirty="0">
                <a:solidFill>
                  <a:schemeClr val="tx1"/>
                </a:solidFill>
              </a:rPr>
              <a:t> + </a:t>
            </a:r>
            <a:r>
              <a:rPr lang="en-US" altLang="en-US" sz="2000" dirty="0" smtClean="0">
                <a:solidFill>
                  <a:schemeClr val="tx1"/>
                </a:solidFill>
              </a:rPr>
              <a:t>name )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person1 = {</a:t>
            </a:r>
          </a:p>
          <a:p>
            <a:pPr marL="0" indent="0"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    </a:t>
            </a:r>
            <a:r>
              <a:rPr lang="en-US" altLang="en-US" sz="2000" dirty="0">
                <a:solidFill>
                  <a:srgbClr val="008000"/>
                </a:solidFill>
              </a:rPr>
              <a:t>"name</a:t>
            </a:r>
            <a:r>
              <a:rPr lang="en-US" altLang="en-US" sz="2000" dirty="0" smtClean="0">
                <a:solidFill>
                  <a:srgbClr val="008000"/>
                </a:solidFill>
              </a:rPr>
              <a:t>"</a:t>
            </a:r>
            <a:r>
              <a:rPr lang="en-US" altLang="en-US" sz="2000" dirty="0" smtClean="0">
                <a:solidFill>
                  <a:schemeClr val="tx1"/>
                </a:solidFill>
              </a:rPr>
              <a:t> : </a:t>
            </a:r>
            <a:r>
              <a:rPr lang="en-US" altLang="en-US" sz="2000" dirty="0">
                <a:solidFill>
                  <a:srgbClr val="008000"/>
                </a:solidFill>
              </a:rPr>
              <a:t>"Kelvin"</a:t>
            </a:r>
            <a:r>
              <a:rPr lang="en-US" altLang="en-US" sz="2000" dirty="0">
                <a:solidFill>
                  <a:schemeClr val="tx1"/>
                </a:solidFill>
              </a:rPr>
              <a:t>,</a:t>
            </a:r>
          </a:p>
          <a:p>
            <a:pPr marL="0" indent="0">
              <a:buNone/>
            </a:pPr>
            <a:r>
              <a:rPr lang="en-US" altLang="en-US" sz="2000" dirty="0" smtClean="0">
                <a:solidFill>
                  <a:schemeClr val="tx1"/>
                </a:solidFill>
              </a:rPr>
              <a:t>    </a:t>
            </a:r>
            <a:r>
              <a:rPr lang="en-US" altLang="en-US" sz="2000" dirty="0">
                <a:solidFill>
                  <a:srgbClr val="008000"/>
                </a:solidFill>
              </a:rPr>
              <a:t>"email"</a:t>
            </a:r>
            <a:r>
              <a:rPr lang="en-US" altLang="en-US" sz="2000" dirty="0">
                <a:solidFill>
                  <a:schemeClr val="tx1"/>
                </a:solidFill>
              </a:rPr>
              <a:t> : </a:t>
            </a:r>
            <a:r>
              <a:rPr lang="en-US" altLang="en-US" sz="2000" dirty="0">
                <a:solidFill>
                  <a:srgbClr val="008000"/>
                </a:solidFill>
              </a:rPr>
              <a:t>"kelvinyip@vtc.edu.hk"</a:t>
            </a:r>
            <a:r>
              <a:rPr lang="en-US" altLang="en-US" sz="2000" dirty="0">
                <a:solidFill>
                  <a:schemeClr val="tx1"/>
                </a:solidFill>
              </a:rPr>
              <a:t>,</a:t>
            </a:r>
            <a:endParaRPr lang="en-US" altLang="en-US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000" dirty="0" smtClean="0">
                <a:solidFill>
                  <a:schemeClr val="tx1"/>
                </a:solidFill>
              </a:rPr>
              <a:t>    </a:t>
            </a:r>
            <a:r>
              <a:rPr lang="en-US" altLang="en-US" sz="2000" dirty="0">
                <a:solidFill>
                  <a:srgbClr val="008000"/>
                </a:solidFill>
              </a:rPr>
              <a:t>"</a:t>
            </a:r>
            <a:r>
              <a:rPr lang="en-US" altLang="en-US" sz="2000" dirty="0" err="1">
                <a:solidFill>
                  <a:srgbClr val="008000"/>
                </a:solidFill>
              </a:rPr>
              <a:t>tel</a:t>
            </a:r>
            <a:r>
              <a:rPr lang="en-US" altLang="en-US" sz="2000" dirty="0" smtClean="0">
                <a:solidFill>
                  <a:srgbClr val="008000"/>
                </a:solidFill>
              </a:rPr>
              <a:t>"</a:t>
            </a:r>
            <a:r>
              <a:rPr lang="en-US" altLang="en-US" sz="2000" dirty="0" smtClean="0">
                <a:solidFill>
                  <a:schemeClr val="tx1"/>
                </a:solidFill>
              </a:rPr>
              <a:t> : </a:t>
            </a:r>
            <a:r>
              <a:rPr lang="en-US" altLang="en-US" sz="2000" dirty="0">
                <a:solidFill>
                  <a:schemeClr val="tx1"/>
                </a:solidFill>
              </a:rPr>
              <a:t>25952537,</a:t>
            </a:r>
          </a:p>
          <a:p>
            <a:pPr marL="0" indent="0">
              <a:buNone/>
            </a:pPr>
            <a:r>
              <a:rPr lang="en-US" altLang="en-US" sz="2000" dirty="0" smtClean="0">
                <a:solidFill>
                  <a:schemeClr val="tx1"/>
                </a:solidFill>
              </a:rPr>
              <a:t>    </a:t>
            </a:r>
            <a:r>
              <a:rPr lang="en-US" altLang="en-US" sz="2000" dirty="0">
                <a:solidFill>
                  <a:srgbClr val="008000"/>
                </a:solidFill>
              </a:rPr>
              <a:t>"room</a:t>
            </a:r>
            <a:r>
              <a:rPr lang="en-US" altLang="en-US" sz="2000" dirty="0" smtClean="0">
                <a:solidFill>
                  <a:srgbClr val="008000"/>
                </a:solidFill>
              </a:rPr>
              <a:t>"</a:t>
            </a:r>
            <a:r>
              <a:rPr lang="en-US" altLang="en-US" sz="2000" dirty="0" smtClean="0">
                <a:solidFill>
                  <a:schemeClr val="tx1"/>
                </a:solidFill>
              </a:rPr>
              <a:t> : </a:t>
            </a:r>
            <a:r>
              <a:rPr lang="en-US" altLang="en-US" sz="2000" dirty="0">
                <a:solidFill>
                  <a:schemeClr val="tx1"/>
                </a:solidFill>
              </a:rPr>
              <a:t>302</a:t>
            </a:r>
          </a:p>
          <a:p>
            <a:pPr marL="0" indent="0"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41086" y="2971847"/>
            <a:ext cx="3962400" cy="10383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000" b="1" u="sng" dirty="0" smtClean="0">
                <a:solidFill>
                  <a:schemeClr val="tx1"/>
                </a:solidFill>
              </a:rPr>
              <a:t>Program 2 (program.py):</a:t>
            </a:r>
          </a:p>
          <a:p>
            <a:pPr marL="0" indent="0">
              <a:buNone/>
            </a:pPr>
            <a:r>
              <a:rPr lang="en-US" altLang="en-US" sz="20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altLang="en-US" sz="2000" dirty="0">
                <a:solidFill>
                  <a:schemeClr val="tx1"/>
                </a:solidFill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</a:rPr>
              <a:t>mymodule</a:t>
            </a:r>
            <a:r>
              <a:rPr lang="en-US" altLang="en-US" sz="2000" dirty="0">
                <a:solidFill>
                  <a:schemeClr val="tx1"/>
                </a:solidFill>
              </a:rPr>
              <a:t> </a:t>
            </a:r>
            <a:r>
              <a:rPr lang="en-US" altLang="en-US" sz="20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altLang="en-US" sz="2000" dirty="0">
                <a:solidFill>
                  <a:schemeClr val="tx1"/>
                </a:solidFill>
              </a:rPr>
              <a:t> person1</a:t>
            </a:r>
          </a:p>
          <a:p>
            <a:pPr marL="0" indent="0">
              <a:buNone/>
            </a:pPr>
            <a:r>
              <a:rPr lang="en-US" altLang="en-US" sz="2000" dirty="0">
                <a:solidFill>
                  <a:srgbClr val="7030A0"/>
                </a:solidFill>
              </a:rPr>
              <a:t>print</a:t>
            </a:r>
            <a:r>
              <a:rPr lang="en-US" altLang="en-US" sz="2000" dirty="0">
                <a:solidFill>
                  <a:schemeClr val="tx1"/>
                </a:solidFill>
              </a:rPr>
              <a:t> ( </a:t>
            </a:r>
            <a:r>
              <a:rPr lang="en-US" altLang="en-US" sz="2000" dirty="0" smtClean="0">
                <a:solidFill>
                  <a:schemeClr val="tx1"/>
                </a:solidFill>
              </a:rPr>
              <a:t>person1 [</a:t>
            </a:r>
            <a:r>
              <a:rPr lang="en-US" altLang="en-US" sz="2000" dirty="0" smtClean="0">
                <a:solidFill>
                  <a:srgbClr val="008000"/>
                </a:solidFill>
              </a:rPr>
              <a:t>"email"</a:t>
            </a:r>
            <a:r>
              <a:rPr lang="en-US" altLang="en-US" sz="2000" dirty="0" smtClean="0">
                <a:solidFill>
                  <a:schemeClr val="tx1"/>
                </a:solidFill>
              </a:rPr>
              <a:t>] </a:t>
            </a:r>
            <a:r>
              <a:rPr lang="en-US" altLang="en-US" sz="20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41086" y="4245525"/>
            <a:ext cx="396240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 b="1" u="sng" dirty="0" smtClean="0"/>
              <a:t>Output:</a:t>
            </a:r>
          </a:p>
          <a:p>
            <a:r>
              <a:rPr lang="en-US" altLang="en-US" sz="2000" dirty="0" smtClean="0">
                <a:solidFill>
                  <a:srgbClr val="0000FF"/>
                </a:solidFill>
              </a:rPr>
              <a:t>kelvinyip@vtc.edu.hk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2743200" y="5262150"/>
            <a:ext cx="6060286" cy="1402528"/>
          </a:xfrm>
          <a:prstGeom prst="wedgeRoundRectCallout">
            <a:avLst>
              <a:gd name="adj1" fmla="val -38712"/>
              <a:gd name="adj2" fmla="val 4220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smtClean="0"/>
              <a:t>Note: When importing using the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2000" dirty="0" smtClean="0"/>
              <a:t> keyword, do not use the module name when referring to elements in the module.</a:t>
            </a:r>
          </a:p>
          <a:p>
            <a:r>
              <a:rPr lang="en-US" sz="2000" dirty="0" smtClean="0"/>
              <a:t>e.g. person1["email"], </a:t>
            </a:r>
            <a:r>
              <a:rPr lang="en-US" sz="2000" b="1" dirty="0" smtClean="0"/>
              <a:t>not</a:t>
            </a:r>
            <a:r>
              <a:rPr lang="en-US" sz="2000" dirty="0" smtClean="0"/>
              <a:t> </a:t>
            </a:r>
            <a:r>
              <a:rPr lang="en-US" sz="2000" strike="sngStrike" dirty="0" smtClean="0"/>
              <a:t>mymodule.person1["email"]</a:t>
            </a:r>
            <a:endParaRPr lang="en-US" sz="2000" b="1" strike="sngStrike" dirty="0"/>
          </a:p>
        </p:txBody>
      </p:sp>
    </p:spTree>
    <p:extLst>
      <p:ext uri="{BB962C8B-B14F-4D97-AF65-F5344CB8AC3E}">
        <p14:creationId xmlns:p14="http://schemas.microsoft.com/office/powerpoint/2010/main" val="405916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Syntax of import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879" y="1314450"/>
            <a:ext cx="3697121" cy="23431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b="1" u="sng" dirty="0" smtClean="0"/>
              <a:t>Syntax 1:</a:t>
            </a:r>
          </a:p>
          <a:p>
            <a:pPr marL="0" indent="0">
              <a:buNone/>
            </a:pPr>
            <a:r>
              <a:rPr lang="en-US" b="1" dirty="0" smtClean="0"/>
              <a:t>import [module]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rgbClr val="C00000"/>
                </a:solidFill>
              </a:rPr>
              <a:t>#</a:t>
            </a:r>
            <a:r>
              <a:rPr lang="en-US" altLang="en-US" dirty="0">
                <a:solidFill>
                  <a:srgbClr val="C00000"/>
                </a:solidFill>
              </a:rPr>
              <a:t> </a:t>
            </a:r>
            <a:r>
              <a:rPr lang="en-US" altLang="en-US" dirty="0" smtClean="0">
                <a:solidFill>
                  <a:srgbClr val="C00000"/>
                </a:solidFill>
              </a:rPr>
              <a:t>Import the whole 'random' module</a:t>
            </a:r>
            <a:endParaRPr lang="en-US" alt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altLang="en-US" dirty="0" smtClean="0">
                <a:solidFill>
                  <a:schemeClr val="tx1"/>
                </a:solidFill>
              </a:rPr>
              <a:t> random</a:t>
            </a:r>
            <a:endParaRPr lang="en-US" alt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dirty="0" smtClean="0">
                <a:solidFill>
                  <a:srgbClr val="C00000"/>
                </a:solidFill>
              </a:rPr>
              <a:t># Use '</a:t>
            </a:r>
            <a:r>
              <a:rPr lang="en-US" altLang="en-US" dirty="0" err="1" smtClean="0">
                <a:solidFill>
                  <a:srgbClr val="C00000"/>
                </a:solidFill>
              </a:rPr>
              <a:t>randint</a:t>
            </a:r>
            <a:r>
              <a:rPr lang="en-US" altLang="en-US" dirty="0" smtClean="0">
                <a:solidFill>
                  <a:srgbClr val="C00000"/>
                </a:solidFill>
              </a:rPr>
              <a:t>' function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rgbClr val="C00000"/>
                </a:solidFill>
              </a:rPr>
              <a:t># under 'random' module</a:t>
            </a:r>
            <a:endParaRPr lang="en-US" alt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HK" altLang="en-US" dirty="0" smtClean="0">
                <a:solidFill>
                  <a:srgbClr val="7030A0"/>
                </a:solidFill>
              </a:rPr>
              <a:t>print</a:t>
            </a:r>
            <a:r>
              <a:rPr lang="en-HK" altLang="en-US" dirty="0" smtClean="0">
                <a:solidFill>
                  <a:schemeClr val="tx1"/>
                </a:solidFill>
              </a:rPr>
              <a:t> ( </a:t>
            </a:r>
            <a:r>
              <a:rPr lang="en-HK" altLang="en-US" dirty="0" err="1">
                <a:solidFill>
                  <a:schemeClr val="tx1"/>
                </a:solidFill>
              </a:rPr>
              <a:t>random.randint</a:t>
            </a:r>
            <a:r>
              <a:rPr lang="en-HK" altLang="en-US" dirty="0">
                <a:solidFill>
                  <a:schemeClr val="tx1"/>
                </a:solidFill>
              </a:rPr>
              <a:t> (0, 5) </a:t>
            </a:r>
            <a:r>
              <a:rPr lang="en-HK" altLang="en-US" dirty="0" smtClean="0">
                <a:solidFill>
                  <a:schemeClr val="tx1"/>
                </a:solidFill>
              </a:rPr>
              <a:t>)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879" y="3857624"/>
            <a:ext cx="3697121" cy="285750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b="1" u="sng" dirty="0" smtClean="0"/>
              <a:t>Syntax 3:</a:t>
            </a:r>
          </a:p>
          <a:p>
            <a:pPr marL="0" indent="0">
              <a:buNone/>
            </a:pPr>
            <a:r>
              <a:rPr lang="en-US" b="1" dirty="0" smtClean="0"/>
              <a:t>import [module] as [</a:t>
            </a:r>
            <a:r>
              <a:rPr lang="en-US" b="1" dirty="0" err="1" smtClean="0"/>
              <a:t>new_name</a:t>
            </a:r>
            <a:r>
              <a:rPr lang="en-US" b="1" dirty="0" smtClean="0"/>
              <a:t>]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rgbClr val="C00000"/>
                </a:solidFill>
              </a:rPr>
              <a:t>#</a:t>
            </a:r>
            <a:r>
              <a:rPr lang="en-US" altLang="en-US" dirty="0">
                <a:solidFill>
                  <a:srgbClr val="C00000"/>
                </a:solidFill>
              </a:rPr>
              <a:t> </a:t>
            </a:r>
            <a:r>
              <a:rPr lang="en-US" altLang="en-US" dirty="0" smtClean="0">
                <a:solidFill>
                  <a:srgbClr val="C00000"/>
                </a:solidFill>
              </a:rPr>
              <a:t>Import the whole 'random' module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rgbClr val="C00000"/>
                </a:solidFill>
              </a:rPr>
              <a:t># The module name is changed to '</a:t>
            </a:r>
            <a:r>
              <a:rPr lang="en-US" altLang="en-US" dirty="0" err="1" smtClean="0">
                <a:solidFill>
                  <a:srgbClr val="C00000"/>
                </a:solidFill>
              </a:rPr>
              <a:t>rd</a:t>
            </a:r>
            <a:r>
              <a:rPr lang="en-US" altLang="en-US" dirty="0" smtClean="0">
                <a:solidFill>
                  <a:srgbClr val="C00000"/>
                </a:solidFill>
              </a:rPr>
              <a:t>'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rgbClr val="C00000"/>
                </a:solidFill>
              </a:rPr>
              <a:t># to avoid conflict</a:t>
            </a:r>
            <a:endParaRPr lang="en-US" alt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altLang="en-US" dirty="0" smtClean="0">
                <a:solidFill>
                  <a:schemeClr val="tx1"/>
                </a:solidFill>
              </a:rPr>
              <a:t> random </a:t>
            </a:r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altLang="en-US" dirty="0" smtClean="0">
                <a:solidFill>
                  <a:schemeClr val="tx1"/>
                </a:solidFill>
              </a:rPr>
              <a:t> </a:t>
            </a:r>
            <a:r>
              <a:rPr lang="en-US" altLang="en-US" dirty="0" err="1" smtClean="0">
                <a:solidFill>
                  <a:schemeClr val="tx1"/>
                </a:solidFill>
              </a:rPr>
              <a:t>rd</a:t>
            </a:r>
            <a:endParaRPr lang="en-US" alt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C00000"/>
                </a:solidFill>
              </a:rPr>
              <a:t># Use </a:t>
            </a:r>
            <a:r>
              <a:rPr lang="en-US" altLang="en-US" dirty="0" smtClean="0">
                <a:solidFill>
                  <a:srgbClr val="C00000"/>
                </a:solidFill>
              </a:rPr>
              <a:t>'</a:t>
            </a:r>
            <a:r>
              <a:rPr lang="en-US" altLang="en-US" dirty="0" err="1" smtClean="0">
                <a:solidFill>
                  <a:srgbClr val="C00000"/>
                </a:solidFill>
              </a:rPr>
              <a:t>rd</a:t>
            </a:r>
            <a:r>
              <a:rPr lang="en-US" altLang="en-US" dirty="0" smtClean="0">
                <a:solidFill>
                  <a:srgbClr val="C00000"/>
                </a:solidFill>
              </a:rPr>
              <a:t>' </a:t>
            </a:r>
            <a:r>
              <a:rPr lang="en-US" altLang="en-US" dirty="0">
                <a:solidFill>
                  <a:srgbClr val="C00000"/>
                </a:solidFill>
              </a:rPr>
              <a:t>to replace the </a:t>
            </a:r>
            <a:r>
              <a:rPr lang="en-US" altLang="en-US" dirty="0" smtClean="0">
                <a:solidFill>
                  <a:srgbClr val="C00000"/>
                </a:solidFill>
              </a:rPr>
              <a:t>original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rgbClr val="C00000"/>
                </a:solidFill>
              </a:rPr>
              <a:t># module </a:t>
            </a:r>
            <a:r>
              <a:rPr lang="en-US" altLang="en-US" dirty="0">
                <a:solidFill>
                  <a:srgbClr val="C00000"/>
                </a:solidFill>
              </a:rPr>
              <a:t>name </a:t>
            </a:r>
            <a:r>
              <a:rPr lang="en-US" altLang="en-US" dirty="0" smtClean="0">
                <a:solidFill>
                  <a:srgbClr val="C00000"/>
                </a:solidFill>
              </a:rPr>
              <a:t>'random'</a:t>
            </a:r>
            <a:endParaRPr lang="en-US" alt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en-US" dirty="0" smtClean="0">
                <a:solidFill>
                  <a:srgbClr val="7030A0"/>
                </a:solidFill>
              </a:rPr>
              <a:t>print</a:t>
            </a:r>
            <a:r>
              <a:rPr lang="en-US" altLang="en-US" dirty="0" smtClean="0">
                <a:solidFill>
                  <a:schemeClr val="tx1"/>
                </a:solidFill>
              </a:rPr>
              <a:t> ( </a:t>
            </a:r>
            <a:r>
              <a:rPr lang="en-US" altLang="en-US" dirty="0" err="1" smtClean="0">
                <a:solidFill>
                  <a:schemeClr val="tx1"/>
                </a:solidFill>
              </a:rPr>
              <a:t>rd.randint</a:t>
            </a:r>
            <a:r>
              <a:rPr lang="en-US" altLang="en-US" dirty="0" smtClean="0">
                <a:solidFill>
                  <a:schemeClr val="tx1"/>
                </a:solidFill>
              </a:rPr>
              <a:t>( 0, 5 ) 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2400" y="1314450"/>
            <a:ext cx="5068721" cy="234314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b="1" u="sng" dirty="0" smtClean="0"/>
              <a:t>Syntax 2:</a:t>
            </a:r>
          </a:p>
          <a:p>
            <a:pPr marL="0" indent="0">
              <a:buNone/>
            </a:pPr>
            <a:r>
              <a:rPr lang="en-US" b="1" dirty="0" smtClean="0"/>
              <a:t>from [module] import [name1, name2, …]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rgbClr val="C00000"/>
                </a:solidFill>
              </a:rPr>
              <a:t>#</a:t>
            </a:r>
            <a:r>
              <a:rPr lang="en-US" altLang="en-US" dirty="0">
                <a:solidFill>
                  <a:srgbClr val="C00000"/>
                </a:solidFill>
              </a:rPr>
              <a:t> </a:t>
            </a:r>
            <a:r>
              <a:rPr lang="en-US" altLang="en-US" dirty="0" smtClean="0">
                <a:solidFill>
                  <a:srgbClr val="C00000"/>
                </a:solidFill>
              </a:rPr>
              <a:t>Import a function '</a:t>
            </a:r>
            <a:r>
              <a:rPr lang="en-US" altLang="en-US" dirty="0" err="1" smtClean="0">
                <a:solidFill>
                  <a:srgbClr val="C00000"/>
                </a:solidFill>
              </a:rPr>
              <a:t>randint</a:t>
            </a:r>
            <a:r>
              <a:rPr lang="en-US" altLang="en-US" dirty="0" smtClean="0">
                <a:solidFill>
                  <a:srgbClr val="C00000"/>
                </a:solidFill>
              </a:rPr>
              <a:t>' from 'random' module</a:t>
            </a:r>
            <a:endParaRPr lang="en-US" alt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altLang="en-US" dirty="0" smtClean="0">
                <a:solidFill>
                  <a:schemeClr val="tx1"/>
                </a:solidFill>
              </a:rPr>
              <a:t> random </a:t>
            </a:r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altLang="en-US" dirty="0" smtClean="0">
                <a:solidFill>
                  <a:schemeClr val="tx1"/>
                </a:solidFill>
              </a:rPr>
              <a:t> </a:t>
            </a:r>
            <a:r>
              <a:rPr lang="en-US" altLang="en-US" dirty="0" err="1" smtClean="0">
                <a:solidFill>
                  <a:schemeClr val="tx1"/>
                </a:solidFill>
              </a:rPr>
              <a:t>randint</a:t>
            </a:r>
            <a:endParaRPr lang="en-US" alt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dirty="0" smtClean="0">
                <a:solidFill>
                  <a:srgbClr val="C00000"/>
                </a:solidFill>
              </a:rPr>
              <a:t># No need to refer to 'random' when using '</a:t>
            </a:r>
            <a:r>
              <a:rPr lang="en-US" altLang="en-US" dirty="0" err="1" smtClean="0">
                <a:solidFill>
                  <a:srgbClr val="C00000"/>
                </a:solidFill>
              </a:rPr>
              <a:t>randint</a:t>
            </a:r>
            <a:r>
              <a:rPr lang="en-US" altLang="en-US" dirty="0" smtClean="0">
                <a:solidFill>
                  <a:srgbClr val="C00000"/>
                </a:solidFill>
              </a:rPr>
              <a:t>'</a:t>
            </a:r>
            <a:endParaRPr lang="en-US" alt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en-US" dirty="0" smtClean="0">
                <a:solidFill>
                  <a:srgbClr val="7030A0"/>
                </a:solidFill>
              </a:rPr>
              <a:t>print</a:t>
            </a:r>
            <a:r>
              <a:rPr lang="en-US" altLang="en-US" dirty="0" smtClean="0">
                <a:solidFill>
                  <a:schemeClr val="tx1"/>
                </a:solidFill>
              </a:rPr>
              <a:t> ( </a:t>
            </a:r>
            <a:r>
              <a:rPr lang="en-US" altLang="en-US" dirty="0" err="1" smtClean="0">
                <a:solidFill>
                  <a:schemeClr val="tx1"/>
                </a:solidFill>
              </a:rPr>
              <a:t>randint</a:t>
            </a:r>
            <a:r>
              <a:rPr lang="en-US" altLang="en-US" dirty="0" smtClean="0">
                <a:solidFill>
                  <a:schemeClr val="tx1"/>
                </a:solidFill>
              </a:rPr>
              <a:t> (0, 5)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2400" y="3857624"/>
            <a:ext cx="5078247" cy="20859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b="1" u="sng" dirty="0" smtClean="0"/>
              <a:t>Syntax 4: (Strongly not recommended)</a:t>
            </a:r>
          </a:p>
          <a:p>
            <a:pPr marL="0" indent="0">
              <a:buNone/>
            </a:pPr>
            <a:r>
              <a:rPr lang="en-US" b="1" dirty="0" smtClean="0"/>
              <a:t>from [module] import *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rgbClr val="C00000"/>
                </a:solidFill>
              </a:rPr>
              <a:t>#</a:t>
            </a:r>
            <a:r>
              <a:rPr lang="en-US" altLang="en-US" dirty="0">
                <a:solidFill>
                  <a:srgbClr val="C00000"/>
                </a:solidFill>
              </a:rPr>
              <a:t> </a:t>
            </a:r>
            <a:r>
              <a:rPr lang="en-US" altLang="en-US" dirty="0" smtClean="0">
                <a:solidFill>
                  <a:srgbClr val="C00000"/>
                </a:solidFill>
              </a:rPr>
              <a:t>Import the whole 'random' module</a:t>
            </a:r>
            <a:endParaRPr lang="en-US" alt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altLang="en-US" dirty="0" smtClean="0">
                <a:solidFill>
                  <a:schemeClr val="tx1"/>
                </a:solidFill>
              </a:rPr>
              <a:t> random </a:t>
            </a:r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altLang="en-US" dirty="0" smtClean="0">
                <a:solidFill>
                  <a:schemeClr val="tx1"/>
                </a:solidFill>
              </a:rPr>
              <a:t> *</a:t>
            </a:r>
            <a:endParaRPr lang="en-US" alt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C00000"/>
                </a:solidFill>
              </a:rPr>
              <a:t># No need to refer to </a:t>
            </a:r>
            <a:r>
              <a:rPr lang="en-US" altLang="en-US" dirty="0" smtClean="0">
                <a:solidFill>
                  <a:srgbClr val="C00000"/>
                </a:solidFill>
              </a:rPr>
              <a:t>'random' when </a:t>
            </a:r>
            <a:r>
              <a:rPr lang="en-US" altLang="en-US" dirty="0">
                <a:solidFill>
                  <a:srgbClr val="C00000"/>
                </a:solidFill>
              </a:rPr>
              <a:t>using </a:t>
            </a:r>
            <a:r>
              <a:rPr lang="en-US" altLang="en-US" dirty="0" smtClean="0">
                <a:solidFill>
                  <a:srgbClr val="C00000"/>
                </a:solidFill>
              </a:rPr>
              <a:t>'</a:t>
            </a:r>
            <a:r>
              <a:rPr lang="en-US" altLang="en-US" dirty="0" err="1" smtClean="0">
                <a:solidFill>
                  <a:srgbClr val="C00000"/>
                </a:solidFill>
              </a:rPr>
              <a:t>randint</a:t>
            </a:r>
            <a:r>
              <a:rPr lang="en-US" altLang="en-US" dirty="0" smtClean="0">
                <a:solidFill>
                  <a:srgbClr val="C00000"/>
                </a:solidFill>
              </a:rPr>
              <a:t>'</a:t>
            </a:r>
          </a:p>
          <a:p>
            <a:pPr marL="0" indent="0">
              <a:buNone/>
            </a:pPr>
            <a:r>
              <a:rPr lang="en-HK" altLang="en-US" dirty="0" smtClean="0">
                <a:solidFill>
                  <a:srgbClr val="7030A0"/>
                </a:solidFill>
              </a:rPr>
              <a:t>print</a:t>
            </a:r>
            <a:r>
              <a:rPr lang="en-HK" altLang="en-US" dirty="0" smtClean="0">
                <a:solidFill>
                  <a:schemeClr val="tx1"/>
                </a:solidFill>
              </a:rPr>
              <a:t> (</a:t>
            </a:r>
            <a:r>
              <a:rPr lang="en-HK" altLang="en-US" dirty="0" err="1" smtClean="0">
                <a:solidFill>
                  <a:schemeClr val="tx1"/>
                </a:solidFill>
              </a:rPr>
              <a:t>randint</a:t>
            </a:r>
            <a:r>
              <a:rPr lang="en-HK" altLang="en-US" dirty="0" smtClean="0">
                <a:solidFill>
                  <a:schemeClr val="tx1"/>
                </a:solidFill>
              </a:rPr>
              <a:t> (0, 5</a:t>
            </a:r>
            <a:r>
              <a:rPr lang="en-HK" altLang="en-US" dirty="0" smtClean="0">
                <a:solidFill>
                  <a:srgbClr val="7030A0"/>
                </a:solidFill>
              </a:rPr>
              <a:t>)</a:t>
            </a:r>
            <a:r>
              <a:rPr lang="en-HK" altLang="en-US" dirty="0" smtClean="0">
                <a:solidFill>
                  <a:schemeClr val="tx1"/>
                </a:solidFill>
              </a:rPr>
              <a:t> )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91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try / except structure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Dangerous section of code should be surround with try and except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try block </a:t>
            </a:r>
            <a:r>
              <a:rPr lang="en-US" dirty="0" smtClean="0"/>
              <a:t>allow us to test a block of code for errors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except block </a:t>
            </a:r>
            <a:r>
              <a:rPr lang="en-US" dirty="0" smtClean="0"/>
              <a:t>allow us to handle the error</a:t>
            </a:r>
          </a:p>
          <a:p>
            <a:pPr lvl="1"/>
            <a:r>
              <a:rPr lang="en-US" dirty="0"/>
              <a:t>If the code in the try works – the except is skipped</a:t>
            </a:r>
          </a:p>
          <a:p>
            <a:pPr lvl="1"/>
            <a:r>
              <a:rPr lang="en-US" dirty="0"/>
              <a:t>If the code in the try fails – it jumps to the except section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/>
              <a:t>finally block </a:t>
            </a:r>
            <a:r>
              <a:rPr lang="en-US" dirty="0" smtClean="0"/>
              <a:t>will always be executed regardless of the result of the try and except blocks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81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try / except structure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Without the try block, the program will crash and raise an error: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18312" y="2616231"/>
            <a:ext cx="3388414" cy="27208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altLang="en-US" sz="2400" dirty="0" err="1">
                <a:solidFill>
                  <a:schemeClr val="tx1"/>
                </a:solidFill>
              </a:rPr>
              <a:t>test_word</a:t>
            </a:r>
            <a:r>
              <a:rPr lang="en-US" altLang="en-US" sz="2400" dirty="0">
                <a:solidFill>
                  <a:schemeClr val="tx1"/>
                </a:solidFill>
              </a:rPr>
              <a:t> = </a:t>
            </a:r>
            <a:r>
              <a:rPr lang="en-US" altLang="en-US" sz="2400" dirty="0">
                <a:solidFill>
                  <a:srgbClr val="008000"/>
                </a:solidFill>
              </a:rPr>
              <a:t>"Kelvin"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result = </a:t>
            </a:r>
            <a:r>
              <a:rPr lang="en-US" altLang="en-US" sz="2400" b="1" dirty="0" err="1" smtClean="0">
                <a:solidFill>
                  <a:srgbClr val="7030A0"/>
                </a:solidFill>
              </a:rPr>
              <a:t>int</a:t>
            </a:r>
            <a:r>
              <a:rPr lang="en-US" altLang="en-US" sz="2400" b="1" dirty="0" smtClean="0">
                <a:solidFill>
                  <a:schemeClr val="tx1"/>
                </a:solidFill>
              </a:rPr>
              <a:t> ( </a:t>
            </a:r>
            <a:r>
              <a:rPr lang="en-US" altLang="en-US" sz="2400" b="1" dirty="0" err="1" smtClean="0">
                <a:solidFill>
                  <a:schemeClr val="tx1"/>
                </a:solidFill>
              </a:rPr>
              <a:t>test_word</a:t>
            </a:r>
            <a:r>
              <a:rPr lang="en-US" altLang="en-US" sz="2400" b="1" dirty="0" smtClean="0">
                <a:solidFill>
                  <a:schemeClr val="tx1"/>
                </a:solidFill>
              </a:rPr>
              <a:t> )</a:t>
            </a:r>
            <a:endParaRPr lang="en-US" altLang="en-US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rgbClr val="7030A0"/>
                </a:solidFill>
              </a:rPr>
              <a:t>print</a:t>
            </a:r>
            <a:r>
              <a:rPr lang="en-US" altLang="en-US" sz="2400" dirty="0">
                <a:solidFill>
                  <a:schemeClr val="tx1"/>
                </a:solidFill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</a:rPr>
              <a:t>( </a:t>
            </a:r>
            <a:r>
              <a:rPr lang="en-US" altLang="en-US" sz="2400" dirty="0" smtClean="0">
                <a:solidFill>
                  <a:srgbClr val="008000"/>
                </a:solidFill>
              </a:rPr>
              <a:t>"</a:t>
            </a:r>
            <a:r>
              <a:rPr lang="en-US" altLang="en-US" sz="2400" dirty="0">
                <a:solidFill>
                  <a:srgbClr val="008000"/>
                </a:solidFill>
              </a:rPr>
              <a:t>First"</a:t>
            </a:r>
            <a:r>
              <a:rPr lang="en-US" altLang="en-US" sz="2400" dirty="0">
                <a:solidFill>
                  <a:schemeClr val="tx1"/>
                </a:solidFill>
              </a:rPr>
              <a:t>, </a:t>
            </a:r>
            <a:r>
              <a:rPr lang="en-US" altLang="en-US" sz="2400" dirty="0" smtClean="0">
                <a:solidFill>
                  <a:schemeClr val="tx1"/>
                </a:solidFill>
              </a:rPr>
              <a:t>result )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 err="1">
                <a:solidFill>
                  <a:schemeClr val="tx1"/>
                </a:solidFill>
              </a:rPr>
              <a:t>test_word</a:t>
            </a:r>
            <a:r>
              <a:rPr lang="en-US" altLang="en-US" sz="2400" dirty="0">
                <a:solidFill>
                  <a:schemeClr val="tx1"/>
                </a:solidFill>
              </a:rPr>
              <a:t> = </a:t>
            </a:r>
            <a:r>
              <a:rPr lang="en-US" altLang="en-US" sz="2400" dirty="0">
                <a:solidFill>
                  <a:srgbClr val="008000"/>
                </a:solidFill>
              </a:rPr>
              <a:t>"123"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result = </a:t>
            </a:r>
            <a:r>
              <a:rPr lang="en-US" altLang="en-US" sz="2400" dirty="0" err="1" smtClean="0">
                <a:solidFill>
                  <a:srgbClr val="7030A0"/>
                </a:solidFill>
              </a:rPr>
              <a:t>int</a:t>
            </a:r>
            <a:r>
              <a:rPr lang="en-US" altLang="en-US" sz="2400" dirty="0" smtClean="0">
                <a:solidFill>
                  <a:schemeClr val="tx1"/>
                </a:solidFill>
              </a:rPr>
              <a:t> ( </a:t>
            </a:r>
            <a:r>
              <a:rPr lang="en-US" altLang="en-US" sz="2400" dirty="0" err="1" smtClean="0">
                <a:solidFill>
                  <a:schemeClr val="tx1"/>
                </a:solidFill>
              </a:rPr>
              <a:t>test_word</a:t>
            </a:r>
            <a:r>
              <a:rPr lang="en-US" altLang="en-US" sz="2400" dirty="0" smtClean="0">
                <a:solidFill>
                  <a:schemeClr val="tx1"/>
                </a:solidFill>
              </a:rPr>
              <a:t> )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rgbClr val="7030A0"/>
                </a:solidFill>
              </a:rPr>
              <a:t>print</a:t>
            </a:r>
            <a:r>
              <a:rPr lang="en-US" altLang="en-US" sz="2400" dirty="0">
                <a:solidFill>
                  <a:schemeClr val="tx1"/>
                </a:solidFill>
              </a:rPr>
              <a:t> (</a:t>
            </a:r>
            <a:r>
              <a:rPr lang="en-US" altLang="en-US" sz="2400" dirty="0">
                <a:solidFill>
                  <a:srgbClr val="008000"/>
                </a:solidFill>
              </a:rPr>
              <a:t>"Second"</a:t>
            </a:r>
            <a:r>
              <a:rPr lang="en-US" altLang="en-US" sz="2400" dirty="0">
                <a:solidFill>
                  <a:schemeClr val="tx1"/>
                </a:solidFill>
              </a:rPr>
              <a:t>, result)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37661" y="2616231"/>
            <a:ext cx="4636033" cy="272083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/>
              <a:t>Output:</a:t>
            </a:r>
          </a:p>
          <a:p>
            <a:r>
              <a:rPr lang="en-US" altLang="en-US" sz="2400" dirty="0" err="1">
                <a:solidFill>
                  <a:srgbClr val="FF0000"/>
                </a:solidFill>
              </a:rPr>
              <a:t>Traceback</a:t>
            </a:r>
            <a:r>
              <a:rPr lang="en-US" altLang="en-US" sz="2400" dirty="0">
                <a:solidFill>
                  <a:srgbClr val="FF0000"/>
                </a:solidFill>
              </a:rPr>
              <a:t> (most recent call last):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File </a:t>
            </a:r>
            <a:r>
              <a:rPr lang="en-US" altLang="en-US" sz="2400" dirty="0" smtClean="0">
                <a:solidFill>
                  <a:srgbClr val="FF0000"/>
                </a:solidFill>
              </a:rPr>
              <a:t>"try.py</a:t>
            </a:r>
            <a:r>
              <a:rPr lang="en-US" altLang="en-US" sz="2400" dirty="0">
                <a:solidFill>
                  <a:srgbClr val="FF0000"/>
                </a:solidFill>
              </a:rPr>
              <a:t>", line 2, in &lt;module&gt;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result = </a:t>
            </a:r>
            <a:r>
              <a:rPr lang="en-US" altLang="en-US" sz="2400" dirty="0" err="1">
                <a:solidFill>
                  <a:srgbClr val="FF0000"/>
                </a:solidFill>
              </a:rPr>
              <a:t>int</a:t>
            </a:r>
            <a:r>
              <a:rPr lang="en-US" altLang="en-US" sz="2400" dirty="0">
                <a:solidFill>
                  <a:srgbClr val="FF0000"/>
                </a:solidFill>
              </a:rPr>
              <a:t>(</a:t>
            </a:r>
            <a:r>
              <a:rPr lang="en-US" altLang="en-US" sz="2400" dirty="0" err="1">
                <a:solidFill>
                  <a:srgbClr val="FF0000"/>
                </a:solidFill>
              </a:rPr>
              <a:t>test_word</a:t>
            </a:r>
            <a:r>
              <a:rPr lang="en-US" altLang="en-US" sz="2400" dirty="0">
                <a:solidFill>
                  <a:srgbClr val="FF0000"/>
                </a:solidFill>
              </a:rPr>
              <a:t>)</a:t>
            </a:r>
          </a:p>
          <a:p>
            <a:r>
              <a:rPr lang="en-US" altLang="en-US" sz="2400" dirty="0" err="1">
                <a:solidFill>
                  <a:srgbClr val="FF0000"/>
                </a:solidFill>
              </a:rPr>
              <a:t>ValueError</a:t>
            </a:r>
            <a:r>
              <a:rPr lang="en-US" altLang="en-US" sz="2400" dirty="0">
                <a:solidFill>
                  <a:srgbClr val="FF0000"/>
                </a:solidFill>
              </a:rPr>
              <a:t>: invalid literal for </a:t>
            </a:r>
            <a:r>
              <a:rPr lang="en-US" altLang="en-US" sz="2400" dirty="0" err="1">
                <a:solidFill>
                  <a:srgbClr val="FF0000"/>
                </a:solidFill>
              </a:rPr>
              <a:t>int</a:t>
            </a:r>
            <a:r>
              <a:rPr lang="en-US" altLang="en-US" sz="2400" dirty="0">
                <a:solidFill>
                  <a:srgbClr val="FF0000"/>
                </a:solidFill>
              </a:rPr>
              <a:t>() with base 10: 'Kelvin'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1143000" y="5709918"/>
            <a:ext cx="4222327" cy="881382"/>
          </a:xfrm>
          <a:prstGeom prst="wedgeRoundRectCallout">
            <a:avLst>
              <a:gd name="adj1" fmla="val 34756"/>
              <a:gd name="adj2" fmla="val -16756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This program crashed because of this error, named </a:t>
            </a:r>
            <a:r>
              <a:rPr lang="en-US" sz="2400" b="1" dirty="0" err="1" smtClean="0"/>
              <a:t>ValueError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9018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try / except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1417638"/>
            <a:ext cx="3581400" cy="51355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altLang="en-US" sz="2400" dirty="0" err="1">
                <a:solidFill>
                  <a:schemeClr val="tx1"/>
                </a:solidFill>
              </a:rPr>
              <a:t>test_word</a:t>
            </a:r>
            <a:r>
              <a:rPr lang="en-US" altLang="en-US" sz="2400" dirty="0">
                <a:solidFill>
                  <a:schemeClr val="tx1"/>
                </a:solidFill>
              </a:rPr>
              <a:t> = </a:t>
            </a:r>
            <a:r>
              <a:rPr lang="en-US" altLang="en-US" sz="2400" dirty="0">
                <a:solidFill>
                  <a:srgbClr val="008000"/>
                </a:solidFill>
              </a:rPr>
              <a:t>"Kelvin"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altLang="en-US" sz="2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    result = </a:t>
            </a:r>
            <a:r>
              <a:rPr lang="en-US" altLang="en-US" sz="2400" dirty="0" err="1" smtClean="0">
                <a:solidFill>
                  <a:srgbClr val="7030A0"/>
                </a:solidFill>
              </a:rPr>
              <a:t>int</a:t>
            </a:r>
            <a:r>
              <a:rPr lang="en-US" altLang="en-US" sz="2400" dirty="0" smtClean="0">
                <a:solidFill>
                  <a:schemeClr val="tx1"/>
                </a:solidFill>
              </a:rPr>
              <a:t> ( </a:t>
            </a:r>
            <a:r>
              <a:rPr lang="en-US" altLang="en-US" sz="2400" dirty="0" err="1" smtClean="0">
                <a:solidFill>
                  <a:schemeClr val="tx1"/>
                </a:solidFill>
              </a:rPr>
              <a:t>test_word</a:t>
            </a:r>
            <a:r>
              <a:rPr lang="en-US" altLang="en-US" sz="2400" dirty="0" smtClean="0">
                <a:solidFill>
                  <a:schemeClr val="tx1"/>
                </a:solidFill>
              </a:rPr>
              <a:t> )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</a:rPr>
              <a:t>except </a:t>
            </a:r>
            <a:r>
              <a:rPr lang="en-US" altLang="en-US" sz="2400" dirty="0" err="1" smtClean="0">
                <a:solidFill>
                  <a:srgbClr val="7030A0"/>
                </a:solidFill>
              </a:rPr>
              <a:t>ValueError</a:t>
            </a:r>
            <a:r>
              <a:rPr lang="en-US" altLang="en-US" sz="2400" dirty="0" smtClean="0">
                <a:solidFill>
                  <a:schemeClr val="tx1"/>
                </a:solidFill>
              </a:rPr>
              <a:t>: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    result = </a:t>
            </a:r>
            <a:r>
              <a:rPr lang="en-US" altLang="en-US" sz="2400" dirty="0">
                <a:solidFill>
                  <a:srgbClr val="008000"/>
                </a:solidFill>
              </a:rPr>
              <a:t>"Not a number"</a:t>
            </a:r>
          </a:p>
          <a:p>
            <a:pPr marL="0" indent="0">
              <a:buNone/>
            </a:pPr>
            <a:r>
              <a:rPr lang="en-US" altLang="en-US" sz="2400" dirty="0" smtClean="0">
                <a:solidFill>
                  <a:srgbClr val="7030A0"/>
                </a:solidFill>
              </a:rPr>
              <a:t>print</a:t>
            </a:r>
            <a:r>
              <a:rPr lang="en-US" altLang="en-US" sz="2400" dirty="0" smtClean="0">
                <a:solidFill>
                  <a:schemeClr val="tx1"/>
                </a:solidFill>
              </a:rPr>
              <a:t> ( </a:t>
            </a:r>
            <a:r>
              <a:rPr lang="en-US" altLang="en-US" sz="2400" dirty="0" smtClean="0">
                <a:solidFill>
                  <a:srgbClr val="008000"/>
                </a:solidFill>
              </a:rPr>
              <a:t>"</a:t>
            </a:r>
            <a:r>
              <a:rPr lang="en-US" altLang="en-US" sz="2400" dirty="0">
                <a:solidFill>
                  <a:srgbClr val="008000"/>
                </a:solidFill>
              </a:rPr>
              <a:t>First,"</a:t>
            </a:r>
            <a:r>
              <a:rPr lang="en-US" altLang="en-US" sz="2400" dirty="0">
                <a:solidFill>
                  <a:schemeClr val="tx1"/>
                </a:solidFill>
              </a:rPr>
              <a:t>, </a:t>
            </a:r>
            <a:r>
              <a:rPr lang="en-US" altLang="en-US" sz="2400" dirty="0" smtClean="0">
                <a:solidFill>
                  <a:schemeClr val="tx1"/>
                </a:solidFill>
              </a:rPr>
              <a:t>result )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 err="1" smtClean="0">
                <a:solidFill>
                  <a:schemeClr val="tx1"/>
                </a:solidFill>
              </a:rPr>
              <a:t>test_word</a:t>
            </a:r>
            <a:r>
              <a:rPr lang="en-US" altLang="en-US" sz="2400" dirty="0" smtClean="0">
                <a:solidFill>
                  <a:schemeClr val="tx1"/>
                </a:solidFill>
              </a:rPr>
              <a:t> </a:t>
            </a:r>
            <a:r>
              <a:rPr lang="en-US" altLang="en-US" sz="2400" dirty="0">
                <a:solidFill>
                  <a:schemeClr val="tx1"/>
                </a:solidFill>
              </a:rPr>
              <a:t>= </a:t>
            </a:r>
            <a:r>
              <a:rPr lang="en-US" altLang="en-US" sz="2400" dirty="0">
                <a:solidFill>
                  <a:srgbClr val="008000"/>
                </a:solidFill>
              </a:rPr>
              <a:t>"123"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altLang="en-US" sz="2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    result = </a:t>
            </a:r>
            <a:r>
              <a:rPr lang="en-US" altLang="en-US" sz="2400" dirty="0" err="1" smtClean="0">
                <a:solidFill>
                  <a:srgbClr val="7030A0"/>
                </a:solidFill>
              </a:rPr>
              <a:t>int</a:t>
            </a:r>
            <a:r>
              <a:rPr lang="en-US" altLang="en-US" sz="2400" dirty="0" smtClean="0">
                <a:solidFill>
                  <a:schemeClr val="tx1"/>
                </a:solidFill>
              </a:rPr>
              <a:t> ( </a:t>
            </a:r>
            <a:r>
              <a:rPr lang="en-US" altLang="en-US" sz="2400" dirty="0" err="1" smtClean="0">
                <a:solidFill>
                  <a:schemeClr val="tx1"/>
                </a:solidFill>
              </a:rPr>
              <a:t>test_word</a:t>
            </a:r>
            <a:r>
              <a:rPr lang="en-US" altLang="en-US" sz="2400" dirty="0" smtClean="0">
                <a:solidFill>
                  <a:schemeClr val="tx1"/>
                </a:solidFill>
              </a:rPr>
              <a:t> )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</a:rPr>
              <a:t>except </a:t>
            </a:r>
            <a:r>
              <a:rPr lang="en-US" altLang="en-US" sz="2400" dirty="0" err="1" smtClean="0">
                <a:solidFill>
                  <a:srgbClr val="7030A0"/>
                </a:solidFill>
              </a:rPr>
              <a:t>ValueError</a:t>
            </a:r>
            <a:r>
              <a:rPr lang="en-US" altLang="en-US" sz="2400" dirty="0" smtClean="0">
                <a:solidFill>
                  <a:schemeClr val="tx1"/>
                </a:solidFill>
              </a:rPr>
              <a:t>: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    result = </a:t>
            </a:r>
            <a:r>
              <a:rPr lang="en-US" altLang="en-US" sz="2400" dirty="0">
                <a:solidFill>
                  <a:srgbClr val="008000"/>
                </a:solidFill>
              </a:rPr>
              <a:t>"Not a number"</a:t>
            </a:r>
          </a:p>
          <a:p>
            <a:pPr marL="0" indent="0">
              <a:buNone/>
            </a:pPr>
            <a:r>
              <a:rPr lang="en-US" altLang="en-US" sz="2400" dirty="0" smtClean="0">
                <a:solidFill>
                  <a:srgbClr val="7030A0"/>
                </a:solidFill>
              </a:rPr>
              <a:t>print</a:t>
            </a:r>
            <a:r>
              <a:rPr lang="en-US" altLang="en-US" sz="2400" dirty="0" smtClean="0">
                <a:solidFill>
                  <a:schemeClr val="tx1"/>
                </a:solidFill>
              </a:rPr>
              <a:t> ( </a:t>
            </a:r>
            <a:r>
              <a:rPr lang="en-US" altLang="en-US" sz="2400" dirty="0" smtClean="0">
                <a:solidFill>
                  <a:srgbClr val="008000"/>
                </a:solidFill>
              </a:rPr>
              <a:t>"</a:t>
            </a:r>
            <a:r>
              <a:rPr lang="en-US" altLang="en-US" sz="2400" dirty="0">
                <a:solidFill>
                  <a:srgbClr val="008000"/>
                </a:solidFill>
              </a:rPr>
              <a:t>Second,"</a:t>
            </a:r>
            <a:r>
              <a:rPr lang="en-US" altLang="en-US" sz="2400" dirty="0">
                <a:solidFill>
                  <a:schemeClr val="tx1"/>
                </a:solidFill>
              </a:rPr>
              <a:t>, </a:t>
            </a:r>
            <a:r>
              <a:rPr lang="en-US" altLang="en-US" sz="2400" dirty="0" smtClean="0">
                <a:solidFill>
                  <a:schemeClr val="tx1"/>
                </a:solidFill>
              </a:rPr>
              <a:t>result )</a:t>
            </a:r>
            <a:endParaRPr lang="en-US" altLang="en-US" sz="24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9600" y="5362199"/>
            <a:ext cx="2743200" cy="119100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r>
              <a:rPr lang="en-US" altLang="en-US" sz="2400" dirty="0">
                <a:solidFill>
                  <a:srgbClr val="0000FF"/>
                </a:solidFill>
              </a:rPr>
              <a:t>First, Not a number</a:t>
            </a:r>
          </a:p>
          <a:p>
            <a:r>
              <a:rPr lang="en-US" altLang="en-US" sz="2400" dirty="0">
                <a:solidFill>
                  <a:srgbClr val="0000FF"/>
                </a:solidFill>
              </a:rPr>
              <a:t>Second, 123</a:t>
            </a:r>
            <a:endParaRPr lang="en-US" altLang="en-US" sz="2400" dirty="0" smtClean="0">
              <a:solidFill>
                <a:srgbClr val="0000FF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4159673" y="1436065"/>
            <a:ext cx="4530591" cy="1197917"/>
          </a:xfrm>
          <a:prstGeom prst="wedgeRoundRectCallout">
            <a:avLst>
              <a:gd name="adj1" fmla="val -63585"/>
              <a:gd name="adj2" fmla="val 5013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When the first conversion fails -  it just drops into the except: clause and the program continues.</a:t>
            </a:r>
          </a:p>
        </p:txBody>
      </p:sp>
      <p:sp>
        <p:nvSpPr>
          <p:cNvPr id="3" name="Curved Left Arrow 2"/>
          <p:cNvSpPr/>
          <p:nvPr/>
        </p:nvSpPr>
        <p:spPr>
          <a:xfrm>
            <a:off x="3657600" y="2742048"/>
            <a:ext cx="502073" cy="828914"/>
          </a:xfrm>
          <a:prstGeom prst="curvedLeftArrow">
            <a:avLst>
              <a:gd name="adj1" fmla="val 16624"/>
              <a:gd name="adj2" fmla="val 39138"/>
              <a:gd name="adj3" fmla="val 19658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4159673" y="3570962"/>
            <a:ext cx="4603327" cy="1197917"/>
          </a:xfrm>
          <a:prstGeom prst="wedgeRoundRectCallout">
            <a:avLst>
              <a:gd name="adj1" fmla="val -63585"/>
              <a:gd name="adj2" fmla="val 5013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When the </a:t>
            </a:r>
            <a:r>
              <a:rPr lang="en-US" sz="2400" dirty="0" smtClean="0"/>
              <a:t>second </a:t>
            </a:r>
            <a:r>
              <a:rPr lang="en-US" sz="2400" dirty="0"/>
              <a:t>conversion </a:t>
            </a:r>
            <a:r>
              <a:rPr lang="en-US" sz="2400" dirty="0" smtClean="0"/>
              <a:t>succeeds </a:t>
            </a:r>
            <a:r>
              <a:rPr lang="en-US" sz="2400" dirty="0"/>
              <a:t>-  it just </a:t>
            </a:r>
            <a:r>
              <a:rPr lang="en-US" sz="2400" dirty="0" smtClean="0"/>
              <a:t>skips </a:t>
            </a:r>
            <a:r>
              <a:rPr lang="en-US" sz="2400" dirty="0"/>
              <a:t>the </a:t>
            </a:r>
            <a:r>
              <a:rPr lang="en-US" sz="2400" dirty="0" smtClean="0"/>
              <a:t>except </a:t>
            </a:r>
            <a:r>
              <a:rPr lang="en-US" sz="2400" dirty="0"/>
              <a:t>clause and the program continues.</a:t>
            </a:r>
          </a:p>
        </p:txBody>
      </p:sp>
      <p:sp>
        <p:nvSpPr>
          <p:cNvPr id="13" name="Curved Left Arrow 12"/>
          <p:cNvSpPr/>
          <p:nvPr/>
        </p:nvSpPr>
        <p:spPr>
          <a:xfrm>
            <a:off x="3653502" y="5029200"/>
            <a:ext cx="502073" cy="1143000"/>
          </a:xfrm>
          <a:prstGeom prst="curvedLeftArrow">
            <a:avLst>
              <a:gd name="adj1" fmla="val 16624"/>
              <a:gd name="adj2" fmla="val 39138"/>
              <a:gd name="adj3" fmla="val 19658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24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try / except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0662" y="1219200"/>
            <a:ext cx="4413738" cy="35353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</a:rPr>
              <a:t>while True</a:t>
            </a:r>
            <a:r>
              <a:rPr lang="en-US" altLang="en-US" sz="2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    </a:t>
            </a: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altLang="en-US" sz="2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altLang="en-US" sz="2400" dirty="0" smtClean="0">
                <a:solidFill>
                  <a:schemeClr val="tx1"/>
                </a:solidFill>
              </a:rPr>
              <a:t>        word </a:t>
            </a:r>
            <a:r>
              <a:rPr lang="en-US" altLang="en-US" sz="2400" dirty="0">
                <a:solidFill>
                  <a:schemeClr val="tx1"/>
                </a:solidFill>
              </a:rPr>
              <a:t>= </a:t>
            </a:r>
            <a:r>
              <a:rPr lang="en-US" altLang="en-US" sz="2400" dirty="0">
                <a:solidFill>
                  <a:srgbClr val="7030A0"/>
                </a:solidFill>
              </a:rPr>
              <a:t>input</a:t>
            </a:r>
            <a:r>
              <a:rPr lang="en-US" altLang="en-US" sz="2400" dirty="0" smtClean="0">
                <a:solidFill>
                  <a:schemeClr val="tx1"/>
                </a:solidFill>
              </a:rPr>
              <a:t> ( </a:t>
            </a:r>
            <a:r>
              <a:rPr lang="en-US" altLang="en-US" sz="2400" dirty="0" smtClean="0">
                <a:solidFill>
                  <a:srgbClr val="008000"/>
                </a:solidFill>
              </a:rPr>
              <a:t>"&gt; "</a:t>
            </a:r>
            <a:r>
              <a:rPr lang="en-US" altLang="en-US" sz="2400" dirty="0" smtClean="0">
                <a:solidFill>
                  <a:schemeClr val="tx1"/>
                </a:solidFill>
              </a:rPr>
              <a:t> )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        result = </a:t>
            </a:r>
            <a:r>
              <a:rPr lang="en-US" altLang="en-US" sz="2400" dirty="0" err="1">
                <a:solidFill>
                  <a:srgbClr val="7030A0"/>
                </a:solidFill>
              </a:rPr>
              <a:t>int</a:t>
            </a:r>
            <a:r>
              <a:rPr lang="en-US" altLang="en-US" sz="2400" dirty="0" smtClean="0">
                <a:solidFill>
                  <a:schemeClr val="tx1"/>
                </a:solidFill>
              </a:rPr>
              <a:t> ( word )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        </a:t>
            </a: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</a:rPr>
              <a:t>break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    </a:t>
            </a: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</a:rPr>
              <a:t>except </a:t>
            </a:r>
            <a:r>
              <a:rPr lang="en-US" altLang="en-US" sz="2400" dirty="0" err="1" smtClean="0">
                <a:solidFill>
                  <a:srgbClr val="7030A0"/>
                </a:solidFill>
              </a:rPr>
              <a:t>ValueError</a:t>
            </a:r>
            <a:r>
              <a:rPr lang="en-US" altLang="en-US" sz="2400" dirty="0" smtClean="0">
                <a:solidFill>
                  <a:schemeClr val="tx1"/>
                </a:solidFill>
              </a:rPr>
              <a:t>: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        </a:t>
            </a:r>
            <a:r>
              <a:rPr lang="en-US" altLang="en-US" sz="2400" dirty="0">
                <a:solidFill>
                  <a:srgbClr val="7030A0"/>
                </a:solidFill>
              </a:rPr>
              <a:t>print</a:t>
            </a:r>
            <a:r>
              <a:rPr lang="en-US" altLang="en-US" sz="2400" dirty="0">
                <a:solidFill>
                  <a:schemeClr val="tx1"/>
                </a:solidFill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</a:rPr>
              <a:t>( </a:t>
            </a:r>
            <a:r>
              <a:rPr lang="en-US" altLang="en-US" sz="2400" dirty="0" smtClean="0">
                <a:solidFill>
                  <a:srgbClr val="008000"/>
                </a:solidFill>
              </a:rPr>
              <a:t>"Input </a:t>
            </a:r>
            <a:r>
              <a:rPr lang="en-US" altLang="en-US" sz="2400" dirty="0">
                <a:solidFill>
                  <a:srgbClr val="008000"/>
                </a:solidFill>
              </a:rPr>
              <a:t>again</a:t>
            </a:r>
            <a:r>
              <a:rPr lang="en-US" altLang="en-US" sz="2400" dirty="0" smtClean="0">
                <a:solidFill>
                  <a:srgbClr val="008000"/>
                </a:solidFill>
              </a:rPr>
              <a:t>"</a:t>
            </a:r>
            <a:r>
              <a:rPr lang="en-US" altLang="en-US" sz="2400" dirty="0" smtClean="0">
                <a:solidFill>
                  <a:schemeClr val="tx1"/>
                </a:solidFill>
              </a:rPr>
              <a:t> )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rgbClr val="7030A0"/>
                </a:solidFill>
              </a:rPr>
              <a:t>print</a:t>
            </a:r>
            <a:r>
              <a:rPr lang="en-US" altLang="en-US" sz="2400" dirty="0">
                <a:solidFill>
                  <a:schemeClr val="tx1"/>
                </a:solidFill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</a:rPr>
              <a:t>( </a:t>
            </a:r>
            <a:r>
              <a:rPr lang="en-US" altLang="en-US" sz="2400" dirty="0" smtClean="0">
                <a:solidFill>
                  <a:srgbClr val="008000"/>
                </a:solidFill>
              </a:rPr>
              <a:t>"</a:t>
            </a:r>
            <a:r>
              <a:rPr lang="en-US" altLang="en-US" sz="2400" dirty="0">
                <a:solidFill>
                  <a:srgbClr val="008000"/>
                </a:solidFill>
              </a:rPr>
              <a:t>Finish with value</a:t>
            </a:r>
            <a:r>
              <a:rPr lang="en-US" altLang="en-US" sz="2400" dirty="0" smtClean="0">
                <a:solidFill>
                  <a:srgbClr val="008000"/>
                </a:solidFill>
              </a:rPr>
              <a:t>"</a:t>
            </a:r>
            <a:r>
              <a:rPr lang="en-US" altLang="en-US" sz="2400" dirty="0" smtClean="0">
                <a:solidFill>
                  <a:schemeClr val="tx1"/>
                </a:solidFill>
              </a:rPr>
              <a:t>, result )</a:t>
            </a:r>
            <a:endParaRPr lang="en-US" altLang="en-US" sz="24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0662" y="4876800"/>
            <a:ext cx="4413738" cy="1905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r>
              <a:rPr lang="en-US" altLang="en-US" sz="2400" dirty="0" smtClean="0">
                <a:solidFill>
                  <a:srgbClr val="0000FF"/>
                </a:solidFill>
              </a:rPr>
              <a:t>&gt; a</a:t>
            </a:r>
            <a:endParaRPr lang="en-US" altLang="en-US" sz="2400" dirty="0">
              <a:solidFill>
                <a:srgbClr val="0000FF"/>
              </a:solidFill>
            </a:endParaRPr>
          </a:p>
          <a:p>
            <a:r>
              <a:rPr lang="en-US" altLang="en-US" sz="2400" dirty="0" smtClean="0">
                <a:solidFill>
                  <a:srgbClr val="0000FF"/>
                </a:solidFill>
              </a:rPr>
              <a:t>Input </a:t>
            </a:r>
            <a:r>
              <a:rPr lang="en-US" altLang="en-US" sz="2400" dirty="0">
                <a:solidFill>
                  <a:srgbClr val="0000FF"/>
                </a:solidFill>
              </a:rPr>
              <a:t>again</a:t>
            </a:r>
          </a:p>
          <a:p>
            <a:r>
              <a:rPr lang="en-US" altLang="en-US" sz="2400" dirty="0" smtClean="0">
                <a:solidFill>
                  <a:srgbClr val="0000FF"/>
                </a:solidFill>
              </a:rPr>
              <a:t>&gt; 10</a:t>
            </a:r>
            <a:endParaRPr lang="en-US" altLang="en-US" sz="2400" dirty="0">
              <a:solidFill>
                <a:srgbClr val="0000FF"/>
              </a:solidFill>
            </a:endParaRPr>
          </a:p>
          <a:p>
            <a:r>
              <a:rPr lang="en-US" altLang="en-US" sz="2400" dirty="0">
                <a:solidFill>
                  <a:srgbClr val="0000FF"/>
                </a:solidFill>
              </a:rPr>
              <a:t>Finish with value </a:t>
            </a:r>
            <a:r>
              <a:rPr lang="en-US" altLang="en-US" sz="2400" dirty="0" smtClean="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8" name="Rectangle 7"/>
          <p:cNvSpPr/>
          <p:nvPr/>
        </p:nvSpPr>
        <p:spPr>
          <a:xfrm>
            <a:off x="5049982" y="2825749"/>
            <a:ext cx="1952624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word = </a:t>
            </a:r>
            <a:r>
              <a:rPr lang="en-US" sz="1600" dirty="0" smtClean="0">
                <a:solidFill>
                  <a:srgbClr val="7030A0"/>
                </a:solidFill>
              </a:rPr>
              <a:t>input</a:t>
            </a:r>
            <a:r>
              <a:rPr lang="en-US" sz="1600" dirty="0" smtClean="0">
                <a:solidFill>
                  <a:schemeClr val="tx1"/>
                </a:solidFill>
              </a:rPr>
              <a:t> (</a:t>
            </a:r>
            <a:r>
              <a:rPr lang="en-US" sz="1600" dirty="0" smtClean="0">
                <a:solidFill>
                  <a:srgbClr val="008000"/>
                </a:solidFill>
              </a:rPr>
              <a:t>"&gt; "</a:t>
            </a:r>
            <a:r>
              <a:rPr lang="en-US" sz="1600" dirty="0" smtClean="0">
                <a:solidFill>
                  <a:schemeClr val="tx1"/>
                </a:solidFill>
              </a:rPr>
              <a:t>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2" name="Flowchart: Decision 11"/>
          <p:cNvSpPr/>
          <p:nvPr/>
        </p:nvSpPr>
        <p:spPr>
          <a:xfrm>
            <a:off x="5226193" y="1930399"/>
            <a:ext cx="1600200" cy="590550"/>
          </a:xfrm>
          <a:prstGeom prst="flowChartDecisio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True ?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049982" y="3616324"/>
            <a:ext cx="1952624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result = </a:t>
            </a:r>
            <a:r>
              <a:rPr lang="en-US" sz="1600" dirty="0" err="1" smtClean="0">
                <a:solidFill>
                  <a:srgbClr val="7030A0"/>
                </a:solidFill>
              </a:rPr>
              <a:t>int</a:t>
            </a:r>
            <a:r>
              <a:rPr lang="en-US" sz="1600" dirty="0" smtClean="0">
                <a:solidFill>
                  <a:schemeClr val="tx1"/>
                </a:solidFill>
              </a:rPr>
              <a:t> ( word 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49981" y="4406899"/>
            <a:ext cx="1952625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break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69207" y="5197474"/>
            <a:ext cx="1952625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7030A0"/>
                </a:solidFill>
              </a:rPr>
              <a:t>print</a:t>
            </a:r>
            <a:r>
              <a:rPr lang="en-US" sz="1600" dirty="0" smtClean="0">
                <a:solidFill>
                  <a:schemeClr val="tx1"/>
                </a:solidFill>
              </a:rPr>
              <a:t> ( </a:t>
            </a:r>
            <a:r>
              <a:rPr lang="en-US" sz="1600" dirty="0" smtClean="0">
                <a:solidFill>
                  <a:srgbClr val="008000"/>
                </a:solidFill>
              </a:rPr>
              <a:t>"Input again"</a:t>
            </a:r>
            <a:r>
              <a:rPr lang="en-US" sz="1600" dirty="0" smtClean="0">
                <a:solidFill>
                  <a:schemeClr val="tx1"/>
                </a:solidFill>
              </a:rPr>
              <a:t> )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>
            <a:stCxn id="12" idx="2"/>
            <a:endCxn id="8" idx="0"/>
          </p:cNvCxnSpPr>
          <p:nvPr/>
        </p:nvCxnSpPr>
        <p:spPr>
          <a:xfrm>
            <a:off x="6026293" y="2520949"/>
            <a:ext cx="1" cy="304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2"/>
            <a:endCxn id="14" idx="0"/>
          </p:cNvCxnSpPr>
          <p:nvPr/>
        </p:nvCxnSpPr>
        <p:spPr>
          <a:xfrm>
            <a:off x="6026294" y="3282949"/>
            <a:ext cx="0" cy="33337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4" idx="2"/>
            <a:endCxn id="15" idx="0"/>
          </p:cNvCxnSpPr>
          <p:nvPr/>
        </p:nvCxnSpPr>
        <p:spPr>
          <a:xfrm>
            <a:off x="6026294" y="4073524"/>
            <a:ext cx="0" cy="33337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stCxn id="8" idx="3"/>
            <a:endCxn id="16" idx="0"/>
          </p:cNvCxnSpPr>
          <p:nvPr/>
        </p:nvCxnSpPr>
        <p:spPr>
          <a:xfrm>
            <a:off x="7002606" y="3054349"/>
            <a:ext cx="442914" cy="2143125"/>
          </a:xfrm>
          <a:prstGeom prst="bentConnector2">
            <a:avLst/>
          </a:prstGeom>
          <a:ln w="254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14" idx="3"/>
            <a:endCxn id="16" idx="0"/>
          </p:cNvCxnSpPr>
          <p:nvPr/>
        </p:nvCxnSpPr>
        <p:spPr>
          <a:xfrm>
            <a:off x="7002606" y="3844924"/>
            <a:ext cx="442914" cy="1352550"/>
          </a:xfrm>
          <a:prstGeom prst="bentConnector2">
            <a:avLst/>
          </a:prstGeom>
          <a:ln w="254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15" idx="3"/>
            <a:endCxn id="16" idx="0"/>
          </p:cNvCxnSpPr>
          <p:nvPr/>
        </p:nvCxnSpPr>
        <p:spPr>
          <a:xfrm>
            <a:off x="7002606" y="4635499"/>
            <a:ext cx="442914" cy="561975"/>
          </a:xfrm>
          <a:prstGeom prst="bentConnector2">
            <a:avLst/>
          </a:prstGeom>
          <a:ln w="254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5049981" y="5992812"/>
            <a:ext cx="3019426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7030A0"/>
                </a:solidFill>
              </a:rPr>
              <a:t>print</a:t>
            </a:r>
            <a:r>
              <a:rPr lang="en-US" sz="1600" dirty="0" smtClean="0">
                <a:solidFill>
                  <a:schemeClr val="tx1"/>
                </a:solidFill>
              </a:rPr>
              <a:t> ( </a:t>
            </a:r>
            <a:r>
              <a:rPr lang="en-US" sz="1600" dirty="0" smtClean="0">
                <a:solidFill>
                  <a:srgbClr val="008000"/>
                </a:solidFill>
              </a:rPr>
              <a:t>"Finish with value"</a:t>
            </a:r>
            <a:r>
              <a:rPr lang="en-US" sz="1600" dirty="0" smtClean="0">
                <a:solidFill>
                  <a:schemeClr val="tx1"/>
                </a:solidFill>
              </a:rPr>
              <a:t>, result )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5" name="Straight Arrow Connector 34"/>
          <p:cNvCxnSpPr>
            <a:stCxn id="15" idx="2"/>
          </p:cNvCxnSpPr>
          <p:nvPr/>
        </p:nvCxnSpPr>
        <p:spPr>
          <a:xfrm flipH="1">
            <a:off x="6026293" y="4864099"/>
            <a:ext cx="1" cy="112395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16" idx="2"/>
          </p:cNvCxnSpPr>
          <p:nvPr/>
        </p:nvCxnSpPr>
        <p:spPr>
          <a:xfrm rot="5400000">
            <a:off x="7278833" y="5821361"/>
            <a:ext cx="333375" cy="1"/>
          </a:xfrm>
          <a:prstGeom prst="bent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stCxn id="16" idx="3"/>
            <a:endCxn id="12" idx="3"/>
          </p:cNvCxnSpPr>
          <p:nvPr/>
        </p:nvCxnSpPr>
        <p:spPr>
          <a:xfrm flipH="1" flipV="1">
            <a:off x="6826393" y="2225674"/>
            <a:ext cx="1595439" cy="3200400"/>
          </a:xfrm>
          <a:prstGeom prst="bentConnector3">
            <a:avLst>
              <a:gd name="adj1" fmla="val -14328"/>
            </a:avLst>
          </a:prstGeom>
          <a:ln w="254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6026293" y="1625599"/>
            <a:ext cx="1" cy="304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039039" y="2456417"/>
            <a:ext cx="52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344206" y="3825874"/>
            <a:ext cx="1204153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rgbClr val="FF0000"/>
                </a:solidFill>
              </a:rPr>
              <a:t>ValueError</a:t>
            </a:r>
            <a:r>
              <a:rPr lang="en-US" sz="1600" dirty="0" smtClean="0">
                <a:solidFill>
                  <a:srgbClr val="FF0000"/>
                </a:solidFill>
              </a:rPr>
              <a:t> exception </a:t>
            </a:r>
            <a:r>
              <a:rPr lang="en-US" sz="1600" dirty="0" err="1" smtClean="0">
                <a:solidFill>
                  <a:srgbClr val="FF0000"/>
                </a:solidFill>
              </a:rPr>
              <a:t>occured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HK" altLang="en-US" dirty="0" err="1" smtClean="0"/>
              <a:t>os</a:t>
            </a:r>
            <a:r>
              <a:rPr lang="en-HK" altLang="en-US" dirty="0" smtClean="0"/>
              <a:t>, </a:t>
            </a:r>
            <a:r>
              <a:rPr lang="en-HK" altLang="en-US" dirty="0" err="1" smtClean="0"/>
              <a:t>subprocess</a:t>
            </a:r>
            <a:r>
              <a:rPr lang="en-HK" altLang="en-US" dirty="0" smtClean="0"/>
              <a:t> modules</a:t>
            </a:r>
            <a:endParaRPr lang="en-US" alt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63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err="1" smtClean="0"/>
              <a:t>os</a:t>
            </a:r>
            <a:r>
              <a:rPr lang="en-HK" dirty="0" smtClean="0"/>
              <a:t> module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Provides a portable way of using operating system dependent functionality. E.g. run system commands</a:t>
            </a:r>
          </a:p>
          <a:p>
            <a:pPr lvl="1"/>
            <a:r>
              <a:rPr lang="en-US" dirty="0" smtClean="0"/>
              <a:t>All functions in this module may raise </a:t>
            </a:r>
            <a:r>
              <a:rPr lang="en-US" dirty="0" err="1" smtClean="0"/>
              <a:t>OSError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63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</a:t>
            </a:r>
            <a:r>
              <a:rPr lang="en-US" dirty="0" smtClean="0"/>
              <a:t> module example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" y="1408764"/>
            <a:ext cx="5486400" cy="529683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os</a:t>
            </a:r>
            <a:endParaRPr lang="en-US" sz="1700" dirty="0">
              <a:solidFill>
                <a:schemeClr val="tx1"/>
              </a:solidFill>
            </a:endParaRPr>
          </a:p>
          <a:p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>
                <a:solidFill>
                  <a:srgbClr val="008000"/>
                </a:solidFill>
              </a:rPr>
              <a:t>"OS: "</a:t>
            </a:r>
            <a:r>
              <a:rPr lang="en-US" sz="1700" dirty="0">
                <a:solidFill>
                  <a:schemeClr val="tx1"/>
                </a:solidFill>
              </a:rPr>
              <a:t> + os.name)</a:t>
            </a:r>
          </a:p>
          <a:p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>
                <a:solidFill>
                  <a:srgbClr val="008000"/>
                </a:solidFill>
              </a:rPr>
              <a:t>"Login as: "</a:t>
            </a:r>
            <a:r>
              <a:rPr lang="en-US" sz="1700" dirty="0">
                <a:solidFill>
                  <a:schemeClr val="tx1"/>
                </a:solidFill>
              </a:rPr>
              <a:t> + </a:t>
            </a:r>
            <a:r>
              <a:rPr lang="en-US" sz="1700" dirty="0" err="1" smtClean="0">
                <a:solidFill>
                  <a:schemeClr val="tx1"/>
                </a:solidFill>
              </a:rPr>
              <a:t>os.getlogin</a:t>
            </a:r>
            <a:r>
              <a:rPr lang="en-US" sz="1700" dirty="0">
                <a:solidFill>
                  <a:schemeClr val="tx1"/>
                </a:solidFill>
              </a:rPr>
              <a:t>())</a:t>
            </a:r>
          </a:p>
          <a:p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 smtClean="0">
                <a:solidFill>
                  <a:schemeClr val="tx1"/>
                </a:solidFill>
              </a:rPr>
              <a:t> </a:t>
            </a:r>
            <a:r>
              <a:rPr lang="en-US" sz="1700" dirty="0">
                <a:solidFill>
                  <a:schemeClr val="tx1"/>
                </a:solidFill>
              </a:rPr>
              <a:t>(</a:t>
            </a:r>
            <a:r>
              <a:rPr lang="en-US" sz="1700" dirty="0">
                <a:solidFill>
                  <a:srgbClr val="008000"/>
                </a:solidFill>
              </a:rPr>
              <a:t>"Your current directory is "</a:t>
            </a:r>
            <a:r>
              <a:rPr lang="en-US" sz="1700" dirty="0">
                <a:solidFill>
                  <a:schemeClr val="tx1"/>
                </a:solidFill>
              </a:rPr>
              <a:t> + </a:t>
            </a:r>
            <a:r>
              <a:rPr lang="en-US" sz="1700" dirty="0" err="1">
                <a:solidFill>
                  <a:schemeClr val="tx1"/>
                </a:solidFill>
              </a:rPr>
              <a:t>os.getcwd</a:t>
            </a:r>
            <a:r>
              <a:rPr lang="en-US" sz="1700" dirty="0">
                <a:solidFill>
                  <a:schemeClr val="tx1"/>
                </a:solidFill>
              </a:rPr>
              <a:t>())</a:t>
            </a:r>
          </a:p>
          <a:p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>
                <a:solidFill>
                  <a:srgbClr val="008000"/>
                </a:solidFill>
              </a:rPr>
              <a:t>"Your current directory contains:"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while True</a:t>
            </a:r>
            <a:r>
              <a:rPr lang="en-US" sz="1700" dirty="0">
                <a:solidFill>
                  <a:schemeClr val="tx1"/>
                </a:solidFill>
              </a:rPr>
              <a:t>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700" dirty="0">
                <a:solidFill>
                  <a:schemeClr val="tx1"/>
                </a:solidFill>
              </a:rPr>
              <a:t>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content = </a:t>
            </a:r>
            <a:r>
              <a:rPr lang="en-US" sz="1700" dirty="0" err="1">
                <a:solidFill>
                  <a:schemeClr val="tx1"/>
                </a:solidFill>
              </a:rPr>
              <a:t>os.scandir</a:t>
            </a:r>
            <a:r>
              <a:rPr lang="en-US" sz="1700" dirty="0">
                <a:solidFill>
                  <a:schemeClr val="tx1"/>
                </a:solidFill>
              </a:rPr>
              <a:t>(</a:t>
            </a:r>
            <a:r>
              <a:rPr lang="en-US" sz="1700" dirty="0" err="1">
                <a:solidFill>
                  <a:schemeClr val="tx1"/>
                </a:solidFill>
              </a:rPr>
              <a:t>os.getcwd</a:t>
            </a:r>
            <a:r>
              <a:rPr lang="en-US" sz="1700" dirty="0">
                <a:solidFill>
                  <a:schemeClr val="tx1"/>
                </a:solidFill>
              </a:rPr>
              <a:t>())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700" dirty="0">
                <a:solidFill>
                  <a:schemeClr val="tx1"/>
                </a:solidFill>
              </a:rPr>
              <a:t> item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700" dirty="0">
                <a:solidFill>
                  <a:schemeClr val="tx1"/>
                </a:solidFill>
              </a:rPr>
              <a:t> content: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os.path.isdir</a:t>
            </a:r>
            <a:r>
              <a:rPr lang="en-US" sz="1700" dirty="0">
                <a:solidFill>
                  <a:schemeClr val="tx1"/>
                </a:solidFill>
              </a:rPr>
              <a:t>(item):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    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(item, </a:t>
            </a:r>
            <a:r>
              <a:rPr lang="en-US" sz="1700" dirty="0">
                <a:solidFill>
                  <a:srgbClr val="008000"/>
                </a:solidFill>
              </a:rPr>
              <a:t>"&lt;Directory&gt;"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    </a:t>
            </a:r>
            <a:r>
              <a:rPr lang="en-US" sz="1700" dirty="0" err="1">
                <a:solidFill>
                  <a:schemeClr val="accent6">
                    <a:lumMod val="75000"/>
                  </a:schemeClr>
                </a:solidFill>
              </a:rPr>
              <a:t>elif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os.path.isfile</a:t>
            </a:r>
            <a:r>
              <a:rPr lang="en-US" sz="1700" dirty="0">
                <a:solidFill>
                  <a:schemeClr val="tx1"/>
                </a:solidFill>
              </a:rPr>
              <a:t>(item):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    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(item, </a:t>
            </a:r>
            <a:r>
              <a:rPr lang="en-US" sz="1700" dirty="0">
                <a:solidFill>
                  <a:srgbClr val="008000"/>
                </a:solidFill>
              </a:rPr>
              <a:t>"&lt;File&gt;"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1700" dirty="0">
                <a:solidFill>
                  <a:schemeClr val="tx1"/>
                </a:solidFill>
              </a:rPr>
              <a:t>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    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(item, </a:t>
            </a:r>
            <a:r>
              <a:rPr lang="en-US" sz="1700" dirty="0">
                <a:solidFill>
                  <a:srgbClr val="008000"/>
                </a:solidFill>
              </a:rPr>
              <a:t>"&lt;Cannot Identified&gt;"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</a:t>
            </a:r>
            <a:r>
              <a:rPr lang="en-US" sz="1700" dirty="0" err="1">
                <a:solidFill>
                  <a:schemeClr val="tx1"/>
                </a:solidFill>
              </a:rPr>
              <a:t>curr</a:t>
            </a:r>
            <a:r>
              <a:rPr lang="en-US" sz="1700" dirty="0">
                <a:solidFill>
                  <a:schemeClr val="tx1"/>
                </a:solidFill>
              </a:rPr>
              <a:t>=</a:t>
            </a:r>
            <a:r>
              <a:rPr lang="en-US" sz="1700" dirty="0">
                <a:solidFill>
                  <a:srgbClr val="7030A0"/>
                </a:solidFill>
              </a:rPr>
              <a:t>input</a:t>
            </a:r>
            <a:r>
              <a:rPr lang="en-US" sz="1700" dirty="0">
                <a:solidFill>
                  <a:schemeClr val="tx1"/>
                </a:solidFill>
              </a:rPr>
              <a:t>(</a:t>
            </a:r>
            <a:r>
              <a:rPr lang="en-US" sz="1700" dirty="0">
                <a:solidFill>
                  <a:srgbClr val="008000"/>
                </a:solidFill>
              </a:rPr>
              <a:t>"Enter your new current directory :"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</a:t>
            </a:r>
            <a:r>
              <a:rPr lang="en-US" sz="1700" dirty="0" err="1">
                <a:solidFill>
                  <a:schemeClr val="tx1"/>
                </a:solidFill>
              </a:rPr>
              <a:t>os.chdir</a:t>
            </a:r>
            <a:r>
              <a:rPr lang="en-US" sz="1700" dirty="0">
                <a:solidFill>
                  <a:schemeClr val="tx1"/>
                </a:solidFill>
              </a:rPr>
              <a:t>(</a:t>
            </a:r>
            <a:r>
              <a:rPr lang="en-US" sz="1700" dirty="0" err="1">
                <a:solidFill>
                  <a:schemeClr val="tx1"/>
                </a:solidFill>
              </a:rPr>
              <a:t>curr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print (</a:t>
            </a:r>
            <a:r>
              <a:rPr lang="en-US" sz="1700" dirty="0">
                <a:solidFill>
                  <a:srgbClr val="008000"/>
                </a:solidFill>
              </a:rPr>
              <a:t>"Your new current directory is "</a:t>
            </a:r>
            <a:r>
              <a:rPr lang="en-US" sz="1700" dirty="0">
                <a:solidFill>
                  <a:schemeClr val="tx1"/>
                </a:solidFill>
              </a:rPr>
              <a:t> + </a:t>
            </a:r>
            <a:r>
              <a:rPr lang="en-US" sz="1700" dirty="0" err="1">
                <a:solidFill>
                  <a:schemeClr val="tx1"/>
                </a:solidFill>
              </a:rPr>
              <a:t>os.getcwd</a:t>
            </a:r>
            <a:r>
              <a:rPr lang="en-US" sz="1700" dirty="0">
                <a:solidFill>
                  <a:schemeClr val="tx1"/>
                </a:solidFill>
              </a:rPr>
              <a:t>())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rgbClr val="7030A0"/>
                </a:solidFill>
              </a:rPr>
              <a:t>OSError</a:t>
            </a:r>
            <a:r>
              <a:rPr lang="en-US" sz="1700" dirty="0">
                <a:solidFill>
                  <a:schemeClr val="tx1"/>
                </a:solidFill>
              </a:rPr>
              <a:t>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>
                <a:solidFill>
                  <a:srgbClr val="008000"/>
                </a:solidFill>
              </a:rPr>
              <a:t>"</a:t>
            </a:r>
            <a:r>
              <a:rPr lang="en-US" sz="1700" dirty="0" err="1">
                <a:solidFill>
                  <a:srgbClr val="008000"/>
                </a:solidFill>
              </a:rPr>
              <a:t>OSError</a:t>
            </a:r>
            <a:r>
              <a:rPr lang="en-US" sz="1700" dirty="0">
                <a:solidFill>
                  <a:srgbClr val="008000"/>
                </a:solidFill>
              </a:rPr>
              <a:t> </a:t>
            </a:r>
            <a:r>
              <a:rPr lang="en-US" sz="1700" dirty="0" smtClean="0">
                <a:solidFill>
                  <a:srgbClr val="008000"/>
                </a:solidFill>
              </a:rPr>
              <a:t>occurred"</a:t>
            </a:r>
            <a:r>
              <a:rPr lang="en-US" sz="1700" dirty="0" smtClean="0">
                <a:solidFill>
                  <a:schemeClr val="tx1"/>
                </a:solidFill>
              </a:rPr>
              <a:t>)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4610100" y="1226972"/>
            <a:ext cx="2362200" cy="467660"/>
          </a:xfrm>
          <a:prstGeom prst="wedgeRoundRectCallout">
            <a:avLst>
              <a:gd name="adj1" fmla="val -116422"/>
              <a:gd name="adj2" fmla="val 96404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Obtain OS information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5314950" y="1971626"/>
            <a:ext cx="2628900" cy="467660"/>
          </a:xfrm>
          <a:prstGeom prst="wedgeRoundRectCallout">
            <a:avLst>
              <a:gd name="adj1" fmla="val -74633"/>
              <a:gd name="adj2" fmla="val 39818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Obtain current folder path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auto">
          <a:xfrm>
            <a:off x="2895600" y="2785594"/>
            <a:ext cx="3733800" cy="467660"/>
          </a:xfrm>
          <a:prstGeom prst="wedgeRoundRectCallout">
            <a:avLst>
              <a:gd name="adj1" fmla="val -67277"/>
              <a:gd name="adj2" fmla="val 49891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Return iterator of current folder objects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16" name="AutoShape 4"/>
          <p:cNvSpPr>
            <a:spLocks noChangeArrowheads="1"/>
          </p:cNvSpPr>
          <p:nvPr/>
        </p:nvSpPr>
        <p:spPr bwMode="auto">
          <a:xfrm>
            <a:off x="3981450" y="3405480"/>
            <a:ext cx="4038600" cy="467660"/>
          </a:xfrm>
          <a:prstGeom prst="wedgeRoundRectCallout">
            <a:avLst>
              <a:gd name="adj1" fmla="val -83561"/>
              <a:gd name="adj2" fmla="val 14045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Loop for each item of current folder objects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19" name="AutoShape 4"/>
          <p:cNvSpPr>
            <a:spLocks noChangeArrowheads="1"/>
          </p:cNvSpPr>
          <p:nvPr/>
        </p:nvSpPr>
        <p:spPr bwMode="auto">
          <a:xfrm>
            <a:off x="4267200" y="4126484"/>
            <a:ext cx="4038600" cy="662582"/>
          </a:xfrm>
          <a:prstGeom prst="wedgeRoundRectCallout">
            <a:avLst>
              <a:gd name="adj1" fmla="val -79616"/>
              <a:gd name="adj2" fmla="val -72068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Check if this object is a directory, file or symbolic link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20" name="AutoShape 4"/>
          <p:cNvSpPr>
            <a:spLocks noChangeArrowheads="1"/>
          </p:cNvSpPr>
          <p:nvPr/>
        </p:nvSpPr>
        <p:spPr bwMode="auto">
          <a:xfrm>
            <a:off x="5189220" y="5308814"/>
            <a:ext cx="2651760" cy="468841"/>
          </a:xfrm>
          <a:prstGeom prst="wedgeRoundRectCallout">
            <a:avLst>
              <a:gd name="adj1" fmla="val -95807"/>
              <a:gd name="adj2" fmla="val 39759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Allow user to change folder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21" name="AutoShape 4"/>
          <p:cNvSpPr>
            <a:spLocks noChangeArrowheads="1"/>
          </p:cNvSpPr>
          <p:nvPr/>
        </p:nvSpPr>
        <p:spPr bwMode="auto">
          <a:xfrm>
            <a:off x="5722620" y="5923193"/>
            <a:ext cx="2811780" cy="712028"/>
          </a:xfrm>
          <a:prstGeom prst="wedgeRoundRectCallout">
            <a:avLst>
              <a:gd name="adj1" fmla="val -168259"/>
              <a:gd name="adj2" fmla="val 1483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Functions in </a:t>
            </a:r>
            <a:r>
              <a:rPr lang="en-US" altLang="zh-TW" sz="1700" dirty="0" err="1" smtClean="0">
                <a:latin typeface="+mn-lt"/>
                <a:ea typeface="PMingLiU" pitchFamily="18" charset="-120"/>
              </a:rPr>
              <a:t>os</a:t>
            </a:r>
            <a:r>
              <a:rPr lang="en-US" altLang="zh-TW" sz="1700" dirty="0" smtClean="0">
                <a:latin typeface="+mn-lt"/>
                <a:ea typeface="PMingLiU" pitchFamily="18" charset="-120"/>
              </a:rPr>
              <a:t> module may raise </a:t>
            </a:r>
            <a:r>
              <a:rPr lang="en-US" altLang="zh-TW" sz="1700" dirty="0" err="1" smtClean="0">
                <a:latin typeface="+mn-lt"/>
                <a:ea typeface="PMingLiU" pitchFamily="18" charset="-120"/>
              </a:rPr>
              <a:t>OSError</a:t>
            </a:r>
            <a:r>
              <a:rPr lang="en-US" altLang="zh-TW" sz="1700" dirty="0" smtClean="0">
                <a:latin typeface="+mn-lt"/>
                <a:ea typeface="PMingLiU" pitchFamily="18" charset="-120"/>
              </a:rPr>
              <a:t> exception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523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</a:t>
            </a:r>
            <a:r>
              <a:rPr lang="en-US" dirty="0" smtClean="0"/>
              <a:t> module example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" y="1408765"/>
            <a:ext cx="6553200" cy="400143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os</a:t>
            </a:r>
            <a:endParaRPr lang="en-US" sz="1700" dirty="0">
              <a:solidFill>
                <a:schemeClr val="tx1"/>
              </a:solidFill>
            </a:endParaRPr>
          </a:p>
          <a:p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>
                <a:solidFill>
                  <a:srgbClr val="008000"/>
                </a:solidFill>
              </a:rPr>
              <a:t>"OS: "</a:t>
            </a:r>
            <a:r>
              <a:rPr lang="en-US" sz="1700" dirty="0">
                <a:solidFill>
                  <a:schemeClr val="tx1"/>
                </a:solidFill>
              </a:rPr>
              <a:t> + os.name)</a:t>
            </a:r>
          </a:p>
          <a:p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>
                <a:solidFill>
                  <a:srgbClr val="008000"/>
                </a:solidFill>
              </a:rPr>
              <a:t>"Login as: "</a:t>
            </a:r>
            <a:r>
              <a:rPr lang="en-US" sz="1700" dirty="0">
                <a:solidFill>
                  <a:schemeClr val="tx1"/>
                </a:solidFill>
              </a:rPr>
              <a:t> + </a:t>
            </a:r>
            <a:r>
              <a:rPr lang="en-US" sz="1700" dirty="0" err="1">
                <a:solidFill>
                  <a:schemeClr val="tx1"/>
                </a:solidFill>
              </a:rPr>
              <a:t>os.getlogin</a:t>
            </a:r>
            <a:r>
              <a:rPr lang="en-US" sz="1700" dirty="0">
                <a:solidFill>
                  <a:schemeClr val="tx1"/>
                </a:solidFill>
              </a:rPr>
              <a:t>())</a:t>
            </a:r>
          </a:p>
          <a:p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>
                <a:solidFill>
                  <a:srgbClr val="008000"/>
                </a:solidFill>
              </a:rPr>
              <a:t>"Your current directory is "</a:t>
            </a:r>
            <a:r>
              <a:rPr lang="en-US" sz="1700" dirty="0">
                <a:solidFill>
                  <a:schemeClr val="tx1"/>
                </a:solidFill>
              </a:rPr>
              <a:t> + </a:t>
            </a:r>
            <a:r>
              <a:rPr lang="en-US" sz="1700" dirty="0" err="1">
                <a:solidFill>
                  <a:schemeClr val="tx1"/>
                </a:solidFill>
              </a:rPr>
              <a:t>os.getcwd</a:t>
            </a:r>
            <a:r>
              <a:rPr lang="en-US" sz="1700" dirty="0">
                <a:solidFill>
                  <a:schemeClr val="tx1"/>
                </a:solidFill>
              </a:rPr>
              <a:t>())</a:t>
            </a:r>
          </a:p>
          <a:p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>
                <a:solidFill>
                  <a:srgbClr val="008000"/>
                </a:solidFill>
              </a:rPr>
              <a:t>"Note: This program only returns output to command shell"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while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sz="1700" dirty="0">
                <a:solidFill>
                  <a:schemeClr val="tx1"/>
                </a:solidFill>
              </a:rPr>
              <a:t>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700" dirty="0">
                <a:solidFill>
                  <a:schemeClr val="tx1"/>
                </a:solidFill>
              </a:rPr>
              <a:t>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command = </a:t>
            </a:r>
            <a:r>
              <a:rPr lang="en-US" sz="1700" dirty="0">
                <a:solidFill>
                  <a:srgbClr val="7030A0"/>
                </a:solidFill>
              </a:rPr>
              <a:t>input</a:t>
            </a:r>
            <a:r>
              <a:rPr lang="en-US" sz="1700" dirty="0" smtClean="0">
                <a:solidFill>
                  <a:schemeClr val="tx1"/>
                </a:solidFill>
              </a:rPr>
              <a:t>(</a:t>
            </a:r>
            <a:r>
              <a:rPr lang="en-US" sz="1700" dirty="0" smtClean="0">
                <a:solidFill>
                  <a:srgbClr val="008000"/>
                </a:solidFill>
              </a:rPr>
              <a:t>"Enter a command \ </a:t>
            </a:r>
          </a:p>
          <a:p>
            <a:r>
              <a:rPr lang="en-US" sz="1700" dirty="0" smtClean="0">
                <a:solidFill>
                  <a:srgbClr val="008000"/>
                </a:solidFill>
              </a:rPr>
              <a:t>                      you'd like to execute in shell:"</a:t>
            </a:r>
            <a:r>
              <a:rPr lang="en-US" sz="17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sz="1700" dirty="0" smtClean="0">
                <a:solidFill>
                  <a:schemeClr val="tx1"/>
                </a:solidFill>
              </a:rPr>
              <a:t>        </a:t>
            </a:r>
            <a:r>
              <a:rPr lang="en-US" sz="17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700" dirty="0" smtClean="0">
                <a:solidFill>
                  <a:schemeClr val="tx1"/>
                </a:solidFill>
              </a:rPr>
              <a:t> command == </a:t>
            </a:r>
            <a:r>
              <a:rPr lang="en-US" sz="1700" dirty="0" smtClean="0">
                <a:solidFill>
                  <a:srgbClr val="008000"/>
                </a:solidFill>
              </a:rPr>
              <a:t>"exit"</a:t>
            </a:r>
            <a:r>
              <a:rPr lang="en-US" sz="1700" dirty="0" smtClean="0">
                <a:solidFill>
                  <a:schemeClr val="tx1"/>
                </a:solidFill>
              </a:rPr>
              <a:t>:</a:t>
            </a:r>
          </a:p>
          <a:p>
            <a:r>
              <a:rPr lang="en-US" sz="1700" dirty="0" smtClean="0">
                <a:solidFill>
                  <a:schemeClr val="tx1"/>
                </a:solidFill>
              </a:rPr>
              <a:t>        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break</a:t>
            </a:r>
            <a:r>
              <a:rPr lang="en-US" sz="1700" dirty="0">
                <a:solidFill>
                  <a:schemeClr val="tx1"/>
                </a:solidFill>
              </a:rPr>
              <a:t>;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1700" dirty="0">
                <a:solidFill>
                  <a:schemeClr val="tx1"/>
                </a:solidFill>
              </a:rPr>
              <a:t>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    </a:t>
            </a:r>
            <a:r>
              <a:rPr lang="en-US" sz="1700" dirty="0" err="1">
                <a:solidFill>
                  <a:schemeClr val="tx1"/>
                </a:solidFill>
              </a:rPr>
              <a:t>os.system</a:t>
            </a:r>
            <a:r>
              <a:rPr lang="en-US" sz="1700" dirty="0">
                <a:solidFill>
                  <a:schemeClr val="tx1"/>
                </a:solidFill>
              </a:rPr>
              <a:t>(command)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rgbClr val="7030A0"/>
                </a:solidFill>
              </a:rPr>
              <a:t>OSError</a:t>
            </a:r>
            <a:r>
              <a:rPr lang="en-US" sz="1700" dirty="0">
                <a:solidFill>
                  <a:schemeClr val="tx1"/>
                </a:solidFill>
              </a:rPr>
              <a:t>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>
                <a:solidFill>
                  <a:srgbClr val="008000"/>
                </a:solidFill>
              </a:rPr>
              <a:t>"</a:t>
            </a:r>
            <a:r>
              <a:rPr lang="en-US" sz="1700" dirty="0" err="1">
                <a:solidFill>
                  <a:srgbClr val="008000"/>
                </a:solidFill>
              </a:rPr>
              <a:t>OSError</a:t>
            </a:r>
            <a:r>
              <a:rPr lang="en-US" sz="1700" dirty="0">
                <a:solidFill>
                  <a:srgbClr val="008000"/>
                </a:solidFill>
              </a:rPr>
              <a:t> </a:t>
            </a:r>
            <a:r>
              <a:rPr lang="en-US" sz="1700" dirty="0" smtClean="0">
                <a:solidFill>
                  <a:srgbClr val="008000"/>
                </a:solidFill>
              </a:rPr>
              <a:t>occurred"</a:t>
            </a:r>
            <a:r>
              <a:rPr lang="en-US" sz="1700" dirty="0" smtClean="0">
                <a:solidFill>
                  <a:schemeClr val="tx1"/>
                </a:solidFill>
              </a:rPr>
              <a:t>)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4610100" y="1226972"/>
            <a:ext cx="2362200" cy="467660"/>
          </a:xfrm>
          <a:prstGeom prst="wedgeRoundRectCallout">
            <a:avLst>
              <a:gd name="adj1" fmla="val -116422"/>
              <a:gd name="adj2" fmla="val 96404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Obtain OS information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43400" y="2832915"/>
            <a:ext cx="4494415" cy="3829776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00" dirty="0" smtClean="0">
                <a:solidFill>
                  <a:schemeClr val="bg1">
                    <a:lumMod val="65000"/>
                  </a:schemeClr>
                </a:solidFill>
              </a:rPr>
              <a:t>C:\Program Files\Python\Python38-32&gt;python oscommand.py</a:t>
            </a: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OS: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</a:rPr>
              <a:t>nt</a:t>
            </a:r>
            <a:endParaRPr lang="en-US" sz="13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Login as: Kelvin</a:t>
            </a: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Your current directory is C:\Program Files\Python\Python38-32</a:t>
            </a: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Note: This program only returns output to command shell</a:t>
            </a: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Enter a command you'd like to execute in </a:t>
            </a:r>
            <a:r>
              <a:rPr lang="en-US" sz="1300" dirty="0" smtClean="0">
                <a:solidFill>
                  <a:schemeClr val="bg1">
                    <a:lumMod val="65000"/>
                  </a:schemeClr>
                </a:solidFill>
              </a:rPr>
              <a:t>shell: ping google.com</a:t>
            </a:r>
          </a:p>
          <a:p>
            <a:endParaRPr lang="en-US" sz="13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Pinging google.com [172.217.163.238] with 32 bytes of data:</a:t>
            </a: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Reply from 172.217.163.238: bytes=32 time=2ms TTL=117</a:t>
            </a: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Reply from 172.217.163.238: bytes=32 time=2ms TTL=117</a:t>
            </a: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Reply from 172.217.163.238: bytes=32 time=2ms TTL=117</a:t>
            </a: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Reply from 172.217.163.238: bytes=32 time=2ms </a:t>
            </a:r>
            <a:r>
              <a:rPr lang="en-US" sz="1300" dirty="0" smtClean="0">
                <a:solidFill>
                  <a:schemeClr val="bg1">
                    <a:lumMod val="65000"/>
                  </a:schemeClr>
                </a:solidFill>
              </a:rPr>
              <a:t>TTL=117</a:t>
            </a:r>
          </a:p>
          <a:p>
            <a:endParaRPr lang="en-US" sz="130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Ping statistics for 172.217.163.238:</a:t>
            </a: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    Packets: Sent = 4, Received = 4, Lost = 0 (0% loss),</a:t>
            </a: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Approximate round trip times in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</a:rPr>
              <a:t>milli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-seconds:</a:t>
            </a: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    Minimum = 2ms, Maximum = 2ms, Average = 2ms</a:t>
            </a: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Enter a command you'd like to execute in shell</a:t>
            </a:r>
            <a:r>
              <a:rPr lang="en-US" sz="1300" dirty="0" smtClean="0">
                <a:solidFill>
                  <a:schemeClr val="bg1">
                    <a:lumMod val="65000"/>
                  </a:schemeClr>
                </a:solidFill>
              </a:rPr>
              <a:t>: exit</a:t>
            </a:r>
          </a:p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C:\Program Files\Python\Python38-32&gt;</a:t>
            </a:r>
          </a:p>
          <a:p>
            <a:endParaRPr lang="en-US" sz="13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AutoShape 4"/>
          <p:cNvSpPr>
            <a:spLocks noChangeArrowheads="1"/>
          </p:cNvSpPr>
          <p:nvPr/>
        </p:nvSpPr>
        <p:spPr bwMode="auto">
          <a:xfrm>
            <a:off x="1752600" y="5451202"/>
            <a:ext cx="2362200" cy="390162"/>
          </a:xfrm>
          <a:prstGeom prst="wedgeRoundRectCallout">
            <a:avLst>
              <a:gd name="adj1" fmla="val 1114"/>
              <a:gd name="adj2" fmla="val -194657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Execute the command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10400" y="2713805"/>
            <a:ext cx="1679864" cy="4578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utoShape 4"/>
          <p:cNvSpPr>
            <a:spLocks noChangeArrowheads="1"/>
          </p:cNvSpPr>
          <p:nvPr/>
        </p:nvSpPr>
        <p:spPr bwMode="auto">
          <a:xfrm>
            <a:off x="6170815" y="1777537"/>
            <a:ext cx="2667000" cy="663882"/>
          </a:xfrm>
          <a:prstGeom prst="wedgeRoundRectCallout">
            <a:avLst>
              <a:gd name="adj1" fmla="val -12942"/>
              <a:gd name="adj2" fmla="val 78874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This Program must be executed in command shell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681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</a:t>
            </a:r>
            <a:r>
              <a:rPr lang="en-US" dirty="0" smtClean="0"/>
              <a:t> module example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" y="1408765"/>
            <a:ext cx="6553200" cy="331563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os</a:t>
            </a:r>
            <a:endParaRPr lang="en-US" sz="1700" dirty="0">
              <a:solidFill>
                <a:schemeClr val="tx1"/>
              </a:solidFill>
            </a:endParaRPr>
          </a:p>
          <a:p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>
                <a:solidFill>
                  <a:srgbClr val="008000"/>
                </a:solidFill>
              </a:rPr>
              <a:t>"OS: "</a:t>
            </a:r>
            <a:r>
              <a:rPr lang="en-US" sz="1700" dirty="0">
                <a:solidFill>
                  <a:schemeClr val="tx1"/>
                </a:solidFill>
              </a:rPr>
              <a:t> + os.name)</a:t>
            </a:r>
          </a:p>
          <a:p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>
                <a:solidFill>
                  <a:srgbClr val="008000"/>
                </a:solidFill>
              </a:rPr>
              <a:t>"Login as: "</a:t>
            </a:r>
            <a:r>
              <a:rPr lang="en-US" sz="1700" dirty="0">
                <a:solidFill>
                  <a:schemeClr val="tx1"/>
                </a:solidFill>
              </a:rPr>
              <a:t> + </a:t>
            </a:r>
            <a:r>
              <a:rPr lang="en-US" sz="1700" dirty="0" err="1">
                <a:solidFill>
                  <a:schemeClr val="tx1"/>
                </a:solidFill>
              </a:rPr>
              <a:t>os.getlogin</a:t>
            </a:r>
            <a:r>
              <a:rPr lang="en-US" sz="1700" dirty="0">
                <a:solidFill>
                  <a:schemeClr val="tx1"/>
                </a:solidFill>
              </a:rPr>
              <a:t>())</a:t>
            </a:r>
          </a:p>
          <a:p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>
                <a:solidFill>
                  <a:srgbClr val="008000"/>
                </a:solidFill>
              </a:rPr>
              <a:t>"Your current directory is "</a:t>
            </a:r>
            <a:r>
              <a:rPr lang="en-US" sz="1700" dirty="0">
                <a:solidFill>
                  <a:schemeClr val="tx1"/>
                </a:solidFill>
              </a:rPr>
              <a:t> + </a:t>
            </a:r>
            <a:r>
              <a:rPr lang="en-US" sz="1700" dirty="0" err="1">
                <a:solidFill>
                  <a:schemeClr val="tx1"/>
                </a:solidFill>
              </a:rPr>
              <a:t>os.getcwd</a:t>
            </a:r>
            <a:r>
              <a:rPr lang="en-US" sz="1700" dirty="0">
                <a:solidFill>
                  <a:schemeClr val="tx1"/>
                </a:solidFill>
              </a:rPr>
              <a:t>())</a:t>
            </a:r>
          </a:p>
          <a:p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while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sz="1700" dirty="0">
                <a:solidFill>
                  <a:schemeClr val="tx1"/>
                </a:solidFill>
              </a:rPr>
              <a:t>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700" dirty="0">
                <a:solidFill>
                  <a:schemeClr val="tx1"/>
                </a:solidFill>
              </a:rPr>
              <a:t>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command = </a:t>
            </a:r>
            <a:r>
              <a:rPr lang="en-US" sz="1700" dirty="0">
                <a:solidFill>
                  <a:srgbClr val="7030A0"/>
                </a:solidFill>
              </a:rPr>
              <a:t>input</a:t>
            </a:r>
            <a:r>
              <a:rPr lang="en-US" sz="1700" dirty="0">
                <a:solidFill>
                  <a:schemeClr val="tx1"/>
                </a:solidFill>
              </a:rPr>
              <a:t>(</a:t>
            </a:r>
            <a:r>
              <a:rPr lang="en-US" sz="1700" dirty="0">
                <a:solidFill>
                  <a:srgbClr val="008000"/>
                </a:solidFill>
              </a:rPr>
              <a:t>"Enter a command you'd like to execute in shell:"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result = </a:t>
            </a:r>
            <a:r>
              <a:rPr lang="en-US" sz="1700" dirty="0" err="1">
                <a:solidFill>
                  <a:schemeClr val="tx1"/>
                </a:solidFill>
              </a:rPr>
              <a:t>os.popen</a:t>
            </a:r>
            <a:r>
              <a:rPr lang="en-US" sz="1700" dirty="0">
                <a:solidFill>
                  <a:schemeClr val="tx1"/>
                </a:solidFill>
              </a:rPr>
              <a:t>(command,'r',-1)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700" dirty="0">
                <a:solidFill>
                  <a:schemeClr val="tx1"/>
                </a:solidFill>
              </a:rPr>
              <a:t> item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700" dirty="0">
                <a:solidFill>
                  <a:schemeClr val="tx1"/>
                </a:solidFill>
              </a:rPr>
              <a:t> result: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 err="1">
                <a:solidFill>
                  <a:schemeClr val="tx1"/>
                </a:solidFill>
              </a:rPr>
              <a:t>item.rstrip</a:t>
            </a:r>
            <a:r>
              <a:rPr lang="en-US" sz="1700" dirty="0">
                <a:solidFill>
                  <a:schemeClr val="tx1"/>
                </a:solidFill>
              </a:rPr>
              <a:t>())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rgbClr val="7030A0"/>
                </a:solidFill>
              </a:rPr>
              <a:t>OSError</a:t>
            </a:r>
            <a:r>
              <a:rPr lang="en-US" sz="1700" dirty="0">
                <a:solidFill>
                  <a:schemeClr val="tx1"/>
                </a:solidFill>
              </a:rPr>
              <a:t>:</a:t>
            </a:r>
          </a:p>
          <a:p>
            <a:r>
              <a:rPr lang="en-US" sz="1700" dirty="0">
                <a:solidFill>
                  <a:schemeClr val="tx1"/>
                </a:solidFill>
              </a:rPr>
              <a:t>    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>
                <a:solidFill>
                  <a:srgbClr val="008000"/>
                </a:solidFill>
              </a:rPr>
              <a:t>"</a:t>
            </a:r>
            <a:r>
              <a:rPr lang="en-US" sz="1700" dirty="0" err="1">
                <a:solidFill>
                  <a:srgbClr val="008000"/>
                </a:solidFill>
              </a:rPr>
              <a:t>OSError</a:t>
            </a:r>
            <a:r>
              <a:rPr lang="en-US" sz="1700" dirty="0">
                <a:solidFill>
                  <a:srgbClr val="008000"/>
                </a:solidFill>
              </a:rPr>
              <a:t> occurred"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2942958" y="1224810"/>
            <a:ext cx="2209800" cy="467660"/>
          </a:xfrm>
          <a:prstGeom prst="wedgeRoundRectCallout">
            <a:avLst>
              <a:gd name="adj1" fmla="val -63957"/>
              <a:gd name="adj2" fmla="val 95574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Obtain OS information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43400" y="3352799"/>
            <a:ext cx="4494415" cy="330989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300" dirty="0" smtClean="0">
                <a:solidFill>
                  <a:srgbClr val="0000FF"/>
                </a:solidFill>
              </a:rPr>
              <a:t>OS</a:t>
            </a:r>
            <a:r>
              <a:rPr lang="en-US" sz="1300" dirty="0">
                <a:solidFill>
                  <a:srgbClr val="0000FF"/>
                </a:solidFill>
              </a:rPr>
              <a:t>: </a:t>
            </a:r>
            <a:r>
              <a:rPr lang="en-US" sz="1300" dirty="0" err="1">
                <a:solidFill>
                  <a:srgbClr val="0000FF"/>
                </a:solidFill>
              </a:rPr>
              <a:t>nt</a:t>
            </a:r>
            <a:endParaRPr lang="en-US" sz="1300" dirty="0">
              <a:solidFill>
                <a:srgbClr val="0000FF"/>
              </a:solidFill>
            </a:endParaRPr>
          </a:p>
          <a:p>
            <a:r>
              <a:rPr lang="en-US" sz="1300" dirty="0">
                <a:solidFill>
                  <a:srgbClr val="0000FF"/>
                </a:solidFill>
              </a:rPr>
              <a:t>Login as: Kelvin</a:t>
            </a:r>
          </a:p>
          <a:p>
            <a:r>
              <a:rPr lang="en-US" sz="1300" dirty="0">
                <a:solidFill>
                  <a:srgbClr val="0000FF"/>
                </a:solidFill>
              </a:rPr>
              <a:t>Your current directory is C:\Program Files\Python\Python38-32</a:t>
            </a:r>
          </a:p>
          <a:p>
            <a:r>
              <a:rPr lang="en-US" sz="1300" dirty="0" smtClean="0">
                <a:solidFill>
                  <a:srgbClr val="0000FF"/>
                </a:solidFill>
              </a:rPr>
              <a:t>Enter </a:t>
            </a:r>
            <a:r>
              <a:rPr lang="en-US" sz="1300" dirty="0">
                <a:solidFill>
                  <a:srgbClr val="0000FF"/>
                </a:solidFill>
              </a:rPr>
              <a:t>a command you'd like to execute in </a:t>
            </a:r>
            <a:r>
              <a:rPr lang="en-US" sz="1300" dirty="0" smtClean="0">
                <a:solidFill>
                  <a:srgbClr val="0000FF"/>
                </a:solidFill>
              </a:rPr>
              <a:t>shell: </a:t>
            </a:r>
            <a:r>
              <a:rPr lang="en-US" sz="1300" b="1" dirty="0" smtClean="0">
                <a:solidFill>
                  <a:schemeClr val="tx1"/>
                </a:solidFill>
              </a:rPr>
              <a:t>ipconfig</a:t>
            </a:r>
          </a:p>
          <a:p>
            <a:endParaRPr lang="en-US" sz="1300" dirty="0">
              <a:solidFill>
                <a:srgbClr val="0000FF"/>
              </a:solidFill>
            </a:endParaRPr>
          </a:p>
          <a:p>
            <a:r>
              <a:rPr lang="en-US" sz="1300" dirty="0">
                <a:solidFill>
                  <a:srgbClr val="0000FF"/>
                </a:solidFill>
              </a:rPr>
              <a:t>Windows IP Configuration</a:t>
            </a:r>
          </a:p>
          <a:p>
            <a:endParaRPr lang="en-US" sz="1300" dirty="0">
              <a:solidFill>
                <a:srgbClr val="0000FF"/>
              </a:solidFill>
            </a:endParaRPr>
          </a:p>
          <a:p>
            <a:endParaRPr lang="en-US" sz="1300" dirty="0">
              <a:solidFill>
                <a:srgbClr val="0000FF"/>
              </a:solidFill>
            </a:endParaRPr>
          </a:p>
          <a:p>
            <a:r>
              <a:rPr lang="en-US" sz="1300" dirty="0">
                <a:solidFill>
                  <a:srgbClr val="0000FF"/>
                </a:solidFill>
              </a:rPr>
              <a:t>Ethernet adapter Ethernet:</a:t>
            </a:r>
          </a:p>
          <a:p>
            <a:endParaRPr lang="en-US" sz="1300" dirty="0">
              <a:solidFill>
                <a:srgbClr val="0000FF"/>
              </a:solidFill>
            </a:endParaRPr>
          </a:p>
          <a:p>
            <a:r>
              <a:rPr lang="en-US" sz="1300" dirty="0">
                <a:solidFill>
                  <a:srgbClr val="0000FF"/>
                </a:solidFill>
              </a:rPr>
              <a:t>   Connection-specific DNS Suffix  . :</a:t>
            </a:r>
          </a:p>
          <a:p>
            <a:r>
              <a:rPr lang="en-US" sz="1300" dirty="0">
                <a:solidFill>
                  <a:srgbClr val="0000FF"/>
                </a:solidFill>
              </a:rPr>
              <a:t>   Link-local IPv6 Address . . . . . : fe80::240a:a7ad:12e7:bd9a%10</a:t>
            </a:r>
          </a:p>
          <a:p>
            <a:r>
              <a:rPr lang="en-US" sz="1300" dirty="0">
                <a:solidFill>
                  <a:srgbClr val="0000FF"/>
                </a:solidFill>
              </a:rPr>
              <a:t>   IPv4 Address. . . . . . . . . . . . . . </a:t>
            </a:r>
            <a:r>
              <a:rPr lang="en-US" sz="1300" dirty="0" smtClean="0">
                <a:solidFill>
                  <a:srgbClr val="0000FF"/>
                </a:solidFill>
              </a:rPr>
              <a:t>: 192.168.1.1</a:t>
            </a:r>
            <a:endParaRPr lang="en-US" sz="1300" dirty="0">
              <a:solidFill>
                <a:srgbClr val="0000FF"/>
              </a:solidFill>
            </a:endParaRPr>
          </a:p>
          <a:p>
            <a:r>
              <a:rPr lang="en-US" sz="1300" dirty="0">
                <a:solidFill>
                  <a:srgbClr val="0000FF"/>
                </a:solidFill>
              </a:rPr>
              <a:t>   Subnet Mask . . . . . . . . . . . . . </a:t>
            </a:r>
            <a:r>
              <a:rPr lang="en-US" sz="1300" dirty="0" smtClean="0">
                <a:solidFill>
                  <a:srgbClr val="0000FF"/>
                </a:solidFill>
              </a:rPr>
              <a:t>: 255.255.255.0</a:t>
            </a:r>
            <a:endParaRPr lang="en-US" sz="1300" dirty="0">
              <a:solidFill>
                <a:srgbClr val="0000FF"/>
              </a:solidFill>
            </a:endParaRPr>
          </a:p>
          <a:p>
            <a:r>
              <a:rPr lang="en-US" sz="1300" dirty="0">
                <a:solidFill>
                  <a:srgbClr val="0000FF"/>
                </a:solidFill>
              </a:rPr>
              <a:t>   Default Gateway . . . . . . . . . . </a:t>
            </a:r>
            <a:r>
              <a:rPr lang="en-US" sz="1300" dirty="0" smtClean="0">
                <a:solidFill>
                  <a:srgbClr val="0000FF"/>
                </a:solidFill>
              </a:rPr>
              <a:t>: 192.168.1.254</a:t>
            </a:r>
          </a:p>
          <a:p>
            <a:r>
              <a:rPr lang="en-US" sz="1300" dirty="0">
                <a:solidFill>
                  <a:srgbClr val="0000FF"/>
                </a:solidFill>
              </a:rPr>
              <a:t>Enter a command you'd like to execute in shell</a:t>
            </a:r>
            <a:r>
              <a:rPr lang="en-US" sz="1300" dirty="0" smtClean="0">
                <a:solidFill>
                  <a:srgbClr val="0000FF"/>
                </a:solidFill>
              </a:rPr>
              <a:t>: </a:t>
            </a:r>
            <a:endParaRPr lang="en-US" sz="1300" dirty="0">
              <a:solidFill>
                <a:srgbClr val="0000FF"/>
              </a:solidFill>
            </a:endParaRPr>
          </a:p>
        </p:txBody>
      </p:sp>
      <p:sp>
        <p:nvSpPr>
          <p:cNvPr id="17" name="AutoShape 4"/>
          <p:cNvSpPr>
            <a:spLocks noChangeArrowheads="1"/>
          </p:cNvSpPr>
          <p:nvPr/>
        </p:nvSpPr>
        <p:spPr bwMode="auto">
          <a:xfrm>
            <a:off x="2895600" y="3581400"/>
            <a:ext cx="1371600" cy="685800"/>
          </a:xfrm>
          <a:prstGeom prst="wedgeRoundRectCallout">
            <a:avLst>
              <a:gd name="adj1" fmla="val -85087"/>
              <a:gd name="adj2" fmla="val -54298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Execute the command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5257800" y="207355"/>
            <a:ext cx="3580015" cy="2764446"/>
          </a:xfrm>
          <a:prstGeom prst="wedgeRoundRectCallout">
            <a:avLst>
              <a:gd name="adj1" fmla="val -95001"/>
              <a:gd name="adj2" fmla="val 61619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6000" tIns="36000" rIns="36000" bIns="36000"/>
          <a:lstStyle/>
          <a:p>
            <a:r>
              <a:rPr lang="en-US" altLang="zh-TW" sz="1500" b="1" dirty="0" err="1" smtClean="0">
                <a:solidFill>
                  <a:srgbClr val="008000"/>
                </a:solidFill>
              </a:rPr>
              <a:t>Bufsize</a:t>
            </a:r>
            <a:endParaRPr lang="en-US" altLang="zh-TW" sz="1500" b="1" dirty="0" smtClean="0">
              <a:solidFill>
                <a:srgbClr val="008000"/>
              </a:solidFill>
            </a:endParaRP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altLang="zh-TW" sz="1500" dirty="0" smtClean="0"/>
              <a:t>If </a:t>
            </a:r>
            <a:r>
              <a:rPr lang="en-US" altLang="zh-TW" sz="1500" dirty="0"/>
              <a:t>the buffering value is set to 0, no buffering will </a:t>
            </a:r>
            <a:r>
              <a:rPr lang="en-US" altLang="zh-TW" sz="1500" dirty="0" smtClean="0"/>
              <a:t>take place.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altLang="zh-TW" sz="1500" dirty="0"/>
              <a:t>If the buffering value is </a:t>
            </a:r>
            <a:r>
              <a:rPr lang="en-US" altLang="zh-TW" sz="1500" dirty="0" smtClean="0"/>
              <a:t>1, line buffering </a:t>
            </a:r>
            <a:r>
              <a:rPr lang="en-US" altLang="zh-TW" sz="1500" dirty="0"/>
              <a:t>will </a:t>
            </a:r>
            <a:r>
              <a:rPr lang="en-US" altLang="zh-TW" sz="1500" dirty="0" smtClean="0"/>
              <a:t>be performed </a:t>
            </a:r>
            <a:r>
              <a:rPr lang="en-US" altLang="zh-TW" sz="1500" dirty="0"/>
              <a:t>while accessing a file. If </a:t>
            </a:r>
            <a:r>
              <a:rPr lang="en-US" altLang="zh-TW" sz="1500" dirty="0" smtClean="0"/>
              <a:t>the </a:t>
            </a:r>
            <a:r>
              <a:rPr lang="en-US" altLang="zh-TW" sz="1500" dirty="0"/>
              <a:t>buffering </a:t>
            </a:r>
            <a:r>
              <a:rPr lang="en-US" altLang="zh-TW" sz="1500" dirty="0" smtClean="0"/>
              <a:t>value is </a:t>
            </a:r>
            <a:r>
              <a:rPr lang="en-US" altLang="zh-TW" sz="1500" dirty="0"/>
              <a:t>an integer greater than </a:t>
            </a:r>
            <a:r>
              <a:rPr lang="en-US" altLang="zh-TW" sz="1500" dirty="0" smtClean="0"/>
              <a:t>1 (e.g. 4096), </a:t>
            </a:r>
            <a:r>
              <a:rPr lang="en-US" altLang="zh-TW" sz="1500" dirty="0"/>
              <a:t>then buffering action </a:t>
            </a:r>
            <a:r>
              <a:rPr lang="en-US" altLang="zh-TW" sz="1500" dirty="0" smtClean="0"/>
              <a:t>will be </a:t>
            </a:r>
            <a:r>
              <a:rPr lang="en-US" altLang="zh-TW" sz="1500" dirty="0"/>
              <a:t>performed with the indicated buffer size. If </a:t>
            </a:r>
            <a:r>
              <a:rPr lang="en-US" altLang="zh-TW" sz="1500" dirty="0" smtClean="0"/>
              <a:t>negative (e.g. -1), </a:t>
            </a:r>
            <a:r>
              <a:rPr lang="en-US" altLang="zh-TW" sz="1500" dirty="0"/>
              <a:t>the </a:t>
            </a:r>
            <a:r>
              <a:rPr lang="en-US" altLang="zh-TW" sz="1500" dirty="0" smtClean="0"/>
              <a:t>buffer </a:t>
            </a:r>
            <a:r>
              <a:rPr lang="en-US" altLang="zh-TW" sz="1500" dirty="0"/>
              <a:t>size is the system default(default behavior).</a:t>
            </a:r>
            <a:endParaRPr lang="zh-TW" altLang="en-US" sz="1500" dirty="0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2874236" y="4800601"/>
            <a:ext cx="1371600" cy="990600"/>
          </a:xfrm>
          <a:prstGeom prst="wedgeRoundRectCallout">
            <a:avLst>
              <a:gd name="adj1" fmla="val -74424"/>
              <a:gd name="adj2" fmla="val -122699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Remove all trailing </a:t>
            </a:r>
            <a:r>
              <a:rPr lang="en-US" altLang="zh-TW" sz="1700" dirty="0">
                <a:latin typeface="+mn-lt"/>
                <a:ea typeface="PMingLiU" pitchFamily="18" charset="-120"/>
              </a:rPr>
              <a:t>characters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6513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err="1" smtClean="0"/>
              <a:t>subprocess</a:t>
            </a:r>
            <a:r>
              <a:rPr lang="en-HK" dirty="0" smtClean="0"/>
              <a:t> module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b="1" dirty="0" err="1">
                <a:solidFill>
                  <a:srgbClr val="FF0000"/>
                </a:solidFill>
                <a:cs typeface="Courier New" pitchFamily="49" charset="0"/>
              </a:rPr>
              <a:t>subprocess</a:t>
            </a:r>
            <a:r>
              <a:rPr lang="en-US" altLang="zh-TW" dirty="0"/>
              <a:t> module provides a consistent interface to creating and working with additional processes. </a:t>
            </a:r>
          </a:p>
          <a:p>
            <a:r>
              <a:rPr lang="en-US" altLang="zh-TW" dirty="0"/>
              <a:t>It offers a higher-level interface than some of the other available modules, and is intended to replace functions such as </a:t>
            </a:r>
            <a:r>
              <a:rPr lang="en-US" altLang="zh-TW" b="1" dirty="0" err="1">
                <a:solidFill>
                  <a:srgbClr val="FF0000"/>
                </a:solidFill>
                <a:cs typeface="Courier New" pitchFamily="49" charset="0"/>
              </a:rPr>
              <a:t>os.system</a:t>
            </a:r>
            <a:r>
              <a:rPr lang="en-US" altLang="zh-TW" b="1" dirty="0">
                <a:solidFill>
                  <a:srgbClr val="FF0000"/>
                </a:solidFill>
                <a:cs typeface="Courier New" pitchFamily="49" charset="0"/>
              </a:rPr>
              <a:t>()</a:t>
            </a:r>
            <a:r>
              <a:rPr lang="en-US" altLang="zh-TW" dirty="0"/>
              <a:t>, </a:t>
            </a:r>
            <a:r>
              <a:rPr lang="en-US" altLang="zh-TW" b="1" dirty="0" err="1" smtClean="0">
                <a:solidFill>
                  <a:srgbClr val="FF0000"/>
                </a:solidFill>
                <a:cs typeface="Courier New" pitchFamily="49" charset="0"/>
              </a:rPr>
              <a:t>os.spawn</a:t>
            </a:r>
            <a:r>
              <a:rPr lang="en-US" altLang="zh-TW" b="1" dirty="0" smtClean="0">
                <a:solidFill>
                  <a:srgbClr val="FF0000"/>
                </a:solidFill>
                <a:cs typeface="Courier New" pitchFamily="49" charset="0"/>
              </a:rPr>
              <a:t>.*()</a:t>
            </a:r>
            <a:r>
              <a:rPr lang="en-US" altLang="zh-TW" dirty="0" smtClean="0"/>
              <a:t>, </a:t>
            </a:r>
            <a:r>
              <a:rPr lang="en-US" altLang="zh-TW" b="1" dirty="0" err="1" smtClean="0">
                <a:solidFill>
                  <a:srgbClr val="FF0000"/>
                </a:solidFill>
                <a:cs typeface="Courier New" pitchFamily="49" charset="0"/>
              </a:rPr>
              <a:t>os.popen</a:t>
            </a:r>
            <a:r>
              <a:rPr lang="en-US" altLang="zh-TW" b="1" dirty="0" smtClean="0">
                <a:solidFill>
                  <a:srgbClr val="FF0000"/>
                </a:solidFill>
                <a:cs typeface="Courier New" pitchFamily="49" charset="0"/>
              </a:rPr>
              <a:t>.*()</a:t>
            </a:r>
            <a:r>
              <a:rPr lang="en-US" altLang="zh-TW" dirty="0" smtClean="0"/>
              <a:t>, </a:t>
            </a:r>
            <a:r>
              <a:rPr lang="en-US" altLang="zh-TW" b="1" dirty="0">
                <a:cs typeface="Courier New" pitchFamily="49" charset="0"/>
              </a:rPr>
              <a:t>popen2.*()</a:t>
            </a:r>
            <a:r>
              <a:rPr lang="en-US" altLang="zh-TW" b="1" dirty="0">
                <a:solidFill>
                  <a:srgbClr val="FF0000"/>
                </a:solidFill>
                <a:cs typeface="Courier New" pitchFamily="49" charset="0"/>
              </a:rPr>
              <a:t> </a:t>
            </a:r>
            <a:r>
              <a:rPr lang="en-US" altLang="zh-TW" dirty="0"/>
              <a:t>and </a:t>
            </a:r>
            <a:r>
              <a:rPr lang="en-US" altLang="zh-TW" b="1" dirty="0">
                <a:cs typeface="Courier New" pitchFamily="49" charset="0"/>
              </a:rPr>
              <a:t>commands.*()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10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err="1"/>
              <a:t>subprocess</a:t>
            </a:r>
            <a:r>
              <a:rPr lang="en-HK" dirty="0"/>
              <a:t> </a:t>
            </a:r>
            <a:r>
              <a:rPr lang="en-HK" dirty="0" smtClean="0"/>
              <a:t>module example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" y="1408765"/>
            <a:ext cx="6629400" cy="366666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subprocess</a:t>
            </a:r>
            <a:endParaRPr lang="en-US" sz="1700" dirty="0">
              <a:solidFill>
                <a:schemeClr val="tx1"/>
              </a:solidFill>
            </a:endParaRPr>
          </a:p>
          <a:p>
            <a:r>
              <a:rPr lang="en-US" sz="1700" dirty="0">
                <a:solidFill>
                  <a:schemeClr val="tx1"/>
                </a:solidFill>
              </a:rPr>
              <a:t>command = </a:t>
            </a:r>
            <a:r>
              <a:rPr lang="en-US" sz="1700" dirty="0">
                <a:solidFill>
                  <a:srgbClr val="008000"/>
                </a:solidFill>
              </a:rPr>
              <a:t>"</a:t>
            </a:r>
            <a:r>
              <a:rPr lang="en-US" sz="1700" dirty="0" err="1">
                <a:solidFill>
                  <a:srgbClr val="008000"/>
                </a:solidFill>
              </a:rPr>
              <a:t>dir</a:t>
            </a:r>
            <a:r>
              <a:rPr lang="en-US" sz="1700" dirty="0">
                <a:solidFill>
                  <a:srgbClr val="008000"/>
                </a:solidFill>
              </a:rPr>
              <a:t>"</a:t>
            </a:r>
          </a:p>
          <a:p>
            <a:r>
              <a:rPr lang="en-US" sz="1700" dirty="0" smtClean="0">
                <a:solidFill>
                  <a:schemeClr val="tx1"/>
                </a:solidFill>
              </a:rPr>
              <a:t>parameters </a:t>
            </a:r>
            <a:r>
              <a:rPr lang="en-US" sz="1700" dirty="0">
                <a:solidFill>
                  <a:schemeClr val="tx1"/>
                </a:solidFill>
              </a:rPr>
              <a:t>= </a:t>
            </a:r>
            <a:r>
              <a:rPr lang="en-US" sz="1700" dirty="0">
                <a:solidFill>
                  <a:srgbClr val="008000"/>
                </a:solidFill>
              </a:rPr>
              <a:t>"/w"</a:t>
            </a:r>
          </a:p>
          <a:p>
            <a:r>
              <a:rPr lang="en-US" sz="1700" dirty="0">
                <a:solidFill>
                  <a:schemeClr val="tx1"/>
                </a:solidFill>
              </a:rPr>
              <a:t>result1 = </a:t>
            </a:r>
            <a:r>
              <a:rPr lang="en-US" sz="1700" dirty="0" err="1">
                <a:solidFill>
                  <a:schemeClr val="tx1"/>
                </a:solidFill>
              </a:rPr>
              <a:t>subprocess.run</a:t>
            </a:r>
            <a:r>
              <a:rPr lang="en-US" sz="1700" dirty="0">
                <a:solidFill>
                  <a:schemeClr val="tx1"/>
                </a:solidFill>
              </a:rPr>
              <a:t>([command, </a:t>
            </a:r>
            <a:r>
              <a:rPr lang="en-US" sz="1700" dirty="0" smtClean="0">
                <a:solidFill>
                  <a:schemeClr val="tx1"/>
                </a:solidFill>
              </a:rPr>
              <a:t>parameters], </a:t>
            </a:r>
            <a:r>
              <a:rPr lang="en-US" sz="1700" dirty="0">
                <a:solidFill>
                  <a:schemeClr val="tx1"/>
                </a:solidFill>
              </a:rPr>
              <a:t>shell=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r>
              <a:rPr lang="en-US" sz="1700" dirty="0">
                <a:solidFill>
                  <a:schemeClr val="tx1"/>
                </a:solidFill>
              </a:rPr>
              <a:t>result2 = </a:t>
            </a:r>
            <a:r>
              <a:rPr lang="en-US" sz="1700" dirty="0" err="1">
                <a:solidFill>
                  <a:schemeClr val="tx1"/>
                </a:solidFill>
              </a:rPr>
              <a:t>subprocess.check_output</a:t>
            </a:r>
            <a:r>
              <a:rPr lang="en-US" sz="1700" dirty="0">
                <a:solidFill>
                  <a:schemeClr val="tx1"/>
                </a:solidFill>
              </a:rPr>
              <a:t>([command, </a:t>
            </a:r>
            <a:r>
              <a:rPr lang="en-US" sz="1700" dirty="0" smtClean="0">
                <a:solidFill>
                  <a:schemeClr val="tx1"/>
                </a:solidFill>
              </a:rPr>
              <a:t>parameters], </a:t>
            </a:r>
            <a:r>
              <a:rPr lang="en-US" sz="1700" dirty="0">
                <a:solidFill>
                  <a:schemeClr val="tx1"/>
                </a:solidFill>
              </a:rPr>
              <a:t>shell=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r>
              <a:rPr lang="en-US" sz="1700" dirty="0">
                <a:solidFill>
                  <a:schemeClr val="tx1"/>
                </a:solidFill>
              </a:rPr>
              <a:t>result3 = </a:t>
            </a:r>
            <a:r>
              <a:rPr lang="en-US" sz="1700" dirty="0" err="1">
                <a:solidFill>
                  <a:schemeClr val="tx1"/>
                </a:solidFill>
              </a:rPr>
              <a:t>subprocess.check_call</a:t>
            </a:r>
            <a:r>
              <a:rPr lang="en-US" sz="1700" dirty="0">
                <a:solidFill>
                  <a:schemeClr val="tx1"/>
                </a:solidFill>
              </a:rPr>
              <a:t>([command, parameters</a:t>
            </a:r>
            <a:r>
              <a:rPr lang="en-US" sz="1700" dirty="0" smtClean="0">
                <a:solidFill>
                  <a:schemeClr val="tx1"/>
                </a:solidFill>
              </a:rPr>
              <a:t>], </a:t>
            </a:r>
            <a:r>
              <a:rPr lang="en-US" sz="1700" dirty="0">
                <a:solidFill>
                  <a:schemeClr val="tx1"/>
                </a:solidFill>
              </a:rPr>
              <a:t>shell=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r>
              <a:rPr lang="en-US" sz="1700" dirty="0">
                <a:solidFill>
                  <a:schemeClr val="tx1"/>
                </a:solidFill>
              </a:rPr>
              <a:t>print (</a:t>
            </a:r>
            <a:r>
              <a:rPr lang="en-US" sz="1700" dirty="0">
                <a:solidFill>
                  <a:srgbClr val="008000"/>
                </a:solidFill>
              </a:rPr>
              <a:t>"</a:t>
            </a:r>
            <a:r>
              <a:rPr lang="en-US" sz="1700" dirty="0" err="1" smtClean="0">
                <a:solidFill>
                  <a:srgbClr val="008000"/>
                </a:solidFill>
              </a:rPr>
              <a:t>subprocess.run</a:t>
            </a:r>
            <a:r>
              <a:rPr lang="en-US" sz="1700" dirty="0" smtClean="0">
                <a:solidFill>
                  <a:srgbClr val="008000"/>
                </a:solidFill>
              </a:rPr>
              <a:t>:"</a:t>
            </a:r>
            <a:r>
              <a:rPr lang="en-US" sz="1700" dirty="0" smtClean="0">
                <a:solidFill>
                  <a:schemeClr val="tx1"/>
                </a:solidFill>
              </a:rPr>
              <a:t>)</a:t>
            </a:r>
            <a:endParaRPr lang="en-US" sz="1700" dirty="0">
              <a:solidFill>
                <a:schemeClr val="tx1"/>
              </a:solidFill>
            </a:endParaRPr>
          </a:p>
          <a:p>
            <a:r>
              <a:rPr lang="en-US" sz="1700" dirty="0">
                <a:solidFill>
                  <a:schemeClr val="tx1"/>
                </a:solidFill>
              </a:rPr>
              <a:t>print (result1)</a:t>
            </a:r>
          </a:p>
          <a:p>
            <a:r>
              <a:rPr lang="en-US" sz="1700" dirty="0">
                <a:solidFill>
                  <a:schemeClr val="tx1"/>
                </a:solidFill>
              </a:rPr>
              <a:t>print (</a:t>
            </a:r>
            <a:r>
              <a:rPr lang="en-US" sz="1700" dirty="0">
                <a:solidFill>
                  <a:srgbClr val="008000"/>
                </a:solidFill>
              </a:rPr>
              <a:t>"\n</a:t>
            </a:r>
            <a:r>
              <a:rPr lang="en-US" sz="1700" dirty="0" smtClean="0">
                <a:solidFill>
                  <a:srgbClr val="008000"/>
                </a:solidFill>
              </a:rPr>
              <a:t>==================="</a:t>
            </a:r>
            <a:r>
              <a:rPr lang="en-US" sz="1700" dirty="0" smtClean="0">
                <a:solidFill>
                  <a:schemeClr val="tx1"/>
                </a:solidFill>
              </a:rPr>
              <a:t>)</a:t>
            </a:r>
            <a:endParaRPr lang="en-US" sz="1700" dirty="0">
              <a:solidFill>
                <a:schemeClr val="tx1"/>
              </a:solidFill>
            </a:endParaRPr>
          </a:p>
          <a:p>
            <a:r>
              <a:rPr lang="en-US" sz="1700" dirty="0">
                <a:solidFill>
                  <a:schemeClr val="tx1"/>
                </a:solidFill>
              </a:rPr>
              <a:t>print (</a:t>
            </a:r>
            <a:r>
              <a:rPr lang="en-US" sz="1700" dirty="0">
                <a:solidFill>
                  <a:srgbClr val="008000"/>
                </a:solidFill>
              </a:rPr>
              <a:t>"</a:t>
            </a:r>
            <a:r>
              <a:rPr lang="en-US" sz="1700" dirty="0" err="1">
                <a:solidFill>
                  <a:srgbClr val="008000"/>
                </a:solidFill>
              </a:rPr>
              <a:t>subprocess.check_output</a:t>
            </a:r>
            <a:r>
              <a:rPr lang="en-US" sz="1700" dirty="0">
                <a:solidFill>
                  <a:srgbClr val="008000"/>
                </a:solidFill>
              </a:rPr>
              <a:t>:"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r>
              <a:rPr lang="en-US" sz="1700" dirty="0">
                <a:solidFill>
                  <a:schemeClr val="tx1"/>
                </a:solidFill>
              </a:rPr>
              <a:t>print (result2)</a:t>
            </a:r>
          </a:p>
          <a:p>
            <a:r>
              <a:rPr lang="en-US" sz="1700" dirty="0">
                <a:solidFill>
                  <a:schemeClr val="tx1"/>
                </a:solidFill>
              </a:rPr>
              <a:t>print (</a:t>
            </a:r>
            <a:r>
              <a:rPr lang="en-US" sz="1700" dirty="0">
                <a:solidFill>
                  <a:srgbClr val="008000"/>
                </a:solidFill>
              </a:rPr>
              <a:t>"\n</a:t>
            </a:r>
            <a:r>
              <a:rPr lang="en-US" sz="1700" dirty="0" smtClean="0">
                <a:solidFill>
                  <a:srgbClr val="008000"/>
                </a:solidFill>
              </a:rPr>
              <a:t>==================="</a:t>
            </a:r>
            <a:r>
              <a:rPr lang="en-US" sz="1700" dirty="0" smtClean="0">
                <a:solidFill>
                  <a:schemeClr val="tx1"/>
                </a:solidFill>
              </a:rPr>
              <a:t>)</a:t>
            </a:r>
            <a:endParaRPr lang="en-US" sz="1700" dirty="0">
              <a:solidFill>
                <a:schemeClr val="tx1"/>
              </a:solidFill>
            </a:endParaRPr>
          </a:p>
          <a:p>
            <a:r>
              <a:rPr lang="en-US" sz="1700" dirty="0">
                <a:solidFill>
                  <a:schemeClr val="tx1"/>
                </a:solidFill>
              </a:rPr>
              <a:t>print (</a:t>
            </a:r>
            <a:r>
              <a:rPr lang="en-US" sz="1700" dirty="0">
                <a:solidFill>
                  <a:srgbClr val="008000"/>
                </a:solidFill>
              </a:rPr>
              <a:t>"</a:t>
            </a:r>
            <a:r>
              <a:rPr lang="en-US" sz="1700" dirty="0" err="1">
                <a:solidFill>
                  <a:srgbClr val="008000"/>
                </a:solidFill>
              </a:rPr>
              <a:t>subprocess.check_call</a:t>
            </a:r>
            <a:r>
              <a:rPr lang="en-US" sz="1700" dirty="0">
                <a:solidFill>
                  <a:srgbClr val="008000"/>
                </a:solidFill>
              </a:rPr>
              <a:t>:"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r>
              <a:rPr lang="en-US" sz="1700" dirty="0">
                <a:solidFill>
                  <a:schemeClr val="tx1"/>
                </a:solidFill>
              </a:rPr>
              <a:t>print (result3)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62400" y="3200401"/>
            <a:ext cx="4924681" cy="34290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300" dirty="0" err="1" smtClean="0">
                <a:solidFill>
                  <a:srgbClr val="0000FF"/>
                </a:solidFill>
              </a:rPr>
              <a:t>subprocess.run</a:t>
            </a:r>
            <a:r>
              <a:rPr lang="en-US" sz="1300" dirty="0" smtClean="0">
                <a:solidFill>
                  <a:srgbClr val="0000FF"/>
                </a:solidFill>
              </a:rPr>
              <a:t>:</a:t>
            </a:r>
            <a:endParaRPr lang="en-US" sz="1300" dirty="0">
              <a:solidFill>
                <a:srgbClr val="0000FF"/>
              </a:solidFill>
            </a:endParaRPr>
          </a:p>
          <a:p>
            <a:r>
              <a:rPr lang="en-US" sz="1300" dirty="0" err="1">
                <a:solidFill>
                  <a:srgbClr val="0000FF"/>
                </a:solidFill>
              </a:rPr>
              <a:t>CompletedProcess</a:t>
            </a:r>
            <a:r>
              <a:rPr lang="en-US" sz="1300" dirty="0">
                <a:solidFill>
                  <a:srgbClr val="0000FF"/>
                </a:solidFill>
              </a:rPr>
              <a:t>(</a:t>
            </a:r>
            <a:r>
              <a:rPr lang="en-US" sz="1300" dirty="0" err="1">
                <a:solidFill>
                  <a:srgbClr val="0000FF"/>
                </a:solidFill>
              </a:rPr>
              <a:t>args</a:t>
            </a:r>
            <a:r>
              <a:rPr lang="en-US" sz="1300" dirty="0">
                <a:solidFill>
                  <a:srgbClr val="0000FF"/>
                </a:solidFill>
              </a:rPr>
              <a:t>=['</a:t>
            </a:r>
            <a:r>
              <a:rPr lang="en-US" sz="1300" dirty="0" err="1">
                <a:solidFill>
                  <a:srgbClr val="0000FF"/>
                </a:solidFill>
              </a:rPr>
              <a:t>dir</a:t>
            </a:r>
            <a:r>
              <a:rPr lang="en-US" sz="1300" dirty="0">
                <a:solidFill>
                  <a:srgbClr val="0000FF"/>
                </a:solidFill>
              </a:rPr>
              <a:t>', '/w'], </a:t>
            </a:r>
            <a:r>
              <a:rPr lang="en-US" sz="1300" dirty="0" err="1">
                <a:solidFill>
                  <a:srgbClr val="0000FF"/>
                </a:solidFill>
              </a:rPr>
              <a:t>returncode</a:t>
            </a:r>
            <a:r>
              <a:rPr lang="en-US" sz="1300" dirty="0">
                <a:solidFill>
                  <a:srgbClr val="0000FF"/>
                </a:solidFill>
              </a:rPr>
              <a:t>=0)</a:t>
            </a:r>
          </a:p>
          <a:p>
            <a:endParaRPr lang="en-US" sz="1300" dirty="0">
              <a:solidFill>
                <a:srgbClr val="0000FF"/>
              </a:solidFill>
            </a:endParaRPr>
          </a:p>
          <a:p>
            <a:r>
              <a:rPr lang="en-US" sz="1300" dirty="0">
                <a:solidFill>
                  <a:srgbClr val="0000FF"/>
                </a:solidFill>
              </a:rPr>
              <a:t>=====================================</a:t>
            </a:r>
          </a:p>
          <a:p>
            <a:r>
              <a:rPr lang="en-US" sz="1300" dirty="0" err="1">
                <a:solidFill>
                  <a:srgbClr val="0000FF"/>
                </a:solidFill>
              </a:rPr>
              <a:t>subprocess.check_output</a:t>
            </a:r>
            <a:r>
              <a:rPr lang="en-US" sz="1300" dirty="0">
                <a:solidFill>
                  <a:srgbClr val="0000FF"/>
                </a:solidFill>
              </a:rPr>
              <a:t>:</a:t>
            </a:r>
          </a:p>
          <a:p>
            <a:r>
              <a:rPr lang="en-US" sz="1300" dirty="0">
                <a:solidFill>
                  <a:srgbClr val="0000FF"/>
                </a:solidFill>
              </a:rPr>
              <a:t>b' Volume in drive C has no label.\r\n Volume Serial Number is BA57-898D\r\n\r\n Directory of C:\\Users\\Kelvin\\AppData\\Local\\Programs\\Python\\Python38-32\r\n\r\n[.]                [..]               [DLLs]             [Doc]\r\n[include]          [Lib]              [libs]             LICENSE.txt\r\nNEWS.txt           python.exe         python3.dll        python38.dll\r\npythonw.exe        [Scripts]          [</a:t>
            </a:r>
            <a:r>
              <a:rPr lang="en-US" sz="1300" dirty="0" err="1">
                <a:solidFill>
                  <a:srgbClr val="0000FF"/>
                </a:solidFill>
              </a:rPr>
              <a:t>tcl</a:t>
            </a:r>
            <a:r>
              <a:rPr lang="en-US" sz="1300" dirty="0">
                <a:solidFill>
                  <a:srgbClr val="0000FF"/>
                </a:solidFill>
              </a:rPr>
              <a:t>]              temp.py\r\n[Tools]            vcruntime140.dll   \r\n               8 File(s)      5,337,202 bytes\r\n              10 Dir(s)  378,317,004,800 bytes free\r\n'</a:t>
            </a:r>
          </a:p>
          <a:p>
            <a:endParaRPr lang="en-US" sz="1300" dirty="0">
              <a:solidFill>
                <a:srgbClr val="0000FF"/>
              </a:solidFill>
            </a:endParaRPr>
          </a:p>
          <a:p>
            <a:r>
              <a:rPr lang="en-US" sz="1300" dirty="0">
                <a:solidFill>
                  <a:srgbClr val="0000FF"/>
                </a:solidFill>
              </a:rPr>
              <a:t>=====================================</a:t>
            </a:r>
          </a:p>
          <a:p>
            <a:r>
              <a:rPr lang="en-US" sz="1300" dirty="0" err="1">
                <a:solidFill>
                  <a:srgbClr val="0000FF"/>
                </a:solidFill>
              </a:rPr>
              <a:t>subprocess.check_call</a:t>
            </a:r>
            <a:r>
              <a:rPr lang="en-US" sz="1300" dirty="0">
                <a:solidFill>
                  <a:srgbClr val="0000FF"/>
                </a:solidFill>
              </a:rPr>
              <a:t>:</a:t>
            </a:r>
          </a:p>
          <a:p>
            <a:r>
              <a:rPr lang="en-US" sz="1300" dirty="0">
                <a:solidFill>
                  <a:srgbClr val="0000FF"/>
                </a:solidFill>
              </a:rPr>
              <a:t>0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590800" y="3124200"/>
            <a:ext cx="1295400" cy="2286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505200" y="4015484"/>
            <a:ext cx="457200" cy="17551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238500" y="4678168"/>
            <a:ext cx="647700" cy="164643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utoShape 4"/>
          <p:cNvSpPr>
            <a:spLocks noChangeArrowheads="1"/>
          </p:cNvSpPr>
          <p:nvPr/>
        </p:nvSpPr>
        <p:spPr bwMode="auto">
          <a:xfrm>
            <a:off x="2095500" y="1229966"/>
            <a:ext cx="3276600" cy="466725"/>
          </a:xfrm>
          <a:prstGeom prst="wedgeRoundRectCallout">
            <a:avLst>
              <a:gd name="adj1" fmla="val -48886"/>
              <a:gd name="adj2" fmla="val 94824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Prepare command and parameters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18" name="AutoShape 4"/>
          <p:cNvSpPr>
            <a:spLocks noChangeArrowheads="1"/>
          </p:cNvSpPr>
          <p:nvPr/>
        </p:nvSpPr>
        <p:spPr bwMode="auto">
          <a:xfrm>
            <a:off x="5638800" y="1229965"/>
            <a:ext cx="3248280" cy="903635"/>
          </a:xfrm>
          <a:prstGeom prst="wedgeRoundRectCallout">
            <a:avLst>
              <a:gd name="adj1" fmla="val -146262"/>
              <a:gd name="adj2" fmla="val 60927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The run, </a:t>
            </a:r>
            <a:r>
              <a:rPr lang="en-US" altLang="zh-TW" sz="1700" dirty="0" err="1" smtClean="0">
                <a:latin typeface="+mn-lt"/>
                <a:ea typeface="PMingLiU" pitchFamily="18" charset="-120"/>
              </a:rPr>
              <a:t>check_output</a:t>
            </a:r>
            <a:r>
              <a:rPr lang="en-US" altLang="zh-TW" sz="1700" dirty="0" smtClean="0">
                <a:latin typeface="+mn-lt"/>
                <a:ea typeface="PMingLiU" pitchFamily="18" charset="-120"/>
              </a:rPr>
              <a:t> and </a:t>
            </a:r>
            <a:r>
              <a:rPr lang="en-US" altLang="zh-TW" sz="1700" dirty="0" err="1" smtClean="0">
                <a:latin typeface="+mn-lt"/>
                <a:ea typeface="PMingLiU" pitchFamily="18" charset="-120"/>
              </a:rPr>
              <a:t>check_call</a:t>
            </a:r>
            <a:r>
              <a:rPr lang="en-US" altLang="zh-TW" sz="1700" dirty="0" smtClean="0">
                <a:latin typeface="+mn-lt"/>
                <a:ea typeface="PMingLiU" pitchFamily="18" charset="-120"/>
              </a:rPr>
              <a:t> functions in </a:t>
            </a:r>
            <a:r>
              <a:rPr lang="en-US" altLang="zh-TW" sz="1700" dirty="0" err="1" smtClean="0">
                <a:latin typeface="+mn-lt"/>
                <a:ea typeface="PMingLiU" pitchFamily="18" charset="-120"/>
              </a:rPr>
              <a:t>subprocess</a:t>
            </a:r>
            <a:r>
              <a:rPr lang="en-US" altLang="zh-TW" sz="1700" dirty="0" smtClean="0">
                <a:latin typeface="+mn-lt"/>
                <a:ea typeface="PMingLiU" pitchFamily="18" charset="-120"/>
              </a:rPr>
              <a:t> module are different!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19" name="AutoShape 4"/>
          <p:cNvSpPr>
            <a:spLocks noChangeArrowheads="1"/>
          </p:cNvSpPr>
          <p:nvPr/>
        </p:nvSpPr>
        <p:spPr bwMode="auto">
          <a:xfrm>
            <a:off x="6934200" y="2209800"/>
            <a:ext cx="1952880" cy="1219200"/>
          </a:xfrm>
          <a:prstGeom prst="wedgeRoundRectCallout">
            <a:avLst>
              <a:gd name="adj1" fmla="val -61743"/>
              <a:gd name="adj2" fmla="val -23376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Allows to execute shell commands like </a:t>
            </a:r>
            <a:r>
              <a:rPr lang="en-US" altLang="zh-TW" sz="1700" dirty="0" err="1" smtClean="0">
                <a:latin typeface="+mn-lt"/>
                <a:ea typeface="PMingLiU" pitchFamily="18" charset="-120"/>
              </a:rPr>
              <a:t>dir</a:t>
            </a:r>
            <a:r>
              <a:rPr lang="en-US" altLang="zh-TW" sz="1700" dirty="0" smtClean="0">
                <a:latin typeface="+mn-lt"/>
                <a:ea typeface="PMingLiU" pitchFamily="18" charset="-120"/>
              </a:rPr>
              <a:t> in Windows or ls in Linux</a:t>
            </a:r>
            <a:endParaRPr lang="en-US" altLang="zh-TW" sz="17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304800" y="5979137"/>
            <a:ext cx="3257550" cy="690926"/>
          </a:xfrm>
          <a:prstGeom prst="wedgeRoundRectCallout">
            <a:avLst>
              <a:gd name="adj1" fmla="val 63802"/>
              <a:gd name="adj2" fmla="val 26407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>
              <a:defRPr/>
            </a:pPr>
            <a:r>
              <a:rPr lang="en-US" altLang="zh-TW" sz="1700" dirty="0" smtClean="0">
                <a:latin typeface="+mn-lt"/>
                <a:ea typeface="PMingLiU" pitchFamily="18" charset="-120"/>
              </a:rPr>
              <a:t>0 </a:t>
            </a:r>
            <a:r>
              <a:rPr lang="en-US" altLang="zh-TW" sz="1700" dirty="0">
                <a:ea typeface="PMingLiU" pitchFamily="18" charset="-120"/>
              </a:rPr>
              <a:t>is </a:t>
            </a:r>
            <a:r>
              <a:rPr lang="en-US" altLang="zh-TW" sz="1700" dirty="0" smtClean="0">
                <a:ea typeface="PMingLiU" pitchFamily="18" charset="-120"/>
              </a:rPr>
              <a:t>success. </a:t>
            </a:r>
            <a:r>
              <a:rPr lang="en-HK" altLang="zh-TW" sz="1700" dirty="0" smtClean="0">
                <a:ea typeface="PMingLiU" pitchFamily="18" charset="-120"/>
              </a:rPr>
              <a:t>Otherwise the value is 1 and </a:t>
            </a:r>
            <a:r>
              <a:rPr lang="en-HK" altLang="zh-TW" sz="1700" dirty="0" err="1" smtClean="0">
                <a:solidFill>
                  <a:srgbClr val="FF0000"/>
                </a:solidFill>
                <a:ea typeface="PMingLiU" pitchFamily="18" charset="-120"/>
              </a:rPr>
              <a:t>CalledProcessError</a:t>
            </a:r>
            <a:r>
              <a:rPr lang="en-HK" altLang="zh-TW" sz="1700" dirty="0" smtClean="0">
                <a:ea typeface="PMingLiU" pitchFamily="18" charset="-120"/>
              </a:rPr>
              <a:t> </a:t>
            </a:r>
            <a:r>
              <a:rPr lang="en-HK" altLang="zh-TW" sz="1700" dirty="0">
                <a:ea typeface="PMingLiU" pitchFamily="18" charset="-120"/>
              </a:rPr>
              <a:t>occurs</a:t>
            </a:r>
            <a:endParaRPr lang="en-US" altLang="zh-TW" sz="1700" dirty="0"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544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Reference: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Introduction to Python's Collections </a:t>
            </a:r>
            <a:r>
              <a:rPr lang="en-US" dirty="0" smtClean="0"/>
              <a:t>Module</a:t>
            </a:r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://stackabuse.com/introduction-to-pythons-collections-module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HK" dirty="0" smtClean="0"/>
              <a:t>Writing Python Libraries</a:t>
            </a:r>
          </a:p>
          <a:p>
            <a:pPr lvl="1"/>
            <a:r>
              <a:rPr lang="en-US" dirty="0">
                <a:hlinkClick r:id="rId3"/>
              </a:rPr>
              <a:t>https://platanios.org/assets/pdf/teaching/writing_python_libraries.pdf</a:t>
            </a:r>
            <a:endParaRPr lang="en-US" dirty="0"/>
          </a:p>
          <a:p>
            <a:r>
              <a:rPr lang="en-US" dirty="0"/>
              <a:t>Python </a:t>
            </a:r>
            <a:r>
              <a:rPr lang="zh-TW" altLang="en-US" dirty="0"/>
              <a:t>的 </a:t>
            </a:r>
            <a:r>
              <a:rPr lang="en-US" dirty="0"/>
              <a:t>Import </a:t>
            </a:r>
            <a:r>
              <a:rPr lang="zh-TW" altLang="en-US" dirty="0"/>
              <a:t>陷阱</a:t>
            </a:r>
          </a:p>
          <a:p>
            <a:pPr lvl="1"/>
            <a:r>
              <a:rPr lang="en-US" dirty="0">
                <a:hlinkClick r:id="rId4"/>
              </a:rPr>
              <a:t>https://medium.com/pyladies-taiwan/python-%E7%9A%84-import-%</a:t>
            </a:r>
            <a:r>
              <a:rPr lang="en-US" dirty="0" smtClean="0">
                <a:hlinkClick r:id="rId4"/>
              </a:rPr>
              <a:t>E9%99%B7%E9%98%B1-3538e74f57e3</a:t>
            </a:r>
            <a:endParaRPr lang="en-US" dirty="0" smtClean="0"/>
          </a:p>
          <a:p>
            <a:r>
              <a:rPr lang="en-US" dirty="0"/>
              <a:t>What’s in a (Python’s) __name__?</a:t>
            </a:r>
          </a:p>
          <a:p>
            <a:pPr lvl="1"/>
            <a:r>
              <a:rPr lang="en-US" dirty="0" smtClean="0">
                <a:hlinkClick r:id="rId5"/>
              </a:rPr>
              <a:t>https</a:t>
            </a:r>
            <a:r>
              <a:rPr lang="en-US" dirty="0">
                <a:hlinkClick r:id="rId5"/>
              </a:rPr>
              <a:t>://www.freecodecamp.org/news/whats-in-a-python-s-name-506262fe61e8</a:t>
            </a:r>
            <a:r>
              <a:rPr lang="en-US" dirty="0" smtClean="0">
                <a:hlinkClick r:id="rId5"/>
              </a:rPr>
              <a:t>/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68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41271</TotalTime>
  <Words>2985</Words>
  <Application>Microsoft Office PowerPoint</Application>
  <PresentationFormat>On-screen Show (4:3)</PresentationFormat>
  <Paragraphs>450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PMingLiU</vt:lpstr>
      <vt:lpstr>PMingLiU</vt:lpstr>
      <vt:lpstr>Arial</vt:lpstr>
      <vt:lpstr>Calibri</vt:lpstr>
      <vt:lpstr>Consolas</vt:lpstr>
      <vt:lpstr>Courier New</vt:lpstr>
      <vt:lpstr>Times New Roman</vt:lpstr>
      <vt:lpstr>Kelvin's Design</vt:lpstr>
      <vt:lpstr>Visio</vt:lpstr>
      <vt:lpstr>Namespace and Scope, Module, Package, Try Except structure</vt:lpstr>
      <vt:lpstr>Lesson Intended Learning Outcomes</vt:lpstr>
      <vt:lpstr>Namespace and Scope</vt:lpstr>
      <vt:lpstr>Variable Scope (Cont.)</vt:lpstr>
      <vt:lpstr>LEGB Rules</vt:lpstr>
      <vt:lpstr>Local Scope</vt:lpstr>
      <vt:lpstr>Enclosing Scope</vt:lpstr>
      <vt:lpstr>Global Scope</vt:lpstr>
      <vt:lpstr>What is a Module?</vt:lpstr>
      <vt:lpstr>Module Basics</vt:lpstr>
      <vt:lpstr>Package Basics</vt:lpstr>
      <vt:lpstr>Using a Built-in module</vt:lpstr>
      <vt:lpstr>Create a Module</vt:lpstr>
      <vt:lpstr>Import Module using keyword from</vt:lpstr>
      <vt:lpstr>Basic Syntax of import</vt:lpstr>
      <vt:lpstr>The try / except structure</vt:lpstr>
      <vt:lpstr>The try / except structure</vt:lpstr>
      <vt:lpstr>The try / except structure</vt:lpstr>
      <vt:lpstr>The try / except structure</vt:lpstr>
      <vt:lpstr>os, subprocess modules</vt:lpstr>
      <vt:lpstr>os module</vt:lpstr>
      <vt:lpstr>os module example</vt:lpstr>
      <vt:lpstr>os module example</vt:lpstr>
      <vt:lpstr>os module example</vt:lpstr>
      <vt:lpstr>subprocess module</vt:lpstr>
      <vt:lpstr>subprocess module example</vt:lpstr>
      <vt:lpstr>Reference: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Administrator</cp:lastModifiedBy>
  <cp:revision>195</cp:revision>
  <dcterms:created xsi:type="dcterms:W3CDTF">2007-08-16T02:12:36Z</dcterms:created>
  <dcterms:modified xsi:type="dcterms:W3CDTF">2021-11-02T02:06:17Z</dcterms:modified>
</cp:coreProperties>
</file>