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37"/>
  </p:notesMasterIdLst>
  <p:sldIdLst>
    <p:sldId id="363" r:id="rId2"/>
    <p:sldId id="421" r:id="rId3"/>
    <p:sldId id="394" r:id="rId4"/>
    <p:sldId id="423" r:id="rId5"/>
    <p:sldId id="422" r:id="rId6"/>
    <p:sldId id="397" r:id="rId7"/>
    <p:sldId id="401" r:id="rId8"/>
    <p:sldId id="399" r:id="rId9"/>
    <p:sldId id="403" r:id="rId10"/>
    <p:sldId id="409" r:id="rId11"/>
    <p:sldId id="404" r:id="rId12"/>
    <p:sldId id="398" r:id="rId13"/>
    <p:sldId id="426" r:id="rId14"/>
    <p:sldId id="406" r:id="rId15"/>
    <p:sldId id="410" r:id="rId16"/>
    <p:sldId id="424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44" r:id="rId28"/>
    <p:sldId id="445" r:id="rId29"/>
    <p:sldId id="429" r:id="rId30"/>
    <p:sldId id="430" r:id="rId31"/>
    <p:sldId id="431" r:id="rId32"/>
    <p:sldId id="427" r:id="rId33"/>
    <p:sldId id="428" r:id="rId34"/>
    <p:sldId id="433" r:id="rId35"/>
    <p:sldId id="302" r:id="rId36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CC"/>
    <a:srgbClr val="F55D4B"/>
    <a:srgbClr val="95A5A6"/>
    <a:srgbClr val="F5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09" autoAdjust="0"/>
  </p:normalViewPr>
  <p:slideViewPr>
    <p:cSldViewPr>
      <p:cViewPr varScale="1">
        <p:scale>
          <a:sx n="122" d="100"/>
          <a:sy n="122" d="100"/>
        </p:scale>
        <p:origin x="120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36A8B-8F8B-41D1-8882-69C515E7C48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11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1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.org/3.9/library/functions.html#ope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buggex.com/cheatsheet/regex/python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ex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ealpython.com/python-formatted-output/" TargetMode="External"/><Relationship Id="rId2" Type="http://schemas.openxmlformats.org/officeDocument/2006/relationships/hyperlink" Target="https://www.w3schools.com/python/python_regex.as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alpython.com/python-string-formatting/#1-old-style-string-formatting-operator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File Handling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10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File handling, includes reading from file, file processing, writing to file and deleting a file</a:t>
            </a:r>
          </a:p>
          <a:p>
            <a:pPr lvl="1"/>
            <a:r>
              <a:rPr lang="en-US" altLang="en-US" dirty="0" smtClean="0"/>
              <a:t>String formatting by using f-Strings</a:t>
            </a:r>
          </a:p>
          <a:p>
            <a:pPr lvl="1"/>
            <a:r>
              <a:rPr lang="en-US" altLang="en-US" dirty="0" smtClean="0"/>
              <a:t>Regular Expression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File Handling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File handling is an important part of any application. Python has several functions for creating, reading, updating, and deleting files</a:t>
            </a:r>
          </a:p>
          <a:p>
            <a:r>
              <a:rPr lang="en-HK" dirty="0" smtClean="0"/>
              <a:t>The key function for working with files in Python is the </a:t>
            </a:r>
            <a:r>
              <a:rPr lang="en-HK" b="1" dirty="0" smtClean="0"/>
              <a:t>open()</a:t>
            </a:r>
            <a:r>
              <a:rPr lang="en-HK" dirty="0" smtClean="0"/>
              <a:t> function</a:t>
            </a:r>
          </a:p>
          <a:p>
            <a:r>
              <a:rPr lang="en-HK" dirty="0" smtClean="0"/>
              <a:t>The open() function takes two main parameters; </a:t>
            </a:r>
            <a:r>
              <a:rPr lang="en-HK" b="1" dirty="0" smtClean="0"/>
              <a:t>filename</a:t>
            </a:r>
            <a:r>
              <a:rPr lang="en-HK" dirty="0" smtClean="0"/>
              <a:t>, and </a:t>
            </a:r>
            <a:r>
              <a:rPr lang="en-HK" b="1" dirty="0" smtClean="0"/>
              <a:t>mode</a:t>
            </a:r>
          </a:p>
          <a:p>
            <a:r>
              <a:rPr lang="en-US" dirty="0" smtClean="0"/>
              <a:t>open</a:t>
            </a:r>
            <a:r>
              <a:rPr lang="en-US" dirty="0"/>
              <a:t>() </a:t>
            </a:r>
            <a:r>
              <a:rPr lang="en-US" dirty="0" smtClean="0"/>
              <a:t>function returns </a:t>
            </a:r>
            <a:r>
              <a:rPr lang="en-US" dirty="0"/>
              <a:t>a </a:t>
            </a:r>
            <a:r>
              <a:rPr lang="en-US" dirty="0" smtClean="0"/>
              <a:t>"</a:t>
            </a:r>
            <a:r>
              <a:rPr lang="en-US" b="1" dirty="0" smtClean="0"/>
              <a:t>file handler</a:t>
            </a:r>
            <a:r>
              <a:rPr lang="en-US" dirty="0" smtClean="0"/>
              <a:t>" </a:t>
            </a:r>
            <a:r>
              <a:rPr lang="en-US" dirty="0"/>
              <a:t>- a variable used to perform operations on the file</a:t>
            </a:r>
          </a:p>
          <a:p>
            <a:r>
              <a:rPr lang="en-US" dirty="0"/>
              <a:t>Kind of like </a:t>
            </a:r>
            <a:r>
              <a:rPr lang="en-US" dirty="0" smtClean="0"/>
              <a:t>"File </a:t>
            </a:r>
            <a:r>
              <a:rPr lang="en-US" dirty="0"/>
              <a:t>-&gt; </a:t>
            </a:r>
            <a:r>
              <a:rPr lang="en-US" dirty="0" smtClean="0"/>
              <a:t>Open" </a:t>
            </a:r>
            <a:r>
              <a:rPr lang="en-US" dirty="0"/>
              <a:t>in a Word </a:t>
            </a:r>
            <a:r>
              <a:rPr lang="en-US" dirty="0" smtClean="0"/>
              <a:t>Processor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9700" y="6443246"/>
            <a:ext cx="8348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Reference: Built-in Functions – Python 3.9 </a:t>
            </a: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docs.python.org/3.9/library/functions.html#open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631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File Opening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400" dirty="0" smtClean="0"/>
              <a:t>There are four different methods (modes) for opening a file:</a:t>
            </a:r>
          </a:p>
          <a:p>
            <a:endParaRPr lang="en-HK" sz="2400" dirty="0"/>
          </a:p>
          <a:p>
            <a:endParaRPr lang="en-HK" sz="2400" dirty="0" smtClean="0"/>
          </a:p>
          <a:p>
            <a:endParaRPr lang="en-HK" sz="2400" dirty="0"/>
          </a:p>
          <a:p>
            <a:endParaRPr lang="en-HK" sz="2400" dirty="0" smtClean="0"/>
          </a:p>
          <a:p>
            <a:endParaRPr lang="en-HK" sz="2400" dirty="0" smtClean="0"/>
          </a:p>
          <a:p>
            <a:r>
              <a:rPr lang="en-HK" sz="2400" dirty="0" smtClean="0"/>
              <a:t>In addition, the file can be specified whether it should be handled as binary or text mode. And also the file can be specified for reading and writing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00308"/>
              </p:ext>
            </p:extLst>
          </p:nvPr>
        </p:nvGraphicFramePr>
        <p:xfrm>
          <a:off x="512618" y="2057400"/>
          <a:ext cx="8118763" cy="1752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79911">
                  <a:extLst>
                    <a:ext uri="{9D8B030D-6E8A-4147-A177-3AD203B41FA5}">
                      <a16:colId xmlns:a16="http://schemas.microsoft.com/office/drawing/2014/main" val="2366831347"/>
                    </a:ext>
                  </a:extLst>
                </a:gridCol>
                <a:gridCol w="1005180">
                  <a:extLst>
                    <a:ext uri="{9D8B030D-6E8A-4147-A177-3AD203B41FA5}">
                      <a16:colId xmlns:a16="http://schemas.microsoft.com/office/drawing/2014/main" val="599390630"/>
                    </a:ext>
                  </a:extLst>
                </a:gridCol>
                <a:gridCol w="6533672">
                  <a:extLst>
                    <a:ext uri="{9D8B030D-6E8A-4147-A177-3AD203B41FA5}">
                      <a16:colId xmlns:a16="http://schemas.microsoft.com/office/drawing/2014/main" val="4100694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"r"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Read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Default value. Opens a file for reading, error if the file does not exist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"a"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Append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Opens a file for appending, creates the file if it does not exist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6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"w"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Write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Opens</a:t>
                      </a:r>
                      <a:r>
                        <a:rPr lang="en-HK" b="0" baseline="0" dirty="0" smtClean="0"/>
                        <a:t> a file for writing, create the file if it does not exist, truncate (overwrite) the file if exist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9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"x"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Create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Creates the specified file, returns an error</a:t>
                      </a:r>
                      <a:r>
                        <a:rPr lang="en-HK" b="0" baseline="0" dirty="0" smtClean="0"/>
                        <a:t> if the file exist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3133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454044"/>
              </p:ext>
            </p:extLst>
          </p:nvPr>
        </p:nvGraphicFramePr>
        <p:xfrm>
          <a:off x="512617" y="5410200"/>
          <a:ext cx="8118763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79911">
                  <a:extLst>
                    <a:ext uri="{9D8B030D-6E8A-4147-A177-3AD203B41FA5}">
                      <a16:colId xmlns:a16="http://schemas.microsoft.com/office/drawing/2014/main" val="2366831347"/>
                    </a:ext>
                  </a:extLst>
                </a:gridCol>
                <a:gridCol w="1005180">
                  <a:extLst>
                    <a:ext uri="{9D8B030D-6E8A-4147-A177-3AD203B41FA5}">
                      <a16:colId xmlns:a16="http://schemas.microsoft.com/office/drawing/2014/main" val="599390630"/>
                    </a:ext>
                  </a:extLst>
                </a:gridCol>
                <a:gridCol w="6533672">
                  <a:extLst>
                    <a:ext uri="{9D8B030D-6E8A-4147-A177-3AD203B41FA5}">
                      <a16:colId xmlns:a16="http://schemas.microsoft.com/office/drawing/2014/main" val="4100694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"t"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Text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Default value. Text mode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"b"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Binary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Binary mode</a:t>
                      </a:r>
                      <a:r>
                        <a:rPr lang="en-HK" b="0" baseline="0" dirty="0" smtClean="0"/>
                        <a:t> (e.g. images)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6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"+"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0" dirty="0" smtClean="0"/>
                        <a:t>Update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0" dirty="0" smtClean="0"/>
                        <a:t>Opens</a:t>
                      </a:r>
                      <a:r>
                        <a:rPr lang="en-HK" b="0" baseline="0" dirty="0" smtClean="0"/>
                        <a:t> a file for updating (reading and writing)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49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8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From Text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open ( ) function returns a file variable / object, which has a read ( ) method to read ALL the content of the file: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399" y="4352471"/>
            <a:ext cx="5391553" cy="24166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1600" b="1" u="sng" dirty="0" smtClean="0"/>
              <a:t>File meetingAttendanceList.csv:</a:t>
            </a:r>
            <a:endParaRPr lang="en-US" altLang="zh-TW" sz="1600" b="1" u="sng" dirty="0" smtClean="0"/>
          </a:p>
          <a:p>
            <a:r>
              <a:rPr lang="en-US" altLang="zh-TW" sz="1600" dirty="0" smtClean="0"/>
              <a:t>Full </a:t>
            </a:r>
            <a:r>
              <a:rPr lang="en-US" altLang="zh-TW" sz="1600" dirty="0" err="1"/>
              <a:t>Name,User</a:t>
            </a:r>
            <a:r>
              <a:rPr lang="en-US" altLang="zh-TW" sz="1600" dirty="0"/>
              <a:t> </a:t>
            </a:r>
            <a:r>
              <a:rPr lang="en-US" altLang="zh-TW" sz="1600" dirty="0" err="1"/>
              <a:t>Action,Timestamp</a:t>
            </a:r>
            <a:endParaRPr lang="en-US" altLang="zh-TW" sz="1600" dirty="0"/>
          </a:p>
          <a:p>
            <a:r>
              <a:rPr lang="en-US" altLang="zh-TW" sz="1600" dirty="0"/>
              <a:t>Kelvin Yip,Joined,"9/1/2020, 9:14:17 AM"</a:t>
            </a:r>
          </a:p>
          <a:p>
            <a:r>
              <a:rPr lang="en-US" altLang="zh-TW" sz="1600" dirty="0"/>
              <a:t>CHAN Tai Man (190287607),Joined,"9/1/2020, 9:16:32 AM"</a:t>
            </a:r>
          </a:p>
          <a:p>
            <a:r>
              <a:rPr lang="en-US" altLang="zh-TW" sz="1600" dirty="0"/>
              <a:t>LEE Tai Man (200265466),Joined,"9/1/2020, 9:17:45 AM"</a:t>
            </a:r>
          </a:p>
          <a:p>
            <a:r>
              <a:rPr lang="en-US" altLang="zh-TW" sz="1600" dirty="0"/>
              <a:t>CHEUNG Tai Man (200372316),Joined,"9/1/2020, 9:17:51 AM"</a:t>
            </a:r>
          </a:p>
          <a:p>
            <a:r>
              <a:rPr lang="en-US" altLang="zh-TW" sz="1600" dirty="0"/>
              <a:t>WONG Tai Man (200427346),Joined,"9/1/2020, 9:18:46 AM"</a:t>
            </a:r>
          </a:p>
          <a:p>
            <a:r>
              <a:rPr lang="en-US" altLang="zh-TW" sz="1600" dirty="0"/>
              <a:t>Ho Tai Man (200198685),Joined,"9/1/2020, 9:19:29 AM</a:t>
            </a:r>
            <a:r>
              <a:rPr lang="en-US" altLang="zh-TW" sz="1600" dirty="0" smtClean="0"/>
              <a:t>"</a:t>
            </a:r>
          </a:p>
          <a:p>
            <a:r>
              <a:rPr lang="en-HK" altLang="zh-TW" sz="1600" dirty="0" smtClean="0"/>
              <a:t>...</a:t>
            </a:r>
            <a:endParaRPr lang="en-US" altLang="zh-TW" sz="1600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52399" y="2938197"/>
            <a:ext cx="6991754" cy="12988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400" dirty="0" err="1" smtClean="0"/>
              <a:t>file_handler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= </a:t>
            </a:r>
            <a:r>
              <a:rPr lang="en-US" altLang="zh-TW" sz="2400" dirty="0" smtClean="0">
                <a:solidFill>
                  <a:srgbClr val="7030A0"/>
                </a:solidFill>
              </a:rPr>
              <a:t>open</a:t>
            </a:r>
            <a:r>
              <a:rPr lang="en-US" altLang="zh-TW" sz="2400" dirty="0" smtClean="0"/>
              <a:t> (</a:t>
            </a:r>
            <a:r>
              <a:rPr lang="en-US" altLang="zh-TW" sz="2400" dirty="0">
                <a:solidFill>
                  <a:srgbClr val="008000"/>
                </a:solidFill>
              </a:rPr>
              <a:t>"meetingAttendanceList.csv"</a:t>
            </a:r>
            <a:r>
              <a:rPr lang="en-US" altLang="zh-TW" sz="2400" dirty="0" smtClean="0"/>
              <a:t>, </a:t>
            </a:r>
            <a:r>
              <a:rPr lang="en-US" altLang="zh-TW" sz="2400" dirty="0">
                <a:solidFill>
                  <a:srgbClr val="008000"/>
                </a:solidFill>
              </a:rPr>
              <a:t>"r</a:t>
            </a:r>
            <a:r>
              <a:rPr lang="en-US" altLang="zh-TW" sz="2400" dirty="0" smtClean="0">
                <a:solidFill>
                  <a:srgbClr val="008000"/>
                </a:solidFill>
              </a:rPr>
              <a:t>"</a:t>
            </a:r>
            <a:r>
              <a:rPr lang="en-US" altLang="zh-TW" sz="2400" dirty="0" smtClean="0"/>
              <a:t> )</a:t>
            </a:r>
            <a:endParaRPr lang="en-US" altLang="zh-TW" sz="2400" dirty="0"/>
          </a:p>
          <a:p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( </a:t>
            </a:r>
            <a:r>
              <a:rPr lang="en-US" altLang="zh-TW" sz="2400" dirty="0" err="1" smtClean="0"/>
              <a:t>file_handler.read</a:t>
            </a:r>
            <a:r>
              <a:rPr lang="en-US" altLang="zh-TW" sz="2400" dirty="0" smtClean="0"/>
              <a:t> ( ) )</a:t>
            </a:r>
            <a:endParaRPr lang="en-US" altLang="zh-TW" sz="2400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733799" y="3767404"/>
            <a:ext cx="5334001" cy="25756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Output:</a:t>
            </a:r>
            <a:endParaRPr lang="en-US" altLang="zh-TW" sz="2400" b="1" u="sng" dirty="0" smtClean="0"/>
          </a:p>
          <a:p>
            <a:r>
              <a:rPr lang="en-US" altLang="zh-TW" sz="1600" dirty="0" smtClean="0">
                <a:solidFill>
                  <a:srgbClr val="0033CC"/>
                </a:solidFill>
              </a:rPr>
              <a:t>Full </a:t>
            </a:r>
            <a:r>
              <a:rPr lang="en-US" altLang="zh-TW" sz="1600" dirty="0" err="1">
                <a:solidFill>
                  <a:srgbClr val="0033CC"/>
                </a:solidFill>
              </a:rPr>
              <a:t>Name,User</a:t>
            </a:r>
            <a:r>
              <a:rPr lang="en-US" altLang="zh-TW" sz="1600" dirty="0">
                <a:solidFill>
                  <a:srgbClr val="0033CC"/>
                </a:solidFill>
              </a:rPr>
              <a:t> </a:t>
            </a:r>
            <a:r>
              <a:rPr lang="en-US" altLang="zh-TW" sz="1600" dirty="0" err="1">
                <a:solidFill>
                  <a:srgbClr val="0033CC"/>
                </a:solidFill>
              </a:rPr>
              <a:t>Action,Timestamp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Kelvin Yip,Joined,"9/1/2020, 9:14:17 AM"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CHAN Tai Man (190287607),Joined,"9/1/2020, 9:16:32 AM"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LEE Tai Man (200265466),Joined,"9/1/2020, 9:17:45 AM"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CHEUNG Tai Man (200372316),Joined,"9/1/2020, 9:17:51 AM"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WONG Tai Man (200427346),Joined,"9/1/2020, 9:18:46 AM"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Ho Tai Man (200198685),Joined,"9/1/2020, 9:19:29 AM"</a:t>
            </a:r>
          </a:p>
          <a:p>
            <a:r>
              <a:rPr lang="en-HK" altLang="zh-TW" sz="1600" dirty="0"/>
              <a:t>...</a:t>
            </a:r>
            <a:endParaRPr lang="en-US" altLang="zh-TW" sz="1600" dirty="0"/>
          </a:p>
        </p:txBody>
      </p:sp>
    </p:spTree>
    <p:extLst>
      <p:ext uri="{BB962C8B-B14F-4D97-AF65-F5344CB8AC3E}">
        <p14:creationId xmlns:p14="http://schemas.microsoft.com/office/powerpoint/2010/main" val="3533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File </a:t>
            </a:r>
            <a:r>
              <a:rPr lang="en-US" dirty="0" smtClean="0"/>
              <a:t>Handler?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52400" y="1524000"/>
            <a:ext cx="6629400" cy="12485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400" dirty="0" err="1" smtClean="0"/>
              <a:t>file_handler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= </a:t>
            </a:r>
            <a:r>
              <a:rPr lang="en-US" altLang="zh-TW" sz="2400" dirty="0" smtClean="0">
                <a:solidFill>
                  <a:srgbClr val="7030A0"/>
                </a:solidFill>
              </a:rPr>
              <a:t>open</a:t>
            </a:r>
            <a:r>
              <a:rPr lang="en-US" altLang="zh-TW" sz="2400" dirty="0" smtClean="0"/>
              <a:t> ( </a:t>
            </a:r>
            <a:r>
              <a:rPr lang="en-US" altLang="zh-TW" sz="2400" dirty="0" smtClean="0">
                <a:solidFill>
                  <a:srgbClr val="008000"/>
                </a:solidFill>
              </a:rPr>
              <a:t>"</a:t>
            </a:r>
            <a:r>
              <a:rPr lang="en-US" altLang="zh-TW" sz="2400" dirty="0">
                <a:solidFill>
                  <a:srgbClr val="008000"/>
                </a:solidFill>
              </a:rPr>
              <a:t>meetingAttendanceList.csv</a:t>
            </a:r>
            <a:r>
              <a:rPr lang="en-US" altLang="zh-TW" sz="2400" dirty="0" smtClean="0">
                <a:solidFill>
                  <a:srgbClr val="008000"/>
                </a:solidFill>
              </a:rPr>
              <a:t>"</a:t>
            </a:r>
            <a:r>
              <a:rPr lang="en-US" altLang="zh-TW" sz="2400" dirty="0" smtClean="0"/>
              <a:t> )</a:t>
            </a:r>
            <a:endParaRPr lang="en-US" altLang="zh-TW" sz="2400" dirty="0"/>
          </a:p>
          <a:p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( </a:t>
            </a:r>
            <a:r>
              <a:rPr lang="en-US" altLang="zh-TW" sz="2400" dirty="0" err="1" smtClean="0"/>
              <a:t>file_handler</a:t>
            </a:r>
            <a:r>
              <a:rPr lang="en-US" altLang="zh-TW" sz="2400" dirty="0" smtClean="0"/>
              <a:t> )</a:t>
            </a:r>
            <a:endParaRPr lang="en-US" altLang="zh-TW" sz="2400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2912342"/>
            <a:ext cx="8839200" cy="7870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Output:</a:t>
            </a:r>
          </a:p>
          <a:p>
            <a:r>
              <a:rPr lang="en-US" altLang="zh-TW" sz="1900" dirty="0">
                <a:solidFill>
                  <a:srgbClr val="0033CC"/>
                </a:solidFill>
              </a:rPr>
              <a:t>&lt;_</a:t>
            </a:r>
            <a:r>
              <a:rPr lang="en-US" altLang="zh-TW" sz="1900" dirty="0" err="1">
                <a:solidFill>
                  <a:srgbClr val="0033CC"/>
                </a:solidFill>
              </a:rPr>
              <a:t>io.TextIOWrapper</a:t>
            </a:r>
            <a:r>
              <a:rPr lang="en-US" altLang="zh-TW" sz="1900" dirty="0">
                <a:solidFill>
                  <a:srgbClr val="0033CC"/>
                </a:solidFill>
              </a:rPr>
              <a:t> name='meetingAttendanceList.csv' mode='r' encoding='cp1252</a:t>
            </a:r>
            <a:r>
              <a:rPr lang="en-US" altLang="zh-TW" sz="1900" dirty="0" smtClean="0">
                <a:solidFill>
                  <a:srgbClr val="0033CC"/>
                </a:solidFill>
              </a:rPr>
              <a:t>'&gt;</a:t>
            </a:r>
            <a:endParaRPr lang="en-US" altLang="zh-TW" sz="1900" dirty="0">
              <a:solidFill>
                <a:srgbClr val="0033C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7700" y="3861400"/>
            <a:ext cx="2641600" cy="2729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98800" y="3991176"/>
            <a:ext cx="381000" cy="21623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sz="2000" dirty="0" smtClean="0"/>
              <a:t>HANDLE</a:t>
            </a:r>
          </a:p>
          <a:p>
            <a:pPr algn="ctr"/>
            <a:r>
              <a:rPr lang="en-HK" sz="2000" dirty="0"/>
              <a:t>R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52500" y="4024299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 smtClean="0">
                <a:latin typeface="+mn-lt"/>
              </a:rPr>
              <a:t>open</a:t>
            </a:r>
            <a:endParaRPr lang="en-US" sz="24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2500" y="4453101"/>
            <a:ext cx="751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 smtClean="0">
                <a:latin typeface="+mn-lt"/>
              </a:rPr>
              <a:t>read</a:t>
            </a:r>
            <a:endParaRPr lang="en-US" sz="24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2500" y="4881903"/>
            <a:ext cx="835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 smtClean="0">
                <a:latin typeface="+mn-lt"/>
              </a:rPr>
              <a:t>write</a:t>
            </a:r>
            <a:endParaRPr lang="en-US" sz="240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2500" y="5314519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 smtClean="0">
                <a:latin typeface="+mn-lt"/>
              </a:rPr>
              <a:t>close</a:t>
            </a:r>
            <a:endParaRPr lang="en-US" sz="2400" dirty="0">
              <a:latin typeface="+mn-lt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787857" y="4255131"/>
            <a:ext cx="1310943" cy="33911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3" idx="3"/>
          </p:cNvCxnSpPr>
          <p:nvPr/>
        </p:nvCxnSpPr>
        <p:spPr>
          <a:xfrm>
            <a:off x="1703796" y="4683934"/>
            <a:ext cx="1395004" cy="174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5" idx="3"/>
            <a:endCxn id="9" idx="1"/>
          </p:cNvCxnSpPr>
          <p:nvPr/>
        </p:nvCxnSpPr>
        <p:spPr>
          <a:xfrm flipV="1">
            <a:off x="1787857" y="5072349"/>
            <a:ext cx="1310943" cy="403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7" idx="3"/>
          </p:cNvCxnSpPr>
          <p:nvPr/>
        </p:nvCxnSpPr>
        <p:spPr>
          <a:xfrm flipV="1">
            <a:off x="1773559" y="5343568"/>
            <a:ext cx="1310943" cy="20178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36100" y="5543131"/>
            <a:ext cx="16027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3200" dirty="0" smtClean="0">
                <a:latin typeface="+mn-lt"/>
              </a:rPr>
              <a:t>Your</a:t>
            </a:r>
          </a:p>
          <a:p>
            <a:pPr algn="ctr"/>
            <a:r>
              <a:rPr lang="en-HK" sz="3200" dirty="0" smtClean="0">
                <a:latin typeface="+mn-lt"/>
              </a:rPr>
              <a:t>Program</a:t>
            </a:r>
            <a:endParaRPr lang="en-US" sz="3200" dirty="0">
              <a:latin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46235" y="4124614"/>
            <a:ext cx="3964044" cy="1895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1400" dirty="0"/>
              <a:t>Full </a:t>
            </a:r>
            <a:r>
              <a:rPr lang="en-US" altLang="zh-TW" sz="1400" dirty="0" err="1"/>
              <a:t>Name,User</a:t>
            </a:r>
            <a:r>
              <a:rPr lang="en-US" altLang="zh-TW" sz="1400" dirty="0"/>
              <a:t> </a:t>
            </a:r>
            <a:r>
              <a:rPr lang="en-US" altLang="zh-TW" sz="1400" dirty="0" err="1"/>
              <a:t>Action,Timestamp</a:t>
            </a:r>
            <a:endParaRPr lang="en-US" altLang="zh-TW" sz="1400" dirty="0"/>
          </a:p>
          <a:p>
            <a:r>
              <a:rPr lang="en-US" altLang="zh-TW" sz="1400" dirty="0"/>
              <a:t>Kelvin Yip,Joined,"</a:t>
            </a:r>
            <a:r>
              <a:rPr lang="en-US" altLang="zh-TW" sz="1400" dirty="0" smtClean="0"/>
              <a:t>9/1/2020, 9:14:17 AM"</a:t>
            </a:r>
            <a:endParaRPr lang="en-US" altLang="zh-TW" sz="1400" dirty="0"/>
          </a:p>
          <a:p>
            <a:r>
              <a:rPr lang="en-US" altLang="zh-TW" sz="1400" dirty="0"/>
              <a:t>CHAN Tai Man (190287607),Joined,"</a:t>
            </a:r>
            <a:r>
              <a:rPr lang="en-US" altLang="zh-TW" sz="1400" dirty="0" smtClean="0"/>
              <a:t>9/1/2020, 9:…</a:t>
            </a:r>
          </a:p>
          <a:p>
            <a:r>
              <a:rPr lang="en-US" altLang="zh-TW" sz="1400" dirty="0" smtClean="0"/>
              <a:t>LEE Tai Man (200265466),Joined,"9/1/2020, 9:17…</a:t>
            </a:r>
          </a:p>
          <a:p>
            <a:r>
              <a:rPr lang="en-US" altLang="zh-TW" sz="1400" dirty="0" smtClean="0"/>
              <a:t>CHEUNG </a:t>
            </a:r>
            <a:r>
              <a:rPr lang="en-US" altLang="zh-TW" sz="1400" dirty="0"/>
              <a:t>Tai Man (200372316),Joined,"</a:t>
            </a:r>
            <a:r>
              <a:rPr lang="en-US" altLang="zh-TW" sz="1400" dirty="0" smtClean="0"/>
              <a:t>9/1/2020 …</a:t>
            </a:r>
            <a:endParaRPr lang="en-US" altLang="zh-TW" sz="1400" dirty="0"/>
          </a:p>
          <a:p>
            <a:r>
              <a:rPr lang="en-US" altLang="zh-TW" sz="1400" dirty="0"/>
              <a:t>WONG Tai Man (200427346),Joined,"</a:t>
            </a:r>
            <a:r>
              <a:rPr lang="en-US" altLang="zh-TW" sz="1400" dirty="0" smtClean="0"/>
              <a:t>9/1/2020, 9…</a:t>
            </a:r>
            <a:endParaRPr lang="en-US" altLang="zh-TW" sz="1400" dirty="0"/>
          </a:p>
          <a:p>
            <a:r>
              <a:rPr lang="en-US" altLang="zh-TW" sz="1400" dirty="0"/>
              <a:t>Ho Tai Man (200198685),Joined,"</a:t>
            </a:r>
            <a:r>
              <a:rPr lang="en-US" altLang="zh-TW" sz="1400" dirty="0" smtClean="0"/>
              <a:t>9/1/2020, 9:19:…</a:t>
            </a:r>
          </a:p>
          <a:p>
            <a:r>
              <a:rPr lang="en-HK" altLang="zh-TW" sz="1400" dirty="0" smtClean="0"/>
              <a:t>...</a:t>
            </a:r>
            <a:endParaRPr lang="en-US" altLang="zh-TW" sz="14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4636735" y="5992300"/>
            <a:ext cx="3535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 smtClean="0">
                <a:latin typeface="+mn-lt"/>
              </a:rPr>
              <a:t>meetingAttendanceList.csv</a:t>
            </a:r>
            <a:endParaRPr lang="en-US" sz="2400" dirty="0">
              <a:latin typeface="+mn-lt"/>
            </a:endParaRPr>
          </a:p>
        </p:txBody>
      </p:sp>
      <p:cxnSp>
        <p:nvCxnSpPr>
          <p:cNvPr id="33" name="Straight Arrow Connector 32"/>
          <p:cNvCxnSpPr>
            <a:stCxn id="9" idx="3"/>
            <a:endCxn id="30" idx="1"/>
          </p:cNvCxnSpPr>
          <p:nvPr/>
        </p:nvCxnSpPr>
        <p:spPr>
          <a:xfrm>
            <a:off x="3479800" y="5072349"/>
            <a:ext cx="966435" cy="0"/>
          </a:xfrm>
          <a:prstGeom prst="straightConnector1">
            <a:avLst/>
          </a:prstGeom>
          <a:ln w="41275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72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text file can be thought of as a sequence of </a:t>
            </a:r>
            <a:r>
              <a:rPr lang="en-US" dirty="0" smtClean="0"/>
              <a:t>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2808794"/>
            <a:ext cx="8229600" cy="26776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2400" dirty="0" smtClean="0"/>
              <a:t>Full </a:t>
            </a:r>
            <a:r>
              <a:rPr lang="en-US" altLang="zh-TW" sz="2400" dirty="0" err="1"/>
              <a:t>Name,User</a:t>
            </a:r>
            <a:r>
              <a:rPr lang="en-US" altLang="zh-TW" sz="2400" dirty="0"/>
              <a:t> </a:t>
            </a:r>
            <a:r>
              <a:rPr lang="en-US" altLang="zh-TW" sz="2400" dirty="0" err="1"/>
              <a:t>Action,Timestamp</a:t>
            </a:r>
            <a:endParaRPr lang="en-US" altLang="zh-TW" sz="2400" dirty="0"/>
          </a:p>
          <a:p>
            <a:r>
              <a:rPr lang="en-US" altLang="zh-TW" sz="2400" dirty="0"/>
              <a:t>Kelvin Yip,Joined,"9/1/2020, 9:14:17 AM"</a:t>
            </a:r>
          </a:p>
          <a:p>
            <a:r>
              <a:rPr lang="en-US" altLang="zh-TW" sz="2400" dirty="0"/>
              <a:t>CHAN Tai Man (190287607),Joined,"9/1/2020, 9:16:32 AM"</a:t>
            </a:r>
          </a:p>
          <a:p>
            <a:r>
              <a:rPr lang="en-US" altLang="zh-TW" sz="2400" dirty="0"/>
              <a:t>LEE Tai Man (200265466),Joined,"9/1/2020, 9:17:45 AM"</a:t>
            </a:r>
          </a:p>
          <a:p>
            <a:r>
              <a:rPr lang="en-US" altLang="zh-TW" sz="2400" dirty="0"/>
              <a:t>CHEUNG Tai Man (200372316),Joined,"9/1/2020, 9:17:51 AM"</a:t>
            </a:r>
          </a:p>
          <a:p>
            <a:r>
              <a:rPr lang="en-US" altLang="zh-TW" sz="2400" dirty="0"/>
              <a:t>WONG Tai Man (200427346),Joined,"9/1/2020, 9:18:46 AM"</a:t>
            </a:r>
          </a:p>
          <a:p>
            <a:r>
              <a:rPr lang="en-US" altLang="zh-TW" sz="2400" dirty="0"/>
              <a:t>Ho Tai Man (200198685),Joined,"9/1/2020, 9:19:29 AM"</a:t>
            </a:r>
            <a:endParaRPr lang="en-US" altLang="zh-TW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52400" y="2117657"/>
            <a:ext cx="8184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A text file </a:t>
            </a:r>
            <a:r>
              <a:rPr lang="en-US" sz="3200" dirty="0" smtClean="0">
                <a:latin typeface="+mn-lt"/>
              </a:rPr>
              <a:t>has </a:t>
            </a:r>
            <a:r>
              <a:rPr lang="en-US" sz="3200" b="1" dirty="0" smtClean="0">
                <a:solidFill>
                  <a:srgbClr val="0070C0"/>
                </a:solidFill>
                <a:latin typeface="+mn-lt"/>
              </a:rPr>
              <a:t>newlines</a:t>
            </a:r>
            <a:r>
              <a:rPr lang="en-US" sz="3200" dirty="0" smtClean="0">
                <a:latin typeface="+mn-lt"/>
              </a:rPr>
              <a:t> at the end of each line</a:t>
            </a:r>
            <a:endParaRPr lang="en-US" sz="32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4832" y="3296089"/>
            <a:ext cx="8229600" cy="26776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2400" dirty="0" smtClean="0"/>
              <a:t>Full </a:t>
            </a:r>
            <a:r>
              <a:rPr lang="en-US" altLang="zh-TW" sz="2400" dirty="0" err="1"/>
              <a:t>Name,User</a:t>
            </a:r>
            <a:r>
              <a:rPr lang="en-US" altLang="zh-TW" sz="2400" dirty="0"/>
              <a:t> </a:t>
            </a:r>
            <a:r>
              <a:rPr lang="en-US" altLang="zh-TW" sz="2400" dirty="0" err="1" smtClean="0"/>
              <a:t>Action,Timestamp</a:t>
            </a:r>
            <a:r>
              <a:rPr lang="en-US" altLang="zh-TW" sz="2400" b="1" dirty="0" smtClean="0">
                <a:solidFill>
                  <a:srgbClr val="0070C0"/>
                </a:solidFill>
              </a:rPr>
              <a:t>\n</a:t>
            </a:r>
            <a:endParaRPr lang="en-US" altLang="zh-TW" sz="2400" b="1" dirty="0">
              <a:solidFill>
                <a:srgbClr val="0070C0"/>
              </a:solidFill>
            </a:endParaRPr>
          </a:p>
          <a:p>
            <a:r>
              <a:rPr lang="en-US" altLang="zh-TW" sz="2400" dirty="0"/>
              <a:t>Kelvin Yip,Joined,"9/1/2020, 9:14:17 AM</a:t>
            </a:r>
            <a:r>
              <a:rPr lang="en-US" altLang="zh-TW" sz="2400" dirty="0" smtClean="0"/>
              <a:t>"</a:t>
            </a:r>
            <a:r>
              <a:rPr lang="en-US" altLang="zh-TW" sz="2400" b="1" dirty="0">
                <a:solidFill>
                  <a:srgbClr val="0070C0"/>
                </a:solidFill>
              </a:rPr>
              <a:t>\n</a:t>
            </a:r>
            <a:endParaRPr lang="en-US" altLang="zh-TW" sz="2400" dirty="0"/>
          </a:p>
          <a:p>
            <a:r>
              <a:rPr lang="en-US" altLang="zh-TW" sz="2400" dirty="0"/>
              <a:t>CHAN Tai Man (190287607),Joined,"9/1/2020, 9:16:32 AM</a:t>
            </a:r>
            <a:r>
              <a:rPr lang="en-US" altLang="zh-TW" sz="2400" dirty="0" smtClean="0"/>
              <a:t>"</a:t>
            </a:r>
            <a:r>
              <a:rPr lang="en-US" altLang="zh-TW" sz="2400" b="1" dirty="0">
                <a:solidFill>
                  <a:srgbClr val="0070C0"/>
                </a:solidFill>
              </a:rPr>
              <a:t>\n</a:t>
            </a:r>
            <a:endParaRPr lang="en-US" altLang="zh-TW" sz="2400" dirty="0"/>
          </a:p>
          <a:p>
            <a:r>
              <a:rPr lang="en-US" altLang="zh-TW" sz="2400" dirty="0"/>
              <a:t>LEE Tai Man (200265466),Joined,"9/1/2020, 9:17:45 AM</a:t>
            </a:r>
            <a:r>
              <a:rPr lang="en-US" altLang="zh-TW" sz="2400" dirty="0" smtClean="0"/>
              <a:t>"</a:t>
            </a:r>
            <a:r>
              <a:rPr lang="en-US" altLang="zh-TW" sz="2400" b="1" dirty="0">
                <a:solidFill>
                  <a:srgbClr val="0070C0"/>
                </a:solidFill>
              </a:rPr>
              <a:t>\n</a:t>
            </a:r>
            <a:endParaRPr lang="en-US" altLang="zh-TW" sz="2400" dirty="0"/>
          </a:p>
          <a:p>
            <a:r>
              <a:rPr lang="en-US" altLang="zh-TW" sz="2400" dirty="0"/>
              <a:t>CHEUNG Tai Man (200372316),Joined,"9/1/2020, 9:17:51 AM</a:t>
            </a:r>
            <a:r>
              <a:rPr lang="en-US" altLang="zh-TW" sz="2400" dirty="0" smtClean="0"/>
              <a:t>"</a:t>
            </a:r>
            <a:r>
              <a:rPr lang="en-US" altLang="zh-TW" sz="2400" b="1" dirty="0">
                <a:solidFill>
                  <a:srgbClr val="0070C0"/>
                </a:solidFill>
              </a:rPr>
              <a:t>\n</a:t>
            </a:r>
            <a:endParaRPr lang="en-US" altLang="zh-TW" sz="2400" dirty="0"/>
          </a:p>
          <a:p>
            <a:r>
              <a:rPr lang="en-US" altLang="zh-TW" sz="2400" dirty="0"/>
              <a:t>WONG Tai Man (200427346),Joined,"9/1/2020, 9:18:46 AM</a:t>
            </a:r>
            <a:r>
              <a:rPr lang="en-US" altLang="zh-TW" sz="2400" dirty="0" smtClean="0"/>
              <a:t>"</a:t>
            </a:r>
            <a:r>
              <a:rPr lang="en-US" altLang="zh-TW" sz="2400" b="1" dirty="0">
                <a:solidFill>
                  <a:srgbClr val="0070C0"/>
                </a:solidFill>
              </a:rPr>
              <a:t>\n</a:t>
            </a:r>
            <a:endParaRPr lang="en-US" altLang="zh-TW" sz="2400" dirty="0"/>
          </a:p>
          <a:p>
            <a:r>
              <a:rPr lang="en-US" altLang="zh-TW" sz="2400" dirty="0"/>
              <a:t>Ho Tai Man (200198685),Joined,"9/1/2020, 9:19:29 AM</a:t>
            </a:r>
            <a:r>
              <a:rPr lang="en-US" altLang="zh-TW" sz="2400" dirty="0" smtClean="0"/>
              <a:t>"</a:t>
            </a:r>
            <a:r>
              <a:rPr lang="en-US" altLang="zh-TW" sz="2400" b="1" dirty="0">
                <a:solidFill>
                  <a:srgbClr val="0070C0"/>
                </a:solidFill>
              </a:rPr>
              <a:t>\n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294894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The newline Character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special escape character </a:t>
            </a:r>
            <a:r>
              <a:rPr lang="en-US" sz="2800" dirty="0" smtClean="0">
                <a:solidFill>
                  <a:srgbClr val="008000"/>
                </a:solidFill>
              </a:rPr>
              <a:t>"\n"</a:t>
            </a:r>
            <a:r>
              <a:rPr lang="en-US" sz="2800" dirty="0" smtClean="0"/>
              <a:t> is used to indicate when a line ends called the </a:t>
            </a:r>
            <a:r>
              <a:rPr lang="en-US" sz="2800" b="1" dirty="0" smtClean="0">
                <a:solidFill>
                  <a:srgbClr val="0070C0"/>
                </a:solidFill>
              </a:rPr>
              <a:t>"newline"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Newline</a:t>
            </a:r>
            <a:r>
              <a:rPr lang="en-US" sz="2800" dirty="0" smtClean="0"/>
              <a:t> is counted as ONE character instead of two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09600" y="3124200"/>
            <a:ext cx="4114800" cy="2743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800" b="1" u="sng" dirty="0" smtClean="0"/>
              <a:t>Program:</a:t>
            </a:r>
            <a:endParaRPr lang="en-US" altLang="zh-TW" sz="2800" b="1" u="sng" dirty="0" smtClean="0"/>
          </a:p>
          <a:p>
            <a:r>
              <a:rPr lang="en-US" altLang="zh-TW" sz="2800" dirty="0">
                <a:solidFill>
                  <a:srgbClr val="7030A0"/>
                </a:solidFill>
              </a:rPr>
              <a:t>print</a:t>
            </a:r>
            <a:r>
              <a:rPr lang="en-US" altLang="zh-TW" sz="2800" dirty="0"/>
              <a:t> ( </a:t>
            </a:r>
            <a:r>
              <a:rPr lang="en-US" altLang="zh-TW" sz="2800" dirty="0">
                <a:solidFill>
                  <a:srgbClr val="008000"/>
                </a:solidFill>
              </a:rPr>
              <a:t>"Hello</a:t>
            </a:r>
            <a:r>
              <a:rPr lang="en-US" altLang="zh-TW" sz="2800" b="1" dirty="0">
                <a:solidFill>
                  <a:srgbClr val="0070C0"/>
                </a:solidFill>
              </a:rPr>
              <a:t>\</a:t>
            </a:r>
            <a:r>
              <a:rPr lang="en-US" altLang="zh-TW" sz="2800" b="1" dirty="0" err="1">
                <a:solidFill>
                  <a:srgbClr val="0070C0"/>
                </a:solidFill>
              </a:rPr>
              <a:t>n</a:t>
            </a:r>
            <a:r>
              <a:rPr lang="en-US" altLang="zh-TW" sz="2800" dirty="0" err="1">
                <a:solidFill>
                  <a:srgbClr val="008000"/>
                </a:solidFill>
              </a:rPr>
              <a:t>World</a:t>
            </a:r>
            <a:r>
              <a:rPr lang="en-US" altLang="zh-TW" sz="2800" dirty="0">
                <a:solidFill>
                  <a:srgbClr val="008000"/>
                </a:solidFill>
              </a:rPr>
              <a:t>!" </a:t>
            </a:r>
            <a:r>
              <a:rPr lang="en-US" altLang="zh-TW" sz="2800" dirty="0"/>
              <a:t>)</a:t>
            </a:r>
          </a:p>
          <a:p>
            <a:r>
              <a:rPr lang="en-US" altLang="zh-TW" sz="2800" dirty="0" smtClean="0"/>
              <a:t>word </a:t>
            </a:r>
            <a:r>
              <a:rPr lang="en-US" altLang="zh-TW" sz="2800" dirty="0"/>
              <a:t>= </a:t>
            </a:r>
            <a:r>
              <a:rPr lang="en-US" altLang="zh-TW" sz="2800" dirty="0">
                <a:solidFill>
                  <a:srgbClr val="008000"/>
                </a:solidFill>
              </a:rPr>
              <a:t>"X</a:t>
            </a:r>
            <a:r>
              <a:rPr lang="en-US" altLang="zh-TW" sz="2800" b="1" dirty="0">
                <a:solidFill>
                  <a:srgbClr val="0070C0"/>
                </a:solidFill>
              </a:rPr>
              <a:t>\</a:t>
            </a:r>
            <a:r>
              <a:rPr lang="en-US" altLang="zh-TW" sz="2800" b="1" dirty="0" err="1">
                <a:solidFill>
                  <a:srgbClr val="0070C0"/>
                </a:solidFill>
              </a:rPr>
              <a:t>n</a:t>
            </a:r>
            <a:r>
              <a:rPr lang="en-US" altLang="zh-TW" sz="2800" dirty="0" err="1">
                <a:solidFill>
                  <a:srgbClr val="008000"/>
                </a:solidFill>
              </a:rPr>
              <a:t>Y</a:t>
            </a:r>
            <a:r>
              <a:rPr lang="en-US" altLang="zh-TW" sz="2800" dirty="0">
                <a:solidFill>
                  <a:srgbClr val="008000"/>
                </a:solidFill>
              </a:rPr>
              <a:t>"</a:t>
            </a:r>
          </a:p>
          <a:p>
            <a:r>
              <a:rPr lang="en-US" altLang="zh-TW" sz="2800" dirty="0">
                <a:solidFill>
                  <a:srgbClr val="7030A0"/>
                </a:solidFill>
              </a:rPr>
              <a:t>print</a:t>
            </a:r>
            <a:r>
              <a:rPr lang="en-US" altLang="zh-TW" sz="2800" dirty="0"/>
              <a:t> ( word )</a:t>
            </a:r>
          </a:p>
          <a:p>
            <a:r>
              <a:rPr lang="en-US" altLang="zh-TW" sz="2800" dirty="0">
                <a:solidFill>
                  <a:srgbClr val="7030A0"/>
                </a:solidFill>
              </a:rPr>
              <a:t>print</a:t>
            </a:r>
            <a:r>
              <a:rPr lang="en-US" altLang="zh-TW" sz="2800" dirty="0"/>
              <a:t> ( </a:t>
            </a:r>
            <a:r>
              <a:rPr lang="en-US" altLang="zh-TW" sz="2800" dirty="0" err="1">
                <a:solidFill>
                  <a:srgbClr val="7030A0"/>
                </a:solidFill>
              </a:rPr>
              <a:t>len</a:t>
            </a:r>
            <a:r>
              <a:rPr lang="en-US" altLang="zh-TW" sz="2800" dirty="0"/>
              <a:t> ( word ) 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914900" y="3124200"/>
            <a:ext cx="3467100" cy="2743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800" b="1" u="sng" dirty="0" smtClean="0"/>
              <a:t>Output:</a:t>
            </a:r>
            <a:endParaRPr lang="en-US" altLang="zh-TW" sz="2800" b="1" u="sng" dirty="0" smtClean="0"/>
          </a:p>
          <a:p>
            <a:r>
              <a:rPr lang="en-US" altLang="zh-TW" sz="2800" dirty="0">
                <a:solidFill>
                  <a:srgbClr val="0033CC"/>
                </a:solidFill>
              </a:rPr>
              <a:t>Hello</a:t>
            </a:r>
          </a:p>
          <a:p>
            <a:r>
              <a:rPr lang="en-US" altLang="zh-TW" sz="2800" dirty="0">
                <a:solidFill>
                  <a:srgbClr val="0033CC"/>
                </a:solidFill>
              </a:rPr>
              <a:t>World!</a:t>
            </a:r>
          </a:p>
          <a:p>
            <a:r>
              <a:rPr lang="en-US" altLang="zh-TW" sz="2800" dirty="0">
                <a:solidFill>
                  <a:srgbClr val="0033CC"/>
                </a:solidFill>
              </a:rPr>
              <a:t>X</a:t>
            </a:r>
          </a:p>
          <a:p>
            <a:r>
              <a:rPr lang="en-US" altLang="zh-TW" sz="2800" dirty="0">
                <a:solidFill>
                  <a:srgbClr val="0033CC"/>
                </a:solidFill>
              </a:rPr>
              <a:t>Y</a:t>
            </a:r>
          </a:p>
          <a:p>
            <a:r>
              <a:rPr lang="en-US" altLang="zh-TW" sz="2800" dirty="0">
                <a:solidFill>
                  <a:srgbClr val="0033C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4311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</a:t>
            </a:r>
            <a:r>
              <a:rPr lang="en-US" dirty="0" smtClean="0"/>
              <a:t>Handler </a:t>
            </a:r>
            <a:r>
              <a:rPr lang="en-US" dirty="0"/>
              <a:t>as a Sequence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file </a:t>
            </a:r>
            <a:r>
              <a:rPr lang="en-US" sz="2800" dirty="0" smtClean="0"/>
              <a:t>handler opened </a:t>
            </a:r>
            <a:r>
              <a:rPr lang="en-US" sz="2800" dirty="0"/>
              <a:t>for read can be treated as a </a:t>
            </a:r>
            <a:r>
              <a:rPr lang="en-US" sz="2800" b="1" dirty="0"/>
              <a:t>sequence of strings </a:t>
            </a:r>
            <a:r>
              <a:rPr lang="en-US" sz="2800" dirty="0"/>
              <a:t>where each line in the file is a string in the sequence</a:t>
            </a:r>
          </a:p>
          <a:p>
            <a:r>
              <a:rPr lang="en-US" sz="2800" dirty="0" smtClean="0"/>
              <a:t>for </a:t>
            </a:r>
            <a:r>
              <a:rPr lang="en-US" sz="2800" dirty="0"/>
              <a:t>statement </a:t>
            </a:r>
            <a:r>
              <a:rPr lang="en-US" sz="2800" dirty="0" smtClean="0"/>
              <a:t>can be used to </a:t>
            </a:r>
            <a:r>
              <a:rPr lang="en-US" sz="2800" dirty="0"/>
              <a:t>iterate through a </a:t>
            </a:r>
            <a:r>
              <a:rPr lang="en-US" sz="2800" dirty="0" smtClean="0"/>
              <a:t>sequence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1000" y="3325246"/>
            <a:ext cx="5181600" cy="19850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HK" altLang="zh-TW" sz="2400" dirty="0" smtClean="0"/>
              <a:t>filename = </a:t>
            </a:r>
            <a:r>
              <a:rPr lang="en-US" altLang="zh-TW" sz="2400" dirty="0">
                <a:solidFill>
                  <a:srgbClr val="008000"/>
                </a:solidFill>
              </a:rPr>
              <a:t>"meetingAttendanceList.csv"</a:t>
            </a:r>
            <a:endParaRPr lang="en-US" altLang="zh-TW" sz="2400" dirty="0" smtClean="0">
              <a:solidFill>
                <a:srgbClr val="008000"/>
              </a:solidFill>
            </a:endParaRPr>
          </a:p>
          <a:p>
            <a:r>
              <a:rPr lang="en-US" altLang="zh-TW" sz="2400" dirty="0" err="1" smtClean="0"/>
              <a:t>file_handler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= </a:t>
            </a:r>
            <a:r>
              <a:rPr lang="en-US" altLang="zh-TW" sz="2400" dirty="0">
                <a:solidFill>
                  <a:srgbClr val="7030A0"/>
                </a:solidFill>
              </a:rPr>
              <a:t>open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( filename )</a:t>
            </a:r>
            <a:endParaRPr lang="en-US" altLang="zh-TW" sz="2400" dirty="0"/>
          </a:p>
          <a:p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400" dirty="0"/>
              <a:t> line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</a:t>
            </a:r>
            <a:r>
              <a:rPr lang="en-US" altLang="zh-TW" sz="2400" dirty="0" err="1"/>
              <a:t>file_handler</a:t>
            </a:r>
            <a:r>
              <a:rPr lang="en-US" altLang="zh-TW" sz="2400" dirty="0"/>
              <a:t>:</a:t>
            </a:r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 line )</a:t>
            </a:r>
            <a:endParaRPr lang="en-US" altLang="zh-TW" sz="2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4842285" y="4140414"/>
            <a:ext cx="4088165" cy="23396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400" b="1" u="sng" dirty="0" smtClean="0"/>
              <a:t>Output:</a:t>
            </a:r>
            <a:endParaRPr lang="en-US" altLang="zh-TW" sz="2400" b="1" u="sng" dirty="0" smtClean="0"/>
          </a:p>
          <a:p>
            <a:r>
              <a:rPr lang="en-US" altLang="zh-TW" sz="1400" dirty="0" smtClean="0">
                <a:solidFill>
                  <a:srgbClr val="0033CC"/>
                </a:solidFill>
              </a:rPr>
              <a:t>Full </a:t>
            </a:r>
            <a:r>
              <a:rPr lang="en-US" altLang="zh-TW" sz="1400" dirty="0" err="1">
                <a:solidFill>
                  <a:srgbClr val="0033CC"/>
                </a:solidFill>
              </a:rPr>
              <a:t>Name,User</a:t>
            </a:r>
            <a:r>
              <a:rPr lang="en-US" altLang="zh-TW" sz="1400" dirty="0">
                <a:solidFill>
                  <a:srgbClr val="0033CC"/>
                </a:solidFill>
              </a:rPr>
              <a:t> </a:t>
            </a:r>
            <a:r>
              <a:rPr lang="en-US" altLang="zh-TW" sz="1400" dirty="0" err="1" smtClean="0">
                <a:solidFill>
                  <a:srgbClr val="0033CC"/>
                </a:solidFill>
              </a:rPr>
              <a:t>Action,Timestamp</a:t>
            </a:r>
            <a:endParaRPr lang="en-US" altLang="zh-TW" sz="1400" dirty="0" smtClean="0">
              <a:solidFill>
                <a:srgbClr val="0033CC"/>
              </a:solidFill>
            </a:endParaRPr>
          </a:p>
          <a:p>
            <a:endParaRPr lang="en-US" altLang="zh-TW" sz="1400" dirty="0">
              <a:solidFill>
                <a:srgbClr val="0033CC"/>
              </a:solidFill>
            </a:endParaRPr>
          </a:p>
          <a:p>
            <a:r>
              <a:rPr lang="en-US" altLang="zh-TW" sz="1400" dirty="0">
                <a:solidFill>
                  <a:srgbClr val="0033CC"/>
                </a:solidFill>
              </a:rPr>
              <a:t>Kelvin Yip,Joined,"</a:t>
            </a:r>
            <a:r>
              <a:rPr lang="en-US" altLang="zh-TW" sz="1400" dirty="0" smtClean="0">
                <a:solidFill>
                  <a:srgbClr val="0033CC"/>
                </a:solidFill>
              </a:rPr>
              <a:t>9/1/2020, 9:14:17 AM"</a:t>
            </a:r>
          </a:p>
          <a:p>
            <a:endParaRPr lang="en-US" altLang="zh-TW" sz="1400" dirty="0">
              <a:solidFill>
                <a:srgbClr val="0033CC"/>
              </a:solidFill>
            </a:endParaRPr>
          </a:p>
          <a:p>
            <a:r>
              <a:rPr lang="en-US" altLang="zh-TW" sz="1400" dirty="0">
                <a:solidFill>
                  <a:srgbClr val="0033CC"/>
                </a:solidFill>
              </a:rPr>
              <a:t>CHAN Tai Man (190287607),Joined,"</a:t>
            </a:r>
            <a:r>
              <a:rPr lang="en-US" altLang="zh-TW" sz="1400" dirty="0" smtClean="0">
                <a:solidFill>
                  <a:srgbClr val="0033CC"/>
                </a:solidFill>
              </a:rPr>
              <a:t>9/1/2020, 9:…</a:t>
            </a:r>
          </a:p>
          <a:p>
            <a:endParaRPr lang="en-US" altLang="zh-TW" sz="1400" dirty="0" smtClean="0">
              <a:solidFill>
                <a:srgbClr val="0033CC"/>
              </a:solidFill>
            </a:endParaRPr>
          </a:p>
          <a:p>
            <a:r>
              <a:rPr lang="en-US" altLang="zh-TW" sz="1400" dirty="0" smtClean="0">
                <a:solidFill>
                  <a:srgbClr val="0033CC"/>
                </a:solidFill>
              </a:rPr>
              <a:t>LEE Tai Man (200265466),Joined,"9/1/2020, 9:17…</a:t>
            </a:r>
          </a:p>
          <a:p>
            <a:endParaRPr lang="en-US" altLang="zh-TW" sz="1400" dirty="0" smtClean="0">
              <a:solidFill>
                <a:srgbClr val="0033CC"/>
              </a:solidFill>
            </a:endParaRPr>
          </a:p>
          <a:p>
            <a:r>
              <a:rPr lang="en-US" altLang="zh-TW" sz="1400" dirty="0" smtClean="0">
                <a:solidFill>
                  <a:srgbClr val="0033CC"/>
                </a:solidFill>
              </a:rPr>
              <a:t>…</a:t>
            </a:r>
            <a:endParaRPr lang="en-US" altLang="zh-TW" sz="1400" dirty="0">
              <a:solidFill>
                <a:srgbClr val="0033CC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117885" y="5410200"/>
            <a:ext cx="4572000" cy="1270000"/>
          </a:xfrm>
          <a:prstGeom prst="wedgeRoundRectCallout">
            <a:avLst>
              <a:gd name="adj1" fmla="val 58444"/>
              <a:gd name="adj2" fmla="val -2561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92100" indent="-292100">
              <a:buFont typeface="+mj-lt"/>
              <a:buAutoNum type="arabicPeriod"/>
            </a:pPr>
            <a:r>
              <a:rPr lang="en-HK" sz="2000" dirty="0" smtClean="0"/>
              <a:t>Newline character exist at the end of each line in the file and </a:t>
            </a:r>
          </a:p>
          <a:p>
            <a:pPr marL="292100" indent="-292100">
              <a:buFont typeface="+mj-lt"/>
              <a:buAutoNum type="arabicPeriod"/>
            </a:pPr>
            <a:r>
              <a:rPr lang="en-HK" sz="2000" dirty="0" smtClean="0"/>
              <a:t>The print function introduce a newline character for every function call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015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Remove Extra Newline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The </a:t>
            </a:r>
            <a:r>
              <a:rPr lang="en-US" sz="2600" dirty="0"/>
              <a:t>whitespace from the right hand side of </a:t>
            </a:r>
            <a:r>
              <a:rPr lang="en-US" sz="2600" dirty="0" smtClean="0"/>
              <a:t>a </a:t>
            </a:r>
            <a:r>
              <a:rPr lang="en-US" sz="2600" dirty="0"/>
              <a:t>string </a:t>
            </a:r>
            <a:r>
              <a:rPr lang="en-US" sz="2600" dirty="0" smtClean="0"/>
              <a:t>can be stripped off using the </a:t>
            </a:r>
            <a:r>
              <a:rPr lang="en-US" sz="2600" dirty="0" err="1" smtClean="0"/>
              <a:t>rstrip</a:t>
            </a:r>
            <a:r>
              <a:rPr lang="en-US" sz="2600" dirty="0" smtClean="0"/>
              <a:t> ( ) method from </a:t>
            </a:r>
            <a:r>
              <a:rPr lang="en-US" sz="2600" dirty="0"/>
              <a:t>the string library</a:t>
            </a:r>
          </a:p>
          <a:p>
            <a:r>
              <a:rPr lang="en-US" sz="2600" dirty="0"/>
              <a:t>The newline is considered </a:t>
            </a:r>
            <a:r>
              <a:rPr lang="en-US" sz="2600" dirty="0" smtClean="0"/>
              <a:t>as "white </a:t>
            </a:r>
            <a:r>
              <a:rPr lang="en-US" sz="2600" dirty="0"/>
              <a:t>space" and is </a:t>
            </a:r>
            <a:r>
              <a:rPr lang="en-US" sz="2600" dirty="0" smtClean="0"/>
              <a:t>stripped</a:t>
            </a:r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0832" y="2923344"/>
            <a:ext cx="5715000" cy="26392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HK" altLang="zh-TW" sz="2400" dirty="0" smtClean="0"/>
              <a:t>filename = </a:t>
            </a:r>
            <a:r>
              <a:rPr lang="en-US" altLang="zh-TW" sz="2400" dirty="0">
                <a:solidFill>
                  <a:srgbClr val="008000"/>
                </a:solidFill>
              </a:rPr>
              <a:t>"meetingAttendanceList.csv"</a:t>
            </a:r>
            <a:endParaRPr lang="en-US" altLang="zh-TW" sz="2400" dirty="0" smtClean="0">
              <a:solidFill>
                <a:srgbClr val="008000"/>
              </a:solidFill>
            </a:endParaRPr>
          </a:p>
          <a:p>
            <a:r>
              <a:rPr lang="en-US" altLang="zh-TW" sz="2400" dirty="0" err="1" smtClean="0"/>
              <a:t>file_handler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= </a:t>
            </a:r>
            <a:r>
              <a:rPr lang="en-US" altLang="zh-TW" sz="2400" dirty="0">
                <a:solidFill>
                  <a:srgbClr val="7030A0"/>
                </a:solidFill>
              </a:rPr>
              <a:t>open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( filename )</a:t>
            </a:r>
            <a:endParaRPr lang="en-US" altLang="zh-TW" sz="2400" dirty="0"/>
          </a:p>
          <a:p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400" dirty="0"/>
              <a:t> line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</a:t>
            </a:r>
            <a:r>
              <a:rPr lang="en-US" altLang="zh-TW" sz="2400" dirty="0" err="1"/>
              <a:t>file_handler</a:t>
            </a:r>
            <a:r>
              <a:rPr lang="en-US" altLang="zh-TW" sz="2400" dirty="0" smtClean="0"/>
              <a:t>:</a:t>
            </a:r>
          </a:p>
          <a:p>
            <a:r>
              <a:rPr lang="en-HK" altLang="zh-TW" sz="2400" dirty="0"/>
              <a:t> </a:t>
            </a:r>
            <a:r>
              <a:rPr lang="en-HK" altLang="zh-TW" sz="2400" dirty="0" smtClean="0"/>
              <a:t>   </a:t>
            </a:r>
            <a:r>
              <a:rPr lang="en-HK" altLang="zh-TW" sz="2400" b="1" dirty="0" smtClean="0"/>
              <a:t>line = </a:t>
            </a:r>
            <a:r>
              <a:rPr lang="en-HK" altLang="zh-TW" sz="2400" b="1" dirty="0" err="1" smtClean="0"/>
              <a:t>line.rstrip</a:t>
            </a:r>
            <a:r>
              <a:rPr lang="en-HK" altLang="zh-TW" sz="2400" b="1" dirty="0" smtClean="0"/>
              <a:t> ( )</a:t>
            </a:r>
            <a:endParaRPr lang="en-US" altLang="zh-TW" sz="2400" b="1" dirty="0"/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 line 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err="1" smtClean="0"/>
              <a:t>file_handler.close</a:t>
            </a:r>
            <a:r>
              <a:rPr lang="en-US" altLang="zh-TW" sz="2400" dirty="0" smtClean="0"/>
              <a:t> ( )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0338" y="4822092"/>
            <a:ext cx="4965989" cy="18694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600" b="1" u="sng" dirty="0" smtClean="0"/>
              <a:t>Output:</a:t>
            </a:r>
            <a:endParaRPr lang="en-US" altLang="zh-TW" sz="2600" b="1" u="sng" dirty="0" smtClean="0"/>
          </a:p>
          <a:p>
            <a:r>
              <a:rPr lang="en-US" altLang="zh-TW" dirty="0" smtClean="0">
                <a:solidFill>
                  <a:srgbClr val="0033CC"/>
                </a:solidFill>
              </a:rPr>
              <a:t>Full </a:t>
            </a:r>
            <a:r>
              <a:rPr lang="en-US" altLang="zh-TW" dirty="0" err="1">
                <a:solidFill>
                  <a:srgbClr val="0033CC"/>
                </a:solidFill>
              </a:rPr>
              <a:t>Name,User</a:t>
            </a:r>
            <a:r>
              <a:rPr lang="en-US" altLang="zh-TW" dirty="0">
                <a:solidFill>
                  <a:srgbClr val="0033CC"/>
                </a:solidFill>
              </a:rPr>
              <a:t> </a:t>
            </a:r>
            <a:r>
              <a:rPr lang="en-US" altLang="zh-TW" dirty="0" err="1" smtClean="0">
                <a:solidFill>
                  <a:srgbClr val="0033CC"/>
                </a:solidFill>
              </a:rPr>
              <a:t>Action,Timestamp</a:t>
            </a:r>
            <a:endParaRPr lang="en-US" altLang="zh-TW" dirty="0" smtClean="0">
              <a:solidFill>
                <a:srgbClr val="0033CC"/>
              </a:solidFill>
            </a:endParaRPr>
          </a:p>
          <a:p>
            <a:r>
              <a:rPr lang="en-US" altLang="zh-TW" dirty="0" smtClean="0">
                <a:solidFill>
                  <a:srgbClr val="0033CC"/>
                </a:solidFill>
              </a:rPr>
              <a:t>Kelvin </a:t>
            </a:r>
            <a:r>
              <a:rPr lang="en-US" altLang="zh-TW" dirty="0">
                <a:solidFill>
                  <a:srgbClr val="0033CC"/>
                </a:solidFill>
              </a:rPr>
              <a:t>Yip,Joined,"</a:t>
            </a:r>
            <a:r>
              <a:rPr lang="en-US" altLang="zh-TW" dirty="0" smtClean="0">
                <a:solidFill>
                  <a:srgbClr val="0033CC"/>
                </a:solidFill>
              </a:rPr>
              <a:t>9/1/2020, 9:14:17 AM"</a:t>
            </a:r>
          </a:p>
          <a:p>
            <a:r>
              <a:rPr lang="en-US" altLang="zh-TW" dirty="0" smtClean="0">
                <a:solidFill>
                  <a:srgbClr val="0033CC"/>
                </a:solidFill>
              </a:rPr>
              <a:t>CHAN </a:t>
            </a:r>
            <a:r>
              <a:rPr lang="en-US" altLang="zh-TW" dirty="0">
                <a:solidFill>
                  <a:srgbClr val="0033CC"/>
                </a:solidFill>
              </a:rPr>
              <a:t>Tai Man (190287607),Joined,"</a:t>
            </a:r>
            <a:r>
              <a:rPr lang="en-US" altLang="zh-TW" dirty="0" smtClean="0">
                <a:solidFill>
                  <a:srgbClr val="0033CC"/>
                </a:solidFill>
              </a:rPr>
              <a:t>9/1/2020, 9:…</a:t>
            </a:r>
          </a:p>
          <a:p>
            <a:r>
              <a:rPr lang="en-US" altLang="zh-TW" dirty="0" smtClean="0">
                <a:solidFill>
                  <a:srgbClr val="0033CC"/>
                </a:solidFill>
              </a:rPr>
              <a:t>LEE Tai Man (200265466),Joined,"9/1/2020, 9:17…</a:t>
            </a:r>
          </a:p>
          <a:p>
            <a:r>
              <a:rPr lang="en-US" altLang="zh-TW" dirty="0" smtClean="0">
                <a:solidFill>
                  <a:srgbClr val="0033CC"/>
                </a:solidFill>
              </a:rPr>
              <a:t>…</a:t>
            </a:r>
            <a:endParaRPr lang="en-US" altLang="zh-TW" dirty="0">
              <a:solidFill>
                <a:srgbClr val="0033CC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5600478" y="2984623"/>
            <a:ext cx="3278332" cy="1695465"/>
          </a:xfrm>
          <a:prstGeom prst="wedgeRoundRectCallout">
            <a:avLst>
              <a:gd name="adj1" fmla="val -122968"/>
              <a:gd name="adj2" fmla="val 4605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2000" dirty="0" smtClean="0"/>
              <a:t>There are similar methods called </a:t>
            </a:r>
            <a:r>
              <a:rPr lang="en-HK" sz="2000" dirty="0" err="1" smtClean="0"/>
              <a:t>lstrip</a:t>
            </a:r>
            <a:r>
              <a:rPr lang="en-HK" sz="2000" dirty="0" smtClean="0"/>
              <a:t> ( ) and strip ( ) to remove the leading or trailing white spaces, or both.</a:t>
            </a:r>
            <a:endParaRPr lang="en-US" sz="20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52400" y="5849176"/>
            <a:ext cx="3616793" cy="756374"/>
          </a:xfrm>
          <a:prstGeom prst="wedgeRoundRectCallout">
            <a:avLst>
              <a:gd name="adj1" fmla="val 13155"/>
              <a:gd name="adj2" fmla="val -943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2000" dirty="0" smtClean="0"/>
              <a:t>It is a good practice to always close the file when done with it.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4933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Lines in a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Open a file read-only</a:t>
            </a:r>
          </a:p>
          <a:p>
            <a:r>
              <a:rPr lang="en-US" sz="2800" dirty="0"/>
              <a:t>Use a for loop to read each line</a:t>
            </a:r>
          </a:p>
          <a:p>
            <a:r>
              <a:rPr lang="en-US" sz="2800" dirty="0"/>
              <a:t>Count the lines and print out the number of </a:t>
            </a:r>
            <a:r>
              <a:rPr lang="en-US" sz="2800" dirty="0" smtClean="0"/>
              <a:t>lines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09600" y="3124200"/>
            <a:ext cx="6019800" cy="3505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800" b="1" u="sng" dirty="0" smtClean="0"/>
              <a:t>Program:</a:t>
            </a:r>
            <a:endParaRPr lang="en-US" altLang="zh-TW" sz="2800" b="1" u="sng" dirty="0" smtClean="0"/>
          </a:p>
          <a:p>
            <a:r>
              <a:rPr lang="en-US" altLang="zh-TW" sz="2800" dirty="0"/>
              <a:t>filename = </a:t>
            </a:r>
            <a:r>
              <a:rPr lang="en-US" altLang="zh-TW" sz="2800" dirty="0">
                <a:solidFill>
                  <a:srgbClr val="008000"/>
                </a:solidFill>
              </a:rPr>
              <a:t>"meetingAttendanceList.csv"</a:t>
            </a:r>
          </a:p>
          <a:p>
            <a:r>
              <a:rPr lang="en-US" altLang="zh-TW" sz="2800" dirty="0" err="1"/>
              <a:t>file_handler</a:t>
            </a:r>
            <a:r>
              <a:rPr lang="en-US" altLang="zh-TW" sz="2800" dirty="0"/>
              <a:t> = </a:t>
            </a:r>
            <a:r>
              <a:rPr lang="en-US" altLang="zh-TW" sz="2800" dirty="0">
                <a:solidFill>
                  <a:srgbClr val="7030A0"/>
                </a:solidFill>
              </a:rPr>
              <a:t>open</a:t>
            </a:r>
            <a:r>
              <a:rPr lang="en-US" altLang="zh-TW" sz="2800" dirty="0"/>
              <a:t> ( filename )</a:t>
            </a:r>
          </a:p>
          <a:p>
            <a:r>
              <a:rPr lang="en-US" altLang="zh-TW" sz="2800" dirty="0"/>
              <a:t>count = 0</a:t>
            </a:r>
          </a:p>
          <a:p>
            <a:r>
              <a:rPr lang="en-US" altLang="zh-TW" sz="28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800" dirty="0"/>
              <a:t> line </a:t>
            </a:r>
            <a:r>
              <a:rPr lang="en-US" altLang="zh-TW" sz="28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800" dirty="0"/>
              <a:t> </a:t>
            </a:r>
            <a:r>
              <a:rPr lang="en-US" altLang="zh-TW" sz="2800" dirty="0" err="1"/>
              <a:t>file_handler</a:t>
            </a:r>
            <a:r>
              <a:rPr lang="en-US" altLang="zh-TW" sz="2800" dirty="0"/>
              <a:t>:</a:t>
            </a:r>
          </a:p>
          <a:p>
            <a:r>
              <a:rPr lang="en-US" altLang="zh-TW" sz="2800" dirty="0"/>
              <a:t>    count += 1</a:t>
            </a:r>
          </a:p>
          <a:p>
            <a:r>
              <a:rPr lang="en-US" altLang="zh-TW" sz="2800" dirty="0">
                <a:solidFill>
                  <a:srgbClr val="7030A0"/>
                </a:solidFill>
              </a:rPr>
              <a:t>print</a:t>
            </a:r>
            <a:r>
              <a:rPr lang="en-US" altLang="zh-TW" sz="2800" dirty="0"/>
              <a:t> ( </a:t>
            </a:r>
            <a:r>
              <a:rPr lang="en-US" altLang="zh-TW" sz="2800" dirty="0">
                <a:solidFill>
                  <a:srgbClr val="008000"/>
                </a:solidFill>
              </a:rPr>
              <a:t>"Line Count:"</a:t>
            </a:r>
            <a:r>
              <a:rPr lang="en-US" altLang="zh-TW" sz="2800" dirty="0"/>
              <a:t>, count </a:t>
            </a:r>
            <a:r>
              <a:rPr lang="en-US" altLang="zh-TW" sz="2800" dirty="0" smtClean="0"/>
              <a:t>)</a:t>
            </a:r>
          </a:p>
          <a:p>
            <a:r>
              <a:rPr lang="en-US" altLang="zh-TW" sz="2800" dirty="0" err="1"/>
              <a:t>file_handler.close</a:t>
            </a:r>
            <a:r>
              <a:rPr lang="en-US" altLang="zh-TW" sz="2800" dirty="0"/>
              <a:t> ( )</a:t>
            </a:r>
            <a:endParaRPr lang="en-US" altLang="zh-TW" sz="2800" dirty="0" smtClean="0"/>
          </a:p>
          <a:p>
            <a:endParaRPr lang="en-US" altLang="zh-TW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867400" y="4495800"/>
            <a:ext cx="2590800" cy="999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800" b="1" u="sng" dirty="0" smtClean="0"/>
              <a:t>Output:</a:t>
            </a:r>
            <a:endParaRPr lang="en-US" altLang="zh-TW" sz="2800" b="1" u="sng" dirty="0" smtClean="0"/>
          </a:p>
          <a:p>
            <a:r>
              <a:rPr lang="en-US" altLang="zh-TW" sz="2800" dirty="0">
                <a:solidFill>
                  <a:srgbClr val="0033CC"/>
                </a:solidFill>
              </a:rPr>
              <a:t>Line Count: 30</a:t>
            </a:r>
          </a:p>
        </p:txBody>
      </p:sp>
    </p:spTree>
    <p:extLst>
      <p:ext uri="{BB962C8B-B14F-4D97-AF65-F5344CB8AC3E}">
        <p14:creationId xmlns:p14="http://schemas.microsoft.com/office/powerpoint/2010/main" val="335413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Files are Missing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1524000"/>
            <a:ext cx="8839200" cy="2133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600" b="1" u="sng" dirty="0" smtClean="0"/>
              <a:t>Shell:</a:t>
            </a:r>
            <a:endParaRPr lang="en-US" altLang="zh-TW" sz="2600" b="1" u="sng" dirty="0" smtClean="0"/>
          </a:p>
          <a:p>
            <a:r>
              <a:rPr lang="en-US" altLang="zh-TW" sz="2600" dirty="0" smtClean="0">
                <a:solidFill>
                  <a:srgbClr val="C00000"/>
                </a:solidFill>
              </a:rPr>
              <a:t>&gt;&gt;&gt;</a:t>
            </a:r>
            <a:r>
              <a:rPr lang="en-US" altLang="zh-TW" sz="2600" dirty="0" smtClean="0"/>
              <a:t> </a:t>
            </a:r>
            <a:r>
              <a:rPr lang="en-US" altLang="zh-TW" sz="2600" dirty="0" err="1" smtClean="0"/>
              <a:t>file_handler</a:t>
            </a:r>
            <a:r>
              <a:rPr lang="en-US" altLang="zh-TW" sz="2600" dirty="0" smtClean="0"/>
              <a:t> </a:t>
            </a:r>
            <a:r>
              <a:rPr lang="en-US" altLang="zh-TW" sz="2600" dirty="0"/>
              <a:t>= </a:t>
            </a:r>
            <a:r>
              <a:rPr lang="en-US" altLang="zh-TW" sz="2600" dirty="0" smtClean="0">
                <a:solidFill>
                  <a:srgbClr val="7030A0"/>
                </a:solidFill>
              </a:rPr>
              <a:t>open</a:t>
            </a:r>
            <a:r>
              <a:rPr lang="en-US" altLang="zh-TW" sz="2600" dirty="0" smtClean="0"/>
              <a:t> ( </a:t>
            </a:r>
            <a:r>
              <a:rPr lang="en-US" altLang="zh-TW" sz="2600" dirty="0" smtClean="0">
                <a:solidFill>
                  <a:srgbClr val="008000"/>
                </a:solidFill>
              </a:rPr>
              <a:t>"stuff.txt"</a:t>
            </a:r>
            <a:r>
              <a:rPr lang="en-US" altLang="zh-TW" sz="2600" dirty="0" smtClean="0"/>
              <a:t> )</a:t>
            </a:r>
          </a:p>
          <a:p>
            <a:r>
              <a:rPr lang="en-US" altLang="zh-TW" sz="2600" dirty="0" err="1">
                <a:solidFill>
                  <a:srgbClr val="FF0000"/>
                </a:solidFill>
              </a:rPr>
              <a:t>Traceback</a:t>
            </a:r>
            <a:r>
              <a:rPr lang="en-US" altLang="zh-TW" sz="2600" dirty="0">
                <a:solidFill>
                  <a:srgbClr val="FF0000"/>
                </a:solidFill>
              </a:rPr>
              <a:t> (most recent call last):</a:t>
            </a:r>
          </a:p>
          <a:p>
            <a:r>
              <a:rPr lang="en-US" altLang="zh-TW" sz="2600" dirty="0" err="1" smtClean="0">
                <a:solidFill>
                  <a:srgbClr val="FF0000"/>
                </a:solidFill>
              </a:rPr>
              <a:t>FileNotFoundError</a:t>
            </a:r>
            <a:r>
              <a:rPr lang="en-US" altLang="zh-TW" sz="2600" dirty="0">
                <a:solidFill>
                  <a:srgbClr val="FF0000"/>
                </a:solidFill>
              </a:rPr>
              <a:t>: [</a:t>
            </a:r>
            <a:r>
              <a:rPr lang="en-US" altLang="zh-TW" sz="2600" dirty="0" err="1">
                <a:solidFill>
                  <a:srgbClr val="FF0000"/>
                </a:solidFill>
              </a:rPr>
              <a:t>Errno</a:t>
            </a:r>
            <a:r>
              <a:rPr lang="en-US" altLang="zh-TW" sz="2600" dirty="0">
                <a:solidFill>
                  <a:srgbClr val="FF0000"/>
                </a:solidFill>
              </a:rPr>
              <a:t> 2] No such file or directory: 'stuff.txt'</a:t>
            </a:r>
          </a:p>
          <a:p>
            <a:r>
              <a:rPr lang="en-HK" altLang="zh-TW" sz="2600" dirty="0" smtClean="0">
                <a:solidFill>
                  <a:srgbClr val="C00000"/>
                </a:solidFill>
              </a:rPr>
              <a:t>&gt;&gt;&gt;</a:t>
            </a:r>
            <a:r>
              <a:rPr lang="en-HK" altLang="zh-TW" sz="2600" dirty="0" smtClean="0"/>
              <a:t> </a:t>
            </a:r>
            <a:endParaRPr lang="en-US" altLang="zh-TW" sz="2600" dirty="0"/>
          </a:p>
        </p:txBody>
      </p:sp>
    </p:spTree>
    <p:extLst>
      <p:ext uri="{BB962C8B-B14F-4D97-AF65-F5344CB8AC3E}">
        <p14:creationId xmlns:p14="http://schemas.microsoft.com/office/powerpoint/2010/main" val="127239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Handling bad file names using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try except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56111" y="1224538"/>
            <a:ext cx="6140781" cy="49476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while True</a:t>
            </a:r>
            <a:r>
              <a:rPr lang="en-US" altLang="zh-TW" sz="2400" dirty="0"/>
              <a:t>:</a:t>
            </a:r>
          </a:p>
          <a:p>
            <a:r>
              <a:rPr lang="en-US" altLang="zh-TW" sz="2400" dirty="0"/>
              <a:t>    filename = </a:t>
            </a:r>
            <a:r>
              <a:rPr lang="en-US" altLang="zh-TW" sz="2400" dirty="0">
                <a:solidFill>
                  <a:srgbClr val="7030A0"/>
                </a:solidFill>
              </a:rPr>
              <a:t>input</a:t>
            </a:r>
            <a:r>
              <a:rPr lang="en-US" altLang="zh-TW" sz="2400" dirty="0"/>
              <a:t> ( </a:t>
            </a:r>
            <a:r>
              <a:rPr lang="en-US" altLang="zh-TW" sz="2400" dirty="0">
                <a:solidFill>
                  <a:srgbClr val="008000"/>
                </a:solidFill>
              </a:rPr>
              <a:t>"Enter the file name: "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)</a:t>
            </a:r>
          </a:p>
          <a:p>
            <a:endParaRPr lang="en-US" altLang="zh-TW" sz="2400" dirty="0"/>
          </a:p>
          <a:p>
            <a:r>
              <a:rPr lang="en-US" altLang="zh-TW" sz="2400" dirty="0"/>
              <a:t>    </a:t>
            </a:r>
            <a:r>
              <a:rPr lang="en-US" altLang="zh-TW" sz="2400" dirty="0" smtClean="0">
                <a:solidFill>
                  <a:schemeClr val="accent6">
                    <a:lumMod val="75000"/>
                  </a:schemeClr>
                </a:solidFill>
              </a:rPr>
              <a:t>try </a:t>
            </a:r>
            <a:r>
              <a:rPr lang="en-US" altLang="zh-TW" sz="2400" dirty="0" smtClean="0"/>
              <a:t>:</a:t>
            </a:r>
            <a:endParaRPr lang="en-US" altLang="zh-TW" sz="2400" dirty="0"/>
          </a:p>
          <a:p>
            <a:r>
              <a:rPr lang="en-US" altLang="zh-TW" sz="2400" dirty="0"/>
              <a:t>        </a:t>
            </a:r>
            <a:r>
              <a:rPr lang="en-US" altLang="zh-TW" sz="2400" dirty="0" err="1"/>
              <a:t>file_handler</a:t>
            </a:r>
            <a:r>
              <a:rPr lang="en-US" altLang="zh-TW" sz="2400" dirty="0"/>
              <a:t> = </a:t>
            </a:r>
            <a:r>
              <a:rPr lang="en-US" altLang="zh-TW" sz="2400" dirty="0">
                <a:solidFill>
                  <a:srgbClr val="7030A0"/>
                </a:solidFill>
              </a:rPr>
              <a:t>open</a:t>
            </a:r>
            <a:r>
              <a:rPr lang="en-US" altLang="zh-TW" sz="2400" dirty="0"/>
              <a:t> ( filename )</a:t>
            </a:r>
          </a:p>
          <a:p>
            <a:r>
              <a:rPr lang="en-US" altLang="zh-TW" sz="2400" dirty="0"/>
              <a:t>       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except </a:t>
            </a:r>
            <a:r>
              <a:rPr lang="en-US" altLang="zh-TW" sz="2400" dirty="0" err="1">
                <a:solidFill>
                  <a:srgbClr val="7030A0"/>
                </a:solidFill>
              </a:rPr>
              <a:t>FileNotFoundError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2400" dirty="0" smtClean="0"/>
              <a:t>:</a:t>
            </a:r>
            <a:endParaRPr lang="en-US" altLang="zh-TW" sz="2400" dirty="0"/>
          </a:p>
          <a:p>
            <a:r>
              <a:rPr lang="en-US" altLang="zh-TW" sz="2400" dirty="0"/>
              <a:t>        </a:t>
            </a:r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</a:t>
            </a:r>
            <a:r>
              <a:rPr lang="en-US" altLang="zh-TW" sz="2400" dirty="0">
                <a:solidFill>
                  <a:srgbClr val="008000"/>
                </a:solidFill>
              </a:rPr>
              <a:t>"File cannot be opened:"</a:t>
            </a:r>
            <a:r>
              <a:rPr lang="en-US" altLang="zh-TW" sz="2400" dirty="0"/>
              <a:t>, filename)</a:t>
            </a:r>
          </a:p>
          <a:p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400" dirty="0"/>
              <a:t> line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</a:t>
            </a:r>
            <a:r>
              <a:rPr lang="en-US" altLang="zh-TW" sz="2400" dirty="0" err="1"/>
              <a:t>file_handler</a:t>
            </a:r>
            <a:r>
              <a:rPr lang="en-US" altLang="zh-TW" sz="2400" dirty="0"/>
              <a:t>:</a:t>
            </a:r>
          </a:p>
          <a:p>
            <a:r>
              <a:rPr lang="en-US" altLang="zh-TW" sz="2400" dirty="0" smtClean="0"/>
              <a:t>        count </a:t>
            </a:r>
            <a:r>
              <a:rPr lang="en-US" altLang="zh-TW" sz="2400" dirty="0"/>
              <a:t>+= 1</a:t>
            </a:r>
          </a:p>
          <a:p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 </a:t>
            </a:r>
            <a:r>
              <a:rPr lang="en-US" altLang="zh-TW" sz="2400" dirty="0">
                <a:solidFill>
                  <a:srgbClr val="008000"/>
                </a:solidFill>
              </a:rPr>
              <a:t>"Line Count:"</a:t>
            </a:r>
            <a:r>
              <a:rPr lang="en-US" altLang="zh-TW" sz="2400" dirty="0"/>
              <a:t>, count )</a:t>
            </a:r>
          </a:p>
          <a:p>
            <a:r>
              <a:rPr lang="en-US" altLang="zh-TW" sz="2400" dirty="0" err="1"/>
              <a:t>file_handler.close</a:t>
            </a:r>
            <a:r>
              <a:rPr lang="en-US" altLang="zh-TW" sz="2400" dirty="0"/>
              <a:t> ( )</a:t>
            </a:r>
            <a:endParaRPr lang="en-US" altLang="zh-TW" sz="24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4080386" y="4838413"/>
            <a:ext cx="4854554" cy="15528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400" b="1" u="sng" dirty="0" smtClean="0"/>
              <a:t>Output:</a:t>
            </a:r>
            <a:endParaRPr lang="en-US" altLang="zh-TW" sz="2400" b="1" u="sng" dirty="0" smtClean="0"/>
          </a:p>
          <a:p>
            <a:r>
              <a:rPr lang="en-US" altLang="zh-TW" dirty="0">
                <a:solidFill>
                  <a:srgbClr val="0033CC"/>
                </a:solidFill>
              </a:rPr>
              <a:t>Enter the file name: </a:t>
            </a:r>
            <a:r>
              <a:rPr lang="en-US" altLang="zh-TW" b="1" u="sng" dirty="0">
                <a:solidFill>
                  <a:schemeClr val="tx1"/>
                </a:solidFill>
              </a:rPr>
              <a:t>meetingAttendanceList.xls</a:t>
            </a:r>
          </a:p>
          <a:p>
            <a:r>
              <a:rPr lang="en-US" altLang="zh-TW" dirty="0">
                <a:solidFill>
                  <a:srgbClr val="0033CC"/>
                </a:solidFill>
              </a:rPr>
              <a:t>File cannot be opened: meetingAttendanceList.xls</a:t>
            </a:r>
          </a:p>
          <a:p>
            <a:r>
              <a:rPr lang="en-US" altLang="zh-TW" dirty="0">
                <a:solidFill>
                  <a:srgbClr val="0033CC"/>
                </a:solidFill>
              </a:rPr>
              <a:t>Enter the file name: </a:t>
            </a:r>
            <a:r>
              <a:rPr lang="en-US" altLang="zh-TW" b="1" u="sng" dirty="0">
                <a:solidFill>
                  <a:schemeClr val="tx1"/>
                </a:solidFill>
              </a:rPr>
              <a:t>meetingAttendanceList.csv</a:t>
            </a:r>
          </a:p>
          <a:p>
            <a:r>
              <a:rPr lang="en-US" altLang="zh-TW" dirty="0">
                <a:solidFill>
                  <a:srgbClr val="0033CC"/>
                </a:solidFill>
              </a:rPr>
              <a:t>Line Count: 30</a:t>
            </a:r>
            <a:endParaRPr lang="en-US" altLang="zh-TW" dirty="0">
              <a:solidFill>
                <a:srgbClr val="0033CC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322593" y="2486737"/>
            <a:ext cx="4800601" cy="642543"/>
          </a:xfrm>
          <a:prstGeom prst="wedgeRoundRectCallout">
            <a:avLst>
              <a:gd name="adj1" fmla="val -55185"/>
              <a:gd name="adj2" fmla="val 5012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dirty="0" err="1" smtClean="0">
                <a:solidFill>
                  <a:srgbClr val="FF0000"/>
                </a:solidFill>
              </a:rPr>
              <a:t>FileNotFoundError</a:t>
            </a:r>
            <a:r>
              <a:rPr lang="en-HK" dirty="0" smtClean="0"/>
              <a:t> exception will occur if the file cannot be opened with the filename provided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4343400" y="3482417"/>
            <a:ext cx="2971800" cy="616304"/>
          </a:xfrm>
          <a:prstGeom prst="wedgeRoundRectCallout">
            <a:avLst>
              <a:gd name="adj1" fmla="val -61774"/>
              <a:gd name="adj2" fmla="val 2870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dirty="0" err="1" smtClean="0">
                <a:solidFill>
                  <a:srgbClr val="FF0000"/>
                </a:solidFill>
              </a:rPr>
              <a:t>FileNotFoundError</a:t>
            </a:r>
            <a:r>
              <a:rPr lang="en-HK" dirty="0" smtClean="0"/>
              <a:t> exception will be handled here</a:t>
            </a:r>
            <a:endParaRPr lang="en-US" dirty="0"/>
          </a:p>
        </p:txBody>
      </p:sp>
      <p:sp>
        <p:nvSpPr>
          <p:cNvPr id="10" name="Curved Left Arrow 9"/>
          <p:cNvSpPr/>
          <p:nvPr/>
        </p:nvSpPr>
        <p:spPr>
          <a:xfrm flipV="1">
            <a:off x="6127262" y="2133599"/>
            <a:ext cx="2688714" cy="2322900"/>
          </a:xfrm>
          <a:prstGeom prst="curvedLeftArrow">
            <a:avLst>
              <a:gd name="adj1" fmla="val 1985"/>
              <a:gd name="adj2" fmla="val 6313"/>
              <a:gd name="adj3" fmla="val 134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934200" y="1467466"/>
            <a:ext cx="1881776" cy="616304"/>
          </a:xfrm>
          <a:prstGeom prst="wedgeRoundRectCallout">
            <a:avLst>
              <a:gd name="adj1" fmla="val -64293"/>
              <a:gd name="adj2" fmla="val 5153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dirty="0" smtClean="0">
                <a:solidFill>
                  <a:schemeClr val="tx1"/>
                </a:solidFill>
              </a:rPr>
              <a:t>Loop again to ask for user to input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Through a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/>
              <a:t>statement </a:t>
            </a:r>
            <a:r>
              <a:rPr lang="en-US" dirty="0" smtClean="0"/>
              <a:t>can be put into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dirty="0"/>
              <a:t> loop to </a:t>
            </a:r>
            <a:r>
              <a:rPr lang="en-US" dirty="0" smtClean="0"/>
              <a:t>print the lines </a:t>
            </a:r>
            <a:r>
              <a:rPr lang="en-US" dirty="0"/>
              <a:t>that meet some </a:t>
            </a:r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86616" y="2971800"/>
            <a:ext cx="6190384" cy="3429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400" dirty="0"/>
              <a:t>filename = </a:t>
            </a:r>
            <a:r>
              <a:rPr lang="en-US" altLang="zh-TW" sz="2400" dirty="0">
                <a:solidFill>
                  <a:srgbClr val="008000"/>
                </a:solidFill>
              </a:rPr>
              <a:t>"meetingAttendanceList.csv"</a:t>
            </a:r>
          </a:p>
          <a:p>
            <a:r>
              <a:rPr lang="en-US" altLang="zh-TW" sz="2400" dirty="0" err="1"/>
              <a:t>file_handler</a:t>
            </a:r>
            <a:r>
              <a:rPr lang="en-US" altLang="zh-TW" sz="2400" dirty="0"/>
              <a:t> = </a:t>
            </a:r>
            <a:r>
              <a:rPr lang="en-US" altLang="zh-TW" sz="2400" dirty="0">
                <a:solidFill>
                  <a:srgbClr val="7030A0"/>
                </a:solidFill>
              </a:rPr>
              <a:t>open</a:t>
            </a:r>
            <a:r>
              <a:rPr lang="en-US" altLang="zh-TW" sz="2400" dirty="0"/>
              <a:t> ( filename )</a:t>
            </a:r>
          </a:p>
          <a:p>
            <a:r>
              <a:rPr lang="en-US" altLang="zh-TW" sz="2400" dirty="0" err="1"/>
              <a:t>string_tuple</a:t>
            </a:r>
            <a:r>
              <a:rPr lang="en-US" altLang="zh-TW" sz="2400" dirty="0"/>
              <a:t> = (</a:t>
            </a:r>
            <a:r>
              <a:rPr lang="en-US" altLang="zh-TW" sz="2400" dirty="0">
                <a:solidFill>
                  <a:srgbClr val="008000"/>
                </a:solidFill>
              </a:rPr>
              <a:t>"</a:t>
            </a:r>
            <a:r>
              <a:rPr lang="en-US" altLang="zh-TW" sz="2400" dirty="0" err="1">
                <a:solidFill>
                  <a:srgbClr val="008000"/>
                </a:solidFill>
              </a:rPr>
              <a:t>CHAN"</a:t>
            </a:r>
            <a:r>
              <a:rPr lang="en-US" altLang="zh-TW" sz="2400" dirty="0" err="1"/>
              <a:t>,</a:t>
            </a:r>
            <a:r>
              <a:rPr lang="en-US" altLang="zh-TW" sz="2400" dirty="0" err="1">
                <a:solidFill>
                  <a:srgbClr val="008000"/>
                </a:solidFill>
              </a:rPr>
              <a:t>"LEE"</a:t>
            </a:r>
            <a:r>
              <a:rPr lang="en-US" altLang="zh-TW" sz="2400" dirty="0" err="1"/>
              <a:t>,</a:t>
            </a:r>
            <a:r>
              <a:rPr lang="en-US" altLang="zh-TW" sz="2400" dirty="0" err="1">
                <a:solidFill>
                  <a:srgbClr val="008000"/>
                </a:solidFill>
              </a:rPr>
              <a:t>"Siu</a:t>
            </a:r>
            <a:r>
              <a:rPr lang="en-US" altLang="zh-TW" sz="2400" dirty="0">
                <a:solidFill>
                  <a:srgbClr val="008000"/>
                </a:solidFill>
              </a:rPr>
              <a:t> Ming"</a:t>
            </a:r>
            <a:r>
              <a:rPr lang="en-US" altLang="zh-TW" sz="2400" dirty="0"/>
              <a:t>)</a:t>
            </a:r>
          </a:p>
          <a:p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400" dirty="0"/>
              <a:t> line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</a:t>
            </a:r>
            <a:r>
              <a:rPr lang="en-US" altLang="zh-TW" sz="2400" dirty="0" err="1"/>
              <a:t>file_handler</a:t>
            </a:r>
            <a:r>
              <a:rPr lang="en-US" altLang="zh-TW" sz="2400" dirty="0"/>
              <a:t>:</a:t>
            </a:r>
          </a:p>
          <a:p>
            <a:r>
              <a:rPr lang="en-US" altLang="zh-TW" sz="2400" dirty="0"/>
              <a:t>    line = </a:t>
            </a:r>
            <a:r>
              <a:rPr lang="en-US" altLang="zh-TW" sz="2400" dirty="0" err="1"/>
              <a:t>line.rstrip</a:t>
            </a:r>
            <a:r>
              <a:rPr lang="en-US" altLang="zh-TW" sz="2400" dirty="0"/>
              <a:t>()</a:t>
            </a:r>
          </a:p>
          <a:p>
            <a:r>
              <a:rPr lang="en-US" altLang="zh-TW" sz="2400" b="1" dirty="0"/>
              <a:t>    </a:t>
            </a:r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altLang="zh-TW" sz="2400" b="1" dirty="0"/>
              <a:t> </a:t>
            </a:r>
            <a:r>
              <a:rPr lang="en-US" altLang="zh-TW" sz="2400" b="1" dirty="0" err="1"/>
              <a:t>line.startswith</a:t>
            </a:r>
            <a:r>
              <a:rPr lang="en-US" altLang="zh-TW" sz="2400" b="1" dirty="0"/>
              <a:t>(</a:t>
            </a:r>
            <a:r>
              <a:rPr lang="en-US" altLang="zh-TW" sz="2400" b="1" dirty="0" err="1"/>
              <a:t>string_tuple</a:t>
            </a:r>
            <a:r>
              <a:rPr lang="en-US" altLang="zh-TW" sz="2400" b="1" dirty="0"/>
              <a:t>, 0, </a:t>
            </a:r>
            <a:r>
              <a:rPr lang="en-US" altLang="zh-TW" sz="2400" b="1" dirty="0" err="1" smtClean="0">
                <a:solidFill>
                  <a:srgbClr val="7030A0"/>
                </a:solidFill>
              </a:rPr>
              <a:t>len</a:t>
            </a:r>
            <a:r>
              <a:rPr lang="en-US" altLang="zh-TW" sz="2400" b="1" dirty="0" smtClean="0"/>
              <a:t> (</a:t>
            </a:r>
            <a:r>
              <a:rPr lang="en-US" altLang="zh-TW" sz="2400" b="1" dirty="0"/>
              <a:t>line</a:t>
            </a:r>
            <a:r>
              <a:rPr lang="en-US" altLang="zh-TW" sz="2400" b="1" dirty="0" smtClean="0"/>
              <a:t>) ):</a:t>
            </a:r>
            <a:endParaRPr lang="en-US" altLang="zh-TW" sz="2400" b="1" dirty="0"/>
          </a:p>
          <a:p>
            <a:r>
              <a:rPr lang="en-US" altLang="zh-TW" sz="2400" dirty="0"/>
              <a:t>        </a:t>
            </a:r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 line 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err="1"/>
              <a:t>file_handler.close</a:t>
            </a:r>
            <a:r>
              <a:rPr lang="en-US" altLang="zh-TW" sz="2400" dirty="0"/>
              <a:t> ( )</a:t>
            </a:r>
            <a:endParaRPr lang="en-US" altLang="zh-TW" sz="24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697682" y="2133600"/>
            <a:ext cx="3238500" cy="2895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600" b="1" u="sng" dirty="0" smtClean="0"/>
              <a:t>Output:</a:t>
            </a:r>
            <a:endParaRPr lang="en-US" altLang="zh-TW" sz="2600" b="1" u="sng" dirty="0" smtClean="0"/>
          </a:p>
          <a:p>
            <a:r>
              <a:rPr lang="en-US" altLang="zh-TW" sz="1600" dirty="0" smtClean="0">
                <a:solidFill>
                  <a:srgbClr val="0033CC"/>
                </a:solidFill>
              </a:rPr>
              <a:t>Full </a:t>
            </a:r>
            <a:r>
              <a:rPr lang="en-US" altLang="zh-TW" sz="1600" dirty="0" err="1">
                <a:solidFill>
                  <a:srgbClr val="0033CC"/>
                </a:solidFill>
              </a:rPr>
              <a:t>Name,User</a:t>
            </a:r>
            <a:r>
              <a:rPr lang="en-US" altLang="zh-TW" sz="1600" dirty="0">
                <a:solidFill>
                  <a:srgbClr val="0033CC"/>
                </a:solidFill>
              </a:rPr>
              <a:t> </a:t>
            </a:r>
            <a:r>
              <a:rPr lang="en-US" altLang="zh-TW" sz="1600" dirty="0" err="1" smtClean="0">
                <a:solidFill>
                  <a:srgbClr val="0033CC"/>
                </a:solidFill>
              </a:rPr>
              <a:t>Action,Timestamp</a:t>
            </a:r>
            <a:endParaRPr lang="en-US" altLang="zh-TW" sz="1600" dirty="0" smtClean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Tai Man (190287607</a:t>
            </a:r>
            <a:r>
              <a:rPr lang="en-US" altLang="zh-TW" sz="1600" dirty="0" smtClean="0">
                <a:solidFill>
                  <a:srgbClr val="0033CC"/>
                </a:solidFill>
              </a:rPr>
              <a:t>),Joined,…</a:t>
            </a:r>
          </a:p>
          <a:p>
            <a:r>
              <a:rPr lang="en-US" altLang="zh-TW" sz="1600" dirty="0" smtClean="0">
                <a:solidFill>
                  <a:srgbClr val="0033CC"/>
                </a:solidFill>
              </a:rPr>
              <a:t>LEE </a:t>
            </a:r>
            <a:r>
              <a:rPr lang="en-US" altLang="zh-TW" sz="1600" dirty="0">
                <a:solidFill>
                  <a:srgbClr val="0033CC"/>
                </a:solidFill>
              </a:rPr>
              <a:t>Tai Man (200265466</a:t>
            </a:r>
            <a:r>
              <a:rPr lang="en-US" altLang="zh-TW" sz="1600" dirty="0" smtClean="0">
                <a:solidFill>
                  <a:srgbClr val="0033CC"/>
                </a:solidFill>
              </a:rPr>
              <a:t>),Joined,"9…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Siu Ming (200217524),</a:t>
            </a:r>
            <a:r>
              <a:rPr lang="en-US" altLang="zh-TW" sz="1600" dirty="0" err="1" smtClean="0">
                <a:solidFill>
                  <a:srgbClr val="0033CC"/>
                </a:solidFill>
              </a:rPr>
              <a:t>Joine</a:t>
            </a:r>
            <a:r>
              <a:rPr lang="en-US" altLang="zh-TW" sz="1600" dirty="0" smtClean="0">
                <a:solidFill>
                  <a:srgbClr val="0033CC"/>
                </a:solidFill>
              </a:rPr>
              <a:t>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LEE Siu Ming (200266791),Joined</a:t>
            </a:r>
            <a:r>
              <a:rPr lang="en-US" altLang="zh-TW" sz="1600" dirty="0" smtClean="0">
                <a:solidFill>
                  <a:srgbClr val="0033CC"/>
                </a:solidFill>
              </a:rPr>
              <a:t>,"…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Siu Ming (200217524),Left</a:t>
            </a:r>
            <a:r>
              <a:rPr lang="en-US" altLang="zh-TW" sz="1600" dirty="0" smtClean="0">
                <a:solidFill>
                  <a:srgbClr val="0033CC"/>
                </a:solidFill>
              </a:rPr>
              <a:t>,"…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Tai Man (190287607),Left,"</a:t>
            </a:r>
            <a:r>
              <a:rPr lang="en-US" altLang="zh-TW" sz="1600" dirty="0" smtClean="0">
                <a:solidFill>
                  <a:srgbClr val="0033CC"/>
                </a:solidFill>
              </a:rPr>
              <a:t>9…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LEE Tai Man (200265466),Left,"9</a:t>
            </a:r>
            <a:r>
              <a:rPr lang="en-US" altLang="zh-TW" sz="1600" dirty="0" smtClean="0">
                <a:solidFill>
                  <a:srgbClr val="0033CC"/>
                </a:solidFill>
              </a:rPr>
              <a:t>/…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Siu Ming (200217524),</a:t>
            </a:r>
            <a:r>
              <a:rPr lang="en-US" altLang="zh-TW" sz="1600" dirty="0" err="1" smtClean="0">
                <a:solidFill>
                  <a:srgbClr val="0033CC"/>
                </a:solidFill>
              </a:rPr>
              <a:t>Joine</a:t>
            </a:r>
            <a:r>
              <a:rPr lang="en-US" altLang="zh-TW" sz="1600" dirty="0" smtClean="0">
                <a:solidFill>
                  <a:srgbClr val="0033CC"/>
                </a:solidFill>
              </a:rPr>
              <a:t>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Siu Ming (200217524),Left</a:t>
            </a:r>
            <a:r>
              <a:rPr lang="en-US" altLang="zh-TW" sz="1600" dirty="0" smtClean="0">
                <a:solidFill>
                  <a:srgbClr val="0033CC"/>
                </a:solidFill>
              </a:rPr>
              <a:t>,..</a:t>
            </a:r>
            <a:endParaRPr lang="en-US" altLang="zh-TW" sz="1600" dirty="0">
              <a:solidFill>
                <a:srgbClr val="0033CC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572000" y="5849862"/>
            <a:ext cx="4287982" cy="685800"/>
          </a:xfrm>
          <a:prstGeom prst="wedgeRoundRectCallout">
            <a:avLst>
              <a:gd name="adj1" fmla="val -37805"/>
              <a:gd name="adj2" fmla="val -8187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Search from index 0 to length of string, whether it contains string in </a:t>
            </a:r>
            <a:r>
              <a:rPr lang="en-HK" dirty="0" err="1" smtClean="0"/>
              <a:t>string_tuple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0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Skipping with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line </a:t>
            </a:r>
            <a:r>
              <a:rPr lang="en-US" dirty="0" smtClean="0"/>
              <a:t>can be conveniently skipped </a:t>
            </a:r>
            <a:r>
              <a:rPr lang="en-US" dirty="0"/>
              <a:t>by using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  <a:r>
              <a:rPr lang="en-US" dirty="0"/>
              <a:t> statement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86616" y="2971800"/>
            <a:ext cx="5258666" cy="3457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400" dirty="0"/>
              <a:t>filename = </a:t>
            </a:r>
            <a:r>
              <a:rPr lang="en-US" altLang="zh-TW" sz="2400" dirty="0">
                <a:solidFill>
                  <a:srgbClr val="008000"/>
                </a:solidFill>
              </a:rPr>
              <a:t>"meetingAttendanceList.csv"</a:t>
            </a:r>
          </a:p>
          <a:p>
            <a:r>
              <a:rPr lang="en-US" altLang="zh-TW" sz="2400" dirty="0" err="1"/>
              <a:t>file_handler</a:t>
            </a:r>
            <a:r>
              <a:rPr lang="en-US" altLang="zh-TW" sz="2400" dirty="0"/>
              <a:t> = </a:t>
            </a:r>
            <a:r>
              <a:rPr lang="en-US" altLang="zh-TW" sz="2400" dirty="0">
                <a:solidFill>
                  <a:srgbClr val="7030A0"/>
                </a:solidFill>
              </a:rPr>
              <a:t>open</a:t>
            </a:r>
            <a:r>
              <a:rPr lang="en-US" altLang="zh-TW" sz="2400" dirty="0"/>
              <a:t> ( filename )</a:t>
            </a:r>
          </a:p>
          <a:p>
            <a:r>
              <a:rPr lang="en-US" altLang="zh-TW" sz="2400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line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</a:t>
            </a:r>
            <a:r>
              <a:rPr lang="en-US" altLang="zh-TW" sz="2400" dirty="0" err="1"/>
              <a:t>file_handler</a:t>
            </a:r>
            <a:r>
              <a:rPr lang="en-US" altLang="zh-TW" sz="2400" dirty="0"/>
              <a:t>:</a:t>
            </a:r>
          </a:p>
          <a:p>
            <a:r>
              <a:rPr lang="en-US" altLang="zh-TW" sz="2400" dirty="0"/>
              <a:t>    line = </a:t>
            </a:r>
            <a:r>
              <a:rPr lang="en-US" altLang="zh-TW" sz="2400" dirty="0" err="1"/>
              <a:t>line.rstrip</a:t>
            </a:r>
            <a:r>
              <a:rPr lang="en-US" altLang="zh-TW" sz="2400" dirty="0"/>
              <a:t>()</a:t>
            </a:r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altLang="zh-TW" sz="2400" dirty="0"/>
              <a:t> </a:t>
            </a:r>
            <a:r>
              <a:rPr lang="en-US" altLang="zh-TW" sz="2400" dirty="0" smtClean="0">
                <a:solidFill>
                  <a:srgbClr val="008000"/>
                </a:solidFill>
              </a:rPr>
              <a:t>"Left"</a:t>
            </a:r>
            <a:r>
              <a:rPr lang="en-US" altLang="zh-TW" sz="2400" dirty="0" smtClean="0"/>
              <a:t> in line:</a:t>
            </a:r>
            <a:endParaRPr lang="en-US" altLang="zh-TW" sz="2400" dirty="0"/>
          </a:p>
          <a:p>
            <a:r>
              <a:rPr lang="en-US" altLang="zh-TW" sz="2400" dirty="0"/>
              <a:t>       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 line 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err="1"/>
              <a:t>file_handler.close</a:t>
            </a:r>
            <a:r>
              <a:rPr lang="en-US" altLang="zh-TW" sz="2400" dirty="0"/>
              <a:t> ( )</a:t>
            </a:r>
            <a:endParaRPr lang="en-US" altLang="zh-TW" sz="2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5697682" y="2133600"/>
            <a:ext cx="3238500" cy="41608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600" b="1" u="sng" dirty="0" smtClean="0"/>
              <a:t>Output:</a:t>
            </a:r>
            <a:endParaRPr lang="en-US" altLang="zh-TW" sz="2600" b="1" u="sng" dirty="0" smtClean="0"/>
          </a:p>
          <a:p>
            <a:r>
              <a:rPr lang="en-US" altLang="zh-TW" sz="1600" dirty="0">
                <a:solidFill>
                  <a:srgbClr val="0033CC"/>
                </a:solidFill>
              </a:rPr>
              <a:t>Full </a:t>
            </a:r>
            <a:r>
              <a:rPr lang="en-US" altLang="zh-TW" sz="1600" dirty="0" err="1">
                <a:solidFill>
                  <a:srgbClr val="0033CC"/>
                </a:solidFill>
              </a:rPr>
              <a:t>Name,User</a:t>
            </a:r>
            <a:r>
              <a:rPr lang="en-US" altLang="zh-TW" sz="1600" dirty="0">
                <a:solidFill>
                  <a:srgbClr val="0033CC"/>
                </a:solidFill>
              </a:rPr>
              <a:t> </a:t>
            </a:r>
            <a:r>
              <a:rPr lang="en-US" altLang="zh-TW" sz="1600" dirty="0" err="1">
                <a:solidFill>
                  <a:srgbClr val="0033CC"/>
                </a:solidFill>
              </a:rPr>
              <a:t>Action,Timestamp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Kelvin Yip,Joined,"9/1/2020, </a:t>
            </a:r>
            <a:r>
              <a:rPr lang="en-US" altLang="zh-TW" sz="1600" dirty="0" smtClean="0">
                <a:solidFill>
                  <a:srgbClr val="0033CC"/>
                </a:solidFill>
              </a:rPr>
              <a:t>9:14…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Tai Man (190287607),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LEE Tai Man (200265466),Joined</a:t>
            </a:r>
            <a:r>
              <a:rPr lang="en-US" altLang="zh-TW" sz="1600" dirty="0" smtClean="0">
                <a:solidFill>
                  <a:srgbClr val="0033CC"/>
                </a:solidFill>
              </a:rPr>
              <a:t>,"…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CHEUNG Tai Man (200372316),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WONG Tai Man (200427346),</a:t>
            </a:r>
            <a:r>
              <a:rPr lang="en-US" altLang="zh-TW" sz="1600" dirty="0" err="1" smtClean="0">
                <a:solidFill>
                  <a:srgbClr val="0033CC"/>
                </a:solidFill>
              </a:rPr>
              <a:t>Joine</a:t>
            </a:r>
            <a:r>
              <a:rPr lang="en-US" altLang="zh-TW" sz="1600" dirty="0" smtClean="0">
                <a:solidFill>
                  <a:srgbClr val="0033CC"/>
                </a:solidFill>
              </a:rPr>
              <a:t>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Ho Tai Man (200198685),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Siu Ming (200217524),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Joined...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LEE Siu Ming (200266791),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CHEUNG Siu Ming (200187760),</a:t>
            </a:r>
            <a:r>
              <a:rPr lang="en-US" altLang="zh-TW" sz="1600" dirty="0" err="1" smtClean="0">
                <a:solidFill>
                  <a:srgbClr val="0033CC"/>
                </a:solidFill>
              </a:rPr>
              <a:t>Joi</a:t>
            </a:r>
            <a:r>
              <a:rPr lang="en-US" altLang="zh-TW" sz="1600" dirty="0" smtClean="0">
                <a:solidFill>
                  <a:srgbClr val="0033CC"/>
                </a:solidFill>
              </a:rPr>
              <a:t>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WONG Siu Ming (200280139),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Ho Siu Ming (200210676),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Ho Siu Ming (200210676),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Joined…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Ho Siu Ming (200210676),</a:t>
            </a:r>
            <a:r>
              <a:rPr lang="en-US" altLang="zh-TW" sz="1600" dirty="0" smtClean="0">
                <a:solidFill>
                  <a:srgbClr val="0033CC"/>
                </a:solidFill>
              </a:rPr>
              <a:t>Joined…</a:t>
            </a:r>
          </a:p>
          <a:p>
            <a:r>
              <a:rPr lang="en-HK" altLang="zh-TW" sz="1600" dirty="0" smtClean="0">
                <a:solidFill>
                  <a:srgbClr val="0033CC"/>
                </a:solidFill>
              </a:rPr>
              <a:t>…</a:t>
            </a:r>
            <a:endParaRPr lang="en-US" altLang="zh-TW" sz="1600" dirty="0">
              <a:solidFill>
                <a:srgbClr val="0033CC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945257" y="5596915"/>
            <a:ext cx="2497282" cy="685800"/>
          </a:xfrm>
          <a:prstGeom prst="wedgeRoundRectCallout">
            <a:avLst>
              <a:gd name="adj1" fmla="val 61924"/>
              <a:gd name="adj2" fmla="val -1657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All students left the meeting are omitted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3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dirty="0" smtClean="0"/>
              <a:t> to select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skipping a line, a </a:t>
            </a:r>
            <a:r>
              <a:rPr lang="en-US" dirty="0"/>
              <a:t>string </a:t>
            </a:r>
            <a:r>
              <a:rPr lang="en-US" dirty="0" smtClean="0"/>
              <a:t>can be used as selection criteria to select a particular line for display.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47943" y="3249706"/>
            <a:ext cx="5316682" cy="34558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400" dirty="0"/>
              <a:t>filename = </a:t>
            </a:r>
            <a:r>
              <a:rPr lang="en-US" altLang="zh-TW" sz="2400" dirty="0">
                <a:solidFill>
                  <a:srgbClr val="008000"/>
                </a:solidFill>
              </a:rPr>
              <a:t>"meetingAttendanceList.csv"</a:t>
            </a:r>
          </a:p>
          <a:p>
            <a:r>
              <a:rPr lang="en-US" altLang="zh-TW" sz="2400" dirty="0" err="1"/>
              <a:t>file_handler</a:t>
            </a:r>
            <a:r>
              <a:rPr lang="en-US" altLang="zh-TW" sz="2400" dirty="0"/>
              <a:t> = </a:t>
            </a:r>
            <a:r>
              <a:rPr lang="en-US" altLang="zh-TW" sz="2400" dirty="0">
                <a:solidFill>
                  <a:srgbClr val="7030A0"/>
                </a:solidFill>
              </a:rPr>
              <a:t>open</a:t>
            </a:r>
            <a:r>
              <a:rPr lang="en-US" altLang="zh-TW" sz="2400" dirty="0"/>
              <a:t> ( filename )</a:t>
            </a:r>
          </a:p>
          <a:p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sz="2400" dirty="0"/>
              <a:t> line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</a:t>
            </a:r>
            <a:r>
              <a:rPr lang="en-US" altLang="zh-TW" sz="2400" dirty="0" err="1"/>
              <a:t>file_handler</a:t>
            </a:r>
            <a:r>
              <a:rPr lang="en-US" altLang="zh-TW" sz="2400" dirty="0"/>
              <a:t>:</a:t>
            </a:r>
          </a:p>
          <a:p>
            <a:r>
              <a:rPr lang="en-US" altLang="zh-TW" sz="2400" dirty="0"/>
              <a:t>    line = </a:t>
            </a:r>
            <a:r>
              <a:rPr lang="en-US" altLang="zh-TW" sz="2400" dirty="0" err="1"/>
              <a:t>line.rstrip</a:t>
            </a:r>
            <a:r>
              <a:rPr lang="en-US" altLang="zh-TW" sz="2400" dirty="0"/>
              <a:t>()</a:t>
            </a:r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if not </a:t>
            </a:r>
            <a:r>
              <a:rPr lang="en-US" altLang="zh-TW" sz="2400" dirty="0">
                <a:solidFill>
                  <a:srgbClr val="008000"/>
                </a:solidFill>
              </a:rPr>
              <a:t>"(19"</a:t>
            </a:r>
            <a:r>
              <a:rPr lang="en-US" altLang="zh-TW" sz="2400" dirty="0"/>
              <a:t> </a:t>
            </a:r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sz="2400" dirty="0"/>
              <a:t> line:</a:t>
            </a:r>
          </a:p>
          <a:p>
            <a:r>
              <a:rPr lang="en-US" altLang="zh-TW" sz="2400" dirty="0"/>
              <a:t>        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  <a:p>
            <a:r>
              <a:rPr lang="en-US" altLang="zh-TW" sz="2400" dirty="0"/>
              <a:t>    </a:t>
            </a:r>
            <a:r>
              <a:rPr lang="en-US" altLang="zh-TW" sz="2400" dirty="0">
                <a:solidFill>
                  <a:srgbClr val="7030A0"/>
                </a:solidFill>
              </a:rPr>
              <a:t>print</a:t>
            </a:r>
            <a:r>
              <a:rPr lang="en-US" altLang="zh-TW" sz="2400" dirty="0"/>
              <a:t> ( line 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err="1"/>
              <a:t>file_handler.close</a:t>
            </a:r>
            <a:r>
              <a:rPr lang="en-US" altLang="zh-TW" sz="2400" dirty="0"/>
              <a:t> ( )</a:t>
            </a:r>
            <a:endParaRPr lang="en-US" altLang="zh-TW" sz="2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393753" y="5194224"/>
            <a:ext cx="5278582" cy="13414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600" b="1" u="sng" dirty="0" smtClean="0"/>
              <a:t>Output:</a:t>
            </a:r>
            <a:endParaRPr lang="en-US" altLang="zh-TW" sz="2600" b="1" u="sng" dirty="0" smtClean="0"/>
          </a:p>
          <a:p>
            <a:r>
              <a:rPr lang="en-US" altLang="zh-TW" sz="1600" dirty="0">
                <a:solidFill>
                  <a:srgbClr val="0033CC"/>
                </a:solidFill>
              </a:rPr>
              <a:t>Full </a:t>
            </a:r>
            <a:r>
              <a:rPr lang="en-US" altLang="zh-TW" sz="1600" dirty="0" err="1">
                <a:solidFill>
                  <a:srgbClr val="0033CC"/>
                </a:solidFill>
              </a:rPr>
              <a:t>Name,User</a:t>
            </a:r>
            <a:r>
              <a:rPr lang="en-US" altLang="zh-TW" sz="1600" dirty="0">
                <a:solidFill>
                  <a:srgbClr val="0033CC"/>
                </a:solidFill>
              </a:rPr>
              <a:t> </a:t>
            </a:r>
            <a:r>
              <a:rPr lang="en-US" altLang="zh-TW" sz="1600" dirty="0" err="1">
                <a:solidFill>
                  <a:srgbClr val="0033CC"/>
                </a:solidFill>
              </a:rPr>
              <a:t>Action,Timestamp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CHAN Tai Man (190287607),Joined,"9/1/2020, 9:16:32 AM"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CHAN Tai Man (190287607),Left,"9/1/2020, 11:27:58 AM</a:t>
            </a:r>
            <a:r>
              <a:rPr lang="en-US" altLang="zh-TW" sz="1600" dirty="0" smtClean="0">
                <a:solidFill>
                  <a:srgbClr val="0033CC"/>
                </a:solidFill>
              </a:rPr>
              <a:t>"</a:t>
            </a:r>
            <a:endParaRPr lang="en-US" altLang="zh-TW" sz="1600" dirty="0">
              <a:solidFill>
                <a:srgbClr val="0033CC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997185" y="3779846"/>
            <a:ext cx="2497282" cy="884238"/>
          </a:xfrm>
          <a:prstGeom prst="wedgeRoundRectCallout">
            <a:avLst>
              <a:gd name="adj1" fmla="val -92787"/>
              <a:gd name="adj2" fmla="val 1991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HK" dirty="0" smtClean="0"/>
              <a:t>Only students with student ID starts with 19 are displayed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(</a:t>
            </a:r>
            <a:r>
              <a:rPr lang="en-US" dirty="0" err="1" smtClean="0"/>
              <a:t>RegEx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Expression, or </a:t>
            </a:r>
            <a:r>
              <a:rPr lang="en-US" dirty="0" err="1" smtClean="0"/>
              <a:t>RegEx</a:t>
            </a:r>
            <a:r>
              <a:rPr lang="en-US" dirty="0" smtClean="0"/>
              <a:t>, is a sequence of characters that forms a search pattern</a:t>
            </a:r>
          </a:p>
          <a:p>
            <a:r>
              <a:rPr lang="en-US" dirty="0" err="1" smtClean="0"/>
              <a:t>RegEx</a:t>
            </a:r>
            <a:r>
              <a:rPr lang="en-US" dirty="0" smtClean="0"/>
              <a:t> can be used to check if a string contains the specified search pattern</a:t>
            </a:r>
          </a:p>
          <a:p>
            <a:r>
              <a:rPr lang="en-US" dirty="0" smtClean="0"/>
              <a:t>Python has a built-in package called </a:t>
            </a:r>
            <a:r>
              <a:rPr lang="en-US" b="1" dirty="0" smtClean="0"/>
              <a:t>re</a:t>
            </a:r>
            <a:r>
              <a:rPr lang="en-US" dirty="0" smtClean="0"/>
              <a:t>, which can be used to work with Regular Expressions</a:t>
            </a:r>
          </a:p>
          <a:p>
            <a:r>
              <a:rPr lang="en-US" dirty="0" smtClean="0"/>
              <a:t>Regular Expression can be very useful to </a:t>
            </a:r>
            <a:r>
              <a:rPr lang="en-US" b="1" dirty="0" smtClean="0"/>
              <a:t>extract information from file</a:t>
            </a:r>
            <a:r>
              <a:rPr lang="en-US" dirty="0" smtClean="0"/>
              <a:t>, </a:t>
            </a:r>
            <a:r>
              <a:rPr lang="en-US" b="1" dirty="0" smtClean="0"/>
              <a:t>output of command </a:t>
            </a:r>
            <a:r>
              <a:rPr lang="en-US" b="1" dirty="0"/>
              <a:t>line execution</a:t>
            </a:r>
            <a:r>
              <a:rPr lang="en-US" dirty="0"/>
              <a:t>, and </a:t>
            </a:r>
            <a:r>
              <a:rPr lang="en-US" b="1" dirty="0"/>
              <a:t>web scraping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4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RegEx</a:t>
            </a:r>
            <a:r>
              <a:rPr lang="en-US" dirty="0" smtClean="0"/>
              <a:t> in 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expressions can be used when re module is imported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321976" y="2605050"/>
            <a:ext cx="8500047" cy="38242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400" dirty="0"/>
              <a:t> re</a:t>
            </a:r>
          </a:p>
          <a:p>
            <a:pPr marL="0" indent="0">
              <a:buNone/>
            </a:pPr>
            <a:r>
              <a:rPr lang="en-US" sz="2400" dirty="0"/>
              <a:t>line = </a:t>
            </a:r>
            <a:r>
              <a:rPr lang="en-US" sz="2400" dirty="0">
                <a:solidFill>
                  <a:srgbClr val="008000"/>
                </a:solidFill>
              </a:rPr>
              <a:t>"Hello how are you?"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result </a:t>
            </a:r>
            <a:r>
              <a:rPr lang="en-US" sz="2400" dirty="0"/>
              <a:t>= </a:t>
            </a:r>
            <a:r>
              <a:rPr lang="en-US" sz="2400" dirty="0" err="1"/>
              <a:t>re.search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8000"/>
                </a:solidFill>
              </a:rPr>
              <a:t>"^</a:t>
            </a:r>
            <a:r>
              <a:rPr lang="en-US" sz="2400" dirty="0" smtClean="0">
                <a:solidFill>
                  <a:srgbClr val="008000"/>
                </a:solidFill>
              </a:rPr>
              <a:t>He.*</a:t>
            </a:r>
            <a:r>
              <a:rPr lang="en-US" sz="2400" dirty="0">
                <a:solidFill>
                  <a:srgbClr val="008000"/>
                </a:solidFill>
              </a:rPr>
              <a:t>you\?$"</a:t>
            </a:r>
            <a:r>
              <a:rPr lang="en-US" sz="2400" dirty="0"/>
              <a:t>, line)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/>
              <a:t> </a:t>
            </a:r>
            <a:r>
              <a:rPr lang="en-US" sz="2400" dirty="0" smtClean="0"/>
              <a:t>result: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YES! We have a match!"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</a:t>
            </a:r>
            <a:r>
              <a:rPr lang="en-US" sz="2400" dirty="0" smtClean="0">
                <a:solidFill>
                  <a:srgbClr val="008000"/>
                </a:solidFill>
              </a:rPr>
              <a:t>"</a:t>
            </a:r>
            <a:r>
              <a:rPr lang="en-US" sz="2400" dirty="0">
                <a:solidFill>
                  <a:srgbClr val="008000"/>
                </a:solidFill>
              </a:rPr>
              <a:t>No match"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1981200" y="2498688"/>
            <a:ext cx="5181600" cy="411952"/>
          </a:xfrm>
          <a:prstGeom prst="wedgeRoundRectCallout">
            <a:avLst>
              <a:gd name="adj1" fmla="val -55651"/>
              <a:gd name="adj2" fmla="val 1171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/>
              <a:t>re</a:t>
            </a:r>
            <a:r>
              <a:rPr lang="en-US" sz="2400" dirty="0" smtClean="0"/>
              <a:t> module must be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imported</a:t>
            </a:r>
            <a:r>
              <a:rPr lang="en-US" sz="2400" dirty="0" smtClean="0"/>
              <a:t> before use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13683" y="4079224"/>
            <a:ext cx="2040224" cy="312338"/>
          </a:xfrm>
          <a:prstGeom prst="wedgeRoundRectCallout">
            <a:avLst>
              <a:gd name="adj1" fmla="val 50171"/>
              <a:gd name="adj2" fmla="val 816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0000"/>
                </a:solidFill>
              </a:rPr>
              <a:t>^</a:t>
            </a:r>
            <a:r>
              <a:rPr lang="en-US" dirty="0" smtClean="0"/>
              <a:t> Starts with </a:t>
            </a:r>
            <a:r>
              <a:rPr lang="en-US" dirty="0" smtClean="0">
                <a:solidFill>
                  <a:srgbClr val="008000"/>
                </a:solidFill>
              </a:rPr>
              <a:t>"He"</a:t>
            </a:r>
            <a:r>
              <a:rPr lang="en-US" dirty="0" smtClean="0"/>
              <a:t>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534709" y="3720266"/>
            <a:ext cx="1676400" cy="312338"/>
          </a:xfrm>
          <a:prstGeom prst="wedgeRoundRectCallout">
            <a:avLst>
              <a:gd name="adj1" fmla="val -7009"/>
              <a:gd name="adj2" fmla="val 21294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Any character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363509" y="3701385"/>
            <a:ext cx="1828800" cy="690177"/>
          </a:xfrm>
          <a:prstGeom prst="wedgeRoundRectCallout">
            <a:avLst>
              <a:gd name="adj1" fmla="val -74213"/>
              <a:gd name="adj2" fmla="val 5587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Put </a:t>
            </a:r>
            <a:r>
              <a:rPr lang="en-US" b="1" dirty="0" smtClean="0">
                <a:solidFill>
                  <a:srgbClr val="FF0000"/>
                </a:solidFill>
              </a:rPr>
              <a:t>\</a:t>
            </a:r>
            <a:r>
              <a:rPr lang="en-US" dirty="0" smtClean="0"/>
              <a:t> before special character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633198" y="4920039"/>
            <a:ext cx="2819400" cy="312338"/>
          </a:xfrm>
          <a:prstGeom prst="wedgeRoundRectCallout">
            <a:avLst>
              <a:gd name="adj1" fmla="val 13154"/>
              <a:gd name="adj2" fmla="val -880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 Zero or more occurrences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537386" y="4911544"/>
            <a:ext cx="2327848" cy="312338"/>
          </a:xfrm>
          <a:prstGeom prst="wedgeRoundRectCallout">
            <a:avLst>
              <a:gd name="adj1" fmla="val -57844"/>
              <a:gd name="adj2" fmla="val -852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0000"/>
                </a:solidFill>
              </a:rPr>
              <a:t>$</a:t>
            </a:r>
            <a:r>
              <a:rPr lang="en-US" dirty="0" smtClean="0"/>
              <a:t> Ends with </a:t>
            </a:r>
            <a:r>
              <a:rPr lang="en-US" dirty="0" smtClean="0">
                <a:solidFill>
                  <a:srgbClr val="008000"/>
                </a:solidFill>
              </a:rPr>
              <a:t>"you?"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TextBox 20"/>
          <p:cNvSpPr txBox="1"/>
          <p:nvPr/>
        </p:nvSpPr>
        <p:spPr>
          <a:xfrm>
            <a:off x="5122932" y="5393238"/>
            <a:ext cx="32004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Yes! We have a match!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6520588" y="3069985"/>
            <a:ext cx="1920456" cy="976488"/>
          </a:xfrm>
          <a:prstGeom prst="wedgeRoundRectCallout">
            <a:avLst>
              <a:gd name="adj1" fmla="val -27876"/>
              <a:gd name="adj2" fmla="val 4479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^ . * \ $</a:t>
            </a:r>
            <a:r>
              <a:rPr lang="en-US" sz="2000" b="1" dirty="0" smtClean="0"/>
              <a:t> </a:t>
            </a:r>
            <a:r>
              <a:rPr lang="en-US" sz="2000" dirty="0" smtClean="0"/>
              <a:t>are </a:t>
            </a:r>
            <a:r>
              <a:rPr lang="en-US" sz="2000" dirty="0" err="1" smtClean="0"/>
              <a:t>metacharacters</a:t>
            </a:r>
            <a:r>
              <a:rPr lang="en-US" sz="2000" dirty="0" smtClean="0"/>
              <a:t> in </a:t>
            </a:r>
            <a:r>
              <a:rPr lang="en-US" sz="2000" dirty="0" err="1" smtClean="0"/>
              <a:t>RegEx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8163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Metacharacters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54800"/>
              </p:ext>
            </p:extLst>
          </p:nvPr>
        </p:nvGraphicFramePr>
        <p:xfrm>
          <a:off x="152400" y="1960562"/>
          <a:ext cx="8839201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382977143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7932309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562553010"/>
                    </a:ext>
                  </a:extLst>
                </a:gridCol>
                <a:gridCol w="2209801">
                  <a:extLst>
                    <a:ext uri="{9D8B030D-6E8A-4147-A177-3AD203B41FA5}">
                      <a16:colId xmlns:a16="http://schemas.microsoft.com/office/drawing/2014/main" val="164643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Character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Example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Output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 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 set of characters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"[a-m]"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['d', 'e', 'a', 'm', … 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2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\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Signals a special sequence</a:t>
                      </a:r>
                      <a:r>
                        <a:rPr lang="en-US" sz="1600" baseline="0" dirty="0" smtClean="0"/>
                        <a:t> (can also be used to escape special characters)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"\d"</a:t>
                      </a:r>
                    </a:p>
                    <a:p>
                      <a:r>
                        <a:rPr lang="en-US" sz="1600" dirty="0" smtClean="0"/>
                        <a:t>"\w"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['5', '0', '0']</a:t>
                      </a:r>
                    </a:p>
                    <a:p>
                      <a:r>
                        <a:rPr lang="en-US" sz="1600" dirty="0" smtClean="0"/>
                        <a:t>['I', 'T', 'd', 'e', … , </a:t>
                      </a:r>
                      <a:r>
                        <a:rPr lang="en-US" sz="1600" baseline="0" dirty="0" smtClean="0"/>
                        <a:t>'t', 's']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Any character (except</a:t>
                      </a:r>
                      <a:r>
                        <a:rPr lang="en-US" sz="1600" baseline="0" dirty="0" smtClean="0"/>
                        <a:t> newline character)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"de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……</a:t>
                      </a:r>
                      <a:r>
                        <a:rPr lang="en-US" sz="1600" dirty="0" err="1" smtClean="0"/>
                        <a:t>nt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['department']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7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^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Starts with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^I</a:t>
                      </a:r>
                      <a:r>
                        <a:rPr lang="en-US" sz="1600" dirty="0" smtClean="0"/>
                        <a:t>.*s$"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 depart ... students']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2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Ends with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"^I.*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s$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 depart ... students']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52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*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Zero or more occurrences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"^I.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sz="1600" dirty="0" smtClean="0"/>
                        <a:t>s$"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 depart ... students']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4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One or more occurrences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"^I.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sz="1600" dirty="0" smtClean="0"/>
                        <a:t>s$"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 depart ... students']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4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{ }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Exactly the specified number of occurrences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"5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0{</a:t>
                      </a:r>
                      <a:r>
                        <a:rPr lang="en-US" sz="1600" dirty="0" smtClean="0"/>
                        <a:t>2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}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['500']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20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|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Either 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"IT|BA"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7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Capture and group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</a:t>
                      </a:r>
                      <a:r>
                        <a:rPr lang="pl-PL" sz="1600" dirty="0" smtClean="0"/>
                        <a:t>(</a:t>
                      </a:r>
                      <a:r>
                        <a:rPr lang="en-US" sz="1600" dirty="0" smtClean="0"/>
                        <a:t>IT|BA</a:t>
                      </a:r>
                      <a:r>
                        <a:rPr lang="pl-PL" sz="1600" dirty="0" smtClean="0"/>
                        <a:t>).*\W(\d*\d)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IT department has 500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99188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2417" y="6488668"/>
            <a:ext cx="8659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</a:t>
            </a:r>
            <a:r>
              <a:rPr lang="en-US" dirty="0" err="1" smtClean="0"/>
              <a:t>Metacharacters</a:t>
            </a:r>
            <a:r>
              <a:rPr lang="en-US" dirty="0" smtClean="0"/>
              <a:t> can be find here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www.debuggex.com/cheatsheet/regex/python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343400" y="95394"/>
            <a:ext cx="4047049" cy="1249362"/>
          </a:xfrm>
          <a:prstGeom prst="wedgeRoundRectCallout">
            <a:avLst>
              <a:gd name="adj1" fmla="val -31376"/>
              <a:gd name="adj2" fmla="val 1282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/>
              <a:t> re</a:t>
            </a:r>
          </a:p>
          <a:p>
            <a:r>
              <a:rPr lang="en-US" dirty="0"/>
              <a:t>line = </a:t>
            </a:r>
            <a:r>
              <a:rPr lang="en-US" dirty="0" smtClean="0">
                <a:solidFill>
                  <a:srgbClr val="008000"/>
                </a:solidFill>
              </a:rPr>
              <a:t>"IT department has 500 students"</a:t>
            </a:r>
            <a:endParaRPr lang="en-US" dirty="0">
              <a:solidFill>
                <a:srgbClr val="008000"/>
              </a:solidFill>
            </a:endParaRPr>
          </a:p>
          <a:p>
            <a:r>
              <a:rPr lang="en-US" dirty="0" smtClean="0"/>
              <a:t>result </a:t>
            </a:r>
            <a:r>
              <a:rPr lang="en-US" dirty="0"/>
              <a:t>= </a:t>
            </a:r>
            <a:r>
              <a:rPr lang="en-US" dirty="0" err="1"/>
              <a:t>re.findall</a:t>
            </a:r>
            <a:r>
              <a:rPr lang="en-US" dirty="0" smtClean="0"/>
              <a:t>("</a:t>
            </a:r>
            <a:r>
              <a:rPr lang="en-US" b="1" dirty="0" smtClean="0">
                <a:solidFill>
                  <a:srgbClr val="FF0000"/>
                </a:solidFill>
              </a:rPr>
              <a:t>[a-m]</a:t>
            </a:r>
            <a:r>
              <a:rPr lang="en-US" dirty="0" smtClean="0"/>
              <a:t>", </a:t>
            </a:r>
            <a:r>
              <a:rPr lang="en-US" dirty="0"/>
              <a:t>line)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print</a:t>
            </a:r>
            <a:r>
              <a:rPr lang="en-US" dirty="0" smtClean="0"/>
              <a:t> (result)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1446410"/>
            <a:ext cx="4948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Metacharacters</a:t>
            </a:r>
            <a:r>
              <a:rPr lang="en-US" dirty="0" smtClean="0"/>
              <a:t> are characters with special meaning</a:t>
            </a:r>
            <a:endParaRPr lang="en-US" dirty="0"/>
          </a:p>
        </p:txBody>
      </p:sp>
      <p:sp>
        <p:nvSpPr>
          <p:cNvPr id="10" name="TextBox 20"/>
          <p:cNvSpPr txBox="1"/>
          <p:nvPr/>
        </p:nvSpPr>
        <p:spPr>
          <a:xfrm>
            <a:off x="5719209" y="1139036"/>
            <a:ext cx="327239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['d', 'e', 'a', 'm', 'e', 'h', 'a', 'd', 'e']</a:t>
            </a:r>
          </a:p>
        </p:txBody>
      </p:sp>
    </p:spTree>
    <p:extLst>
      <p:ext uri="{BB962C8B-B14F-4D97-AF65-F5344CB8AC3E}">
        <p14:creationId xmlns:p14="http://schemas.microsoft.com/office/powerpoint/2010/main" val="4697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Sequences </a:t>
            </a:r>
            <a:r>
              <a:rPr lang="en-US" b="1" dirty="0" smtClean="0">
                <a:solidFill>
                  <a:srgbClr val="FF0000"/>
                </a:solidFill>
              </a:rPr>
              <a:t>\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27377" y="1417638"/>
          <a:ext cx="8839201" cy="537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1">
                  <a:extLst>
                    <a:ext uri="{9D8B030D-6E8A-4147-A177-3AD203B41FA5}">
                      <a16:colId xmlns:a16="http://schemas.microsoft.com/office/drawing/2014/main" val="2382977143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7932309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56255301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4643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Char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Example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Output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Returns a match if the specified characters are at the beginning of the string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\A</a:t>
                      </a:r>
                      <a:r>
                        <a:rPr lang="en-US" sz="1600" dirty="0" smtClean="0"/>
                        <a:t>IT"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2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Returns a match where the specified characters are at the beginning or at the end of a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r"\AIT.*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en</a:t>
                      </a:r>
                      <a:r>
                        <a:rPr lang="en-US" sz="1600" dirty="0" err="1" smtClean="0"/>
                        <a:t>t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\b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 department']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specified characters are present, but </a:t>
                      </a:r>
                      <a:r>
                        <a:rPr lang="en-US" sz="14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the beginning (or at the end) of a </a:t>
                      </a:r>
                      <a:r>
                        <a:rPr lang="en-US" sz="14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r"\AIT.*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en</a:t>
                      </a:r>
                      <a:r>
                        <a:rPr lang="en-US" sz="1600" dirty="0" err="1" smtClean="0"/>
                        <a:t>t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\B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['IT department has 500 student']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7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string contains digits (0-9)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"\d"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['5', '0', '0']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2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string DOES NOT contain digits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"\D"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[… ,[a] ,[s], [ ], [ ], [s], …]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52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string contains a white space character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"\s"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 ', ' ', ' ', ' 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4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string DOES NOT contain a white space character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"\S"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['I', 'T', 'd', 'e', … , </a:t>
                      </a:r>
                      <a:r>
                        <a:rPr lang="en-US" sz="1400" baseline="0" dirty="0" smtClean="0"/>
                        <a:t>'t', 's']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4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string contains any word characters (a-Z, 0-9, _)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"\w"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['I', 'T', 'd', 'e', … , </a:t>
                      </a:r>
                      <a:r>
                        <a:rPr lang="en-US" sz="1400" baseline="0" dirty="0" smtClean="0"/>
                        <a:t>'t', 's']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20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where the string DOES NOT contain any word characters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"\W"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 ', ' ', ' ', ' 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7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</a:t>
                      </a:r>
                      <a:r>
                        <a:rPr lang="en-US" sz="1600" dirty="0" smtClean="0"/>
                        <a:t>Z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match if the specified characters are at the end of the string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r"\AI.*s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\Z</a:t>
                      </a:r>
                      <a:r>
                        <a:rPr lang="en-US" sz="1600" dirty="0" smtClean="0"/>
                        <a:t>"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['IT department has 500 students']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99188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615703" y="274638"/>
            <a:ext cx="3288610" cy="902414"/>
          </a:xfrm>
          <a:prstGeom prst="wedgeRoundRectCallout">
            <a:avLst>
              <a:gd name="adj1" fmla="val -39329"/>
              <a:gd name="adj2" fmla="val 840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/>
              <a:t> re</a:t>
            </a:r>
          </a:p>
          <a:p>
            <a:r>
              <a:rPr lang="en-US" sz="1400" dirty="0"/>
              <a:t>line = </a:t>
            </a:r>
            <a:r>
              <a:rPr lang="en-US" sz="1400" dirty="0" smtClean="0">
                <a:solidFill>
                  <a:srgbClr val="008000"/>
                </a:solidFill>
              </a:rPr>
              <a:t>"IT department has 500 students"</a:t>
            </a:r>
            <a:endParaRPr lang="en-US" sz="1400" dirty="0">
              <a:solidFill>
                <a:srgbClr val="008000"/>
              </a:solidFill>
            </a:endParaRPr>
          </a:p>
          <a:p>
            <a:r>
              <a:rPr lang="en-US" sz="1400" dirty="0" smtClean="0"/>
              <a:t>result </a:t>
            </a:r>
            <a:r>
              <a:rPr lang="en-US" sz="1400" dirty="0"/>
              <a:t>= </a:t>
            </a:r>
            <a:r>
              <a:rPr lang="en-US" sz="1400" dirty="0" err="1"/>
              <a:t>re.findall</a:t>
            </a:r>
            <a:r>
              <a:rPr lang="en-US" sz="1400" dirty="0" smtClean="0"/>
              <a:t>("</a:t>
            </a:r>
            <a:r>
              <a:rPr lang="en-US" sz="1400" b="1" dirty="0" smtClean="0">
                <a:solidFill>
                  <a:srgbClr val="FF0000"/>
                </a:solidFill>
              </a:rPr>
              <a:t>\A</a:t>
            </a:r>
            <a:r>
              <a:rPr lang="en-US" sz="1400" dirty="0" smtClean="0">
                <a:solidFill>
                  <a:schemeClr val="tx1"/>
                </a:solidFill>
              </a:rPr>
              <a:t>IT</a:t>
            </a:r>
            <a:r>
              <a:rPr lang="en-US" sz="1400" dirty="0" smtClean="0"/>
              <a:t>", </a:t>
            </a:r>
            <a:r>
              <a:rPr lang="en-US" sz="1400" dirty="0"/>
              <a:t>line)</a:t>
            </a:r>
          </a:p>
          <a:p>
            <a:r>
              <a:rPr lang="en-US" sz="1400" dirty="0" smtClean="0">
                <a:solidFill>
                  <a:srgbClr val="660066"/>
                </a:solidFill>
              </a:rPr>
              <a:t>print</a:t>
            </a:r>
            <a:r>
              <a:rPr lang="en-US" sz="1400" dirty="0" smtClean="0"/>
              <a:t> (result)</a:t>
            </a:r>
          </a:p>
        </p:txBody>
      </p:sp>
    </p:spTree>
    <p:extLst>
      <p:ext uri="{BB962C8B-B14F-4D97-AF65-F5344CB8AC3E}">
        <p14:creationId xmlns:p14="http://schemas.microsoft.com/office/powerpoint/2010/main" val="181482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[ 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585771"/>
              </p:ext>
            </p:extLst>
          </p:nvPr>
        </p:nvGraphicFramePr>
        <p:xfrm>
          <a:off x="127377" y="1417638"/>
          <a:ext cx="8839201" cy="400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623">
                  <a:extLst>
                    <a:ext uri="{9D8B030D-6E8A-4147-A177-3AD203B41FA5}">
                      <a16:colId xmlns:a16="http://schemas.microsoft.com/office/drawing/2014/main" val="2382977143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7932309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62553010"/>
                    </a:ext>
                  </a:extLst>
                </a:gridCol>
                <a:gridCol w="1803778">
                  <a:extLst>
                    <a:ext uri="{9D8B030D-6E8A-4147-A177-3AD203B41FA5}">
                      <a16:colId xmlns:a16="http://schemas.microsoft.com/office/drawing/2014/main" val="164643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Char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Example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Output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where one of the specified characters (a, b, or c) are present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abc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['a', 'a']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2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[a-e]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for any lower case character, alphabetically between a and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[a-e]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['d', 'e', 'a', 'e', 'a', 'd', 'e']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[^d-z]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for any characters EXCEPT d to z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[^d-z]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['I', 'T', ' ', 'a', ' ', 'a', ' ', '5', '0', '0', ' 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7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[0123]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where any of the specified digits (0, 1, 2, or 3) are present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[0123]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['0', '0']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2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[0-9]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for any digit between 0 and 9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[0-9]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['5', '0', '0']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52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[0-5][0-9]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for any two-digit numbers from 00 and 99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[0-9][0-9]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['50']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4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[a-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zA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-Z]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Returns a match for any character alphabetically between a and z, lower case OR upper case (similar to \w except _)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[a-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zA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-Z]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['I', 'T', 'd', 'e', … , </a:t>
                      </a:r>
                      <a:r>
                        <a:rPr lang="en-US" sz="1600" baseline="0" dirty="0" smtClean="0"/>
                        <a:t>'t', 's']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44202"/>
                  </a:ext>
                </a:extLst>
              </a:tr>
            </a:tbl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5615703" y="274638"/>
            <a:ext cx="3288610" cy="902414"/>
          </a:xfrm>
          <a:prstGeom prst="wedgeRoundRectCallout">
            <a:avLst>
              <a:gd name="adj1" fmla="val -39329"/>
              <a:gd name="adj2" fmla="val 840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/>
              <a:t> re</a:t>
            </a:r>
          </a:p>
          <a:p>
            <a:r>
              <a:rPr lang="en-US" sz="1400" dirty="0"/>
              <a:t>line = </a:t>
            </a:r>
            <a:r>
              <a:rPr lang="en-US" sz="1400" dirty="0" smtClean="0">
                <a:solidFill>
                  <a:srgbClr val="008000"/>
                </a:solidFill>
              </a:rPr>
              <a:t>"IT department has 500 students"</a:t>
            </a:r>
            <a:endParaRPr lang="en-US" sz="1400" dirty="0">
              <a:solidFill>
                <a:srgbClr val="008000"/>
              </a:solidFill>
            </a:endParaRPr>
          </a:p>
          <a:p>
            <a:r>
              <a:rPr lang="en-US" sz="1400" dirty="0" smtClean="0"/>
              <a:t>result </a:t>
            </a:r>
            <a:r>
              <a:rPr lang="en-US" sz="1400" dirty="0"/>
              <a:t>= </a:t>
            </a:r>
            <a:r>
              <a:rPr lang="en-US" sz="1400" dirty="0" err="1"/>
              <a:t>re.findall</a:t>
            </a:r>
            <a:r>
              <a:rPr lang="en-US" sz="1400" dirty="0" smtClean="0"/>
              <a:t>("</a:t>
            </a:r>
            <a:r>
              <a:rPr lang="en-US" sz="1400" b="1" dirty="0" smtClean="0">
                <a:solidFill>
                  <a:srgbClr val="FF0000"/>
                </a:solidFill>
              </a:rPr>
              <a:t>[</a:t>
            </a:r>
            <a:r>
              <a:rPr lang="en-US" sz="1400" b="1" dirty="0" err="1" smtClean="0">
                <a:solidFill>
                  <a:srgbClr val="FF0000"/>
                </a:solidFill>
              </a:rPr>
              <a:t>abc</a:t>
            </a:r>
            <a:r>
              <a:rPr lang="en-US" sz="1400" b="1" dirty="0" smtClean="0">
                <a:solidFill>
                  <a:srgbClr val="FF0000"/>
                </a:solidFill>
              </a:rPr>
              <a:t>]</a:t>
            </a:r>
            <a:r>
              <a:rPr lang="en-US" sz="1400" dirty="0" smtClean="0"/>
              <a:t>", </a:t>
            </a:r>
            <a:r>
              <a:rPr lang="en-US" sz="1400" dirty="0"/>
              <a:t>line)</a:t>
            </a:r>
          </a:p>
          <a:p>
            <a:r>
              <a:rPr lang="en-US" sz="1400" dirty="0" smtClean="0">
                <a:solidFill>
                  <a:srgbClr val="660066"/>
                </a:solidFill>
              </a:rPr>
              <a:t>print</a:t>
            </a:r>
            <a:r>
              <a:rPr lang="en-US" sz="1400" dirty="0" smtClean="0"/>
              <a:t> (result)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220" y="5568749"/>
            <a:ext cx="8751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sets, </a:t>
            </a:r>
            <a:r>
              <a:rPr lang="en-US" dirty="0">
                <a:solidFill>
                  <a:schemeClr val="dk1"/>
                </a:solidFill>
              </a:rPr>
              <a:t>+, *, ., |, (), $,{} has no special meaning, so [+] means: return a match for any + character in the string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05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findall</a:t>
            </a:r>
            <a:r>
              <a:rPr lang="en-US" dirty="0" smtClean="0"/>
              <a:t>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err="1" smtClean="0"/>
              <a:t>findall</a:t>
            </a:r>
            <a:r>
              <a:rPr lang="en-US" sz="2800" dirty="0" smtClean="0"/>
              <a:t>() function returns a list containing all matches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321976" y="2064525"/>
            <a:ext cx="6004749" cy="28122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400" dirty="0"/>
              <a:t> re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# find all numbers</a:t>
            </a:r>
          </a:p>
          <a:p>
            <a:pPr marL="0" indent="0">
              <a:buNone/>
            </a:pPr>
            <a:r>
              <a:rPr lang="en-US" sz="2400" dirty="0" smtClean="0"/>
              <a:t>line </a:t>
            </a:r>
            <a:r>
              <a:rPr lang="en-US" sz="2400" dirty="0"/>
              <a:t>= </a:t>
            </a:r>
            <a:r>
              <a:rPr lang="en-US" sz="2400" dirty="0" smtClean="0">
                <a:solidFill>
                  <a:srgbClr val="008000"/>
                </a:solidFill>
              </a:rPr>
              <a:t>"316 divided by 4 equals to 79"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400" dirty="0"/>
              <a:t>pattern = </a:t>
            </a:r>
            <a:r>
              <a:rPr lang="en-US" sz="2400" dirty="0">
                <a:solidFill>
                  <a:srgbClr val="008000"/>
                </a:solidFill>
              </a:rPr>
              <a:t>r"\</a:t>
            </a:r>
            <a:r>
              <a:rPr lang="en-US" sz="2400" dirty="0" smtClean="0">
                <a:solidFill>
                  <a:srgbClr val="008000"/>
                </a:solidFill>
              </a:rPr>
              <a:t>d+" </a:t>
            </a:r>
            <a:r>
              <a:rPr lang="en-US" sz="2400" dirty="0" smtClean="0">
                <a:solidFill>
                  <a:srgbClr val="C00000"/>
                </a:solidFill>
              </a:rPr>
              <a:t># "\d*\d" also works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dirty="0"/>
              <a:t>result = </a:t>
            </a:r>
            <a:r>
              <a:rPr lang="en-US" sz="2400" dirty="0" err="1"/>
              <a:t>re.findall</a:t>
            </a:r>
            <a:r>
              <a:rPr lang="en-US" sz="2400" dirty="0"/>
              <a:t>(pattern, line)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</a:t>
            </a:r>
            <a:r>
              <a:rPr lang="en-US" sz="2400" dirty="0"/>
              <a:t>result)</a:t>
            </a:r>
          </a:p>
        </p:txBody>
      </p:sp>
      <p:sp>
        <p:nvSpPr>
          <p:cNvPr id="7" name="TextBox 20"/>
          <p:cNvSpPr txBox="1"/>
          <p:nvPr/>
        </p:nvSpPr>
        <p:spPr>
          <a:xfrm>
            <a:off x="6496301" y="2064525"/>
            <a:ext cx="219262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['316', '4', '79']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779320" y="3986127"/>
            <a:ext cx="3898210" cy="1271673"/>
          </a:xfrm>
          <a:prstGeom prst="wedgeRoundRectCallout">
            <a:avLst>
              <a:gd name="adj1" fmla="val -42286"/>
              <a:gd name="adj2" fmla="val -6568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rgbClr val="FF0000"/>
                </a:solidFill>
              </a:rPr>
              <a:t>\d</a:t>
            </a:r>
            <a:r>
              <a:rPr lang="en-US" sz="2400" dirty="0" smtClean="0">
                <a:solidFill>
                  <a:schemeClr val="tx1"/>
                </a:solidFill>
              </a:rPr>
              <a:t>   a digit (0-9)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+</a:t>
            </a:r>
            <a:r>
              <a:rPr lang="en-US" sz="2400" dirty="0" smtClean="0">
                <a:solidFill>
                  <a:schemeClr val="tx1"/>
                </a:solidFill>
              </a:rPr>
              <a:t>     one or more </a:t>
            </a:r>
            <a:r>
              <a:rPr lang="en-US" sz="2400" dirty="0">
                <a:solidFill>
                  <a:schemeClr val="tx1"/>
                </a:solidFill>
              </a:rPr>
              <a:t>occurrence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*</a:t>
            </a:r>
            <a:r>
              <a:rPr lang="en-US" sz="2400" dirty="0" smtClean="0">
                <a:solidFill>
                  <a:schemeClr val="tx1"/>
                </a:solidFill>
              </a:rPr>
              <a:t>     Zero or more occurrence</a:t>
            </a:r>
          </a:p>
        </p:txBody>
      </p:sp>
    </p:spTree>
    <p:extLst>
      <p:ext uri="{BB962C8B-B14F-4D97-AF65-F5344CB8AC3E}">
        <p14:creationId xmlns:p14="http://schemas.microsoft.com/office/powerpoint/2010/main" val="39199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search()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search() function searches the string for a match, and returns a Match object if there is a match</a:t>
            </a:r>
          </a:p>
          <a:p>
            <a:r>
              <a:rPr lang="en-US" sz="2400" dirty="0" smtClean="0"/>
              <a:t>For more than one match, only the </a:t>
            </a:r>
            <a:r>
              <a:rPr lang="en-US" sz="2400" b="1" dirty="0" smtClean="0"/>
              <a:t>first</a:t>
            </a:r>
            <a:r>
              <a:rPr lang="en-US" sz="2400" dirty="0" smtClean="0"/>
              <a:t> occurrence of the match will be returned</a:t>
            </a:r>
          </a:p>
          <a:p>
            <a:r>
              <a:rPr lang="en-US" sz="2400" dirty="0" smtClean="0"/>
              <a:t>If no matches are found, the value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None</a:t>
            </a:r>
            <a:r>
              <a:rPr lang="en-US" sz="2400" dirty="0" smtClean="0"/>
              <a:t> is returned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1217679" y="4143485"/>
            <a:ext cx="4878321" cy="26386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400" dirty="0"/>
              <a:t> re</a:t>
            </a:r>
          </a:p>
          <a:p>
            <a:pPr marL="0" indent="0">
              <a:buNone/>
            </a:pPr>
            <a:r>
              <a:rPr lang="en-US" sz="2400" dirty="0" smtClean="0"/>
              <a:t>line </a:t>
            </a:r>
            <a:r>
              <a:rPr lang="en-US" sz="2400" dirty="0"/>
              <a:t>= </a:t>
            </a:r>
            <a:r>
              <a:rPr lang="en-US" sz="2400" dirty="0" smtClean="0">
                <a:solidFill>
                  <a:srgbClr val="008000"/>
                </a:solidFill>
              </a:rPr>
              <a:t>"316 divided by 4 equals to 79"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400" dirty="0"/>
              <a:t>pattern = </a:t>
            </a:r>
            <a:r>
              <a:rPr lang="en-US" sz="2400" dirty="0">
                <a:solidFill>
                  <a:srgbClr val="008000"/>
                </a:solidFill>
              </a:rPr>
              <a:t>r"\</a:t>
            </a:r>
            <a:r>
              <a:rPr lang="en-US" sz="2400" dirty="0" smtClean="0">
                <a:solidFill>
                  <a:srgbClr val="008000"/>
                </a:solidFill>
              </a:rPr>
              <a:t>d+"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dirty="0"/>
              <a:t>result = </a:t>
            </a:r>
            <a:r>
              <a:rPr lang="en-US" sz="2400" dirty="0" err="1"/>
              <a:t>re.search</a:t>
            </a:r>
            <a:r>
              <a:rPr lang="en-US" sz="2400" dirty="0" smtClean="0"/>
              <a:t>( pattern</a:t>
            </a:r>
            <a:r>
              <a:rPr lang="en-US" sz="2400" dirty="0"/>
              <a:t>, </a:t>
            </a:r>
            <a:r>
              <a:rPr lang="en-US" sz="2400" dirty="0" smtClean="0"/>
              <a:t>line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</a:t>
            </a:r>
            <a:r>
              <a:rPr lang="en-US" sz="2400" dirty="0" smtClean="0">
                <a:solidFill>
                  <a:srgbClr val="7030A0"/>
                </a:solidFill>
              </a:rPr>
              <a:t>type</a:t>
            </a:r>
            <a:r>
              <a:rPr lang="en-US" sz="2400" dirty="0" smtClean="0"/>
              <a:t> ( result )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result )</a:t>
            </a:r>
            <a:endParaRPr lang="en-US" sz="2400" dirty="0"/>
          </a:p>
        </p:txBody>
      </p:sp>
      <p:sp>
        <p:nvSpPr>
          <p:cNvPr id="6" name="TextBox 20"/>
          <p:cNvSpPr txBox="1"/>
          <p:nvPr/>
        </p:nvSpPr>
        <p:spPr>
          <a:xfrm>
            <a:off x="3214740" y="3657600"/>
            <a:ext cx="577686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&lt;class '</a:t>
            </a:r>
            <a:r>
              <a:rPr lang="en-US" sz="2400" dirty="0" err="1">
                <a:solidFill>
                  <a:srgbClr val="0000FF"/>
                </a:solidFill>
              </a:rPr>
              <a:t>re.Match</a:t>
            </a:r>
            <a:r>
              <a:rPr lang="en-US" sz="2400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&lt;</a:t>
            </a:r>
            <a:r>
              <a:rPr lang="en-US" sz="2400" dirty="0" err="1">
                <a:solidFill>
                  <a:srgbClr val="0000FF"/>
                </a:solidFill>
              </a:rPr>
              <a:t>re.Match</a:t>
            </a:r>
            <a:r>
              <a:rPr lang="en-US" sz="2400" dirty="0">
                <a:solidFill>
                  <a:srgbClr val="0000FF"/>
                </a:solidFill>
              </a:rPr>
              <a:t> object; span=(0, 3), match='316'&gt;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6200" y="4747434"/>
            <a:ext cx="1065279" cy="895888"/>
          </a:xfrm>
          <a:prstGeom prst="wedgeRoundRectCallout">
            <a:avLst>
              <a:gd name="adj1" fmla="val 61200"/>
              <a:gd name="adj2" fmla="val 7358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Match object</a:t>
            </a:r>
          </a:p>
        </p:txBody>
      </p:sp>
    </p:spTree>
    <p:extLst>
      <p:ext uri="{BB962C8B-B14F-4D97-AF65-F5344CB8AC3E}">
        <p14:creationId xmlns:p14="http://schemas.microsoft.com/office/powerpoint/2010/main" val="347416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split()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split() function returns a list where the string has been split at each match</a:t>
            </a:r>
          </a:p>
          <a:p>
            <a:r>
              <a:rPr lang="en-US" dirty="0" smtClean="0"/>
              <a:t>Normally string split() method is used instead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609600" y="3293247"/>
            <a:ext cx="5470744" cy="23921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400" dirty="0"/>
              <a:t> re</a:t>
            </a:r>
          </a:p>
          <a:p>
            <a:pPr marL="0" indent="0">
              <a:buNone/>
            </a:pPr>
            <a:r>
              <a:rPr lang="en-US" sz="2400" dirty="0" smtClean="0"/>
              <a:t>line </a:t>
            </a:r>
            <a:r>
              <a:rPr lang="en-US" sz="2400" dirty="0"/>
              <a:t>= </a:t>
            </a:r>
            <a:r>
              <a:rPr lang="en-US" sz="2400" dirty="0" smtClean="0">
                <a:solidFill>
                  <a:srgbClr val="008000"/>
                </a:solidFill>
              </a:rPr>
              <a:t>"316 divided by 4 equals to 79"</a:t>
            </a:r>
            <a:endParaRPr lang="en-US" sz="24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400" dirty="0"/>
              <a:t>pattern = </a:t>
            </a:r>
            <a:r>
              <a:rPr lang="en-US" sz="2400" dirty="0">
                <a:solidFill>
                  <a:srgbClr val="008000"/>
                </a:solidFill>
              </a:rPr>
              <a:t>r</a:t>
            </a:r>
            <a:r>
              <a:rPr lang="en-US" sz="2400" dirty="0" smtClean="0">
                <a:solidFill>
                  <a:srgbClr val="008000"/>
                </a:solidFill>
              </a:rPr>
              <a:t>"\s"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dirty="0"/>
              <a:t>result = </a:t>
            </a:r>
            <a:r>
              <a:rPr lang="en-US" sz="2400" dirty="0" err="1"/>
              <a:t>re.split</a:t>
            </a:r>
            <a:r>
              <a:rPr lang="en-US" sz="2400" dirty="0"/>
              <a:t>(pattern, </a:t>
            </a:r>
            <a:r>
              <a:rPr lang="en-US" sz="2400" dirty="0" smtClean="0"/>
              <a:t>line, 4)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660066"/>
                </a:solidFill>
              </a:rPr>
              <a:t>print</a:t>
            </a:r>
            <a:r>
              <a:rPr lang="en-US" sz="2400" dirty="0"/>
              <a:t>(result)</a:t>
            </a:r>
          </a:p>
        </p:txBody>
      </p:sp>
      <p:sp>
        <p:nvSpPr>
          <p:cNvPr id="6" name="TextBox 20"/>
          <p:cNvSpPr txBox="1"/>
          <p:nvPr/>
        </p:nvSpPr>
        <p:spPr>
          <a:xfrm>
            <a:off x="609600" y="5867400"/>
            <a:ext cx="547074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['316', 'divided', 'by', '4', 'equals', 'to', '79']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035024" y="4619441"/>
            <a:ext cx="2500948" cy="771314"/>
          </a:xfrm>
          <a:prstGeom prst="wedgeRoundRectCallout">
            <a:avLst>
              <a:gd name="adj1" fmla="val -68597"/>
              <a:gd name="adj2" fmla="val -695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Optional </a:t>
            </a:r>
            <a:r>
              <a:rPr lang="en-US" sz="2400" dirty="0" err="1" smtClean="0">
                <a:solidFill>
                  <a:schemeClr val="tx1"/>
                </a:solidFill>
              </a:rPr>
              <a:t>maxsplit</a:t>
            </a:r>
            <a:r>
              <a:rPr lang="en-US" sz="2400" dirty="0" smtClean="0">
                <a:solidFill>
                  <a:schemeClr val="tx1"/>
                </a:solidFill>
              </a:rPr>
              <a:t> argument</a:t>
            </a:r>
          </a:p>
        </p:txBody>
      </p:sp>
    </p:spTree>
    <p:extLst>
      <p:ext uri="{BB962C8B-B14F-4D97-AF65-F5344CB8AC3E}">
        <p14:creationId xmlns:p14="http://schemas.microsoft.com/office/powerpoint/2010/main" val="378761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Match object is an </a:t>
            </a:r>
            <a:r>
              <a:rPr lang="en-US" b="1" dirty="0" smtClean="0"/>
              <a:t>object containing information about the search and the result</a:t>
            </a:r>
          </a:p>
          <a:p>
            <a:r>
              <a:rPr lang="en-US" dirty="0" smtClean="0"/>
              <a:t>A Match object has properties and methods used to retrieve information about the search, and the result:</a:t>
            </a:r>
          </a:p>
          <a:p>
            <a:pPr lvl="1"/>
            <a:r>
              <a:rPr lang="en-US" b="1" dirty="0" smtClean="0"/>
              <a:t>.span()</a:t>
            </a:r>
            <a:r>
              <a:rPr lang="en-US" dirty="0" smtClean="0"/>
              <a:t> returns a tuple containing the start position and end position of the first match occurrence</a:t>
            </a:r>
          </a:p>
          <a:p>
            <a:pPr lvl="1"/>
            <a:r>
              <a:rPr lang="en-US" b="1" dirty="0" smtClean="0"/>
              <a:t>.string</a:t>
            </a:r>
            <a:r>
              <a:rPr lang="en-US" dirty="0" smtClean="0"/>
              <a:t> returns the string passed into the function</a:t>
            </a:r>
          </a:p>
          <a:p>
            <a:pPr lvl="1"/>
            <a:r>
              <a:rPr lang="en-US" b="1" dirty="0" smtClean="0"/>
              <a:t>.group()</a:t>
            </a:r>
            <a:r>
              <a:rPr lang="en-US" dirty="0" smtClean="0"/>
              <a:t> returns the part of the string where there was a 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0"/>
          <p:cNvSpPr txBox="1"/>
          <p:nvPr/>
        </p:nvSpPr>
        <p:spPr>
          <a:xfrm>
            <a:off x="183224" y="4713965"/>
            <a:ext cx="8777551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start and end positions is </a:t>
            </a:r>
            <a:r>
              <a:rPr lang="en-US" sz="2000" b="1" dirty="0">
                <a:solidFill>
                  <a:srgbClr val="0000FF"/>
                </a:solidFill>
              </a:rPr>
              <a:t>(0, 21)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string passed into the function is </a:t>
            </a:r>
            <a:r>
              <a:rPr lang="en-US" sz="2000" b="1" dirty="0">
                <a:solidFill>
                  <a:srgbClr val="0000FF"/>
                </a:solidFill>
              </a:rPr>
              <a:t>IT department has 500 students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captured string is </a:t>
            </a:r>
            <a:r>
              <a:rPr lang="en-US" sz="2000" b="1" dirty="0">
                <a:solidFill>
                  <a:srgbClr val="0000FF"/>
                </a:solidFill>
              </a:rPr>
              <a:t>IT department has 500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department is </a:t>
            </a:r>
            <a:r>
              <a:rPr lang="en-US" sz="2000" b="1" dirty="0">
                <a:solidFill>
                  <a:srgbClr val="0000FF"/>
                </a:solidFill>
              </a:rPr>
              <a:t>IT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</a:t>
            </a:r>
            <a:r>
              <a:rPr lang="en-US" sz="2000" dirty="0" smtClean="0">
                <a:solidFill>
                  <a:srgbClr val="0000FF"/>
                </a:solidFill>
              </a:rPr>
              <a:t>no</a:t>
            </a:r>
            <a:r>
              <a:rPr lang="en-US" sz="2000" dirty="0">
                <a:solidFill>
                  <a:srgbClr val="0000FF"/>
                </a:solidFill>
              </a:rPr>
              <a:t>. of student is </a:t>
            </a:r>
            <a:r>
              <a:rPr lang="en-US" sz="2000" b="1" dirty="0">
                <a:solidFill>
                  <a:srgbClr val="0000FF"/>
                </a:solidFill>
              </a:rPr>
              <a:t>500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183224" y="1342402"/>
            <a:ext cx="8777551" cy="31526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 smtClean="0"/>
              <a:t>Program: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/>
              <a:t> re</a:t>
            </a:r>
          </a:p>
          <a:p>
            <a:pPr marL="0" indent="0">
              <a:buNone/>
            </a:pPr>
            <a:r>
              <a:rPr lang="en-US" sz="2000" dirty="0" smtClean="0"/>
              <a:t>line </a:t>
            </a:r>
            <a:r>
              <a:rPr lang="en-US" sz="2000" dirty="0"/>
              <a:t>= </a:t>
            </a:r>
            <a:r>
              <a:rPr lang="en-US" sz="2000" dirty="0">
                <a:solidFill>
                  <a:srgbClr val="008000"/>
                </a:solidFill>
              </a:rPr>
              <a:t>"IT department has 500 students"</a:t>
            </a:r>
          </a:p>
          <a:p>
            <a:pPr marL="0" indent="0">
              <a:buNone/>
            </a:pPr>
            <a:r>
              <a:rPr lang="en-US" sz="2000" dirty="0"/>
              <a:t>pattern = </a:t>
            </a:r>
            <a:r>
              <a:rPr lang="en-US" sz="2000" dirty="0">
                <a:solidFill>
                  <a:srgbClr val="008000"/>
                </a:solidFill>
              </a:rPr>
              <a:t>r</a:t>
            </a:r>
            <a:r>
              <a:rPr lang="en-US" sz="2000" dirty="0" smtClean="0">
                <a:solidFill>
                  <a:srgbClr val="008000"/>
                </a:solidFill>
              </a:rPr>
              <a:t>"</a:t>
            </a:r>
            <a:r>
              <a:rPr lang="pl-PL" sz="2000" dirty="0">
                <a:solidFill>
                  <a:srgbClr val="008000"/>
                </a:solidFill>
              </a:rPr>
              <a:t>([A-Z][A-Z</a:t>
            </a:r>
            <a:r>
              <a:rPr lang="pl-PL" sz="2000" dirty="0" smtClean="0">
                <a:solidFill>
                  <a:srgbClr val="008000"/>
                </a:solidFill>
              </a:rPr>
              <a:t>]).*\</a:t>
            </a:r>
            <a:r>
              <a:rPr lang="en-US" sz="2000" dirty="0" smtClean="0">
                <a:solidFill>
                  <a:srgbClr val="008000"/>
                </a:solidFill>
              </a:rPr>
              <a:t>s</a:t>
            </a:r>
            <a:r>
              <a:rPr lang="pl-PL" sz="2000" dirty="0" smtClean="0">
                <a:solidFill>
                  <a:srgbClr val="008000"/>
                </a:solidFill>
              </a:rPr>
              <a:t>(\</a:t>
            </a:r>
            <a:r>
              <a:rPr lang="pl-PL" sz="2000" dirty="0">
                <a:solidFill>
                  <a:srgbClr val="008000"/>
                </a:solidFill>
              </a:rPr>
              <a:t>d*\d)</a:t>
            </a:r>
            <a:r>
              <a:rPr lang="en-US" sz="2000" dirty="0" smtClean="0">
                <a:solidFill>
                  <a:srgbClr val="008000"/>
                </a:solidFill>
              </a:rPr>
              <a:t>"</a:t>
            </a:r>
            <a:endParaRPr lang="en-US" sz="20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result</a:t>
            </a:r>
            <a:r>
              <a:rPr lang="en-US" sz="2000" dirty="0"/>
              <a:t> = </a:t>
            </a:r>
            <a:r>
              <a:rPr lang="en-US" sz="2000" b="1" dirty="0" err="1"/>
              <a:t>re.search</a:t>
            </a:r>
            <a:r>
              <a:rPr lang="en-US" sz="2000" b="1" dirty="0"/>
              <a:t>( pattern, line 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rgbClr val="008000"/>
                </a:solidFill>
              </a:rPr>
              <a:t>f"The</a:t>
            </a:r>
            <a:r>
              <a:rPr lang="en-US" sz="2000" dirty="0">
                <a:solidFill>
                  <a:srgbClr val="008000"/>
                </a:solidFill>
              </a:rPr>
              <a:t> start and end positions is </a:t>
            </a:r>
            <a:r>
              <a:rPr lang="en-US" sz="2000" dirty="0" smtClean="0">
                <a:solidFill>
                  <a:srgbClr val="008000"/>
                </a:solidFill>
              </a:rPr>
              <a:t>{ </a:t>
            </a:r>
            <a:r>
              <a:rPr lang="en-US" sz="2000" b="1" dirty="0" err="1" smtClean="0">
                <a:solidFill>
                  <a:srgbClr val="008000"/>
                </a:solidFill>
              </a:rPr>
              <a:t>result.span</a:t>
            </a:r>
            <a:r>
              <a:rPr lang="en-US" sz="2000" b="1" dirty="0" smtClean="0">
                <a:solidFill>
                  <a:srgbClr val="008000"/>
                </a:solidFill>
              </a:rPr>
              <a:t> ( )</a:t>
            </a:r>
            <a:r>
              <a:rPr lang="en-US" sz="2000" dirty="0" smtClean="0">
                <a:solidFill>
                  <a:srgbClr val="008000"/>
                </a:solidFill>
              </a:rPr>
              <a:t> }"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rgbClr val="008000"/>
                </a:solidFill>
              </a:rPr>
              <a:t>f"The</a:t>
            </a:r>
            <a:r>
              <a:rPr lang="en-US" sz="2000" dirty="0">
                <a:solidFill>
                  <a:srgbClr val="008000"/>
                </a:solidFill>
              </a:rPr>
              <a:t> string passed into the function is </a:t>
            </a:r>
            <a:r>
              <a:rPr lang="en-US" sz="2000" dirty="0" smtClean="0">
                <a:solidFill>
                  <a:srgbClr val="008000"/>
                </a:solidFill>
              </a:rPr>
              <a:t>{ </a:t>
            </a:r>
            <a:r>
              <a:rPr lang="en-US" sz="2000" b="1" dirty="0" err="1" smtClean="0">
                <a:solidFill>
                  <a:srgbClr val="008000"/>
                </a:solidFill>
              </a:rPr>
              <a:t>result.string</a:t>
            </a:r>
            <a:r>
              <a:rPr lang="en-US" sz="2000" dirty="0" smtClean="0">
                <a:solidFill>
                  <a:srgbClr val="008000"/>
                </a:solidFill>
              </a:rPr>
              <a:t> }"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rgbClr val="008000"/>
                </a:solidFill>
              </a:rPr>
              <a:t>f"The</a:t>
            </a:r>
            <a:r>
              <a:rPr lang="en-US" sz="2000" dirty="0">
                <a:solidFill>
                  <a:srgbClr val="008000"/>
                </a:solidFill>
              </a:rPr>
              <a:t> captured string is {</a:t>
            </a:r>
            <a:r>
              <a:rPr lang="en-US" sz="2000" b="1" dirty="0" err="1" smtClean="0">
                <a:solidFill>
                  <a:srgbClr val="008000"/>
                </a:solidFill>
              </a:rPr>
              <a:t>result.group</a:t>
            </a:r>
            <a:r>
              <a:rPr lang="en-US" sz="2000" b="1" dirty="0" smtClean="0">
                <a:solidFill>
                  <a:srgbClr val="008000"/>
                </a:solidFill>
              </a:rPr>
              <a:t> ( )</a:t>
            </a:r>
            <a:r>
              <a:rPr lang="en-US" sz="2000" dirty="0" smtClean="0">
                <a:solidFill>
                  <a:srgbClr val="008000"/>
                </a:solidFill>
              </a:rPr>
              <a:t> }"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rgbClr val="008000"/>
                </a:solidFill>
              </a:rPr>
              <a:t>f"The</a:t>
            </a:r>
            <a:r>
              <a:rPr lang="en-US" sz="2000" dirty="0">
                <a:solidFill>
                  <a:srgbClr val="008000"/>
                </a:solidFill>
              </a:rPr>
              <a:t> department is {</a:t>
            </a:r>
            <a:r>
              <a:rPr lang="en-US" sz="2000" b="1" dirty="0" err="1" smtClean="0">
                <a:solidFill>
                  <a:srgbClr val="008000"/>
                </a:solidFill>
              </a:rPr>
              <a:t>result.group</a:t>
            </a:r>
            <a:r>
              <a:rPr lang="en-US" sz="2000" b="1" dirty="0" smtClean="0">
                <a:solidFill>
                  <a:srgbClr val="008000"/>
                </a:solidFill>
              </a:rPr>
              <a:t> ( 1 )</a:t>
            </a:r>
            <a:r>
              <a:rPr lang="en-US" sz="2000" dirty="0" smtClean="0">
                <a:solidFill>
                  <a:srgbClr val="008000"/>
                </a:solidFill>
              </a:rPr>
              <a:t> }"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rgbClr val="008000"/>
                </a:solidFill>
              </a:rPr>
              <a:t>f"The</a:t>
            </a:r>
            <a:r>
              <a:rPr lang="en-US" sz="2000" dirty="0">
                <a:solidFill>
                  <a:srgbClr val="008000"/>
                </a:solidFill>
              </a:rPr>
              <a:t> no. of student is {</a:t>
            </a:r>
            <a:r>
              <a:rPr lang="en-US" sz="2000" b="1" dirty="0" err="1" smtClean="0">
                <a:solidFill>
                  <a:srgbClr val="008000"/>
                </a:solidFill>
              </a:rPr>
              <a:t>result.group</a:t>
            </a:r>
            <a:r>
              <a:rPr lang="en-US" sz="2000" b="1" dirty="0" smtClean="0">
                <a:solidFill>
                  <a:srgbClr val="008000"/>
                </a:solidFill>
              </a:rPr>
              <a:t> ( 2 )</a:t>
            </a:r>
            <a:r>
              <a:rPr lang="en-US" sz="2000" dirty="0" smtClean="0">
                <a:solidFill>
                  <a:srgbClr val="008000"/>
                </a:solidFill>
              </a:rPr>
              <a:t> }"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705600" y="3617361"/>
            <a:ext cx="2133600" cy="618502"/>
          </a:xfrm>
          <a:prstGeom prst="wedgeRoundRectCallout">
            <a:avLst>
              <a:gd name="adj1" fmla="val -109805"/>
              <a:gd name="adj2" fmla="val -3233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Return the whole matched string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892357" y="2176151"/>
            <a:ext cx="2968335" cy="618502"/>
          </a:xfrm>
          <a:prstGeom prst="wedgeRoundRectCallout">
            <a:avLst>
              <a:gd name="adj1" fmla="val -37465"/>
              <a:gd name="adj2" fmla="val 12566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Return the string passed into the search() function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455967" y="1435846"/>
            <a:ext cx="3124200" cy="618502"/>
          </a:xfrm>
          <a:prstGeom prst="wedgeRoundRectCallout">
            <a:avLst>
              <a:gd name="adj1" fmla="val -27022"/>
              <a:gd name="adj2" fmla="val 1914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Return the </a:t>
            </a:r>
            <a:r>
              <a:rPr lang="en-US" sz="2000" b="1" dirty="0" smtClean="0">
                <a:solidFill>
                  <a:schemeClr val="tx1"/>
                </a:solidFill>
              </a:rPr>
              <a:t>tuple</a:t>
            </a:r>
            <a:r>
              <a:rPr lang="en-US" sz="2000" dirty="0" smtClean="0">
                <a:solidFill>
                  <a:schemeClr val="tx1"/>
                </a:solidFill>
              </a:rPr>
              <a:t> containing start and end positions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6013070" y="4369015"/>
            <a:ext cx="2286000" cy="618502"/>
          </a:xfrm>
          <a:prstGeom prst="wedgeRoundRectCallout">
            <a:avLst>
              <a:gd name="adj1" fmla="val -83072"/>
              <a:gd name="adj2" fmla="val -10682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Return the grouped match string</a:t>
            </a:r>
          </a:p>
        </p:txBody>
      </p:sp>
    </p:spTree>
    <p:extLst>
      <p:ext uri="{BB962C8B-B14F-4D97-AF65-F5344CB8AC3E}">
        <p14:creationId xmlns:p14="http://schemas.microsoft.com/office/powerpoint/2010/main" val="119186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011" y="1676400"/>
            <a:ext cx="3769579" cy="40365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your python regular expression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</a:t>
            </a:r>
            <a:r>
              <a:rPr lang="en-US" dirty="0">
                <a:hlinkClick r:id="rId3"/>
              </a:rPr>
              <a:t>https://pythex.org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238150" y="2286000"/>
            <a:ext cx="4791050" cy="25907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/>
              <a:t> re</a:t>
            </a:r>
          </a:p>
          <a:p>
            <a:pPr marL="0" indent="0">
              <a:buNone/>
            </a:pPr>
            <a:r>
              <a:rPr lang="en-US" dirty="0"/>
              <a:t>pattern = </a:t>
            </a:r>
            <a:r>
              <a:rPr lang="en-US" dirty="0">
                <a:solidFill>
                  <a:srgbClr val="008000"/>
                </a:solidFill>
              </a:rPr>
              <a:t>r"([1-2][0-9][0-9][0-9])-(\d*\d)-(\d*\d)"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line </a:t>
            </a:r>
            <a:r>
              <a:rPr lang="en-US" dirty="0"/>
              <a:t>= </a:t>
            </a:r>
            <a:r>
              <a:rPr lang="en-US" dirty="0" smtClean="0">
                <a:solidFill>
                  <a:srgbClr val="008000"/>
                </a:solidFill>
              </a:rPr>
              <a:t>"Today is 2021-1-13"</a:t>
            </a:r>
            <a:endParaRPr lang="en-US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result </a:t>
            </a:r>
            <a:r>
              <a:rPr lang="en-US" dirty="0"/>
              <a:t>= </a:t>
            </a:r>
            <a:r>
              <a:rPr lang="en-US" dirty="0" err="1" smtClean="0"/>
              <a:t>re.search</a:t>
            </a:r>
            <a:r>
              <a:rPr lang="en-US" dirty="0" smtClean="0"/>
              <a:t>(pattern</a:t>
            </a:r>
            <a:r>
              <a:rPr lang="en-US" dirty="0"/>
              <a:t>, line)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date is {</a:t>
            </a:r>
            <a:r>
              <a:rPr lang="en-US" dirty="0" err="1">
                <a:solidFill>
                  <a:srgbClr val="008000"/>
                </a:solidFill>
              </a:rPr>
              <a:t>result.group</a:t>
            </a:r>
            <a:r>
              <a:rPr lang="en-US" dirty="0">
                <a:solidFill>
                  <a:srgbClr val="008000"/>
                </a:solidFill>
              </a:rPr>
              <a:t>()}"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year is {</a:t>
            </a:r>
            <a:r>
              <a:rPr lang="en-US" dirty="0" err="1">
                <a:solidFill>
                  <a:srgbClr val="008000"/>
                </a:solidFill>
              </a:rPr>
              <a:t>result.group</a:t>
            </a:r>
            <a:r>
              <a:rPr lang="en-US" dirty="0">
                <a:solidFill>
                  <a:srgbClr val="008000"/>
                </a:solidFill>
              </a:rPr>
              <a:t>(1)}"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month is {</a:t>
            </a:r>
            <a:r>
              <a:rPr lang="en-US" dirty="0" err="1">
                <a:solidFill>
                  <a:srgbClr val="008000"/>
                </a:solidFill>
              </a:rPr>
              <a:t>result.group</a:t>
            </a:r>
            <a:r>
              <a:rPr lang="en-US" dirty="0">
                <a:solidFill>
                  <a:srgbClr val="008000"/>
                </a:solidFill>
              </a:rPr>
              <a:t>(2)}"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rgbClr val="008000"/>
                </a:solidFill>
              </a:rPr>
              <a:t>f"The</a:t>
            </a:r>
            <a:r>
              <a:rPr lang="en-US" dirty="0">
                <a:solidFill>
                  <a:srgbClr val="008000"/>
                </a:solidFill>
              </a:rPr>
              <a:t> day is {</a:t>
            </a:r>
            <a:r>
              <a:rPr lang="en-US" dirty="0" err="1">
                <a:solidFill>
                  <a:srgbClr val="008000"/>
                </a:solidFill>
              </a:rPr>
              <a:t>result.group</a:t>
            </a:r>
            <a:r>
              <a:rPr lang="en-US" dirty="0">
                <a:solidFill>
                  <a:srgbClr val="008000"/>
                </a:solidFill>
              </a:rPr>
              <a:t>(3)}"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953000" y="3048000"/>
            <a:ext cx="4783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895600" y="3276600"/>
            <a:ext cx="2535741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0"/>
          <p:cNvSpPr txBox="1"/>
          <p:nvPr/>
        </p:nvSpPr>
        <p:spPr>
          <a:xfrm>
            <a:off x="238150" y="5052551"/>
            <a:ext cx="4791050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/>
              <a:t>Output: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date is 2021-1-13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year is 2021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month is 1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The day is 13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6200" y="4343401"/>
            <a:ext cx="1143000" cy="990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ular Callout 14"/>
          <p:cNvSpPr/>
          <p:nvPr/>
        </p:nvSpPr>
        <p:spPr>
          <a:xfrm>
            <a:off x="6428505" y="5774678"/>
            <a:ext cx="2535389" cy="618502"/>
          </a:xfrm>
          <a:prstGeom prst="wedgeRoundRectCallout">
            <a:avLst>
              <a:gd name="adj1" fmla="val 23103"/>
              <a:gd name="adj2" fmla="val -1152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Make sure the outputs in here must be correct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775359" y="5753838"/>
            <a:ext cx="2535389" cy="618502"/>
          </a:xfrm>
          <a:prstGeom prst="wedgeRoundRectCallout">
            <a:avLst>
              <a:gd name="adj1" fmla="val 38130"/>
              <a:gd name="adj2" fmla="val -21623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Highlighted strings here are not important</a:t>
            </a:r>
          </a:p>
        </p:txBody>
      </p:sp>
    </p:spTree>
    <p:extLst>
      <p:ext uri="{BB962C8B-B14F-4D97-AF65-F5344CB8AC3E}">
        <p14:creationId xmlns:p14="http://schemas.microsoft.com/office/powerpoint/2010/main" val="144408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 multiple search on Match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183224" y="1342401"/>
            <a:ext cx="8777551" cy="50257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 smtClean="0"/>
              <a:t>Program: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2000" dirty="0"/>
              <a:t> re</a:t>
            </a:r>
          </a:p>
          <a:p>
            <a:pPr marL="0" indent="0">
              <a:buNone/>
            </a:pPr>
            <a:r>
              <a:rPr lang="en-US" sz="2000" dirty="0"/>
              <a:t>line = </a:t>
            </a:r>
            <a:r>
              <a:rPr lang="en-US" sz="2000" dirty="0">
                <a:solidFill>
                  <a:srgbClr val="008000"/>
                </a:solidFill>
              </a:rPr>
              <a:t>"Yesterday is 2021-1-12, Today is 2021-1-13, Tomorrow is 2021-1-14"</a:t>
            </a:r>
          </a:p>
          <a:p>
            <a:pPr marL="0" indent="0">
              <a:buNone/>
            </a:pPr>
            <a:r>
              <a:rPr lang="en-US" sz="2000" dirty="0"/>
              <a:t>pattern = </a:t>
            </a:r>
            <a:r>
              <a:rPr lang="en-US" sz="2000" dirty="0">
                <a:solidFill>
                  <a:srgbClr val="008000"/>
                </a:solidFill>
              </a:rPr>
              <a:t>r"([1-2][0-9][0-9][0-9])-(\d*\d)-(\d*\d)" </a:t>
            </a:r>
          </a:p>
          <a:p>
            <a:pPr marL="0" indent="0">
              <a:buNone/>
            </a:pPr>
            <a:r>
              <a:rPr lang="en-US" sz="2000" dirty="0"/>
              <a:t>result = </a:t>
            </a:r>
            <a:r>
              <a:rPr lang="en-US" sz="2000" dirty="0" err="1"/>
              <a:t>re.search</a:t>
            </a:r>
            <a:r>
              <a:rPr lang="en-US" sz="2000" dirty="0"/>
              <a:t>(pattern, line)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en-US" sz="2000" dirty="0"/>
              <a:t> </a:t>
            </a:r>
            <a:r>
              <a:rPr lang="en-US" sz="2000" dirty="0" smtClean="0"/>
              <a:t>result </a:t>
            </a:r>
            <a:r>
              <a:rPr lang="en-US" sz="2000" dirty="0"/>
              <a:t>!=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None</a:t>
            </a:r>
            <a:r>
              <a:rPr lang="en-US" sz="2000" dirty="0" smtClean="0"/>
              <a:t>: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</a:t>
            </a:r>
            <a:r>
              <a:rPr lang="en-US" sz="2000" dirty="0" smtClean="0"/>
              <a:t>( </a:t>
            </a:r>
            <a:r>
              <a:rPr lang="en-US" sz="2000" dirty="0" err="1" smtClean="0">
                <a:solidFill>
                  <a:srgbClr val="008000"/>
                </a:solidFill>
              </a:rPr>
              <a:t>f"The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date is {</a:t>
            </a:r>
            <a:r>
              <a:rPr lang="en-US" sz="2000" dirty="0" err="1">
                <a:solidFill>
                  <a:srgbClr val="008000"/>
                </a:solidFill>
              </a:rPr>
              <a:t>result.group</a:t>
            </a:r>
            <a:r>
              <a:rPr lang="en-US" sz="2000" dirty="0" smtClean="0">
                <a:solidFill>
                  <a:srgbClr val="008000"/>
                </a:solidFill>
              </a:rPr>
              <a:t>()}" </a:t>
            </a:r>
            <a:r>
              <a:rPr lang="en-US" sz="2000" dirty="0" smtClean="0"/>
              <a:t>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</a:t>
            </a:r>
            <a:r>
              <a:rPr lang="en-US" sz="2000" dirty="0" smtClean="0"/>
              <a:t>( </a:t>
            </a:r>
            <a:r>
              <a:rPr lang="en-US" sz="2000" dirty="0" err="1" smtClean="0">
                <a:solidFill>
                  <a:srgbClr val="008000"/>
                </a:solidFill>
              </a:rPr>
              <a:t>f"The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year is {</a:t>
            </a:r>
            <a:r>
              <a:rPr lang="en-US" sz="2000" dirty="0" err="1">
                <a:solidFill>
                  <a:srgbClr val="008000"/>
                </a:solidFill>
              </a:rPr>
              <a:t>result.group</a:t>
            </a:r>
            <a:r>
              <a:rPr lang="en-US" sz="2000" dirty="0">
                <a:solidFill>
                  <a:srgbClr val="008000"/>
                </a:solidFill>
              </a:rPr>
              <a:t>(1</a:t>
            </a:r>
            <a:r>
              <a:rPr lang="en-US" sz="2000" dirty="0" smtClean="0">
                <a:solidFill>
                  <a:srgbClr val="008000"/>
                </a:solidFill>
              </a:rPr>
              <a:t>)}"</a:t>
            </a:r>
            <a:r>
              <a:rPr lang="en-US" sz="2000" dirty="0" smtClean="0"/>
              <a:t> 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</a:t>
            </a:r>
            <a:r>
              <a:rPr lang="en-US" sz="2000" dirty="0" smtClean="0"/>
              <a:t>( </a:t>
            </a:r>
            <a:r>
              <a:rPr lang="en-US" sz="2000" dirty="0" err="1" smtClean="0">
                <a:solidFill>
                  <a:srgbClr val="008000"/>
                </a:solidFill>
              </a:rPr>
              <a:t>f"The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month is {</a:t>
            </a:r>
            <a:r>
              <a:rPr lang="en-US" sz="2000" dirty="0" err="1">
                <a:solidFill>
                  <a:srgbClr val="008000"/>
                </a:solidFill>
              </a:rPr>
              <a:t>result.group</a:t>
            </a:r>
            <a:r>
              <a:rPr lang="en-US" sz="2000" dirty="0">
                <a:solidFill>
                  <a:srgbClr val="008000"/>
                </a:solidFill>
              </a:rPr>
              <a:t>(2</a:t>
            </a:r>
            <a:r>
              <a:rPr lang="en-US" sz="2000" dirty="0" smtClean="0">
                <a:solidFill>
                  <a:srgbClr val="008000"/>
                </a:solidFill>
              </a:rPr>
              <a:t>)}"</a:t>
            </a:r>
            <a:r>
              <a:rPr lang="en-US" sz="2000" dirty="0" smtClean="0"/>
              <a:t> 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/>
              <a:t> </a:t>
            </a:r>
            <a:r>
              <a:rPr lang="en-US" sz="2000" dirty="0" smtClean="0"/>
              <a:t>( </a:t>
            </a:r>
            <a:r>
              <a:rPr lang="en-US" sz="2000" dirty="0" err="1" smtClean="0">
                <a:solidFill>
                  <a:srgbClr val="008000"/>
                </a:solidFill>
              </a:rPr>
              <a:t>f"The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>
                <a:solidFill>
                  <a:srgbClr val="008000"/>
                </a:solidFill>
              </a:rPr>
              <a:t>day is {</a:t>
            </a:r>
            <a:r>
              <a:rPr lang="en-US" sz="2000" dirty="0" err="1">
                <a:solidFill>
                  <a:srgbClr val="008000"/>
                </a:solidFill>
              </a:rPr>
              <a:t>result.group</a:t>
            </a:r>
            <a:r>
              <a:rPr lang="en-US" sz="2000" dirty="0">
                <a:solidFill>
                  <a:srgbClr val="008000"/>
                </a:solidFill>
              </a:rPr>
              <a:t>(3</a:t>
            </a:r>
            <a:r>
              <a:rPr lang="en-US" sz="2000" dirty="0" smtClean="0">
                <a:solidFill>
                  <a:srgbClr val="008000"/>
                </a:solidFill>
              </a:rPr>
              <a:t>)}"</a:t>
            </a:r>
            <a:r>
              <a:rPr lang="en-US" sz="2000" dirty="0" smtClean="0"/>
              <a:t> 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/>
              <a:t>line = line[</a:t>
            </a:r>
            <a:r>
              <a:rPr lang="en-US" sz="2000" dirty="0" err="1"/>
              <a:t>result.span</a:t>
            </a:r>
            <a:r>
              <a:rPr lang="en-US" sz="2000" dirty="0"/>
              <a:t>()[1</a:t>
            </a:r>
            <a:r>
              <a:rPr lang="en-US" sz="2000" dirty="0" smtClean="0"/>
              <a:t>] : ]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/>
              <a:t>result = </a:t>
            </a:r>
            <a:r>
              <a:rPr lang="en-US" sz="2000" dirty="0" err="1"/>
              <a:t>re.search</a:t>
            </a:r>
            <a:r>
              <a:rPr lang="en-US" sz="2000" dirty="0"/>
              <a:t>(pattern, line)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50656" y="5486400"/>
            <a:ext cx="2819400" cy="389902"/>
          </a:xfrm>
          <a:prstGeom prst="wedgeRoundRectCallout">
            <a:avLst>
              <a:gd name="adj1" fmla="val -33322"/>
              <a:gd name="adj2" fmla="val -9378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Replace the string in line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143000" y="4495800"/>
            <a:ext cx="4854112" cy="389902"/>
          </a:xfrm>
          <a:prstGeom prst="wedgeRoundRectCallout">
            <a:avLst>
              <a:gd name="adj1" fmla="val -7741"/>
              <a:gd name="adj2" fmla="val 10037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</a:rPr>
              <a:t>Obtain the tuple containing the end position</a:t>
            </a:r>
          </a:p>
        </p:txBody>
      </p:sp>
      <p:sp>
        <p:nvSpPr>
          <p:cNvPr id="8" name="TextBox 20"/>
          <p:cNvSpPr txBox="1"/>
          <p:nvPr/>
        </p:nvSpPr>
        <p:spPr>
          <a:xfrm>
            <a:off x="6096000" y="2542060"/>
            <a:ext cx="2667000" cy="40934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date is 2021-1-12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year is 2021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month is 1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day is 12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date is 2021-1-13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year is 2021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month is 1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day is 13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date is 2021-1-14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year is 2021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month is 1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The day is 14</a:t>
            </a:r>
          </a:p>
        </p:txBody>
      </p:sp>
    </p:spTree>
    <p:extLst>
      <p:ext uri="{BB962C8B-B14F-4D97-AF65-F5344CB8AC3E}">
        <p14:creationId xmlns:p14="http://schemas.microsoft.com/office/powerpoint/2010/main" val="322245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Formatted String </a:t>
            </a:r>
            <a:r>
              <a:rPr lang="en-HK" dirty="0" smtClean="0"/>
              <a:t>Literals </a:t>
            </a:r>
            <a:r>
              <a:rPr lang="en-HK" dirty="0"/>
              <a:t>/ </a:t>
            </a:r>
            <a:r>
              <a:rPr lang="en-HK" dirty="0" smtClean="0"/>
              <a:t>f-Strings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417638"/>
            <a:ext cx="8839200" cy="5011662"/>
          </a:xfrm>
        </p:spPr>
        <p:txBody>
          <a:bodyPr>
            <a:normAutofit/>
          </a:bodyPr>
          <a:lstStyle/>
          <a:p>
            <a:r>
              <a:rPr lang="en-US" sz="2400" dirty="0"/>
              <a:t>Python </a:t>
            </a:r>
            <a:r>
              <a:rPr lang="en-US" sz="2400" dirty="0" smtClean="0"/>
              <a:t>3.6+ </a:t>
            </a:r>
            <a:r>
              <a:rPr lang="en-US" sz="2400" dirty="0"/>
              <a:t>added a new string formatting approach called formatted string literals or “f-strings</a:t>
            </a:r>
            <a:r>
              <a:rPr lang="en-US" sz="2400" dirty="0" smtClean="0"/>
              <a:t>”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new way of formatting strings </a:t>
            </a:r>
            <a:r>
              <a:rPr lang="en-US" sz="2400" dirty="0" smtClean="0"/>
              <a:t>allows </a:t>
            </a:r>
            <a:r>
              <a:rPr lang="en-US" sz="2400" b="1" dirty="0"/>
              <a:t>embedded Python expressions</a:t>
            </a:r>
            <a:r>
              <a:rPr lang="en-US" sz="2400" dirty="0"/>
              <a:t> </a:t>
            </a:r>
            <a:r>
              <a:rPr lang="en-US" sz="2400" dirty="0" smtClean="0"/>
              <a:t>used inside </a:t>
            </a:r>
            <a:r>
              <a:rPr lang="en-US" sz="2400" dirty="0"/>
              <a:t>string </a:t>
            </a:r>
            <a:r>
              <a:rPr lang="en-US" sz="2400" dirty="0" smtClean="0"/>
              <a:t>constants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TextBox 19"/>
          <p:cNvSpPr txBox="1"/>
          <p:nvPr/>
        </p:nvSpPr>
        <p:spPr>
          <a:xfrm>
            <a:off x="228600" y="3276599"/>
            <a:ext cx="8534400" cy="19691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HK" sz="2400" dirty="0" smtClean="0"/>
              <a:t>name = </a:t>
            </a:r>
            <a:r>
              <a:rPr lang="en-HK" sz="2400" dirty="0" smtClean="0">
                <a:solidFill>
                  <a:srgbClr val="008000"/>
                </a:solidFill>
              </a:rPr>
              <a:t>"Kelvin"</a:t>
            </a:r>
          </a:p>
          <a:p>
            <a:pPr marL="0" indent="0">
              <a:buNone/>
            </a:pPr>
            <a:r>
              <a:rPr lang="en-HK" sz="2400" dirty="0" smtClean="0"/>
              <a:t>marks = 84.55923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# </a:t>
            </a:r>
            <a:r>
              <a:rPr lang="en-US" sz="2400" dirty="0">
                <a:solidFill>
                  <a:srgbClr val="C00000"/>
                </a:solidFill>
              </a:rPr>
              <a:t>print string and float </a:t>
            </a:r>
            <a:r>
              <a:rPr lang="en-US" sz="2400" dirty="0" smtClean="0">
                <a:solidFill>
                  <a:srgbClr val="C00000"/>
                </a:solidFill>
              </a:rPr>
              <a:t>value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 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rgbClr val="008000"/>
                </a:solidFill>
              </a:rPr>
              <a:t>f"{name} obtained {marks</a:t>
            </a:r>
            <a:r>
              <a:rPr lang="en-US" sz="2400" dirty="0" smtClean="0">
                <a:solidFill>
                  <a:srgbClr val="008000"/>
                </a:solidFill>
              </a:rPr>
              <a:t>:</a:t>
            </a:r>
            <a:r>
              <a:rPr lang="en-US" sz="2400" b="1" dirty="0" smtClean="0">
                <a:solidFill>
                  <a:srgbClr val="008000"/>
                </a:solidFill>
              </a:rPr>
              <a:t>.2f</a:t>
            </a:r>
            <a:r>
              <a:rPr lang="en-US" sz="2400" dirty="0" smtClean="0">
                <a:solidFill>
                  <a:srgbClr val="008000"/>
                </a:solidFill>
              </a:rPr>
              <a:t>} </a:t>
            </a:r>
            <a:r>
              <a:rPr lang="en-US" sz="2400" dirty="0">
                <a:solidFill>
                  <a:srgbClr val="008000"/>
                </a:solidFill>
              </a:rPr>
              <a:t>in Programming"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9" name="TextBox 20"/>
          <p:cNvSpPr txBox="1"/>
          <p:nvPr/>
        </p:nvSpPr>
        <p:spPr>
          <a:xfrm>
            <a:off x="3048000" y="3140946"/>
            <a:ext cx="57912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>
                <a:latin typeface="+mn-lt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Kelvin </a:t>
            </a:r>
            <a:r>
              <a:rPr lang="en-US" sz="2400" dirty="0">
                <a:solidFill>
                  <a:srgbClr val="0000FF"/>
                </a:solidFill>
              </a:rPr>
              <a:t>obtained 84.56 marks in Programming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126763" y="5433931"/>
            <a:ext cx="1184654" cy="488152"/>
          </a:xfrm>
          <a:prstGeom prst="wedgeRoundRectCallout">
            <a:avLst>
              <a:gd name="adj1" fmla="val 33423"/>
              <a:gd name="adj2" fmla="val -10893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/>
              <a:t>Prefix </a:t>
            </a:r>
            <a:r>
              <a:rPr lang="en-US" sz="2400" b="1" dirty="0" smtClean="0"/>
              <a:t>f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73323" y="6093408"/>
            <a:ext cx="1678438" cy="488152"/>
          </a:xfrm>
          <a:prstGeom prst="wedgeRoundRectCallout">
            <a:avLst>
              <a:gd name="adj1" fmla="val 26804"/>
              <a:gd name="adj2" fmla="val -24023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/>
              <a:t>expression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165713" y="5425349"/>
            <a:ext cx="6400800" cy="496734"/>
          </a:xfrm>
          <a:prstGeom prst="wedgeRoundRectCallout">
            <a:avLst>
              <a:gd name="adj1" fmla="val -11827"/>
              <a:gd name="adj2" fmla="val -1138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/>
              <a:t>Data type and round up by no. of decimal places</a:t>
            </a:r>
          </a:p>
        </p:txBody>
      </p:sp>
    </p:spTree>
    <p:extLst>
      <p:ext uri="{BB962C8B-B14F-4D97-AF65-F5344CB8AC3E}">
        <p14:creationId xmlns:p14="http://schemas.microsoft.com/office/powerpoint/2010/main" val="18287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Formatted String Literal / </a:t>
            </a:r>
            <a:r>
              <a:rPr lang="en-HK" dirty="0" smtClean="0"/>
              <a:t>f-Strings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000" dirty="0"/>
              <a:t>Some of the commonly used </a:t>
            </a:r>
            <a:r>
              <a:rPr lang="en-HK" sz="2000" dirty="0" smtClean="0"/>
              <a:t>formatted string literals </a:t>
            </a:r>
            <a:r>
              <a:rPr lang="en-HK" sz="2000" dirty="0"/>
              <a:t>are list in the table below</a:t>
            </a:r>
            <a:r>
              <a:rPr lang="en-HK" sz="2000" dirty="0" smtClean="0"/>
              <a:t>.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/>
          </p:nvPr>
        </p:nvGraphicFramePr>
        <p:xfrm>
          <a:off x="168779" y="1950879"/>
          <a:ext cx="77724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379628279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4139371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47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 smtClean="0"/>
                        <a:t>Represents a value as a string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 = 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"Kelvin"</a:t>
                      </a:r>
                    </a:p>
                    <a:p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print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</a:rPr>
                        <a:t>f"Hello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, {name}"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HK" dirty="0" smtClean="0">
                          <a:solidFill>
                            <a:srgbClr val="0070C0"/>
                          </a:solidFill>
                        </a:rPr>
                        <a:t>Output: Hello, Kelvin</a:t>
                      </a:r>
                      <a:endParaRPr lang="en-US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 smtClean="0"/>
                        <a:t>Decimal integer</a:t>
                      </a:r>
                    </a:p>
                    <a:p>
                      <a:r>
                        <a:rPr lang="en-HK" dirty="0" smtClean="0"/>
                        <a:t>Using functions in f-Strings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num = 356.08977</a:t>
                      </a:r>
                    </a:p>
                    <a:p>
                      <a:r>
                        <a:rPr lang="pt-BR" dirty="0" smtClean="0"/>
                        <a:t>print (</a:t>
                      </a:r>
                      <a:r>
                        <a:rPr lang="pt-BR" dirty="0" smtClean="0">
                          <a:solidFill>
                            <a:srgbClr val="008000"/>
                          </a:solidFill>
                        </a:rPr>
                        <a:t>f"integer value = { int(num) }"</a:t>
                      </a:r>
                      <a:r>
                        <a:rPr lang="pt-BR" dirty="0" smtClean="0"/>
                        <a:t>)</a:t>
                      </a:r>
                    </a:p>
                    <a:p>
                      <a:r>
                        <a:rPr lang="pt-BR" dirty="0" smtClean="0">
                          <a:solidFill>
                            <a:srgbClr val="0070C0"/>
                          </a:solidFill>
                        </a:rPr>
                        <a:t>Output: integer value = 356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1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 smtClean="0"/>
                        <a:t>Float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num = 356.08977</a:t>
                      </a:r>
                    </a:p>
                    <a:p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print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</a:rPr>
                        <a:t>f"float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 value = {num:.2f}"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pt-BR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BR" dirty="0" smtClean="0">
                          <a:solidFill>
                            <a:srgbClr val="0070C0"/>
                          </a:solidFill>
                        </a:rPr>
                        <a:t>Output: float value = 356.09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80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 smtClean="0"/>
                        <a:t>ASCII character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num = 65</a:t>
                      </a:r>
                    </a:p>
                    <a:p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print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</a:rPr>
                        <a:t>f"ASCII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 value of {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</a:rPr>
                        <a:t>num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} is {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</a:rPr>
                        <a:t>chr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8000"/>
                          </a:solidFill>
                        </a:rPr>
                        <a:t>num</a:t>
                      </a:r>
                      <a:r>
                        <a:rPr lang="en-US" dirty="0" smtClean="0">
                          <a:solidFill>
                            <a:srgbClr val="008000"/>
                          </a:solidFill>
                        </a:rPr>
                        <a:t>)}"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pt-BR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ASCII value of 65 is A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9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3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Example in f-strings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321976" y="2286000"/>
            <a:ext cx="8500047" cy="35512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HK" sz="2000" dirty="0"/>
              <a:t>INDEX_COFFEE_NAME = 0</a:t>
            </a:r>
          </a:p>
          <a:p>
            <a:pPr marL="0" indent="0">
              <a:buNone/>
            </a:pPr>
            <a:r>
              <a:rPr lang="en-HK" sz="2000" dirty="0"/>
              <a:t>INDEX_COFFEE_PRICE = 1</a:t>
            </a:r>
          </a:p>
          <a:p>
            <a:pPr marL="0" indent="0">
              <a:buNone/>
            </a:pPr>
            <a:r>
              <a:rPr lang="en-HK" sz="2000" dirty="0" smtClean="0"/>
              <a:t>COFFEE_NAME_AND_PRICES = </a:t>
            </a:r>
            <a:br>
              <a:rPr lang="en-HK" sz="2000" dirty="0" smtClean="0"/>
            </a:br>
            <a:r>
              <a:rPr lang="en-HK" sz="2000" dirty="0" smtClean="0"/>
              <a:t>                         ((</a:t>
            </a:r>
            <a:r>
              <a:rPr lang="en-HK" sz="2000" dirty="0" smtClean="0">
                <a:solidFill>
                  <a:srgbClr val="008000"/>
                </a:solidFill>
              </a:rPr>
              <a:t>"</a:t>
            </a:r>
            <a:r>
              <a:rPr lang="en-HK" sz="2000" dirty="0">
                <a:solidFill>
                  <a:srgbClr val="008000"/>
                </a:solidFill>
              </a:rPr>
              <a:t>Cappuccino"</a:t>
            </a:r>
            <a:r>
              <a:rPr lang="en-HK" sz="2000" dirty="0"/>
              <a:t>,25),(</a:t>
            </a:r>
            <a:r>
              <a:rPr lang="en-HK" sz="2000" dirty="0">
                <a:solidFill>
                  <a:srgbClr val="008000"/>
                </a:solidFill>
              </a:rPr>
              <a:t>"Espresso"</a:t>
            </a:r>
            <a:r>
              <a:rPr lang="en-HK" sz="2000" dirty="0"/>
              <a:t>,20),(</a:t>
            </a:r>
            <a:r>
              <a:rPr lang="en-HK" sz="2000" dirty="0">
                <a:solidFill>
                  <a:srgbClr val="008000"/>
                </a:solidFill>
              </a:rPr>
              <a:t>"Latte"</a:t>
            </a:r>
            <a:r>
              <a:rPr lang="en-HK" sz="2000" dirty="0"/>
              <a:t>,15),(</a:t>
            </a:r>
            <a:r>
              <a:rPr lang="en-HK" sz="2000" dirty="0">
                <a:solidFill>
                  <a:srgbClr val="008000"/>
                </a:solidFill>
              </a:rPr>
              <a:t>"Mocha"</a:t>
            </a:r>
            <a:r>
              <a:rPr lang="en-HK" sz="2000" dirty="0"/>
              <a:t>,30))</a:t>
            </a:r>
          </a:p>
          <a:p>
            <a:pPr marL="0" indent="0">
              <a:buNone/>
            </a:pPr>
            <a:r>
              <a:rPr lang="en-HK" sz="2000" dirty="0" smtClean="0">
                <a:solidFill>
                  <a:srgbClr val="7030A0"/>
                </a:solidFill>
              </a:rPr>
              <a:t>print</a:t>
            </a:r>
            <a:r>
              <a:rPr lang="en-HK" sz="2000" dirty="0" smtClean="0"/>
              <a:t> ( </a:t>
            </a:r>
            <a:r>
              <a:rPr lang="en-HK" sz="2000" dirty="0" smtClean="0">
                <a:solidFill>
                  <a:srgbClr val="008000"/>
                </a:solidFill>
              </a:rPr>
              <a:t>"Coffee </a:t>
            </a:r>
            <a:r>
              <a:rPr lang="en-HK" sz="2000" dirty="0">
                <a:solidFill>
                  <a:srgbClr val="008000"/>
                </a:solidFill>
              </a:rPr>
              <a:t>Shop Menu</a:t>
            </a:r>
            <a:r>
              <a:rPr lang="en-HK" sz="2000" dirty="0" smtClean="0">
                <a:solidFill>
                  <a:srgbClr val="008000"/>
                </a:solidFill>
              </a:rPr>
              <a:t>:"</a:t>
            </a:r>
            <a:r>
              <a:rPr lang="en-HK" sz="2000" dirty="0" smtClean="0"/>
              <a:t> )</a:t>
            </a:r>
            <a:endParaRPr lang="en-HK" sz="2000" dirty="0"/>
          </a:p>
          <a:p>
            <a:pPr marL="0" indent="0">
              <a:buNone/>
            </a:pPr>
            <a:r>
              <a:rPr lang="en-HK" sz="2000" dirty="0">
                <a:solidFill>
                  <a:srgbClr val="7030A0"/>
                </a:solidFill>
              </a:rPr>
              <a:t>print </a:t>
            </a:r>
            <a:r>
              <a:rPr lang="en-HK" sz="2000" dirty="0">
                <a:solidFill>
                  <a:schemeClr val="tx1"/>
                </a:solidFill>
              </a:rPr>
              <a:t>( </a:t>
            </a:r>
            <a:r>
              <a:rPr lang="en-HK" sz="2000" dirty="0">
                <a:solidFill>
                  <a:srgbClr val="008000"/>
                </a:solidFill>
              </a:rPr>
              <a:t>f"{'No':&gt;2s}. | {'Coffee Type':&lt;11s} | {'Price':&lt;4s}"</a:t>
            </a:r>
            <a:r>
              <a:rPr lang="en-HK" sz="2000" dirty="0">
                <a:solidFill>
                  <a:schemeClr val="tx1"/>
                </a:solidFill>
              </a:rPr>
              <a:t> )</a:t>
            </a:r>
          </a:p>
          <a:p>
            <a:pPr marL="0" indent="0">
              <a:buNone/>
            </a:pPr>
            <a:r>
              <a:rPr lang="en-HK" sz="20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HK" sz="2000" dirty="0"/>
              <a:t> </a:t>
            </a:r>
            <a:r>
              <a:rPr lang="en-HK" sz="2000" dirty="0" err="1"/>
              <a:t>i</a:t>
            </a:r>
            <a:r>
              <a:rPr lang="en-HK" sz="2000" dirty="0"/>
              <a:t> </a:t>
            </a:r>
            <a:r>
              <a:rPr lang="en-HK" sz="20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HK" sz="2000" dirty="0"/>
              <a:t> </a:t>
            </a:r>
            <a:r>
              <a:rPr lang="en-HK" sz="2000" dirty="0" smtClean="0">
                <a:solidFill>
                  <a:srgbClr val="7030A0"/>
                </a:solidFill>
              </a:rPr>
              <a:t>range</a:t>
            </a:r>
            <a:r>
              <a:rPr lang="en-HK" sz="2000" dirty="0" smtClean="0"/>
              <a:t> ( </a:t>
            </a:r>
            <a:r>
              <a:rPr lang="en-HK" sz="2000" dirty="0" err="1" smtClean="0">
                <a:solidFill>
                  <a:srgbClr val="7030A0"/>
                </a:solidFill>
              </a:rPr>
              <a:t>len</a:t>
            </a:r>
            <a:r>
              <a:rPr lang="en-HK" sz="2000" dirty="0" smtClean="0"/>
              <a:t> (COFFEE_NAME_AND_PRICES</a:t>
            </a:r>
            <a:r>
              <a:rPr lang="en-HK" sz="2000" dirty="0"/>
              <a:t>)):</a:t>
            </a:r>
          </a:p>
          <a:p>
            <a:pPr marL="0" indent="0">
              <a:buNone/>
            </a:pPr>
            <a:r>
              <a:rPr lang="en-HK" sz="2000" dirty="0">
                <a:solidFill>
                  <a:schemeClr val="tx1"/>
                </a:solidFill>
              </a:rPr>
              <a:t>    </a:t>
            </a:r>
            <a:r>
              <a:rPr lang="en-HK" sz="2000" dirty="0" smtClean="0">
                <a:solidFill>
                  <a:schemeClr val="tx1"/>
                </a:solidFill>
              </a:rPr>
              <a:t>    </a:t>
            </a:r>
            <a:r>
              <a:rPr lang="en-HK" sz="2000" dirty="0">
                <a:solidFill>
                  <a:srgbClr val="660066"/>
                </a:solidFill>
              </a:rPr>
              <a:t>print</a:t>
            </a:r>
            <a:r>
              <a:rPr lang="en-HK" sz="2000" dirty="0">
                <a:solidFill>
                  <a:schemeClr val="tx1"/>
                </a:solidFill>
              </a:rPr>
              <a:t> (</a:t>
            </a:r>
            <a:r>
              <a:rPr lang="en-HK" sz="2000" dirty="0">
                <a:solidFill>
                  <a:srgbClr val="008000"/>
                </a:solidFill>
              </a:rPr>
              <a:t>f"{</a:t>
            </a:r>
            <a:r>
              <a:rPr lang="en-HK" sz="2000" dirty="0" err="1">
                <a:solidFill>
                  <a:srgbClr val="008000"/>
                </a:solidFill>
              </a:rPr>
              <a:t>i</a:t>
            </a:r>
            <a:r>
              <a:rPr lang="en-HK" sz="2000" dirty="0">
                <a:solidFill>
                  <a:srgbClr val="008000"/>
                </a:solidFill>
              </a:rPr>
              <a:t>:&gt;2}. | </a:t>
            </a:r>
            <a:r>
              <a:rPr lang="en-HK" sz="2000" dirty="0" smtClean="0">
                <a:solidFill>
                  <a:srgbClr val="008000"/>
                </a:solidFill>
              </a:rPr>
              <a:t>"</a:t>
            </a:r>
            <a:br>
              <a:rPr lang="en-HK" sz="2000" dirty="0" smtClean="0">
                <a:solidFill>
                  <a:srgbClr val="008000"/>
                </a:solidFill>
              </a:rPr>
            </a:br>
            <a:r>
              <a:rPr lang="en-HK" sz="2000" dirty="0" smtClean="0">
                <a:solidFill>
                  <a:srgbClr val="008000"/>
                </a:solidFill>
              </a:rPr>
              <a:t>                   f"{</a:t>
            </a:r>
            <a:r>
              <a:rPr lang="en-HK" sz="2000" dirty="0">
                <a:solidFill>
                  <a:srgbClr val="008000"/>
                </a:solidFill>
              </a:rPr>
              <a:t>COFFEE_NAME_AND_PRICES[</a:t>
            </a:r>
            <a:r>
              <a:rPr lang="en-HK" sz="2000" dirty="0" err="1">
                <a:solidFill>
                  <a:srgbClr val="008000"/>
                </a:solidFill>
              </a:rPr>
              <a:t>i</a:t>
            </a:r>
            <a:r>
              <a:rPr lang="en-HK" sz="2000" dirty="0">
                <a:solidFill>
                  <a:srgbClr val="008000"/>
                </a:solidFill>
              </a:rPr>
              <a:t>][INDEX_COFFEE_NAME</a:t>
            </a:r>
            <a:r>
              <a:rPr lang="en-HK" sz="2000" dirty="0" smtClean="0">
                <a:solidFill>
                  <a:srgbClr val="008000"/>
                </a:solidFill>
              </a:rPr>
              <a:t>]:11} </a:t>
            </a:r>
            <a:r>
              <a:rPr lang="en-HK" sz="2000" dirty="0">
                <a:solidFill>
                  <a:srgbClr val="008000"/>
                </a:solidFill>
              </a:rPr>
              <a:t>| </a:t>
            </a:r>
            <a:r>
              <a:rPr lang="en-HK" sz="2000" dirty="0" smtClean="0">
                <a:solidFill>
                  <a:srgbClr val="008000"/>
                </a:solidFill>
              </a:rPr>
              <a:t>"</a:t>
            </a:r>
            <a:br>
              <a:rPr lang="en-HK" sz="2000" dirty="0" smtClean="0">
                <a:solidFill>
                  <a:srgbClr val="008000"/>
                </a:solidFill>
              </a:rPr>
            </a:br>
            <a:r>
              <a:rPr lang="en-HK" sz="2000" dirty="0" smtClean="0">
                <a:solidFill>
                  <a:srgbClr val="008000"/>
                </a:solidFill>
              </a:rPr>
              <a:t>                   f"${</a:t>
            </a:r>
            <a:r>
              <a:rPr lang="en-HK" sz="2000" dirty="0">
                <a:solidFill>
                  <a:srgbClr val="008000"/>
                </a:solidFill>
              </a:rPr>
              <a:t>COFFEE_NAME_AND_PRICES[</a:t>
            </a:r>
            <a:r>
              <a:rPr lang="en-HK" sz="2000" dirty="0" err="1">
                <a:solidFill>
                  <a:srgbClr val="008000"/>
                </a:solidFill>
              </a:rPr>
              <a:t>i</a:t>
            </a:r>
            <a:r>
              <a:rPr lang="en-HK" sz="2000" dirty="0">
                <a:solidFill>
                  <a:srgbClr val="008000"/>
                </a:solidFill>
              </a:rPr>
              <a:t>][INDEX_COFFEE_PRICE]}"</a:t>
            </a:r>
            <a:r>
              <a:rPr lang="en-HK" sz="20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TextBox 20"/>
          <p:cNvSpPr txBox="1"/>
          <p:nvPr/>
        </p:nvSpPr>
        <p:spPr>
          <a:xfrm>
            <a:off x="5715000" y="1267315"/>
            <a:ext cx="2819400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Coffee Shop Menu: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No. | Coffee </a:t>
            </a:r>
            <a:r>
              <a:rPr lang="en-US" sz="2000" dirty="0" smtClean="0">
                <a:solidFill>
                  <a:srgbClr val="0000FF"/>
                </a:solidFill>
              </a:rPr>
              <a:t>Type	| </a:t>
            </a:r>
            <a:r>
              <a:rPr lang="en-US" sz="2000" dirty="0">
                <a:solidFill>
                  <a:srgbClr val="0000FF"/>
                </a:solidFill>
              </a:rPr>
              <a:t>Price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 0</a:t>
            </a:r>
            <a:r>
              <a:rPr lang="en-US" sz="2000" dirty="0">
                <a:solidFill>
                  <a:srgbClr val="0000FF"/>
                </a:solidFill>
              </a:rPr>
              <a:t>. | </a:t>
            </a:r>
            <a:r>
              <a:rPr lang="en-US" sz="2000" dirty="0" smtClean="0">
                <a:solidFill>
                  <a:srgbClr val="0000FF"/>
                </a:solidFill>
              </a:rPr>
              <a:t>Cappuccino	|     25</a:t>
            </a: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 1</a:t>
            </a:r>
            <a:r>
              <a:rPr lang="en-US" sz="2000" dirty="0">
                <a:solidFill>
                  <a:srgbClr val="0000FF"/>
                </a:solidFill>
              </a:rPr>
              <a:t>. | Espresso    </a:t>
            </a:r>
            <a:r>
              <a:rPr lang="en-US" sz="2000" dirty="0" smtClean="0">
                <a:solidFill>
                  <a:srgbClr val="0000FF"/>
                </a:solidFill>
              </a:rPr>
              <a:t>	|     20</a:t>
            </a: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 2</a:t>
            </a:r>
            <a:r>
              <a:rPr lang="en-US" sz="2000" dirty="0">
                <a:solidFill>
                  <a:srgbClr val="0000FF"/>
                </a:solidFill>
              </a:rPr>
              <a:t>. | Latte       </a:t>
            </a:r>
            <a:r>
              <a:rPr lang="en-US" sz="2000" dirty="0" smtClean="0">
                <a:solidFill>
                  <a:srgbClr val="0000FF"/>
                </a:solidFill>
              </a:rPr>
              <a:t>	|     15</a:t>
            </a: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  3</a:t>
            </a:r>
            <a:r>
              <a:rPr lang="en-US" sz="2000" dirty="0">
                <a:solidFill>
                  <a:srgbClr val="0000FF"/>
                </a:solidFill>
              </a:rPr>
              <a:t>. | Mocha       </a:t>
            </a:r>
            <a:r>
              <a:rPr lang="en-US" sz="2000" dirty="0" smtClean="0">
                <a:solidFill>
                  <a:srgbClr val="0000FF"/>
                </a:solidFill>
              </a:rPr>
              <a:t>	|     30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2929327" y="4800599"/>
            <a:ext cx="1676400" cy="304800"/>
          </a:xfrm>
          <a:prstGeom prst="wedgeRoundRectCallout">
            <a:avLst>
              <a:gd name="adj1" fmla="val -65852"/>
              <a:gd name="adj2" fmla="val 1768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b="1" dirty="0" smtClean="0"/>
              <a:t>&gt;</a:t>
            </a:r>
            <a:r>
              <a:rPr lang="en-HK" dirty="0" smtClean="0"/>
              <a:t> = </a:t>
            </a:r>
            <a:r>
              <a:rPr lang="en-HK" b="1" dirty="0" smtClean="0"/>
              <a:t>right justify</a:t>
            </a:r>
            <a:endParaRPr lang="en-US" b="1" dirty="0" smtClean="0"/>
          </a:p>
        </p:txBody>
      </p:sp>
      <p:sp>
        <p:nvSpPr>
          <p:cNvPr id="9" name="Rounded Rectangular Callout 8"/>
          <p:cNvSpPr/>
          <p:nvPr/>
        </p:nvSpPr>
        <p:spPr>
          <a:xfrm>
            <a:off x="6705600" y="4648200"/>
            <a:ext cx="1524001" cy="304799"/>
          </a:xfrm>
          <a:prstGeom prst="wedgeRoundRectCallout">
            <a:avLst>
              <a:gd name="adj1" fmla="val 9791"/>
              <a:gd name="adj2" fmla="val 10090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 smtClean="0"/>
              <a:t>No. of spaces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660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to an existing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1158479"/>
            <a:ext cx="8686799" cy="56233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b="1" u="sng" dirty="0" smtClean="0"/>
              <a:t>Program:</a:t>
            </a:r>
            <a:endParaRPr lang="en-US" altLang="zh-TW" b="1" u="sng" dirty="0" smtClean="0"/>
          </a:p>
          <a:p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while True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    filename = </a:t>
            </a:r>
            <a:r>
              <a:rPr lang="en-US" altLang="zh-TW" dirty="0">
                <a:solidFill>
                  <a:srgbClr val="7030A0"/>
                </a:solidFill>
              </a:rPr>
              <a:t>input</a:t>
            </a:r>
            <a:r>
              <a:rPr lang="en-US" altLang="zh-TW" dirty="0"/>
              <a:t> ( </a:t>
            </a:r>
            <a:r>
              <a:rPr lang="en-US" altLang="zh-TW" dirty="0">
                <a:solidFill>
                  <a:srgbClr val="008000"/>
                </a:solidFill>
              </a:rPr>
              <a:t>"Enter the file name: "</a:t>
            </a:r>
            <a:r>
              <a:rPr lang="en-US" altLang="zh-TW" dirty="0"/>
              <a:t> )</a:t>
            </a:r>
          </a:p>
          <a:p>
            <a:r>
              <a:rPr lang="en-US" altLang="zh-TW" dirty="0"/>
              <a:t>   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file_handler</a:t>
            </a:r>
            <a:r>
              <a:rPr lang="en-US" altLang="zh-TW" dirty="0"/>
              <a:t> = </a:t>
            </a:r>
            <a:r>
              <a:rPr lang="en-US" altLang="zh-TW" dirty="0">
                <a:solidFill>
                  <a:srgbClr val="7030A0"/>
                </a:solidFill>
              </a:rPr>
              <a:t>open</a:t>
            </a:r>
            <a:r>
              <a:rPr lang="en-US" altLang="zh-TW" dirty="0"/>
              <a:t> ( filename , </a:t>
            </a:r>
            <a:r>
              <a:rPr lang="en-US" altLang="zh-TW" dirty="0">
                <a:solidFill>
                  <a:srgbClr val="008000"/>
                </a:solidFill>
              </a:rPr>
              <a:t>"a"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file_handler.write</a:t>
            </a:r>
            <a:r>
              <a:rPr lang="en-US" altLang="zh-TW" dirty="0"/>
              <a:t>(</a:t>
            </a:r>
            <a:r>
              <a:rPr lang="en-US" altLang="zh-TW" dirty="0">
                <a:solidFill>
                  <a:srgbClr val="008000"/>
                </a:solidFill>
              </a:rPr>
              <a:t>"WONG Tai Ming (200176384),Joined,\"9/1/2020, 11:30:30 AM\""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file_handler.close</a:t>
            </a:r>
            <a:r>
              <a:rPr lang="en-US" altLang="zh-TW" dirty="0"/>
              <a:t>()</a:t>
            </a:r>
          </a:p>
          <a:p>
            <a:r>
              <a:rPr lang="en-US" altLang="zh-TW" dirty="0"/>
              <a:t>        </a:t>
            </a:r>
            <a:r>
              <a:rPr lang="en-US" altLang="zh-TW" dirty="0" err="1"/>
              <a:t>file_handler</a:t>
            </a:r>
            <a:r>
              <a:rPr lang="en-US" altLang="zh-TW" dirty="0"/>
              <a:t> = </a:t>
            </a:r>
            <a:r>
              <a:rPr lang="en-US" altLang="zh-TW" dirty="0">
                <a:solidFill>
                  <a:srgbClr val="7030A0"/>
                </a:solidFill>
              </a:rPr>
              <a:t>open</a:t>
            </a:r>
            <a:r>
              <a:rPr lang="en-US" altLang="zh-TW" dirty="0"/>
              <a:t> ( filename , </a:t>
            </a:r>
            <a:r>
              <a:rPr lang="en-US" altLang="zh-TW" dirty="0">
                <a:solidFill>
                  <a:srgbClr val="008000"/>
                </a:solidFill>
              </a:rPr>
              <a:t>"r"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       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r>
              <a:rPr lang="en-US" altLang="zh-TW" dirty="0"/>
              <a:t>   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        </a:t>
            </a:r>
            <a:r>
              <a:rPr lang="en-US" altLang="zh-TW" dirty="0">
                <a:solidFill>
                  <a:srgbClr val="7030A0"/>
                </a:solidFill>
              </a:rPr>
              <a:t>print</a:t>
            </a:r>
            <a:r>
              <a:rPr lang="en-US" altLang="zh-TW" dirty="0"/>
              <a:t> (</a:t>
            </a:r>
            <a:r>
              <a:rPr lang="en-US" altLang="zh-TW" dirty="0">
                <a:solidFill>
                  <a:srgbClr val="008000"/>
                </a:solidFill>
              </a:rPr>
              <a:t>"File cannot be opened:"</a:t>
            </a:r>
            <a:r>
              <a:rPr lang="en-US" altLang="zh-TW" dirty="0"/>
              <a:t>, filename)</a:t>
            </a:r>
          </a:p>
          <a:p>
            <a:r>
              <a:rPr lang="en-US" altLang="zh-TW" dirty="0" err="1" smtClean="0"/>
              <a:t>student_dict</a:t>
            </a:r>
            <a:r>
              <a:rPr lang="en-US" altLang="zh-TW" dirty="0" smtClean="0"/>
              <a:t> </a:t>
            </a:r>
            <a:r>
              <a:rPr lang="en-US" altLang="zh-TW" dirty="0"/>
              <a:t>= </a:t>
            </a:r>
            <a:r>
              <a:rPr lang="en-US" altLang="zh-TW" dirty="0" err="1">
                <a:solidFill>
                  <a:srgbClr val="7030A0"/>
                </a:solidFill>
              </a:rPr>
              <a:t>dict</a:t>
            </a:r>
            <a:r>
              <a:rPr lang="en-US" altLang="zh-TW" dirty="0"/>
              <a:t> ( )</a:t>
            </a:r>
          </a:p>
          <a:p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altLang="zh-TW" dirty="0"/>
              <a:t> line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altLang="zh-TW" dirty="0"/>
              <a:t> </a:t>
            </a:r>
            <a:r>
              <a:rPr lang="en-US" altLang="zh-TW" dirty="0" err="1"/>
              <a:t>file_handler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    part1 = </a:t>
            </a:r>
            <a:r>
              <a:rPr lang="en-US" altLang="zh-TW" dirty="0" err="1"/>
              <a:t>line.split</a:t>
            </a:r>
            <a:r>
              <a:rPr lang="en-US" altLang="zh-TW" dirty="0"/>
              <a:t>( </a:t>
            </a:r>
            <a:r>
              <a:rPr lang="en-US" altLang="zh-TW" dirty="0">
                <a:solidFill>
                  <a:srgbClr val="008000"/>
                </a:solidFill>
              </a:rPr>
              <a:t>"("</a:t>
            </a:r>
            <a:r>
              <a:rPr lang="en-US" altLang="zh-TW" dirty="0"/>
              <a:t> )</a:t>
            </a:r>
          </a:p>
          <a:p>
            <a:r>
              <a:rPr lang="en-US" altLang="zh-TW" dirty="0"/>
              <a:t>   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altLang="zh-TW" dirty="0"/>
              <a:t> </a:t>
            </a:r>
            <a:r>
              <a:rPr lang="en-US" altLang="zh-TW" dirty="0" err="1">
                <a:solidFill>
                  <a:srgbClr val="7030A0"/>
                </a:solidFill>
              </a:rPr>
              <a:t>len</a:t>
            </a:r>
            <a:r>
              <a:rPr lang="en-US" altLang="zh-TW" dirty="0"/>
              <a:t> ( part1 ) &lt; 2:</a:t>
            </a:r>
          </a:p>
          <a:p>
            <a:r>
              <a:rPr lang="en-US" altLang="zh-TW" dirty="0"/>
              <a:t>       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continue</a:t>
            </a:r>
          </a:p>
          <a:p>
            <a:r>
              <a:rPr lang="en-US" altLang="zh-TW" dirty="0"/>
              <a:t>    </a:t>
            </a:r>
            <a:r>
              <a:rPr lang="en-US" altLang="zh-TW" dirty="0" err="1"/>
              <a:t>student_id</a:t>
            </a:r>
            <a:r>
              <a:rPr lang="en-US" altLang="zh-TW" dirty="0"/>
              <a:t> = part1[1].split( </a:t>
            </a:r>
            <a:r>
              <a:rPr lang="en-US" altLang="zh-TW" dirty="0">
                <a:solidFill>
                  <a:srgbClr val="008000"/>
                </a:solidFill>
              </a:rPr>
              <a:t>")"</a:t>
            </a:r>
            <a:r>
              <a:rPr lang="en-US" altLang="zh-TW" dirty="0"/>
              <a:t> ) [ 0 ]</a:t>
            </a:r>
          </a:p>
          <a:p>
            <a:r>
              <a:rPr lang="en-US" altLang="zh-TW" dirty="0"/>
              <a:t>    </a:t>
            </a:r>
            <a:r>
              <a:rPr lang="en-US" altLang="zh-TW" dirty="0" err="1"/>
              <a:t>student_dict</a:t>
            </a:r>
            <a:r>
              <a:rPr lang="en-US" altLang="zh-TW" dirty="0"/>
              <a:t> [ </a:t>
            </a:r>
            <a:r>
              <a:rPr lang="en-US" altLang="zh-TW" dirty="0" err="1"/>
              <a:t>student_id</a:t>
            </a:r>
            <a:r>
              <a:rPr lang="en-US" altLang="zh-TW" dirty="0"/>
              <a:t> ] = </a:t>
            </a:r>
            <a: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  <a:t>True</a:t>
            </a:r>
          </a:p>
          <a:p>
            <a:r>
              <a:rPr lang="en-US" altLang="zh-TW" dirty="0">
                <a:solidFill>
                  <a:srgbClr val="7030A0"/>
                </a:solidFill>
              </a:rPr>
              <a:t>print</a:t>
            </a:r>
            <a:r>
              <a:rPr lang="en-US" altLang="zh-TW" dirty="0"/>
              <a:t> (</a:t>
            </a:r>
            <a:r>
              <a:rPr lang="en-US" altLang="zh-TW" dirty="0">
                <a:solidFill>
                  <a:srgbClr val="008000"/>
                </a:solidFill>
              </a:rPr>
              <a:t>"There were"</a:t>
            </a:r>
            <a:r>
              <a:rPr lang="en-US" altLang="zh-TW" dirty="0"/>
              <a:t>, </a:t>
            </a:r>
            <a:r>
              <a:rPr lang="en-US" altLang="zh-TW" dirty="0" err="1">
                <a:solidFill>
                  <a:srgbClr val="7030A0"/>
                </a:solidFill>
              </a:rPr>
              <a:t>len</a:t>
            </a:r>
            <a:r>
              <a:rPr lang="en-US" altLang="zh-TW" dirty="0"/>
              <a:t>( </a:t>
            </a:r>
            <a:r>
              <a:rPr lang="en-US" altLang="zh-TW" dirty="0" err="1"/>
              <a:t>student_dict</a:t>
            </a:r>
            <a:r>
              <a:rPr lang="en-US" altLang="zh-TW" dirty="0"/>
              <a:t> ),</a:t>
            </a:r>
            <a:r>
              <a:rPr lang="en-US" altLang="zh-TW" dirty="0">
                <a:solidFill>
                  <a:srgbClr val="008000"/>
                </a:solidFill>
              </a:rPr>
              <a:t>"students in this meeting"</a:t>
            </a:r>
            <a:r>
              <a:rPr lang="en-US" altLang="zh-TW" dirty="0"/>
              <a:t>)</a:t>
            </a:r>
          </a:p>
          <a:p>
            <a:r>
              <a:rPr lang="en-US" altLang="zh-TW" dirty="0" err="1"/>
              <a:t>file_handler.close</a:t>
            </a:r>
            <a:r>
              <a:rPr lang="en-US" altLang="zh-TW" dirty="0"/>
              <a:t> ( )</a:t>
            </a:r>
            <a:endParaRPr lang="en-US" altLang="zh-TW" dirty="0" smtClean="0"/>
          </a:p>
        </p:txBody>
      </p:sp>
      <p:sp>
        <p:nvSpPr>
          <p:cNvPr id="8" name="Rectangle 7"/>
          <p:cNvSpPr/>
          <p:nvPr/>
        </p:nvSpPr>
        <p:spPr>
          <a:xfrm>
            <a:off x="3969328" y="4419600"/>
            <a:ext cx="4720936" cy="13676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b="1" u="sng" dirty="0" smtClean="0"/>
              <a:t>Output:</a:t>
            </a:r>
            <a:endParaRPr lang="en-US" altLang="zh-TW" b="1" u="sng" dirty="0" smtClean="0"/>
          </a:p>
          <a:p>
            <a:r>
              <a:rPr lang="en-US" altLang="zh-TW" sz="1600" dirty="0">
                <a:solidFill>
                  <a:srgbClr val="0033CC"/>
                </a:solidFill>
              </a:rPr>
              <a:t>Enter the file name</a:t>
            </a:r>
            <a:r>
              <a:rPr lang="en-US" altLang="zh-TW" sz="1600" dirty="0" smtClean="0">
                <a:solidFill>
                  <a:srgbClr val="0033CC"/>
                </a:solidFill>
              </a:rPr>
              <a:t>: </a:t>
            </a:r>
            <a:r>
              <a:rPr lang="en-US" altLang="zh-TW" sz="1600" b="1" dirty="0">
                <a:solidFill>
                  <a:schemeClr val="tx1"/>
                </a:solidFill>
              </a:rPr>
              <a:t>newMe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etingAttendanceList.csv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There were </a:t>
            </a:r>
            <a:r>
              <a:rPr lang="en-US" altLang="zh-TW" sz="1600" dirty="0" smtClean="0">
                <a:solidFill>
                  <a:srgbClr val="0033CC"/>
                </a:solidFill>
              </a:rPr>
              <a:t>1 </a:t>
            </a:r>
            <a:r>
              <a:rPr lang="en-US" altLang="zh-TW" sz="1600" dirty="0">
                <a:solidFill>
                  <a:srgbClr val="0033CC"/>
                </a:solidFill>
              </a:rPr>
              <a:t>students in this </a:t>
            </a:r>
            <a:r>
              <a:rPr lang="en-US" altLang="zh-TW" sz="1600" dirty="0" smtClean="0">
                <a:solidFill>
                  <a:srgbClr val="0033CC"/>
                </a:solidFill>
              </a:rPr>
              <a:t>meeting</a:t>
            </a:r>
          </a:p>
          <a:p>
            <a:r>
              <a:rPr lang="en-US" altLang="zh-TW" sz="1600" dirty="0">
                <a:solidFill>
                  <a:srgbClr val="0033CC"/>
                </a:solidFill>
              </a:rPr>
              <a:t>Enter the file name: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meetingAttendanceList.csv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There were </a:t>
            </a:r>
            <a:r>
              <a:rPr lang="en-US" altLang="zh-TW" sz="1600" dirty="0" smtClean="0">
                <a:solidFill>
                  <a:srgbClr val="0033CC"/>
                </a:solidFill>
              </a:rPr>
              <a:t>11 </a:t>
            </a:r>
            <a:r>
              <a:rPr lang="en-US" altLang="zh-TW" sz="1600" dirty="0">
                <a:solidFill>
                  <a:srgbClr val="0033CC"/>
                </a:solidFill>
              </a:rPr>
              <a:t>students in this </a:t>
            </a:r>
            <a:r>
              <a:rPr lang="en-US" altLang="zh-TW" sz="1600" dirty="0" smtClean="0">
                <a:solidFill>
                  <a:srgbClr val="0033CC"/>
                </a:solidFill>
              </a:rPr>
              <a:t>meeting</a:t>
            </a:r>
            <a:endParaRPr lang="en-US" altLang="zh-TW" sz="1600" dirty="0">
              <a:solidFill>
                <a:srgbClr val="0033CC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4578928" y="1288058"/>
            <a:ext cx="4412672" cy="872729"/>
          </a:xfrm>
          <a:prstGeom prst="wedgeRoundRectCallout">
            <a:avLst>
              <a:gd name="adj1" fmla="val -66733"/>
              <a:gd name="adj2" fmla="val 6536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A parameter must be added to the open function:</a:t>
            </a:r>
          </a:p>
          <a:p>
            <a:r>
              <a:rPr lang="en-HK" sz="1600" dirty="0" smtClean="0">
                <a:solidFill>
                  <a:schemeClr val="tx1"/>
                </a:solidFill>
              </a:rPr>
              <a:t>"a" – Append – will append to the end of the file</a:t>
            </a:r>
          </a:p>
          <a:p>
            <a:r>
              <a:rPr lang="en-HK" sz="1600" dirty="0" smtClean="0">
                <a:solidFill>
                  <a:schemeClr val="tx1"/>
                </a:solidFill>
              </a:rPr>
              <a:t>"w" – Write – will overwrite any existing content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191000" y="2916733"/>
            <a:ext cx="3801340" cy="373460"/>
          </a:xfrm>
          <a:prstGeom prst="wedgeRoundRectCallout">
            <a:avLst>
              <a:gd name="adj1" fmla="val -54723"/>
              <a:gd name="adj2" fmla="val 3731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Open and read the file after the appending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5718464" y="3614687"/>
            <a:ext cx="2971800" cy="684313"/>
          </a:xfrm>
          <a:prstGeom prst="wedgeRoundRectCallout">
            <a:avLst>
              <a:gd name="adj1" fmla="val -40300"/>
              <a:gd name="adj2" fmla="val 10968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"a" – Append – will create a file if the specified file does not exist</a:t>
            </a:r>
          </a:p>
        </p:txBody>
      </p:sp>
    </p:spTree>
    <p:extLst>
      <p:ext uri="{BB962C8B-B14F-4D97-AF65-F5344CB8AC3E}">
        <p14:creationId xmlns:p14="http://schemas.microsoft.com/office/powerpoint/2010/main" val="334361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To delete a file, </a:t>
            </a:r>
            <a:r>
              <a:rPr lang="en-US" sz="2400" dirty="0" err="1" smtClean="0"/>
              <a:t>os</a:t>
            </a:r>
            <a:r>
              <a:rPr lang="en-US" sz="2400" dirty="0" smtClean="0"/>
              <a:t> module must be imported. Files can be deleted by using the </a:t>
            </a:r>
            <a:r>
              <a:rPr lang="en-US" sz="2400" dirty="0" err="1" smtClean="0"/>
              <a:t>os.remove</a:t>
            </a:r>
            <a:r>
              <a:rPr lang="en-US" sz="2400" dirty="0" smtClean="0"/>
              <a:t>() function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752600" y="2548226"/>
            <a:ext cx="6140781" cy="41856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altLang="zh-TW" sz="2400" b="1" u="sng" dirty="0" smtClean="0"/>
              <a:t>Program:</a:t>
            </a:r>
            <a:endParaRPr lang="en-US" altLang="zh-TW" sz="2400" b="1" u="sng" dirty="0" smtClean="0"/>
          </a:p>
          <a:p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altLang="zh-TW" sz="2000" dirty="0"/>
              <a:t> </a:t>
            </a:r>
            <a:r>
              <a:rPr lang="en-US" altLang="zh-TW" sz="2000" dirty="0" err="1"/>
              <a:t>os</a:t>
            </a:r>
            <a:endParaRPr lang="en-US" altLang="zh-TW" sz="2000" dirty="0"/>
          </a:p>
          <a:p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</a:rPr>
              <a:t>while True</a:t>
            </a:r>
            <a:r>
              <a:rPr lang="en-US" altLang="zh-TW" sz="2000" dirty="0"/>
              <a:t>:</a:t>
            </a:r>
          </a:p>
          <a:p>
            <a:r>
              <a:rPr lang="en-US" altLang="zh-TW" sz="2000" dirty="0"/>
              <a:t> </a:t>
            </a:r>
            <a:r>
              <a:rPr lang="en-US" altLang="zh-TW" sz="2000" dirty="0" smtClean="0"/>
              <a:t>   </a:t>
            </a:r>
            <a:r>
              <a:rPr lang="en-US" altLang="zh-TW" sz="2000" dirty="0" smtClean="0">
                <a:solidFill>
                  <a:schemeClr val="accent6">
                    <a:lumMod val="75000"/>
                  </a:schemeClr>
                </a:solidFill>
              </a:rPr>
              <a:t>try</a:t>
            </a:r>
            <a:r>
              <a:rPr lang="en-US" altLang="zh-TW" sz="2000" dirty="0"/>
              <a:t>:</a:t>
            </a:r>
            <a:endParaRPr lang="en-US" altLang="zh-TW" sz="2000" dirty="0" smtClean="0"/>
          </a:p>
          <a:p>
            <a:r>
              <a:rPr lang="en-US" altLang="zh-TW" sz="2000" dirty="0" smtClean="0"/>
              <a:t>    </a:t>
            </a:r>
            <a:r>
              <a:rPr lang="en-US" altLang="zh-TW" sz="2000" dirty="0" err="1"/>
              <a:t>file_path</a:t>
            </a:r>
            <a:r>
              <a:rPr lang="en-US" altLang="zh-TW" sz="2000" dirty="0"/>
              <a:t> = </a:t>
            </a:r>
            <a:r>
              <a:rPr lang="en-US" altLang="zh-TW" sz="2000" dirty="0">
                <a:solidFill>
                  <a:srgbClr val="7030A0"/>
                </a:solidFill>
              </a:rPr>
              <a:t>input</a:t>
            </a:r>
            <a:r>
              <a:rPr lang="en-US" altLang="zh-TW" sz="2000" dirty="0"/>
              <a:t> ( </a:t>
            </a:r>
            <a:r>
              <a:rPr lang="en-US" altLang="zh-TW" sz="2000" dirty="0">
                <a:solidFill>
                  <a:srgbClr val="008000"/>
                </a:solidFill>
              </a:rPr>
              <a:t>"Enter the file name: "</a:t>
            </a:r>
            <a:r>
              <a:rPr lang="en-US" altLang="zh-TW" sz="2000" dirty="0"/>
              <a:t> )</a:t>
            </a:r>
          </a:p>
          <a:p>
            <a:r>
              <a:rPr lang="en-US" altLang="zh-TW" sz="2000" dirty="0" smtClean="0"/>
              <a:t>        </a:t>
            </a:r>
            <a:r>
              <a:rPr lang="en-US" altLang="zh-TW" sz="20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altLang="zh-TW" sz="2000" dirty="0" smtClean="0"/>
              <a:t> </a:t>
            </a:r>
            <a:r>
              <a:rPr lang="en-US" altLang="zh-TW" sz="2000" dirty="0" err="1" smtClean="0"/>
              <a:t>os.path.exists</a:t>
            </a:r>
            <a:r>
              <a:rPr lang="en-US" altLang="zh-TW" sz="2000" dirty="0" smtClean="0"/>
              <a:t>(</a:t>
            </a:r>
            <a:r>
              <a:rPr lang="en-US" altLang="zh-TW" sz="2000" dirty="0" err="1" smtClean="0"/>
              <a:t>file_path</a:t>
            </a:r>
            <a:r>
              <a:rPr lang="en-US" altLang="zh-TW" sz="2000" dirty="0" smtClean="0"/>
              <a:t>):</a:t>
            </a:r>
          </a:p>
          <a:p>
            <a:r>
              <a:rPr lang="en-US" altLang="zh-TW" sz="2000" dirty="0" smtClean="0"/>
              <a:t>            </a:t>
            </a:r>
            <a:r>
              <a:rPr lang="en-US" altLang="zh-TW" sz="2000" dirty="0" err="1"/>
              <a:t>os.remove</a:t>
            </a:r>
            <a:r>
              <a:rPr lang="en-US" altLang="zh-TW" sz="2000" dirty="0"/>
              <a:t>(</a:t>
            </a:r>
            <a:r>
              <a:rPr lang="en-US" altLang="zh-TW" sz="2000" dirty="0" err="1"/>
              <a:t>file_path</a:t>
            </a:r>
            <a:r>
              <a:rPr lang="en-US" altLang="zh-TW" sz="2000" dirty="0"/>
              <a:t>)</a:t>
            </a:r>
          </a:p>
          <a:p>
            <a:r>
              <a:rPr lang="en-US" altLang="zh-TW" sz="2000" dirty="0"/>
              <a:t>            </a:t>
            </a:r>
            <a:r>
              <a:rPr lang="en-US" altLang="zh-TW" sz="2000" dirty="0" smtClean="0">
                <a:solidFill>
                  <a:srgbClr val="7030A0"/>
                </a:solidFill>
              </a:rPr>
              <a:t>print</a:t>
            </a:r>
            <a:r>
              <a:rPr lang="en-US" altLang="zh-TW" sz="2000" dirty="0" smtClean="0"/>
              <a:t> (</a:t>
            </a:r>
            <a:r>
              <a:rPr lang="en-US" altLang="zh-TW" sz="2000" dirty="0" smtClean="0">
                <a:solidFill>
                  <a:srgbClr val="008000"/>
                </a:solidFill>
              </a:rPr>
              <a:t>"</a:t>
            </a:r>
            <a:r>
              <a:rPr lang="en-US" altLang="zh-TW" sz="2000" dirty="0">
                <a:solidFill>
                  <a:srgbClr val="008000"/>
                </a:solidFill>
              </a:rPr>
              <a:t>The file \""</a:t>
            </a:r>
            <a:r>
              <a:rPr lang="en-US" altLang="zh-TW" sz="2000" dirty="0"/>
              <a:t>+</a:t>
            </a:r>
            <a:r>
              <a:rPr lang="en-US" altLang="zh-TW" sz="2000" dirty="0" err="1"/>
              <a:t>file_path</a:t>
            </a:r>
            <a:r>
              <a:rPr lang="en-US" altLang="zh-TW" sz="2000" dirty="0"/>
              <a:t>+</a:t>
            </a:r>
            <a:r>
              <a:rPr lang="en-US" altLang="zh-TW" sz="2000" dirty="0">
                <a:solidFill>
                  <a:srgbClr val="008000"/>
                </a:solidFill>
              </a:rPr>
              <a:t>"\" removed"</a:t>
            </a:r>
            <a:r>
              <a:rPr lang="en-US" altLang="zh-TW" sz="2000" dirty="0"/>
              <a:t>)</a:t>
            </a:r>
          </a:p>
          <a:p>
            <a:r>
              <a:rPr lang="en-US" altLang="zh-TW" sz="2000" dirty="0"/>
              <a:t>            </a:t>
            </a: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</a:p>
          <a:p>
            <a:r>
              <a:rPr lang="en-US" altLang="zh-TW" sz="2000" dirty="0"/>
              <a:t>        </a:t>
            </a: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altLang="zh-TW" sz="2000" dirty="0"/>
              <a:t>:</a:t>
            </a:r>
          </a:p>
          <a:p>
            <a:r>
              <a:rPr lang="en-US" altLang="zh-TW" sz="2000" dirty="0"/>
              <a:t>            </a:t>
            </a:r>
            <a:r>
              <a:rPr lang="en-US" altLang="zh-TW" sz="2000" dirty="0" smtClean="0">
                <a:solidFill>
                  <a:srgbClr val="7030A0"/>
                </a:solidFill>
              </a:rPr>
              <a:t>print</a:t>
            </a:r>
            <a:r>
              <a:rPr lang="en-US" altLang="zh-TW" sz="2000" dirty="0" smtClean="0"/>
              <a:t> (</a:t>
            </a:r>
            <a:r>
              <a:rPr lang="en-US" altLang="zh-TW" sz="2000" dirty="0" smtClean="0">
                <a:solidFill>
                  <a:srgbClr val="008000"/>
                </a:solidFill>
              </a:rPr>
              <a:t>"</a:t>
            </a:r>
            <a:r>
              <a:rPr lang="en-US" altLang="zh-TW" sz="2000" dirty="0">
                <a:solidFill>
                  <a:srgbClr val="008000"/>
                </a:solidFill>
              </a:rPr>
              <a:t>The file \""</a:t>
            </a:r>
            <a:r>
              <a:rPr lang="en-US" altLang="zh-TW" sz="2000" dirty="0"/>
              <a:t>+</a:t>
            </a:r>
            <a:r>
              <a:rPr lang="en-US" altLang="zh-TW" sz="2000" dirty="0" err="1"/>
              <a:t>file_path</a:t>
            </a:r>
            <a:r>
              <a:rPr lang="en-US" altLang="zh-TW" sz="2000" dirty="0"/>
              <a:t>+</a:t>
            </a:r>
            <a:r>
              <a:rPr lang="en-US" altLang="zh-TW" sz="2000" dirty="0">
                <a:solidFill>
                  <a:srgbClr val="008000"/>
                </a:solidFill>
              </a:rPr>
              <a:t>"\" does not exist"</a:t>
            </a:r>
            <a:r>
              <a:rPr lang="en-US" altLang="zh-TW" sz="2000" dirty="0"/>
              <a:t>)</a:t>
            </a:r>
          </a:p>
          <a:p>
            <a:r>
              <a:rPr lang="en-US" altLang="zh-TW" sz="2000" dirty="0"/>
              <a:t>    </a:t>
            </a: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</a:rPr>
              <a:t>except</a:t>
            </a:r>
            <a:r>
              <a:rPr lang="en-US" altLang="zh-TW" sz="2000" dirty="0"/>
              <a:t>:</a:t>
            </a:r>
          </a:p>
          <a:p>
            <a:r>
              <a:rPr lang="en-US" altLang="zh-TW" sz="2000" dirty="0"/>
              <a:t>        </a:t>
            </a:r>
            <a:r>
              <a:rPr lang="en-US" altLang="zh-TW" sz="2000" dirty="0" smtClean="0">
                <a:solidFill>
                  <a:srgbClr val="7030A0"/>
                </a:solidFill>
              </a:rPr>
              <a:t>print</a:t>
            </a:r>
            <a:r>
              <a:rPr lang="en-US" altLang="zh-TW" sz="2000" dirty="0" smtClean="0"/>
              <a:t> (</a:t>
            </a:r>
            <a:r>
              <a:rPr lang="en-US" altLang="zh-TW" sz="2000" dirty="0" smtClean="0">
                <a:solidFill>
                  <a:srgbClr val="008000"/>
                </a:solidFill>
              </a:rPr>
              <a:t>"</a:t>
            </a:r>
            <a:r>
              <a:rPr lang="en-US" altLang="zh-TW" sz="2000" dirty="0">
                <a:solidFill>
                  <a:srgbClr val="008000"/>
                </a:solidFill>
              </a:rPr>
              <a:t>The file \""</a:t>
            </a:r>
            <a:r>
              <a:rPr lang="en-US" altLang="zh-TW" sz="2000" dirty="0"/>
              <a:t>+</a:t>
            </a:r>
            <a:r>
              <a:rPr lang="en-US" altLang="zh-TW" sz="2000" dirty="0" err="1"/>
              <a:t>file_path</a:t>
            </a:r>
            <a:r>
              <a:rPr lang="en-US" altLang="zh-TW" sz="2000" dirty="0"/>
              <a:t>+</a:t>
            </a:r>
            <a:r>
              <a:rPr lang="en-US" altLang="zh-TW" sz="2000" dirty="0">
                <a:solidFill>
                  <a:srgbClr val="008000"/>
                </a:solidFill>
              </a:rPr>
              <a:t>"\" cannot be deleted"</a:t>
            </a:r>
            <a:r>
              <a:rPr lang="en-US" altLang="zh-TW" sz="2000" dirty="0"/>
              <a:t>)</a:t>
            </a:r>
          </a:p>
          <a:p>
            <a:endParaRPr lang="en-US" altLang="zh-TW" sz="2400" dirty="0" smtClean="0"/>
          </a:p>
        </p:txBody>
      </p:sp>
      <p:sp>
        <p:nvSpPr>
          <p:cNvPr id="7" name="Rounded Rectangular Callout 6"/>
          <p:cNvSpPr/>
          <p:nvPr/>
        </p:nvSpPr>
        <p:spPr>
          <a:xfrm>
            <a:off x="5257800" y="4191000"/>
            <a:ext cx="2971800" cy="565200"/>
          </a:xfrm>
          <a:prstGeom prst="wedgeRoundRectCallout">
            <a:avLst>
              <a:gd name="adj1" fmla="val -65300"/>
              <a:gd name="adj2" fmla="val 2542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err="1" smtClean="0">
                <a:solidFill>
                  <a:schemeClr val="tx1"/>
                </a:solidFill>
              </a:rPr>
              <a:t>PermissionError</a:t>
            </a:r>
            <a:r>
              <a:rPr lang="en-HK" sz="1600" dirty="0" smtClean="0">
                <a:solidFill>
                  <a:schemeClr val="tx1"/>
                </a:solidFill>
              </a:rPr>
              <a:t> exception may raise if the file is read-only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0500" y="2398713"/>
            <a:ext cx="4800600" cy="13676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altLang="zh-TW" sz="2400" b="1" u="sng" dirty="0" smtClean="0"/>
              <a:t>Output:</a:t>
            </a:r>
            <a:endParaRPr lang="en-US" altLang="zh-TW" sz="2400" b="1" u="sng" dirty="0" smtClean="0"/>
          </a:p>
          <a:p>
            <a:r>
              <a:rPr lang="en-US" altLang="zh-TW" sz="1600" dirty="0">
                <a:solidFill>
                  <a:srgbClr val="0033CC"/>
                </a:solidFill>
              </a:rPr>
              <a:t>Enter the file name: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newMeetingAttendanceList.xls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rgbClr val="0033CC"/>
                </a:solidFill>
              </a:rPr>
              <a:t>The file "</a:t>
            </a:r>
            <a:r>
              <a:rPr lang="en-US" altLang="zh-TW" sz="1600" dirty="0" smtClean="0">
                <a:solidFill>
                  <a:srgbClr val="0033CC"/>
                </a:solidFill>
              </a:rPr>
              <a:t>newMeetingAttendanceList.xls" does not exist</a:t>
            </a:r>
            <a:endParaRPr lang="en-US" altLang="zh-TW" sz="1600" dirty="0">
              <a:solidFill>
                <a:srgbClr val="0033CC"/>
              </a:solidFill>
            </a:endParaRPr>
          </a:p>
          <a:p>
            <a:r>
              <a:rPr lang="en-US" altLang="zh-TW" sz="1600" dirty="0" smtClean="0">
                <a:solidFill>
                  <a:srgbClr val="0033CC"/>
                </a:solidFill>
              </a:rPr>
              <a:t>Enter </a:t>
            </a:r>
            <a:r>
              <a:rPr lang="en-US" altLang="zh-TW" sz="1600" dirty="0">
                <a:solidFill>
                  <a:srgbClr val="0033CC"/>
                </a:solidFill>
              </a:rPr>
              <a:t>the file name</a:t>
            </a:r>
            <a:r>
              <a:rPr lang="en-US" altLang="zh-TW" sz="1600" dirty="0" smtClean="0">
                <a:solidFill>
                  <a:srgbClr val="0033CC"/>
                </a:solidFill>
              </a:rPr>
              <a:t>: </a:t>
            </a:r>
            <a:r>
              <a:rPr lang="en-US" altLang="zh-TW" sz="1600" b="1" dirty="0">
                <a:solidFill>
                  <a:schemeClr val="tx1"/>
                </a:solidFill>
              </a:rPr>
              <a:t>newMe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etingAttendanceList.csv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dirty="0" smtClean="0">
                <a:solidFill>
                  <a:srgbClr val="0033CC"/>
                </a:solidFill>
              </a:rPr>
              <a:t>The </a:t>
            </a:r>
            <a:r>
              <a:rPr lang="en-US" altLang="zh-TW" sz="1600" dirty="0">
                <a:solidFill>
                  <a:srgbClr val="0033CC"/>
                </a:solidFill>
              </a:rPr>
              <a:t>file "newMeetingAttendanceList.csv" </a:t>
            </a:r>
            <a:r>
              <a:rPr lang="en-US" altLang="zh-TW" sz="1600" dirty="0" smtClean="0">
                <a:solidFill>
                  <a:srgbClr val="0033CC"/>
                </a:solidFill>
              </a:rPr>
              <a:t>removed</a:t>
            </a:r>
            <a:endParaRPr lang="en-US" altLang="zh-TW" sz="1600" dirty="0">
              <a:solidFill>
                <a:srgbClr val="0033CC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80975" y="4191000"/>
            <a:ext cx="1381125" cy="866862"/>
          </a:xfrm>
          <a:prstGeom prst="wedgeRoundRectCallout">
            <a:avLst>
              <a:gd name="adj1" fmla="val 94699"/>
              <a:gd name="adj2" fmla="val -3610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Check file exists before deleting it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180975" y="3505200"/>
            <a:ext cx="1381125" cy="579438"/>
          </a:xfrm>
          <a:prstGeom prst="wedgeRoundRectCallout">
            <a:avLst>
              <a:gd name="adj1" fmla="val 79527"/>
              <a:gd name="adj2" fmla="val 4190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Prompt for filename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180973" y="5209443"/>
            <a:ext cx="1381125" cy="595362"/>
          </a:xfrm>
          <a:prstGeom prst="wedgeRoundRectCallout">
            <a:avLst>
              <a:gd name="adj1" fmla="val 96768"/>
              <a:gd name="adj2" fmla="val 869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If file does not exist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80973" y="6010188"/>
            <a:ext cx="1381125" cy="595362"/>
          </a:xfrm>
          <a:prstGeom prst="wedgeRoundRectCallout">
            <a:avLst>
              <a:gd name="adj1" fmla="val 95389"/>
              <a:gd name="adj2" fmla="val 3268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HK" sz="1600" dirty="0" smtClean="0">
                <a:solidFill>
                  <a:schemeClr val="tx1"/>
                </a:solidFill>
              </a:rPr>
              <a:t>If file cannot be deleted</a:t>
            </a:r>
          </a:p>
        </p:txBody>
      </p:sp>
    </p:spTree>
    <p:extLst>
      <p:ext uri="{BB962C8B-B14F-4D97-AF65-F5344CB8AC3E}">
        <p14:creationId xmlns:p14="http://schemas.microsoft.com/office/powerpoint/2010/main" val="2634063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Python </a:t>
            </a:r>
            <a:r>
              <a:rPr lang="en-US" dirty="0" err="1"/>
              <a:t>RegEx</a:t>
            </a:r>
            <a:endParaRPr lang="en-US" dirty="0"/>
          </a:p>
          <a:p>
            <a:pPr lvl="1"/>
            <a:r>
              <a:rPr lang="en-US" sz="2700" dirty="0">
                <a:hlinkClick r:id="rId2"/>
              </a:rPr>
              <a:t>https://www.w3schools.com/python/python_regex.asp</a:t>
            </a:r>
            <a:endParaRPr lang="en-US" sz="2700" dirty="0"/>
          </a:p>
          <a:p>
            <a:r>
              <a:rPr lang="en-US" dirty="0"/>
              <a:t>A Guide to the Newer Python String Format Techniques</a:t>
            </a:r>
          </a:p>
          <a:p>
            <a:pPr lvl="1"/>
            <a:r>
              <a:rPr lang="en-US" dirty="0">
                <a:hlinkClick r:id="rId3"/>
              </a:rPr>
              <a:t>https://realpython.com/python-formatted-output/</a:t>
            </a:r>
            <a:endParaRPr lang="en-US" dirty="0"/>
          </a:p>
          <a:p>
            <a:r>
              <a:rPr lang="en-US" dirty="0"/>
              <a:t>Python String Formatting Best Practices</a:t>
            </a:r>
          </a:p>
          <a:p>
            <a:pPr lvl="1"/>
            <a:r>
              <a:rPr lang="en-US" dirty="0">
                <a:hlinkClick r:id="rId4"/>
              </a:rPr>
              <a:t>https://realpython.com/python-string-formatting/#1-old-style-string-formatting-operator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657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pitchFamily="18" charset="-120"/>
              </a:rPr>
              <a:t>End.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27333</TotalTime>
  <Words>4350</Words>
  <Application>Microsoft Office PowerPoint</Application>
  <PresentationFormat>On-screen Show (4:3)</PresentationFormat>
  <Paragraphs>705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新細明體</vt:lpstr>
      <vt:lpstr>Arial</vt:lpstr>
      <vt:lpstr>Calibri</vt:lpstr>
      <vt:lpstr>Times New Roman</vt:lpstr>
      <vt:lpstr>Kelvin's Design</vt:lpstr>
      <vt:lpstr>File Handling</vt:lpstr>
      <vt:lpstr>Lesson Intended Learning Outcomes</vt:lpstr>
      <vt:lpstr>Python File Handling</vt:lpstr>
      <vt:lpstr>File Opening</vt:lpstr>
      <vt:lpstr>Reading From Text File</vt:lpstr>
      <vt:lpstr>What is a File Handler?</vt:lpstr>
      <vt:lpstr>File Processing</vt:lpstr>
      <vt:lpstr>The newline Character</vt:lpstr>
      <vt:lpstr>File Handler as a Sequence</vt:lpstr>
      <vt:lpstr>Remove Extra Newline Characters</vt:lpstr>
      <vt:lpstr>Counting Lines in a File</vt:lpstr>
      <vt:lpstr>When Files are Missing</vt:lpstr>
      <vt:lpstr>Handling bad file names using try except</vt:lpstr>
      <vt:lpstr>Searching Through a File</vt:lpstr>
      <vt:lpstr>Skipping with continue</vt:lpstr>
      <vt:lpstr>Using in to select lines</vt:lpstr>
      <vt:lpstr>Regular Expression (RegEx)</vt:lpstr>
      <vt:lpstr>RegEx in Python</vt:lpstr>
      <vt:lpstr>Metacharacters</vt:lpstr>
      <vt:lpstr>Special Sequences \</vt:lpstr>
      <vt:lpstr>Sets [ ]</vt:lpstr>
      <vt:lpstr>The findall() function</vt:lpstr>
      <vt:lpstr>The search() Function</vt:lpstr>
      <vt:lpstr>The split() Function</vt:lpstr>
      <vt:lpstr>Match object</vt:lpstr>
      <vt:lpstr>Match object</vt:lpstr>
      <vt:lpstr>Testing your python regular expression</vt:lpstr>
      <vt:lpstr>Perform multiple search on Match object</vt:lpstr>
      <vt:lpstr>Formatted String Literals / f-Strings</vt:lpstr>
      <vt:lpstr>Formatted String Literal / f-Strings</vt:lpstr>
      <vt:lpstr>Example in f-strings</vt:lpstr>
      <vt:lpstr>Writing to an existing file</vt:lpstr>
      <vt:lpstr>Deleting files</vt:lpstr>
      <vt:lpstr>Reference</vt:lpstr>
      <vt:lpstr>End.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184</cp:revision>
  <dcterms:created xsi:type="dcterms:W3CDTF">2007-08-16T02:12:36Z</dcterms:created>
  <dcterms:modified xsi:type="dcterms:W3CDTF">2021-11-08T02:23:22Z</dcterms:modified>
</cp:coreProperties>
</file>