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1"/>
  </p:notesMasterIdLst>
  <p:sldIdLst>
    <p:sldId id="363" r:id="rId2"/>
    <p:sldId id="258" r:id="rId3"/>
    <p:sldId id="455" r:id="rId4"/>
    <p:sldId id="439" r:id="rId5"/>
    <p:sldId id="367" r:id="rId6"/>
    <p:sldId id="421" r:id="rId7"/>
    <p:sldId id="420" r:id="rId8"/>
    <p:sldId id="440" r:id="rId9"/>
    <p:sldId id="441" r:id="rId10"/>
    <p:sldId id="442" r:id="rId11"/>
    <p:sldId id="448" r:id="rId12"/>
    <p:sldId id="451" r:id="rId13"/>
    <p:sldId id="450" r:id="rId14"/>
    <p:sldId id="452" r:id="rId15"/>
    <p:sldId id="454" r:id="rId16"/>
    <p:sldId id="457" r:id="rId17"/>
    <p:sldId id="458" r:id="rId18"/>
    <p:sldId id="362" r:id="rId19"/>
    <p:sldId id="302" r:id="rId2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5F6F7"/>
    <a:srgbClr val="F55D4B"/>
    <a:srgbClr val="95A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79592" autoAdjust="0"/>
  </p:normalViewPr>
  <p:slideViewPr>
    <p:cSldViewPr>
      <p:cViewPr varScale="1">
        <p:scale>
          <a:sx n="123" d="100"/>
          <a:sy n="123" d="100"/>
        </p:scale>
        <p:origin x="10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Learning Content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Module Title</a:t>
            </a:r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Module Code</a:t>
            </a:r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798" r:id="rId7"/>
    <p:sldLayoutId id="2147483799" r:id="rId8"/>
    <p:sldLayoutId id="2147483801" r:id="rId9"/>
    <p:sldLayoutId id="2147483803" r:id="rId10"/>
    <p:sldLayoutId id="2147483804" r:id="rId11"/>
    <p:sldLayoutId id="2147483800" r:id="rId12"/>
    <p:sldLayoutId id="2147483806" r:id="rId13"/>
    <p:sldLayoutId id="2147483807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vlv/Tkinter-By-Example/blob/master/Tkinter-By-Example.pdf" TargetMode="External"/><Relationship Id="rId2" Type="http://schemas.openxmlformats.org/officeDocument/2006/relationships/hyperlink" Target="https://www.python-course.eu/tkinter_variable_classes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ackoverflow.com/questions/7546050/switch-between-two-frames-in-tkinter" TargetMode="External"/><Relationship Id="rId4" Type="http://schemas.openxmlformats.org/officeDocument/2006/relationships/hyperlink" Target="https://datatofish.com/entry-box-tkinter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err="1">
                <a:ea typeface="新細明體" pitchFamily="18" charset="-120"/>
              </a:rPr>
              <a:t>Tkinter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ea typeface="新細明體" pitchFamily="18" charset="-120"/>
              </a:rPr>
              <a:t>Chapter 07a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Upon completion of this lesson, you should be able to:</a:t>
            </a:r>
          </a:p>
          <a:p>
            <a:pPr lvl="1"/>
            <a:r>
              <a:rPr lang="en-US" altLang="en-US" dirty="0"/>
              <a:t>Introduction to Python GUI frameworks</a:t>
            </a:r>
          </a:p>
          <a:p>
            <a:pPr lvl="1"/>
            <a:r>
              <a:rPr lang="en-US" altLang="en-US" dirty="0" err="1"/>
              <a:t>Tkinter</a:t>
            </a:r>
            <a:r>
              <a:rPr lang="en-US" altLang="en-US" dirty="0"/>
              <a:t> Hello World</a:t>
            </a:r>
          </a:p>
          <a:p>
            <a:pPr lvl="1"/>
            <a:r>
              <a:rPr lang="en-US" altLang="en-US" dirty="0"/>
              <a:t>Using classes with </a:t>
            </a:r>
            <a:r>
              <a:rPr lang="en-US" altLang="en-US" dirty="0" err="1"/>
              <a:t>Tkinter</a:t>
            </a:r>
            <a:endParaRPr lang="en-US" altLang="en-US" dirty="0"/>
          </a:p>
          <a:p>
            <a:pPr lvl="1"/>
            <a:r>
              <a:rPr lang="en-US" altLang="en-US" dirty="0"/>
              <a:t>Basic </a:t>
            </a:r>
            <a:r>
              <a:rPr lang="en-US" altLang="en-US" dirty="0" err="1"/>
              <a:t>Tkinter</a:t>
            </a:r>
            <a:r>
              <a:rPr lang="en-US" altLang="en-US" dirty="0"/>
              <a:t> Widgets, such as Label, Button, Entry, </a:t>
            </a:r>
            <a:r>
              <a:rPr lang="en-US" altLang="en-US" dirty="0" err="1"/>
              <a:t>OptionMenu</a:t>
            </a:r>
            <a:r>
              <a:rPr lang="en-US" altLang="en-US" dirty="0"/>
              <a:t>, </a:t>
            </a:r>
            <a:r>
              <a:rPr lang="en-US" altLang="en-US" dirty="0" err="1"/>
              <a:t>Radiobutton</a:t>
            </a:r>
            <a:r>
              <a:rPr lang="en-US" altLang="en-US" dirty="0"/>
              <a:t>, </a:t>
            </a:r>
            <a:r>
              <a:rPr lang="en-US" altLang="en-US" dirty="0" err="1"/>
              <a:t>Checkbutton</a:t>
            </a:r>
            <a:r>
              <a:rPr lang="en-US" altLang="en-US" dirty="0"/>
              <a:t>, </a:t>
            </a:r>
            <a:r>
              <a:rPr lang="en-US" dirty="0" err="1"/>
              <a:t>ScrolledText</a:t>
            </a:r>
            <a:endParaRPr lang="en-US" dirty="0"/>
          </a:p>
          <a:p>
            <a:pPr lvl="1"/>
            <a:r>
              <a:rPr lang="en-US" dirty="0"/>
              <a:t>Variable Classes in </a:t>
            </a:r>
            <a:r>
              <a:rPr lang="en-US" dirty="0" err="1"/>
              <a:t>Tkinter</a:t>
            </a:r>
            <a:r>
              <a:rPr lang="en-US" dirty="0"/>
              <a:t> Library</a:t>
            </a:r>
            <a:endParaRPr lang="en-US" altLang="en-US" dirty="0"/>
          </a:p>
          <a:p>
            <a:pPr lvl="2"/>
            <a:endParaRPr lang="en-US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GUI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Python has a lot of GUI frameworks, popular ones including </a:t>
            </a:r>
            <a:r>
              <a:rPr lang="en-US" dirty="0" err="1"/>
              <a:t>Tkinter</a:t>
            </a:r>
            <a:r>
              <a:rPr lang="en-US" dirty="0"/>
              <a:t> and PyQt5</a:t>
            </a:r>
          </a:p>
          <a:p>
            <a:r>
              <a:rPr lang="en-US" b="1" dirty="0" err="1"/>
              <a:t>Tkinter</a:t>
            </a:r>
            <a:r>
              <a:rPr lang="en-US" dirty="0"/>
              <a:t> is used as introduction to GUI in Python</a:t>
            </a:r>
          </a:p>
          <a:p>
            <a:pPr lvl="1"/>
            <a:r>
              <a:rPr lang="en-US" dirty="0"/>
              <a:t>It is the only framework that's built into the </a:t>
            </a:r>
            <a:r>
              <a:rPr lang="en-US" b="1" dirty="0"/>
              <a:t>Python standard library</a:t>
            </a:r>
          </a:p>
          <a:p>
            <a:pPr lvl="1"/>
            <a:r>
              <a:rPr lang="en-US" dirty="0"/>
              <a:t>It is </a:t>
            </a:r>
            <a:r>
              <a:rPr lang="en-US" b="1" dirty="0"/>
              <a:t>cross-platform</a:t>
            </a:r>
            <a:r>
              <a:rPr lang="en-US" dirty="0"/>
              <a:t>, the same code works on Windows, </a:t>
            </a:r>
            <a:r>
              <a:rPr lang="en-US" dirty="0" err="1"/>
              <a:t>macOS</a:t>
            </a:r>
            <a:r>
              <a:rPr lang="en-US" dirty="0"/>
              <a:t>, and Linux</a:t>
            </a:r>
          </a:p>
          <a:p>
            <a:pPr lvl="1"/>
            <a:r>
              <a:rPr lang="en-US" dirty="0"/>
              <a:t>Visual elements are </a:t>
            </a:r>
            <a:r>
              <a:rPr lang="en-US" b="1" dirty="0"/>
              <a:t>rendered using native operating system elements</a:t>
            </a:r>
            <a:r>
              <a:rPr lang="en-US" dirty="0"/>
              <a:t>, hence applications built with </a:t>
            </a:r>
            <a:r>
              <a:rPr lang="en-US" dirty="0" err="1"/>
              <a:t>Tkinter</a:t>
            </a:r>
            <a:r>
              <a:rPr lang="en-US" dirty="0"/>
              <a:t> look like they belong on the platform where they're run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21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Tkinter</a:t>
            </a:r>
            <a:r>
              <a:rPr lang="en-US" dirty="0"/>
              <a:t> Hello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is the simplest GUI programming in Hello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533400" y="2667000"/>
            <a:ext cx="5805956" cy="1905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tkinter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800" dirty="0">
                <a:solidFill>
                  <a:schemeClr val="tx1"/>
                </a:solidFill>
              </a:rPr>
              <a:t> Label, </a:t>
            </a:r>
            <a:r>
              <a:rPr lang="en-US" sz="2800" dirty="0" err="1">
                <a:solidFill>
                  <a:schemeClr val="tx1"/>
                </a:solidFill>
              </a:rPr>
              <a:t>mainloop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Label(text=</a:t>
            </a:r>
            <a:r>
              <a:rPr lang="en-US" sz="2800" dirty="0">
                <a:solidFill>
                  <a:srgbClr val="008000"/>
                </a:solidFill>
              </a:rPr>
              <a:t>"Hello World"</a:t>
            </a:r>
            <a:r>
              <a:rPr lang="en-US" sz="2800" dirty="0">
                <a:solidFill>
                  <a:schemeClr val="tx1"/>
                </a:solidFill>
              </a:rPr>
              <a:t>).pack()</a:t>
            </a:r>
          </a:p>
          <a:p>
            <a:pPr marL="0" indent="0">
              <a:buNone/>
            </a:pPr>
            <a:r>
              <a:rPr lang="en-US" sz="2800" dirty="0" err="1">
                <a:solidFill>
                  <a:schemeClr val="tx1"/>
                </a:solidFill>
              </a:rPr>
              <a:t>mainloop</a:t>
            </a:r>
            <a:r>
              <a:rPr lang="en-US" sz="2800" dirty="0">
                <a:solidFill>
                  <a:schemeClr val="tx1"/>
                </a:solidFill>
              </a:rPr>
              <a:t>()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4727448"/>
            <a:ext cx="3212374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0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5410200" cy="1143000"/>
          </a:xfrm>
        </p:spPr>
        <p:txBody>
          <a:bodyPr/>
          <a:lstStyle/>
          <a:p>
            <a:r>
              <a:rPr lang="en-US" dirty="0" err="1"/>
              <a:t>Tkinter</a:t>
            </a:r>
            <a:r>
              <a:rPr lang="en-US" dirty="0"/>
              <a:t> Hello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490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Program: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600" dirty="0"/>
              <a:t> </a:t>
            </a:r>
            <a:r>
              <a:rPr lang="en-US" sz="2600" dirty="0" err="1"/>
              <a:t>tkinter</a:t>
            </a:r>
            <a:r>
              <a:rPr lang="en-US" sz="2600" dirty="0"/>
              <a:t>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as</a:t>
            </a:r>
            <a:r>
              <a:rPr lang="en-US" sz="2600" dirty="0"/>
              <a:t> </a:t>
            </a:r>
            <a:r>
              <a:rPr lang="en-US" sz="2600" dirty="0" err="1"/>
              <a:t>tk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root = </a:t>
            </a:r>
            <a:r>
              <a:rPr lang="en-US" sz="2600" dirty="0" err="1"/>
              <a:t>tk.Tk</a:t>
            </a:r>
            <a:r>
              <a:rPr lang="en-US" sz="2600" dirty="0"/>
              <a:t>()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label = </a:t>
            </a:r>
            <a:r>
              <a:rPr lang="en-US" sz="2600" dirty="0" err="1"/>
              <a:t>tk.Label</a:t>
            </a:r>
            <a:r>
              <a:rPr lang="en-US" sz="2600" dirty="0"/>
              <a:t> (root, text=</a:t>
            </a:r>
            <a:r>
              <a:rPr lang="en-US" sz="2600" dirty="0">
                <a:solidFill>
                  <a:srgbClr val="00B050"/>
                </a:solidFill>
              </a:rPr>
              <a:t>"Hello World"</a:t>
            </a:r>
            <a:r>
              <a:rPr lang="en-US" sz="2600" dirty="0"/>
              <a:t>, </a:t>
            </a:r>
            <a:r>
              <a:rPr lang="en-US" sz="2600" dirty="0" err="1"/>
              <a:t>padx</a:t>
            </a:r>
            <a:r>
              <a:rPr lang="en-US" sz="2600" dirty="0"/>
              <a:t>=100, </a:t>
            </a:r>
            <a:r>
              <a:rPr lang="en-US" sz="2600" dirty="0" err="1"/>
              <a:t>pady</a:t>
            </a:r>
            <a:r>
              <a:rPr lang="en-US" sz="2600" dirty="0"/>
              <a:t>=10)</a:t>
            </a:r>
          </a:p>
          <a:p>
            <a:pPr marL="0" indent="0">
              <a:buNone/>
            </a:pPr>
            <a:r>
              <a:rPr lang="en-US" sz="2600" dirty="0" err="1"/>
              <a:t>label.pack</a:t>
            </a:r>
            <a:r>
              <a:rPr lang="en-US" sz="2600" dirty="0"/>
              <a:t>()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 err="1"/>
              <a:t>root.mainloop</a:t>
            </a:r>
            <a:r>
              <a:rPr lang="en-US" sz="2600" dirty="0"/>
              <a:t>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066665"/>
            <a:ext cx="3464417" cy="9144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28600" y="3087427"/>
            <a:ext cx="5867400" cy="798773"/>
            <a:chOff x="228600" y="3087427"/>
            <a:chExt cx="5867400" cy="798773"/>
          </a:xfrm>
        </p:grpSpPr>
        <p:sp>
          <p:nvSpPr>
            <p:cNvPr id="7" name="Rectangle 6"/>
            <p:cNvSpPr/>
            <p:nvPr/>
          </p:nvSpPr>
          <p:spPr>
            <a:xfrm>
              <a:off x="228600" y="3505200"/>
              <a:ext cx="20574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8" name="Rounded Rectangular Callout 7"/>
            <p:cNvSpPr/>
            <p:nvPr/>
          </p:nvSpPr>
          <p:spPr>
            <a:xfrm>
              <a:off x="2864640" y="3087427"/>
              <a:ext cx="3231360" cy="408242"/>
            </a:xfrm>
            <a:prstGeom prst="wedgeRoundRectCallout">
              <a:avLst>
                <a:gd name="adj1" fmla="val -67767"/>
                <a:gd name="adj2" fmla="val 53972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HK" dirty="0"/>
                <a:t>2. Creates the overall </a:t>
              </a:r>
              <a:r>
                <a:rPr lang="en-HK" dirty="0" err="1"/>
                <a:t>tk</a:t>
              </a:r>
              <a:r>
                <a:rPr lang="en-HK" dirty="0"/>
                <a:t> window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00200" y="3546462"/>
            <a:ext cx="4298159" cy="1254138"/>
            <a:chOff x="1600200" y="3546462"/>
            <a:chExt cx="4298159" cy="1254138"/>
          </a:xfrm>
        </p:grpSpPr>
        <p:sp>
          <p:nvSpPr>
            <p:cNvPr id="28" name="Rectangle 27"/>
            <p:cNvSpPr/>
            <p:nvPr/>
          </p:nvSpPr>
          <p:spPr>
            <a:xfrm>
              <a:off x="1600200" y="4419600"/>
              <a:ext cx="7620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31" name="Rounded Rectangular Callout 30"/>
            <p:cNvSpPr/>
            <p:nvPr/>
          </p:nvSpPr>
          <p:spPr>
            <a:xfrm>
              <a:off x="2864640" y="3546462"/>
              <a:ext cx="3033719" cy="408242"/>
            </a:xfrm>
            <a:prstGeom prst="wedgeRoundRectCallout">
              <a:avLst>
                <a:gd name="adj1" fmla="val -72372"/>
                <a:gd name="adj2" fmla="val 150410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HK" dirty="0"/>
                <a:t>3. Creates the Label </a:t>
              </a:r>
              <a:r>
                <a:rPr lang="en-HK" dirty="0" err="1"/>
                <a:t>Tk</a:t>
              </a:r>
              <a:r>
                <a:rPr lang="en-HK" dirty="0"/>
                <a:t> widget</a:t>
              </a:r>
            </a:p>
          </p:txBody>
        </p:sp>
      </p:grpSp>
      <p:sp>
        <p:nvSpPr>
          <p:cNvPr id="34" name="Rounded Rectangular Callout 33"/>
          <p:cNvSpPr/>
          <p:nvPr/>
        </p:nvSpPr>
        <p:spPr>
          <a:xfrm>
            <a:off x="2133600" y="5001390"/>
            <a:ext cx="5486400" cy="408242"/>
          </a:xfrm>
          <a:prstGeom prst="wedgeRoundRectCallout">
            <a:avLst>
              <a:gd name="adj1" fmla="val -36268"/>
              <a:gd name="adj2" fmla="val -953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/>
              <a:t>4. Parent </a:t>
            </a:r>
            <a:r>
              <a:rPr lang="en-HK" dirty="0" err="1"/>
              <a:t>Tk</a:t>
            </a:r>
            <a:r>
              <a:rPr lang="en-HK" dirty="0"/>
              <a:t> widget (i.e. put in root instance in this case)</a:t>
            </a:r>
          </a:p>
        </p:txBody>
      </p:sp>
      <p:sp>
        <p:nvSpPr>
          <p:cNvPr id="10" name="Left Brace 9"/>
          <p:cNvSpPr/>
          <p:nvPr/>
        </p:nvSpPr>
        <p:spPr>
          <a:xfrm rot="5400000">
            <a:off x="7085153" y="2949435"/>
            <a:ext cx="403298" cy="2776885"/>
          </a:xfrm>
          <a:prstGeom prst="leftBrace">
            <a:avLst>
              <a:gd name="adj1" fmla="val 55569"/>
              <a:gd name="adj2" fmla="val 26217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ounded Rectangle 10"/>
          <p:cNvSpPr/>
          <p:nvPr/>
        </p:nvSpPr>
        <p:spPr>
          <a:xfrm>
            <a:off x="6949422" y="3137413"/>
            <a:ext cx="1948660" cy="83923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/>
              <a:t>5. Horizontal and vertical paddings of label</a:t>
            </a:r>
          </a:p>
        </p:txBody>
      </p:sp>
      <p:sp>
        <p:nvSpPr>
          <p:cNvPr id="36" name="Rounded Rectangular Callout 35"/>
          <p:cNvSpPr/>
          <p:nvPr/>
        </p:nvSpPr>
        <p:spPr>
          <a:xfrm>
            <a:off x="304800" y="5489667"/>
            <a:ext cx="3276600" cy="408242"/>
          </a:xfrm>
          <a:prstGeom prst="wedgeRoundRectCallout">
            <a:avLst>
              <a:gd name="adj1" fmla="val -16511"/>
              <a:gd name="adj2" fmla="val -8912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/>
              <a:t>6. Placing the label into the root</a:t>
            </a:r>
          </a:p>
        </p:txBody>
      </p:sp>
      <p:sp>
        <p:nvSpPr>
          <p:cNvPr id="38" name="Rounded Rectangular Callout 37"/>
          <p:cNvSpPr/>
          <p:nvPr/>
        </p:nvSpPr>
        <p:spPr>
          <a:xfrm>
            <a:off x="3223020" y="6168394"/>
            <a:ext cx="3952480" cy="408242"/>
          </a:xfrm>
          <a:prstGeom prst="wedgeRoundRectCallout">
            <a:avLst>
              <a:gd name="adj1" fmla="val -69612"/>
              <a:gd name="adj2" fmla="val -4868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/>
              <a:t>7. Responsible for showing the window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1626293" y="1634556"/>
            <a:ext cx="3257647" cy="671157"/>
          </a:xfrm>
          <a:prstGeom prst="wedgeRoundRectCallout">
            <a:avLst>
              <a:gd name="adj1" fmla="val -36506"/>
              <a:gd name="adj2" fmla="val 881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/>
              <a:t>1. It is usual to rename </a:t>
            </a:r>
            <a:r>
              <a:rPr lang="en-HK" dirty="0" err="1"/>
              <a:t>rename</a:t>
            </a:r>
            <a:r>
              <a:rPr lang="en-HK" dirty="0"/>
              <a:t> imported </a:t>
            </a:r>
            <a:r>
              <a:rPr lang="en-HK" dirty="0" err="1"/>
              <a:t>tkinter</a:t>
            </a:r>
            <a:r>
              <a:rPr lang="en-HK" dirty="0"/>
              <a:t> library to </a:t>
            </a:r>
            <a:r>
              <a:rPr lang="en-HK" dirty="0" err="1"/>
              <a:t>tk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80835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0" grpId="0" animBg="1"/>
      <p:bldP spid="11" grpId="0" animBg="1"/>
      <p:bldP spid="36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Using Classes with </a:t>
            </a:r>
            <a:r>
              <a:rPr lang="en-HK" dirty="0" err="1"/>
              <a:t>Tkinter</a:t>
            </a:r>
            <a:endParaRPr lang="en-H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It is better to use a class to </a:t>
            </a:r>
            <a:r>
              <a:rPr lang="en-HK" b="1" dirty="0"/>
              <a:t>keep track of all individual widgets</a:t>
            </a:r>
          </a:p>
          <a:p>
            <a:r>
              <a:rPr lang="en-HK" dirty="0"/>
              <a:t>Without doing this, you need to rely on global or nonlocal variable, which gets ugly as your app grows</a:t>
            </a:r>
          </a:p>
          <a:p>
            <a:r>
              <a:rPr lang="en-HK" dirty="0"/>
              <a:t>It also allows for </a:t>
            </a:r>
            <a:r>
              <a:rPr lang="en-HK" b="1" dirty="0"/>
              <a:t>much finer controls </a:t>
            </a:r>
            <a:r>
              <a:rPr lang="en-HK" dirty="0"/>
              <a:t>once your app gets more complex, allowing you to override default behaviours of </a:t>
            </a:r>
            <a:r>
              <a:rPr lang="en-HK" dirty="0" err="1"/>
              <a:t>Tkinter’s</a:t>
            </a:r>
            <a:r>
              <a:rPr lang="en-HK" dirty="0"/>
              <a:t> own objects</a:t>
            </a:r>
          </a:p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0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Using Classes with </a:t>
            </a:r>
            <a:r>
              <a:rPr lang="en-HK" dirty="0" err="1"/>
              <a:t>Tkinter</a:t>
            </a:r>
            <a:endParaRPr lang="en-H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HK" sz="22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HK" sz="22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HK" sz="2200" dirty="0"/>
              <a:t> </a:t>
            </a:r>
            <a:r>
              <a:rPr lang="en-HK" sz="2200" dirty="0" err="1"/>
              <a:t>tkinter</a:t>
            </a:r>
            <a:endParaRPr lang="en-HK" sz="2200" dirty="0"/>
          </a:p>
          <a:p>
            <a:pPr marL="0" indent="0">
              <a:buNone/>
            </a:pPr>
            <a:r>
              <a:rPr lang="en-HK" sz="22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HK" sz="2200" dirty="0"/>
              <a:t> </a:t>
            </a:r>
            <a:r>
              <a:rPr lang="en-HK" sz="2200" dirty="0">
                <a:solidFill>
                  <a:srgbClr val="0000FF"/>
                </a:solidFill>
              </a:rPr>
              <a:t>Application</a:t>
            </a:r>
            <a:r>
              <a:rPr lang="en-HK" sz="2200" dirty="0"/>
              <a:t>(</a:t>
            </a:r>
            <a:r>
              <a:rPr lang="en-HK" sz="2200" dirty="0" err="1"/>
              <a:t>tkinter.Tk</a:t>
            </a:r>
            <a:r>
              <a:rPr lang="en-HK" sz="2200" dirty="0"/>
              <a:t>):</a:t>
            </a:r>
          </a:p>
          <a:p>
            <a:pPr marL="0" indent="0">
              <a:buNone/>
            </a:pPr>
            <a:r>
              <a:rPr lang="en-HK" sz="2200" dirty="0"/>
              <a:t>    </a:t>
            </a:r>
            <a:r>
              <a:rPr lang="en-HK" sz="2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HK" sz="2200" dirty="0"/>
              <a:t> </a:t>
            </a:r>
            <a:r>
              <a:rPr lang="en-HK" sz="2200" dirty="0">
                <a:solidFill>
                  <a:srgbClr val="0000FF"/>
                </a:solidFill>
              </a:rPr>
              <a:t>__</a:t>
            </a:r>
            <a:r>
              <a:rPr lang="en-HK" sz="2200" dirty="0" err="1">
                <a:solidFill>
                  <a:srgbClr val="0000FF"/>
                </a:solidFill>
              </a:rPr>
              <a:t>init</a:t>
            </a:r>
            <a:r>
              <a:rPr lang="en-HK" sz="2200" dirty="0">
                <a:solidFill>
                  <a:srgbClr val="0000FF"/>
                </a:solidFill>
              </a:rPr>
              <a:t>__</a:t>
            </a:r>
            <a:r>
              <a:rPr lang="en-HK" sz="2200" dirty="0"/>
              <a:t>(self):</a:t>
            </a:r>
          </a:p>
          <a:p>
            <a:pPr marL="0" indent="0">
              <a:buNone/>
            </a:pPr>
            <a:r>
              <a:rPr lang="en-HK" sz="2200" dirty="0"/>
              <a:t>        </a:t>
            </a:r>
            <a:r>
              <a:rPr lang="en-HK" sz="2200" dirty="0">
                <a:solidFill>
                  <a:srgbClr val="7030A0"/>
                </a:solidFill>
              </a:rPr>
              <a:t>super</a:t>
            </a:r>
            <a:r>
              <a:rPr lang="en-HK" sz="2200" dirty="0"/>
              <a:t>().__</a:t>
            </a:r>
            <a:r>
              <a:rPr lang="en-HK" sz="2200" dirty="0" err="1"/>
              <a:t>init</a:t>
            </a:r>
            <a:r>
              <a:rPr lang="en-HK" sz="2200" dirty="0"/>
              <a:t>__()</a:t>
            </a:r>
          </a:p>
          <a:p>
            <a:pPr marL="7375525" indent="-7375525">
              <a:buNone/>
            </a:pPr>
            <a:r>
              <a:rPr lang="en-HK" sz="2200" dirty="0"/>
              <a:t>        label = </a:t>
            </a:r>
            <a:r>
              <a:rPr lang="en-HK" sz="2200" dirty="0" err="1"/>
              <a:t>tkinter.Label</a:t>
            </a:r>
            <a:r>
              <a:rPr lang="en-HK" sz="2200" dirty="0"/>
              <a:t>(self, text=</a:t>
            </a:r>
            <a:r>
              <a:rPr lang="en-HK" sz="2200" dirty="0">
                <a:solidFill>
                  <a:srgbClr val="00B050"/>
                </a:solidFill>
              </a:rPr>
              <a:t>"Hello World"</a:t>
            </a:r>
            <a:r>
              <a:rPr lang="en-HK" sz="2200" dirty="0"/>
              <a:t>, </a:t>
            </a:r>
            <a:r>
              <a:rPr lang="en-HK" sz="2200" dirty="0" err="1"/>
              <a:t>padx</a:t>
            </a:r>
            <a:r>
              <a:rPr lang="en-HK" sz="2200" dirty="0"/>
              <a:t>=100, </a:t>
            </a:r>
            <a:r>
              <a:rPr lang="en-HK" sz="2200" dirty="0" err="1"/>
              <a:t>pady</a:t>
            </a:r>
            <a:r>
              <a:rPr lang="en-HK" sz="2200" dirty="0"/>
              <a:t>=10)</a:t>
            </a:r>
          </a:p>
          <a:p>
            <a:pPr marL="0" indent="0">
              <a:buNone/>
            </a:pPr>
            <a:r>
              <a:rPr lang="en-HK" sz="2200" dirty="0"/>
              <a:t>        </a:t>
            </a:r>
            <a:r>
              <a:rPr lang="en-HK" sz="2200" dirty="0" err="1"/>
              <a:t>label.pack</a:t>
            </a:r>
            <a:r>
              <a:rPr lang="en-HK" sz="2200" dirty="0"/>
              <a:t>()</a:t>
            </a:r>
          </a:p>
          <a:p>
            <a:pPr marL="0" indent="0">
              <a:buNone/>
            </a:pPr>
            <a:r>
              <a:rPr lang="en-HK" sz="22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sz="2200" dirty="0"/>
              <a:t> __name__ == </a:t>
            </a:r>
            <a:r>
              <a:rPr lang="en-HK" sz="2200" dirty="0">
                <a:solidFill>
                  <a:srgbClr val="00B050"/>
                </a:solidFill>
              </a:rPr>
              <a:t>"__main__"</a:t>
            </a:r>
            <a:r>
              <a:rPr lang="en-HK" sz="2200" dirty="0"/>
              <a:t>:</a:t>
            </a:r>
          </a:p>
          <a:p>
            <a:pPr marL="0" indent="0">
              <a:buNone/>
            </a:pPr>
            <a:r>
              <a:rPr lang="en-HK" sz="2200" dirty="0"/>
              <a:t>    app = Application()</a:t>
            </a:r>
          </a:p>
          <a:p>
            <a:pPr marL="0" indent="0">
              <a:buNone/>
            </a:pPr>
            <a:r>
              <a:rPr lang="en-HK" sz="2200" dirty="0"/>
              <a:t>    </a:t>
            </a:r>
            <a:r>
              <a:rPr lang="en-HK" sz="2200" dirty="0" err="1"/>
              <a:t>app.mainloop</a:t>
            </a:r>
            <a:r>
              <a:rPr lang="en-HK" sz="2200" dirty="0"/>
              <a:t>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200400" y="1905000"/>
            <a:ext cx="4876800" cy="408242"/>
          </a:xfrm>
          <a:prstGeom prst="wedgeRoundRectCallout">
            <a:avLst>
              <a:gd name="adj1" fmla="val -43466"/>
              <a:gd name="adj2" fmla="val 11245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rgbClr val="0000FF"/>
                </a:solidFill>
              </a:rPr>
              <a:t>Application</a:t>
            </a:r>
            <a:r>
              <a:rPr lang="en-HK" dirty="0"/>
              <a:t> class inheriting from </a:t>
            </a:r>
            <a:r>
              <a:rPr lang="en-HK" dirty="0" err="1"/>
              <a:t>Tkinter’s</a:t>
            </a:r>
            <a:r>
              <a:rPr lang="en-HK" dirty="0"/>
              <a:t> </a:t>
            </a:r>
            <a:r>
              <a:rPr lang="en-HK" dirty="0" err="1"/>
              <a:t>Tk</a:t>
            </a:r>
            <a:r>
              <a:rPr lang="en-HK" dirty="0"/>
              <a:t> class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08780" y="4547663"/>
            <a:ext cx="4499264" cy="2057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900" dirty="0"/>
              <a:t>The label now belong to the Application, rather than being an independent variable</a:t>
            </a:r>
          </a:p>
          <a:p>
            <a:r>
              <a:rPr lang="en-HK" sz="1900" dirty="0"/>
              <a:t>This allows referencing it easily within methods of the Application class, such as an action we may bind to a Button later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447800" y="1417638"/>
            <a:ext cx="2971800" cy="381000"/>
          </a:xfrm>
          <a:prstGeom prst="wedgeRoundRectCallout">
            <a:avLst>
              <a:gd name="adj1" fmla="val -42937"/>
              <a:gd name="adj2" fmla="val 9196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Import the </a:t>
            </a:r>
            <a:r>
              <a:rPr lang="en-US" dirty="0" err="1"/>
              <a:t>Tkinter</a:t>
            </a:r>
            <a:r>
              <a:rPr lang="en-US" dirty="0"/>
              <a:t> package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103880" y="2746863"/>
            <a:ext cx="2209800" cy="379704"/>
          </a:xfrm>
          <a:prstGeom prst="wedgeRoundRectCallout">
            <a:avLst>
              <a:gd name="adj1" fmla="val -68562"/>
              <a:gd name="adj2" fmla="val 605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Create a main frame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172200" y="2832907"/>
            <a:ext cx="2286000" cy="735770"/>
          </a:xfrm>
          <a:prstGeom prst="wedgeRoundRectCallout">
            <a:avLst>
              <a:gd name="adj1" fmla="val -64911"/>
              <a:gd name="adj2" fmla="val 4399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Create a label with suitable text and size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3125372" y="3963986"/>
            <a:ext cx="3733800" cy="433154"/>
          </a:xfrm>
          <a:prstGeom prst="wedgeRoundRectCallout">
            <a:avLst>
              <a:gd name="adj1" fmla="val -76054"/>
              <a:gd name="adj2" fmla="val 17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Make the label visible on the frame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911860" y="5816528"/>
            <a:ext cx="3144520" cy="433154"/>
          </a:xfrm>
          <a:prstGeom prst="wedgeRoundRectCallout">
            <a:avLst>
              <a:gd name="adj1" fmla="val -36312"/>
              <a:gd name="adj2" fmla="val -943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Make the application running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2933700" y="3170262"/>
            <a:ext cx="2324100" cy="379704"/>
          </a:xfrm>
          <a:prstGeom prst="wedgeRoundRectCallout">
            <a:avLst>
              <a:gd name="adj1" fmla="val -37318"/>
              <a:gd name="adj2" fmla="val 7438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Put label in </a:t>
            </a:r>
            <a:r>
              <a:rPr lang="en-US" dirty="0" err="1"/>
              <a:t>Tk</a:t>
            </a:r>
            <a:r>
              <a:rPr lang="en-US" dirty="0"/>
              <a:t> window</a:t>
            </a:r>
          </a:p>
        </p:txBody>
      </p:sp>
    </p:spTree>
    <p:extLst>
      <p:ext uri="{BB962C8B-B14F-4D97-AF65-F5344CB8AC3E}">
        <p14:creationId xmlns:p14="http://schemas.microsoft.com/office/powerpoint/2010/main" val="395730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Button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180973" y="1219200"/>
            <a:ext cx="5802457" cy="533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tkinter</a:t>
            </a:r>
            <a:endParaRPr lang="en-US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rgbClr val="0000FF"/>
                </a:solidFill>
              </a:rPr>
              <a:t>Application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 err="1">
                <a:solidFill>
                  <a:schemeClr val="tx1"/>
                </a:solidFill>
              </a:rPr>
              <a:t>tkinter.Tk</a:t>
            </a:r>
            <a:r>
              <a:rPr lang="en-US" sz="19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b="1" dirty="0">
                <a:solidFill>
                  <a:schemeClr val="tx1"/>
                </a:solidFill>
              </a:rPr>
              <a:t> </a:t>
            </a:r>
            <a:r>
              <a:rPr lang="en-US" sz="1900" b="1" dirty="0">
                <a:solidFill>
                  <a:srgbClr val="0000FF"/>
                </a:solidFill>
              </a:rPr>
              <a:t>clicked</a:t>
            </a:r>
            <a:r>
              <a:rPr lang="en-US" sz="1900" b="1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        </a:t>
            </a:r>
            <a:r>
              <a:rPr lang="en-US" sz="1900" b="1" dirty="0">
                <a:solidFill>
                  <a:srgbClr val="7030A0"/>
                </a:solidFill>
              </a:rPr>
              <a:t>print</a:t>
            </a:r>
            <a:r>
              <a:rPr lang="en-US" sz="1900" b="1" dirty="0">
                <a:solidFill>
                  <a:schemeClr val="tx1"/>
                </a:solidFill>
              </a:rPr>
              <a:t> (</a:t>
            </a:r>
            <a:r>
              <a:rPr lang="en-US" sz="1900" b="1" dirty="0">
                <a:solidFill>
                  <a:srgbClr val="008000"/>
                </a:solidFill>
              </a:rPr>
              <a:t>"Clicked"</a:t>
            </a:r>
            <a:r>
              <a:rPr lang="en-US" sz="1900" b="1" dirty="0">
                <a:solidFill>
                  <a:schemeClr val="tx1"/>
                </a:solidFill>
              </a:rPr>
              <a:t>)    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</a:t>
            </a:r>
            <a:r>
              <a:rPr lang="en-US" sz="19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rgbClr val="0000FF"/>
                </a:solidFill>
              </a:rPr>
              <a:t>__</a:t>
            </a:r>
            <a:r>
              <a:rPr lang="en-US" sz="1900" dirty="0" err="1">
                <a:solidFill>
                  <a:srgbClr val="0000FF"/>
                </a:solidFill>
              </a:rPr>
              <a:t>init</a:t>
            </a:r>
            <a:r>
              <a:rPr lang="en-US" sz="1900" dirty="0">
                <a:solidFill>
                  <a:srgbClr val="0000FF"/>
                </a:solidFill>
              </a:rPr>
              <a:t>__</a:t>
            </a:r>
            <a:r>
              <a:rPr lang="en-US" sz="19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    </a:t>
            </a:r>
            <a:r>
              <a:rPr lang="en-US" sz="1900" dirty="0">
                <a:solidFill>
                  <a:srgbClr val="7030A0"/>
                </a:solidFill>
              </a:rPr>
              <a:t>super</a:t>
            </a:r>
            <a:r>
              <a:rPr lang="en-US" sz="1900" dirty="0">
                <a:solidFill>
                  <a:schemeClr val="tx1"/>
                </a:solidFill>
              </a:rPr>
              <a:t>().__</a:t>
            </a:r>
            <a:r>
              <a:rPr lang="en-US" sz="1900" dirty="0" err="1">
                <a:solidFill>
                  <a:schemeClr val="tx1"/>
                </a:solidFill>
              </a:rPr>
              <a:t>init</a:t>
            </a:r>
            <a:r>
              <a:rPr lang="en-US" sz="19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    </a:t>
            </a:r>
            <a:r>
              <a:rPr lang="en-US" sz="1900" dirty="0" err="1">
                <a:solidFill>
                  <a:schemeClr val="tx1"/>
                </a:solidFill>
              </a:rPr>
              <a:t>self.title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>
                <a:solidFill>
                  <a:srgbClr val="008000"/>
                </a:solidFill>
              </a:rPr>
              <a:t>"Hello Application"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    </a:t>
            </a:r>
            <a:r>
              <a:rPr lang="en-US" sz="1900" dirty="0" err="1">
                <a:solidFill>
                  <a:schemeClr val="tx1"/>
                </a:solidFill>
              </a:rPr>
              <a:t>self.geometry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>
                <a:solidFill>
                  <a:srgbClr val="008000"/>
                </a:solidFill>
              </a:rPr>
              <a:t>"260x80"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    label1 = </a:t>
            </a:r>
            <a:r>
              <a:rPr lang="en-US" sz="1900" dirty="0" err="1">
                <a:solidFill>
                  <a:schemeClr val="tx1"/>
                </a:solidFill>
              </a:rPr>
              <a:t>tkinter.Label</a:t>
            </a:r>
            <a:r>
              <a:rPr lang="en-US" sz="1900" dirty="0">
                <a:solidFill>
                  <a:schemeClr val="tx1"/>
                </a:solidFill>
              </a:rPr>
              <a:t>(self, text=</a:t>
            </a:r>
            <a:r>
              <a:rPr lang="en-US" sz="1900" dirty="0">
                <a:solidFill>
                  <a:srgbClr val="008000"/>
                </a:solidFill>
              </a:rPr>
              <a:t>"Hello World"</a:t>
            </a:r>
            <a:r>
              <a:rPr lang="en-US" sz="1900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                                       </a:t>
            </a:r>
            <a:r>
              <a:rPr lang="en-US" sz="1900" dirty="0" err="1">
                <a:solidFill>
                  <a:schemeClr val="tx1"/>
                </a:solidFill>
              </a:rPr>
              <a:t>padx</a:t>
            </a:r>
            <a:r>
              <a:rPr lang="en-US" sz="1900" dirty="0">
                <a:solidFill>
                  <a:schemeClr val="tx1"/>
                </a:solidFill>
              </a:rPr>
              <a:t>=100, </a:t>
            </a:r>
            <a:r>
              <a:rPr lang="en-US" sz="1900" dirty="0" err="1">
                <a:solidFill>
                  <a:schemeClr val="tx1"/>
                </a:solidFill>
              </a:rPr>
              <a:t>pady</a:t>
            </a:r>
            <a:r>
              <a:rPr lang="en-US" sz="1900" dirty="0">
                <a:solidFill>
                  <a:schemeClr val="tx1"/>
                </a:solidFill>
              </a:rPr>
              <a:t>=10)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    label1.pack()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        button1 = </a:t>
            </a:r>
            <a:r>
              <a:rPr lang="en-US" sz="1900" b="1" dirty="0" err="1">
                <a:solidFill>
                  <a:schemeClr val="tx1"/>
                </a:solidFill>
              </a:rPr>
              <a:t>tkinter.Button</a:t>
            </a:r>
            <a:r>
              <a:rPr lang="en-US" sz="1900" b="1" dirty="0">
                <a:solidFill>
                  <a:schemeClr val="tx1"/>
                </a:solidFill>
              </a:rPr>
              <a:t>(self, text=</a:t>
            </a:r>
            <a:r>
              <a:rPr lang="en-US" sz="1900" b="1" dirty="0">
                <a:solidFill>
                  <a:srgbClr val="008000"/>
                </a:solidFill>
              </a:rPr>
              <a:t>"Click Here"</a:t>
            </a:r>
            <a:r>
              <a:rPr lang="en-US" sz="1900" b="1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                                        command=</a:t>
            </a:r>
            <a:r>
              <a:rPr lang="en-US" sz="1900" b="1" dirty="0" err="1">
                <a:solidFill>
                  <a:schemeClr val="tx1"/>
                </a:solidFill>
              </a:rPr>
              <a:t>Application.</a:t>
            </a:r>
            <a:r>
              <a:rPr lang="en-US" sz="1900" b="1" dirty="0" err="1">
                <a:solidFill>
                  <a:srgbClr val="FF0000"/>
                </a:solidFill>
              </a:rPr>
              <a:t>clicked</a:t>
            </a:r>
            <a:r>
              <a:rPr lang="en-US" sz="19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        button1.pack(side=</a:t>
            </a:r>
            <a:r>
              <a:rPr lang="en-US" sz="1900" b="1" dirty="0">
                <a:solidFill>
                  <a:srgbClr val="008000"/>
                </a:solidFill>
              </a:rPr>
              <a:t>"bottom"</a:t>
            </a:r>
            <a:r>
              <a:rPr lang="en-US" sz="19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900" dirty="0">
                <a:solidFill>
                  <a:schemeClr val="tx1"/>
                </a:solidFill>
              </a:rPr>
              <a:t> __name__ == </a:t>
            </a:r>
            <a:r>
              <a:rPr lang="en-US" sz="1900" dirty="0">
                <a:solidFill>
                  <a:srgbClr val="008000"/>
                </a:solidFill>
              </a:rPr>
              <a:t>"__main__"</a:t>
            </a:r>
            <a:r>
              <a:rPr lang="en-US" sz="19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</a:t>
            </a:r>
            <a:r>
              <a:rPr lang="en-US" sz="1900" dirty="0" err="1">
                <a:solidFill>
                  <a:schemeClr val="tx1"/>
                </a:solidFill>
              </a:rPr>
              <a:t>app.mainloop</a:t>
            </a:r>
            <a:r>
              <a:rPr lang="en-US" sz="19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131878" y="1918557"/>
            <a:ext cx="2743200" cy="612648"/>
          </a:xfrm>
          <a:prstGeom prst="wedgeRoundRectCallout">
            <a:avLst>
              <a:gd name="adj1" fmla="val -92668"/>
              <a:gd name="adj2" fmla="val 27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method is called when the button is clicked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144982" y="2641297"/>
            <a:ext cx="2743200" cy="612648"/>
          </a:xfrm>
          <a:prstGeom prst="wedgeRoundRectCallout">
            <a:avLst>
              <a:gd name="adj1" fmla="val -74346"/>
              <a:gd name="adj2" fmla="val 361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Create a main frame with a title and size 260x80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572000" y="5456238"/>
            <a:ext cx="4495800" cy="612648"/>
          </a:xfrm>
          <a:prstGeom prst="wedgeRoundRectCallout">
            <a:avLst>
              <a:gd name="adj1" fmla="val -35468"/>
              <a:gd name="adj2" fmla="val -7017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Create a button with suitable text and a command to call when the button is pressed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837032" y="6192535"/>
            <a:ext cx="5135822" cy="443643"/>
          </a:xfrm>
          <a:prstGeom prst="wedgeRoundRectCallout">
            <a:avLst>
              <a:gd name="adj1" fmla="val -41827"/>
              <a:gd name="adj2" fmla="val -18001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Make the button visible at the bottom of the frame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531" y="4001066"/>
            <a:ext cx="3008168" cy="12892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26132" y="47226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82695" y="519032"/>
            <a:ext cx="304800" cy="2879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493990" y="1250514"/>
            <a:ext cx="1909965" cy="408921"/>
          </a:xfrm>
          <a:prstGeom prst="rect">
            <a:avLst/>
          </a:prstGeom>
          <a:solidFill>
            <a:srgbClr val="F5F6F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:Application(</a:t>
            </a:r>
            <a:r>
              <a:rPr lang="en-US" u="sng" dirty="0" err="1">
                <a:solidFill>
                  <a:schemeClr val="tx1"/>
                </a:solidFill>
              </a:rPr>
              <a:t>Tk</a:t>
            </a:r>
            <a:r>
              <a:rPr lang="en-US" u="sng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93991" y="1614034"/>
            <a:ext cx="1909964" cy="674826"/>
          </a:xfrm>
          <a:prstGeom prst="rect">
            <a:avLst/>
          </a:prstGeom>
          <a:solidFill>
            <a:srgbClr val="F5F6F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label1</a:t>
            </a:r>
          </a:p>
          <a:p>
            <a:r>
              <a:rPr lang="en-US" dirty="0">
                <a:solidFill>
                  <a:schemeClr val="tx1"/>
                </a:solidFill>
              </a:rPr>
              <a:t>button1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46756" y="1659435"/>
            <a:ext cx="304800" cy="24137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21531" y="2650539"/>
            <a:ext cx="1453473" cy="408921"/>
          </a:xfrm>
          <a:prstGeom prst="rect">
            <a:avLst/>
          </a:prstGeom>
          <a:solidFill>
            <a:srgbClr val="F5F6F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:Label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21531" y="3058110"/>
            <a:ext cx="1453473" cy="666574"/>
          </a:xfrm>
          <a:prstGeom prst="rect">
            <a:avLst/>
          </a:prstGeom>
          <a:solidFill>
            <a:srgbClr val="F5F6F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>
                <a:solidFill>
                  <a:schemeClr val="tx1"/>
                </a:solidFill>
              </a:rPr>
              <a:t>text="Hello World"</a:t>
            </a:r>
          </a:p>
          <a:p>
            <a:r>
              <a:rPr lang="en-US" sz="1200" dirty="0" err="1">
                <a:solidFill>
                  <a:schemeClr val="tx1"/>
                </a:solidFill>
              </a:rPr>
              <a:t>padx</a:t>
            </a:r>
            <a:r>
              <a:rPr lang="en-US" sz="1200" dirty="0">
                <a:solidFill>
                  <a:schemeClr val="tx1"/>
                </a:solidFill>
              </a:rPr>
              <a:t> = 100</a:t>
            </a:r>
          </a:p>
          <a:p>
            <a:r>
              <a:rPr lang="en-US" sz="1200" dirty="0" err="1">
                <a:solidFill>
                  <a:schemeClr val="tx1"/>
                </a:solidFill>
              </a:rPr>
              <a:t>pady</a:t>
            </a:r>
            <a:r>
              <a:rPr lang="en-US" sz="1200" dirty="0">
                <a:solidFill>
                  <a:schemeClr val="tx1"/>
                </a:solidFill>
              </a:rPr>
              <a:t> = 10</a:t>
            </a:r>
          </a:p>
          <a:p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14" idx="2"/>
            <a:endCxn id="15" idx="0"/>
          </p:cNvCxnSpPr>
          <p:nvPr/>
        </p:nvCxnSpPr>
        <p:spPr>
          <a:xfrm flipH="1">
            <a:off x="7448973" y="806956"/>
            <a:ext cx="286122" cy="443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570254" y="2649731"/>
            <a:ext cx="1453473" cy="408921"/>
          </a:xfrm>
          <a:prstGeom prst="rect">
            <a:avLst/>
          </a:prstGeom>
          <a:solidFill>
            <a:srgbClr val="F5F6F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:Button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70254" y="3057302"/>
            <a:ext cx="1453473" cy="666574"/>
          </a:xfrm>
          <a:prstGeom prst="rect">
            <a:avLst/>
          </a:prstGeom>
          <a:solidFill>
            <a:srgbClr val="F5F6F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>
                <a:solidFill>
                  <a:schemeClr val="tx1"/>
                </a:solidFill>
              </a:rPr>
              <a:t>text="Click Here"</a:t>
            </a:r>
          </a:p>
          <a:p>
            <a:r>
              <a:rPr lang="en-US" sz="1200" dirty="0">
                <a:solidFill>
                  <a:schemeClr val="tx1"/>
                </a:solidFill>
              </a:rPr>
              <a:t>command = clicked</a:t>
            </a:r>
          </a:p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46756" y="1965219"/>
            <a:ext cx="304800" cy="2405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>
            <a:stCxn id="35" idx="2"/>
            <a:endCxn id="31" idx="0"/>
          </p:cNvCxnSpPr>
          <p:nvPr/>
        </p:nvCxnSpPr>
        <p:spPr>
          <a:xfrm>
            <a:off x="8099156" y="2205784"/>
            <a:ext cx="197835" cy="443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8" idx="0"/>
          </p:cNvCxnSpPr>
          <p:nvPr/>
        </p:nvCxnSpPr>
        <p:spPr>
          <a:xfrm flipH="1">
            <a:off x="6748268" y="1792324"/>
            <a:ext cx="1214817" cy="858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ounded Rectangular Callout 47"/>
          <p:cNvSpPr/>
          <p:nvPr/>
        </p:nvSpPr>
        <p:spPr>
          <a:xfrm>
            <a:off x="3551243" y="3381347"/>
            <a:ext cx="2324100" cy="400389"/>
          </a:xfrm>
          <a:prstGeom prst="wedgeRoundRectCallout">
            <a:avLst>
              <a:gd name="adj1" fmla="val -64606"/>
              <a:gd name="adj2" fmla="val 848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Put label in </a:t>
            </a:r>
            <a:r>
              <a:rPr lang="en-US" dirty="0" err="1"/>
              <a:t>Tk</a:t>
            </a:r>
            <a:r>
              <a:rPr lang="en-US" dirty="0"/>
              <a:t> window</a:t>
            </a:r>
          </a:p>
        </p:txBody>
      </p:sp>
    </p:spTree>
    <p:extLst>
      <p:ext uri="{BB962C8B-B14F-4D97-AF65-F5344CB8AC3E}">
        <p14:creationId xmlns:p14="http://schemas.microsoft.com/office/powerpoint/2010/main" val="380636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Entry Widget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581937" y="1295400"/>
            <a:ext cx="7591427" cy="54014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tkinter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Application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chemeClr val="tx1"/>
                </a:solidFill>
              </a:rPr>
              <a:t>tkinter.Tk</a:t>
            </a:r>
            <a:r>
              <a:rPr lang="en-US" sz="15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submit</a:t>
            </a:r>
            <a:r>
              <a:rPr lang="en-US" sz="15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student = Student(self.__</a:t>
            </a:r>
            <a:r>
              <a:rPr lang="en-US" sz="1500" dirty="0" err="1">
                <a:solidFill>
                  <a:schemeClr val="tx1"/>
                </a:solidFill>
              </a:rPr>
              <a:t>ent_name.get</a:t>
            </a:r>
            <a:r>
              <a:rPr lang="en-US" sz="1500" dirty="0">
                <a:solidFill>
                  <a:schemeClr val="tx1"/>
                </a:solidFill>
              </a:rPr>
              <a:t>())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print</a:t>
            </a:r>
            <a:r>
              <a:rPr lang="en-US" sz="1500" dirty="0">
                <a:solidFill>
                  <a:schemeClr val="tx1"/>
                </a:solidFill>
              </a:rPr>
              <a:t> (student)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super</a:t>
            </a:r>
            <a:r>
              <a:rPr lang="en-US" sz="1500" dirty="0">
                <a:solidFill>
                  <a:schemeClr val="tx1"/>
                </a:solidFill>
              </a:rPr>
              <a:t>().__</a:t>
            </a:r>
            <a:r>
              <a:rPr lang="en-US" sz="1500" dirty="0" err="1">
                <a:solidFill>
                  <a:schemeClr val="tx1"/>
                </a:solidFill>
              </a:rPr>
              <a:t>init</a:t>
            </a:r>
            <a:r>
              <a:rPr lang="en-US" sz="15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self.title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dirty="0">
                <a:solidFill>
                  <a:srgbClr val="008000"/>
                </a:solidFill>
              </a:rPr>
              <a:t>"Student Registration Form"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self.geometry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dirty="0">
                <a:solidFill>
                  <a:srgbClr val="008000"/>
                </a:solidFill>
              </a:rPr>
              <a:t>"370x110"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lbl_reg_form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tkinter.Label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"Student Registration Form"</a:t>
            </a:r>
            <a:r>
              <a:rPr lang="en-US" sz="1500" dirty="0">
                <a:solidFill>
                  <a:schemeClr val="tx1"/>
                </a:solidFill>
              </a:rPr>
              <a:t>, font=(</a:t>
            </a:r>
            <a:r>
              <a:rPr lang="en-US" sz="1500" dirty="0">
                <a:solidFill>
                  <a:srgbClr val="008000"/>
                </a:solidFill>
              </a:rPr>
              <a:t>"bold"</a:t>
            </a:r>
            <a:r>
              <a:rPr lang="en-US" sz="1500" dirty="0">
                <a:solidFill>
                  <a:schemeClr val="tx1"/>
                </a:solidFill>
              </a:rPr>
              <a:t>,15))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lbl_reg_form.place</a:t>
            </a:r>
            <a:r>
              <a:rPr lang="en-US" sz="1500" dirty="0">
                <a:solidFill>
                  <a:schemeClr val="tx1"/>
                </a:solidFill>
              </a:rPr>
              <a:t>(x=20, y=10)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lbl_name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tkinter.Label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"Name"</a:t>
            </a:r>
            <a:r>
              <a:rPr lang="en-US" sz="1500" dirty="0">
                <a:solidFill>
                  <a:schemeClr val="tx1"/>
                </a:solidFill>
              </a:rPr>
              <a:t>, font=(</a:t>
            </a:r>
            <a:r>
              <a:rPr lang="en-US" sz="1500" dirty="0">
                <a:solidFill>
                  <a:srgbClr val="008000"/>
                </a:solidFill>
              </a:rPr>
              <a:t>"bold"</a:t>
            </a:r>
            <a:r>
              <a:rPr lang="en-US" sz="1500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lbl_name.place</a:t>
            </a:r>
            <a:r>
              <a:rPr lang="en-US" sz="1500" dirty="0">
                <a:solidFill>
                  <a:schemeClr val="tx1"/>
                </a:solidFill>
              </a:rPr>
              <a:t>(x=20, y=50)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        self.__</a:t>
            </a:r>
            <a:r>
              <a:rPr lang="en-US" sz="1500" b="1" dirty="0" err="1">
                <a:solidFill>
                  <a:schemeClr val="tx1"/>
                </a:solidFill>
              </a:rPr>
              <a:t>ent_name</a:t>
            </a:r>
            <a:r>
              <a:rPr lang="en-US" sz="1500" b="1" dirty="0">
                <a:solidFill>
                  <a:schemeClr val="tx1"/>
                </a:solidFill>
              </a:rPr>
              <a:t> = </a:t>
            </a:r>
            <a:r>
              <a:rPr lang="en-US" sz="1500" b="1" dirty="0" err="1">
                <a:solidFill>
                  <a:schemeClr val="tx1"/>
                </a:solidFill>
              </a:rPr>
              <a:t>tkinter.Entry</a:t>
            </a:r>
            <a:r>
              <a:rPr lang="en-US" sz="1500" b="1" dirty="0">
                <a:solidFill>
                  <a:schemeClr val="tx1"/>
                </a:solidFill>
              </a:rPr>
              <a:t>(self, width=40)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        self.__</a:t>
            </a:r>
            <a:r>
              <a:rPr lang="en-US" sz="1500" b="1" dirty="0" err="1">
                <a:solidFill>
                  <a:schemeClr val="tx1"/>
                </a:solidFill>
              </a:rPr>
              <a:t>ent_name.place</a:t>
            </a:r>
            <a:r>
              <a:rPr lang="en-US" sz="1500" b="1" dirty="0">
                <a:solidFill>
                  <a:schemeClr val="tx1"/>
                </a:solidFill>
              </a:rPr>
              <a:t>(x=100, y=50)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btn_confirm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tkinter.Button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"Submit"</a:t>
            </a:r>
            <a:r>
              <a:rPr lang="en-US" sz="1500" dirty="0">
                <a:solidFill>
                  <a:schemeClr val="tx1"/>
                </a:solidFill>
              </a:rPr>
              <a:t>, width=6, command=</a:t>
            </a:r>
            <a:r>
              <a:rPr lang="en-US" sz="1500" dirty="0" err="1">
                <a:solidFill>
                  <a:schemeClr val="tx1"/>
                </a:solidFill>
              </a:rPr>
              <a:t>self.submit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btn_confirm.place</a:t>
            </a:r>
            <a:r>
              <a:rPr lang="en-US" sz="1500" dirty="0">
                <a:solidFill>
                  <a:schemeClr val="tx1"/>
                </a:solidFill>
              </a:rPr>
              <a:t> (x=230,y=80)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btn_quit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tkinter.Button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"Quit"</a:t>
            </a:r>
            <a:r>
              <a:rPr lang="en-US" sz="1500" dirty="0">
                <a:solidFill>
                  <a:schemeClr val="tx1"/>
                </a:solidFill>
              </a:rPr>
              <a:t>, width=6, command=</a:t>
            </a:r>
            <a:r>
              <a:rPr lang="en-US" sz="1500" dirty="0" err="1">
                <a:solidFill>
                  <a:schemeClr val="tx1"/>
                </a:solidFill>
              </a:rPr>
              <a:t>self.destroy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btn_quit.place</a:t>
            </a:r>
            <a:r>
              <a:rPr lang="en-US" sz="1500" dirty="0">
                <a:solidFill>
                  <a:schemeClr val="tx1"/>
                </a:solidFill>
              </a:rPr>
              <a:t>(x=290,y=80)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>
                <a:solidFill>
                  <a:schemeClr val="tx1"/>
                </a:solidFill>
              </a:rPr>
              <a:t> __name__ == </a:t>
            </a:r>
            <a:r>
              <a:rPr lang="en-US" sz="1500" dirty="0">
                <a:solidFill>
                  <a:srgbClr val="008000"/>
                </a:solidFill>
              </a:rPr>
              <a:t>"__main__"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tx1"/>
                </a:solidFill>
              </a:rPr>
              <a:t>app.mainloop</a:t>
            </a:r>
            <a:r>
              <a:rPr lang="en-US" sz="15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4334241" y="1883591"/>
            <a:ext cx="2895600" cy="12464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Student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 (self, name):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self.__name</a:t>
            </a:r>
            <a:r>
              <a:rPr lang="en-US" sz="150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str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rgbClr val="008000"/>
                </a:solidFill>
              </a:rPr>
              <a:t>f"Name</a:t>
            </a:r>
            <a:r>
              <a:rPr lang="en-US" sz="1500" dirty="0">
                <a:solidFill>
                  <a:srgbClr val="008000"/>
                </a:solidFill>
              </a:rPr>
              <a:t>: {</a:t>
            </a:r>
            <a:r>
              <a:rPr lang="en-US" sz="1500" dirty="0" err="1">
                <a:solidFill>
                  <a:srgbClr val="008000"/>
                </a:solidFill>
              </a:rPr>
              <a:t>self.__name</a:t>
            </a:r>
            <a:r>
              <a:rPr lang="en-US" sz="1500" dirty="0">
                <a:solidFill>
                  <a:srgbClr val="008000"/>
                </a:solidFill>
              </a:rPr>
              <a:t>}"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7400927" y="1868044"/>
            <a:ext cx="1590673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Name: Kelvin Yip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7251821" y="4747218"/>
            <a:ext cx="1843087" cy="269160"/>
          </a:xfrm>
          <a:prstGeom prst="wedgeRoundRectCallout">
            <a:avLst>
              <a:gd name="adj1" fmla="val -57521"/>
              <a:gd name="adj2" fmla="val 50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Call submit function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7400643" y="5109110"/>
            <a:ext cx="1458623" cy="513490"/>
          </a:xfrm>
          <a:prstGeom prst="wedgeRoundRectCallout">
            <a:avLst>
              <a:gd name="adj1" fmla="val -84295"/>
              <a:gd name="adj2" fmla="val 3758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Destroy current widget (</a:t>
            </a:r>
            <a:r>
              <a:rPr lang="en-US" sz="1500" dirty="0" err="1"/>
              <a:t>Tk</a:t>
            </a:r>
            <a:r>
              <a:rPr lang="en-US" sz="1500" dirty="0"/>
              <a:t>)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7085433" y="3348620"/>
            <a:ext cx="1843087" cy="269160"/>
          </a:xfrm>
          <a:prstGeom prst="wedgeRoundRectCallout">
            <a:avLst>
              <a:gd name="adj1" fmla="val -57521"/>
              <a:gd name="adj2" fmla="val 50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Create Label widget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5886878" y="3938652"/>
            <a:ext cx="1843087" cy="269160"/>
          </a:xfrm>
          <a:prstGeom prst="wedgeRoundRectCallout">
            <a:avLst>
              <a:gd name="adj1" fmla="val -57521"/>
              <a:gd name="adj2" fmla="val 50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Create Label widget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953000" y="4358748"/>
            <a:ext cx="1981200" cy="388470"/>
          </a:xfrm>
          <a:prstGeom prst="wedgeRoundRectCallout">
            <a:avLst>
              <a:gd name="adj1" fmla="val -59925"/>
              <a:gd name="adj2" fmla="val 432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Create Entry widget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3205528" y="5746391"/>
            <a:ext cx="1491959" cy="475923"/>
          </a:xfrm>
          <a:prstGeom prst="wedgeRoundRectCallout">
            <a:avLst>
              <a:gd name="adj1" fmla="val -63905"/>
              <a:gd name="adj2" fmla="val -575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Create the two Button widget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16" y="160376"/>
            <a:ext cx="4163533" cy="1584829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65037" y="3657860"/>
            <a:ext cx="897959" cy="798797"/>
          </a:xfrm>
          <a:prstGeom prst="wedgeRoundRectCallout">
            <a:avLst>
              <a:gd name="adj1" fmla="val 46272"/>
              <a:gd name="adj2" fmla="val 799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Used by submit method</a:t>
            </a:r>
          </a:p>
        </p:txBody>
      </p:sp>
    </p:spTree>
    <p:extLst>
      <p:ext uri="{BB962C8B-B14F-4D97-AF65-F5344CB8AC3E}">
        <p14:creationId xmlns:p14="http://schemas.microsoft.com/office/powerpoint/2010/main" val="3188931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Classes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Some widgets (like text entry widgets, radio buttons and so on) </a:t>
            </a:r>
            <a:r>
              <a:rPr lang="en-US" b="1" dirty="0"/>
              <a:t>can be connected directly to application variables</a:t>
            </a:r>
            <a:r>
              <a:rPr lang="en-US" dirty="0"/>
              <a:t> by using special options:</a:t>
            </a:r>
          </a:p>
          <a:p>
            <a:pPr lvl="1"/>
            <a:r>
              <a:rPr lang="en-US" b="1" dirty="0"/>
              <a:t>variable</a:t>
            </a:r>
            <a:r>
              <a:rPr lang="en-US" dirty="0"/>
              <a:t>, </a:t>
            </a:r>
            <a:r>
              <a:rPr lang="en-US" b="1" dirty="0" err="1"/>
              <a:t>textvariable</a:t>
            </a:r>
            <a:r>
              <a:rPr lang="en-US" dirty="0"/>
              <a:t>, </a:t>
            </a:r>
            <a:r>
              <a:rPr lang="en-US" b="1" dirty="0" err="1"/>
              <a:t>onvalue</a:t>
            </a:r>
            <a:r>
              <a:rPr lang="en-US" dirty="0"/>
              <a:t>, </a:t>
            </a:r>
            <a:r>
              <a:rPr lang="en-US" b="1" dirty="0" err="1"/>
              <a:t>offvalue</a:t>
            </a:r>
            <a:r>
              <a:rPr lang="en-US" dirty="0"/>
              <a:t>, and </a:t>
            </a:r>
            <a:r>
              <a:rPr lang="en-US" b="1" dirty="0"/>
              <a:t>value</a:t>
            </a:r>
            <a:r>
              <a:rPr lang="en-US" dirty="0"/>
              <a:t>.</a:t>
            </a:r>
          </a:p>
          <a:p>
            <a:r>
              <a:rPr lang="en-US" dirty="0"/>
              <a:t>This connection works both ways:</a:t>
            </a:r>
          </a:p>
          <a:p>
            <a:pPr lvl="1"/>
            <a:r>
              <a:rPr lang="en-US" dirty="0"/>
              <a:t>if the variable changes for any reason, the widget it's connected to will be updated to reflect the new value. </a:t>
            </a:r>
          </a:p>
          <a:p>
            <a:pPr lvl="1"/>
            <a:r>
              <a:rPr lang="en-US" dirty="0"/>
              <a:t>These </a:t>
            </a:r>
            <a:r>
              <a:rPr lang="en-US" dirty="0" err="1"/>
              <a:t>Tkinter</a:t>
            </a:r>
            <a:r>
              <a:rPr lang="en-US" dirty="0"/>
              <a:t> control variables are used like regular Python variables to keep certain values.</a:t>
            </a:r>
          </a:p>
          <a:p>
            <a:pPr lvl="1"/>
            <a:r>
              <a:rPr lang="en-US" dirty="0"/>
              <a:t>It's not possible to hand over a regular Python variable to a widget through a variable or </a:t>
            </a:r>
            <a:r>
              <a:rPr lang="en-US" dirty="0" err="1"/>
              <a:t>textvariable</a:t>
            </a:r>
            <a:r>
              <a:rPr lang="en-US" dirty="0"/>
              <a:t> option.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23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only kinds of variables for which this works are variables that are </a:t>
            </a:r>
            <a:r>
              <a:rPr lang="en-US" dirty="0" err="1"/>
              <a:t>subclassed</a:t>
            </a:r>
            <a:r>
              <a:rPr lang="en-US" dirty="0"/>
              <a:t> from a class called Variable, defined in the </a:t>
            </a:r>
            <a:r>
              <a:rPr lang="en-US" dirty="0" err="1"/>
              <a:t>Tkinter</a:t>
            </a:r>
            <a:r>
              <a:rPr lang="en-US" dirty="0"/>
              <a:t> module. </a:t>
            </a:r>
          </a:p>
          <a:p>
            <a:pPr lvl="1"/>
            <a:r>
              <a:rPr lang="en-US" dirty="0"/>
              <a:t>x = </a:t>
            </a:r>
            <a:r>
              <a:rPr lang="en-US" dirty="0" err="1"/>
              <a:t>tkinter.IntVar</a:t>
            </a:r>
            <a:r>
              <a:rPr lang="en-US" dirty="0"/>
              <a:t>()</a:t>
            </a:r>
          </a:p>
          <a:p>
            <a:pPr lvl="2"/>
            <a:r>
              <a:rPr lang="en-US" dirty="0"/>
              <a:t>Holds an integer; default value 0</a:t>
            </a:r>
          </a:p>
          <a:p>
            <a:pPr lvl="1"/>
            <a:r>
              <a:rPr lang="en-US" dirty="0"/>
              <a:t>x = </a:t>
            </a:r>
            <a:r>
              <a:rPr lang="en-US" dirty="0" err="1"/>
              <a:t>tkinter.DoubleVar</a:t>
            </a:r>
            <a:r>
              <a:rPr lang="en-US" dirty="0"/>
              <a:t>()</a:t>
            </a:r>
          </a:p>
          <a:p>
            <a:pPr lvl="2"/>
            <a:r>
              <a:rPr lang="en-US" dirty="0"/>
              <a:t>Holds a float; default value 0.0</a:t>
            </a:r>
          </a:p>
          <a:p>
            <a:pPr lvl="1"/>
            <a:r>
              <a:rPr lang="en-US" dirty="0"/>
              <a:t>x = </a:t>
            </a:r>
            <a:r>
              <a:rPr lang="en-US" dirty="0" err="1"/>
              <a:t>tkinter.BooleanVar</a:t>
            </a:r>
            <a:r>
              <a:rPr lang="en-US" dirty="0"/>
              <a:t>()</a:t>
            </a:r>
          </a:p>
          <a:p>
            <a:pPr lvl="2"/>
            <a:r>
              <a:rPr lang="en-US" dirty="0"/>
              <a:t>Holds a </a:t>
            </a:r>
            <a:r>
              <a:rPr lang="en-US" dirty="0" err="1"/>
              <a:t>boolean</a:t>
            </a:r>
            <a:r>
              <a:rPr lang="en-US" dirty="0"/>
              <a:t>, returns 0 for False and 1 for True</a:t>
            </a:r>
          </a:p>
          <a:p>
            <a:r>
              <a:rPr lang="en-US" dirty="0"/>
              <a:t>To read the current value of such a variable, call the method </a:t>
            </a:r>
            <a:r>
              <a:rPr lang="en-US" b="1" dirty="0"/>
              <a:t>get()</a:t>
            </a:r>
          </a:p>
          <a:p>
            <a:r>
              <a:rPr lang="en-US" dirty="0"/>
              <a:t>The value of such a variable can be changed with the </a:t>
            </a:r>
            <a:r>
              <a:rPr lang="en-US" b="1" dirty="0"/>
              <a:t>set() </a:t>
            </a:r>
            <a:r>
              <a:rPr lang="en-US" dirty="0"/>
              <a:t>method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636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Radiobutton</a:t>
            </a:r>
            <a:r>
              <a:rPr lang="en-US" dirty="0"/>
              <a:t> Widget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228600" y="1271500"/>
            <a:ext cx="7591427" cy="5509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tkinter</a:t>
            </a: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>
                <a:solidFill>
                  <a:srgbClr val="0000FF"/>
                </a:solidFill>
              </a:rPr>
              <a:t>Application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dirty="0" err="1">
                <a:solidFill>
                  <a:schemeClr val="tx1"/>
                </a:solidFill>
              </a:rPr>
              <a:t>tkinter.Tk</a:t>
            </a:r>
            <a:r>
              <a:rPr lang="en-US" sz="11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>
                <a:solidFill>
                  <a:srgbClr val="0000FF"/>
                </a:solidFill>
              </a:rPr>
              <a:t>submit</a:t>
            </a:r>
            <a:r>
              <a:rPr lang="en-US" sz="11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student = Student(</a:t>
            </a:r>
            <a:r>
              <a:rPr lang="en-US" sz="1100" b="1" dirty="0">
                <a:solidFill>
                  <a:schemeClr val="tx1"/>
                </a:solidFill>
              </a:rPr>
              <a:t>self.__</a:t>
            </a:r>
            <a:r>
              <a:rPr lang="en-US" sz="1100" b="1" dirty="0" err="1">
                <a:solidFill>
                  <a:schemeClr val="tx1"/>
                </a:solidFill>
              </a:rPr>
              <a:t>var_name.get</a:t>
            </a:r>
            <a:r>
              <a:rPr lang="en-US" sz="1100" b="1" dirty="0">
                <a:solidFill>
                  <a:schemeClr val="tx1"/>
                </a:solidFill>
              </a:rPr>
              <a:t>()</a:t>
            </a:r>
            <a:r>
              <a:rPr lang="en-US" sz="1100" dirty="0">
                <a:solidFill>
                  <a:schemeClr val="tx1"/>
                </a:solidFill>
              </a:rPr>
              <a:t>, self.__</a:t>
            </a:r>
            <a:r>
              <a:rPr lang="en-US" sz="1100" dirty="0" err="1">
                <a:solidFill>
                  <a:schemeClr val="tx1"/>
                </a:solidFill>
              </a:rPr>
              <a:t>var_gender.get</a:t>
            </a:r>
            <a:r>
              <a:rPr lang="en-US" sz="1100" dirty="0">
                <a:solidFill>
                  <a:schemeClr val="tx1"/>
                </a:solidFill>
              </a:rPr>
              <a:t>())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>
                <a:solidFill>
                  <a:srgbClr val="7030A0"/>
                </a:solidFill>
              </a:rPr>
              <a:t>print</a:t>
            </a:r>
            <a:r>
              <a:rPr lang="en-US" sz="1100" dirty="0">
                <a:solidFill>
                  <a:schemeClr val="tx1"/>
                </a:solidFill>
              </a:rPr>
              <a:t> (student)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>
                <a:solidFill>
                  <a:srgbClr val="0000FF"/>
                </a:solidFill>
              </a:rPr>
              <a:t>__</a:t>
            </a:r>
            <a:r>
              <a:rPr lang="en-US" sz="1100" dirty="0" err="1">
                <a:solidFill>
                  <a:srgbClr val="0000FF"/>
                </a:solidFill>
              </a:rPr>
              <a:t>init</a:t>
            </a:r>
            <a:r>
              <a:rPr lang="en-US" sz="1100" dirty="0">
                <a:solidFill>
                  <a:srgbClr val="0000FF"/>
                </a:solidFill>
              </a:rPr>
              <a:t>__</a:t>
            </a:r>
            <a:r>
              <a:rPr lang="en-US" sz="11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>
                <a:solidFill>
                  <a:srgbClr val="7030A0"/>
                </a:solidFill>
              </a:rPr>
              <a:t>super</a:t>
            </a:r>
            <a:r>
              <a:rPr lang="en-US" sz="1100" dirty="0">
                <a:solidFill>
                  <a:schemeClr val="tx1"/>
                </a:solidFill>
              </a:rPr>
              <a:t>().__</a:t>
            </a:r>
            <a:r>
              <a:rPr lang="en-US" sz="1100" dirty="0" err="1">
                <a:solidFill>
                  <a:schemeClr val="tx1"/>
                </a:solidFill>
              </a:rPr>
              <a:t>init</a:t>
            </a:r>
            <a:r>
              <a:rPr lang="en-US" sz="11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self.title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dirty="0">
                <a:solidFill>
                  <a:srgbClr val="008000"/>
                </a:solidFill>
              </a:rPr>
              <a:t>"Student Registration Form"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self.geometry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dirty="0">
                <a:solidFill>
                  <a:srgbClr val="008000"/>
                </a:solidFill>
              </a:rPr>
              <a:t>"370x140"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lbl_reg_form</a:t>
            </a:r>
            <a:r>
              <a:rPr lang="en-US" sz="1100" dirty="0">
                <a:solidFill>
                  <a:schemeClr val="tx1"/>
                </a:solidFill>
              </a:rPr>
              <a:t> = </a:t>
            </a:r>
            <a:r>
              <a:rPr lang="en-US" sz="1100" dirty="0" err="1">
                <a:solidFill>
                  <a:schemeClr val="tx1"/>
                </a:solidFill>
              </a:rPr>
              <a:t>tkinter.Label</a:t>
            </a:r>
            <a:r>
              <a:rPr lang="en-US" sz="1100" dirty="0">
                <a:solidFill>
                  <a:schemeClr val="tx1"/>
                </a:solidFill>
              </a:rPr>
              <a:t>(self, text=</a:t>
            </a:r>
            <a:r>
              <a:rPr lang="en-US" sz="1100" dirty="0">
                <a:solidFill>
                  <a:srgbClr val="008000"/>
                </a:solidFill>
              </a:rPr>
              <a:t>"Student Registration Form"</a:t>
            </a:r>
            <a:r>
              <a:rPr lang="en-US" sz="1100" dirty="0">
                <a:solidFill>
                  <a:schemeClr val="tx1"/>
                </a:solidFill>
              </a:rPr>
              <a:t>, font=(</a:t>
            </a:r>
            <a:r>
              <a:rPr lang="en-US" sz="1100" dirty="0">
                <a:solidFill>
                  <a:srgbClr val="008000"/>
                </a:solidFill>
              </a:rPr>
              <a:t>"bold"</a:t>
            </a:r>
            <a:r>
              <a:rPr lang="en-US" sz="1100" dirty="0">
                <a:solidFill>
                  <a:schemeClr val="tx1"/>
                </a:solidFill>
              </a:rPr>
              <a:t>,15))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lbl_reg_form.place</a:t>
            </a:r>
            <a:r>
              <a:rPr lang="en-US" sz="1100" dirty="0">
                <a:solidFill>
                  <a:schemeClr val="tx1"/>
                </a:solidFill>
              </a:rPr>
              <a:t>(x=20, y=10)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lbl_name</a:t>
            </a:r>
            <a:r>
              <a:rPr lang="en-US" sz="1100" dirty="0">
                <a:solidFill>
                  <a:schemeClr val="tx1"/>
                </a:solidFill>
              </a:rPr>
              <a:t> = </a:t>
            </a:r>
            <a:r>
              <a:rPr lang="en-US" sz="1100" dirty="0" err="1">
                <a:solidFill>
                  <a:schemeClr val="tx1"/>
                </a:solidFill>
              </a:rPr>
              <a:t>tkinter.Label</a:t>
            </a:r>
            <a:r>
              <a:rPr lang="en-US" sz="1100" dirty="0">
                <a:solidFill>
                  <a:schemeClr val="tx1"/>
                </a:solidFill>
              </a:rPr>
              <a:t>(self, text=</a:t>
            </a:r>
            <a:r>
              <a:rPr lang="en-US" sz="1100" dirty="0">
                <a:solidFill>
                  <a:srgbClr val="008000"/>
                </a:solidFill>
              </a:rPr>
              <a:t>"Name"</a:t>
            </a:r>
            <a:r>
              <a:rPr lang="en-US" sz="1100" dirty="0">
                <a:solidFill>
                  <a:schemeClr val="tx1"/>
                </a:solidFill>
              </a:rPr>
              <a:t>, font=(</a:t>
            </a:r>
            <a:r>
              <a:rPr lang="en-US" sz="1100" dirty="0">
                <a:solidFill>
                  <a:srgbClr val="008000"/>
                </a:solidFill>
              </a:rPr>
              <a:t>"bold"</a:t>
            </a:r>
            <a:r>
              <a:rPr lang="en-US" sz="1100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lbl_name.place</a:t>
            </a:r>
            <a:r>
              <a:rPr lang="en-US" sz="1100" dirty="0">
                <a:solidFill>
                  <a:schemeClr val="tx1"/>
                </a:solidFill>
              </a:rPr>
              <a:t>(x=20, y=50)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self.__</a:t>
            </a:r>
            <a:r>
              <a:rPr lang="en-US" sz="1100" b="1" dirty="0" err="1">
                <a:solidFill>
                  <a:schemeClr val="tx1"/>
                </a:solidFill>
              </a:rPr>
              <a:t>var_name</a:t>
            </a:r>
            <a:r>
              <a:rPr lang="en-US" sz="1100" b="1" dirty="0">
                <a:solidFill>
                  <a:schemeClr val="tx1"/>
                </a:solidFill>
              </a:rPr>
              <a:t> = </a:t>
            </a:r>
            <a:r>
              <a:rPr lang="en-US" sz="1100" b="1" dirty="0" err="1">
                <a:solidFill>
                  <a:schemeClr val="tx1"/>
                </a:solidFill>
              </a:rPr>
              <a:t>tkinter.StringVar</a:t>
            </a:r>
            <a:r>
              <a:rPr lang="en-US" sz="110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ent_name</a:t>
            </a:r>
            <a:r>
              <a:rPr lang="en-US" sz="1100" dirty="0">
                <a:solidFill>
                  <a:schemeClr val="tx1"/>
                </a:solidFill>
              </a:rPr>
              <a:t> = </a:t>
            </a:r>
            <a:r>
              <a:rPr lang="en-US" sz="1100" dirty="0" err="1">
                <a:solidFill>
                  <a:schemeClr val="tx1"/>
                </a:solidFill>
              </a:rPr>
              <a:t>tkinter.Entry</a:t>
            </a:r>
            <a:r>
              <a:rPr lang="en-US" sz="1100" dirty="0">
                <a:solidFill>
                  <a:schemeClr val="tx1"/>
                </a:solidFill>
              </a:rPr>
              <a:t>(self</a:t>
            </a:r>
            <a:r>
              <a:rPr lang="en-US" sz="1100" b="1" dirty="0">
                <a:solidFill>
                  <a:schemeClr val="tx1"/>
                </a:solidFill>
              </a:rPr>
              <a:t>, </a:t>
            </a:r>
            <a:r>
              <a:rPr lang="en-US" sz="1100" b="1" dirty="0" err="1">
                <a:solidFill>
                  <a:schemeClr val="tx1"/>
                </a:solidFill>
              </a:rPr>
              <a:t>textvariable</a:t>
            </a:r>
            <a:r>
              <a:rPr lang="en-US" sz="1100" b="1" dirty="0">
                <a:solidFill>
                  <a:schemeClr val="tx1"/>
                </a:solidFill>
              </a:rPr>
              <a:t>=self.__</a:t>
            </a:r>
            <a:r>
              <a:rPr lang="en-US" sz="1100" b="1" dirty="0" err="1">
                <a:solidFill>
                  <a:schemeClr val="tx1"/>
                </a:solidFill>
              </a:rPr>
              <a:t>var_name</a:t>
            </a:r>
            <a:r>
              <a:rPr lang="en-US" sz="1100" dirty="0">
                <a:solidFill>
                  <a:schemeClr val="tx1"/>
                </a:solidFill>
              </a:rPr>
              <a:t>, width=40)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ent_name.place</a:t>
            </a:r>
            <a:r>
              <a:rPr lang="en-US" sz="1100" dirty="0">
                <a:solidFill>
                  <a:schemeClr val="tx1"/>
                </a:solidFill>
              </a:rPr>
              <a:t>(x=100, y=50)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lbl_gender</a:t>
            </a:r>
            <a:r>
              <a:rPr lang="en-US" sz="1100" dirty="0">
                <a:solidFill>
                  <a:schemeClr val="tx1"/>
                </a:solidFill>
              </a:rPr>
              <a:t> = </a:t>
            </a:r>
            <a:r>
              <a:rPr lang="en-US" sz="1100" dirty="0" err="1">
                <a:solidFill>
                  <a:schemeClr val="tx1"/>
                </a:solidFill>
              </a:rPr>
              <a:t>tkinter.Label</a:t>
            </a:r>
            <a:r>
              <a:rPr lang="en-US" sz="1100" dirty="0">
                <a:solidFill>
                  <a:schemeClr val="tx1"/>
                </a:solidFill>
              </a:rPr>
              <a:t>(self, text=</a:t>
            </a:r>
            <a:r>
              <a:rPr lang="en-US" sz="1100" dirty="0">
                <a:solidFill>
                  <a:srgbClr val="008000"/>
                </a:solidFill>
              </a:rPr>
              <a:t>"Gender"</a:t>
            </a:r>
            <a:r>
              <a:rPr lang="en-US" sz="1100" dirty="0">
                <a:solidFill>
                  <a:schemeClr val="tx1"/>
                </a:solidFill>
              </a:rPr>
              <a:t>, font=(</a:t>
            </a:r>
            <a:r>
              <a:rPr lang="en-US" sz="1100" dirty="0">
                <a:solidFill>
                  <a:srgbClr val="008000"/>
                </a:solidFill>
              </a:rPr>
              <a:t>"bold"</a:t>
            </a:r>
            <a:r>
              <a:rPr lang="en-US" sz="1100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lbl_gender.place</a:t>
            </a:r>
            <a:r>
              <a:rPr lang="en-US" sz="1100" dirty="0">
                <a:solidFill>
                  <a:schemeClr val="tx1"/>
                </a:solidFill>
              </a:rPr>
              <a:t>(x=20, y=80)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self.__</a:t>
            </a:r>
            <a:r>
              <a:rPr lang="en-US" sz="1100" b="1" dirty="0" err="1">
                <a:solidFill>
                  <a:schemeClr val="tx1"/>
                </a:solidFill>
              </a:rPr>
              <a:t>var_gender</a:t>
            </a:r>
            <a:r>
              <a:rPr lang="en-US" sz="1100" b="1" dirty="0">
                <a:solidFill>
                  <a:schemeClr val="tx1"/>
                </a:solidFill>
              </a:rPr>
              <a:t> = </a:t>
            </a:r>
            <a:r>
              <a:rPr lang="en-US" sz="1100" b="1" dirty="0" err="1">
                <a:solidFill>
                  <a:schemeClr val="tx1"/>
                </a:solidFill>
              </a:rPr>
              <a:t>tkinter.StringVar</a:t>
            </a:r>
            <a:r>
              <a:rPr lang="en-US" sz="110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 err="1">
                <a:solidFill>
                  <a:schemeClr val="tx1"/>
                </a:solidFill>
              </a:rPr>
              <a:t>rdo_gender_m</a:t>
            </a:r>
            <a:r>
              <a:rPr lang="en-US" sz="1100" b="1" dirty="0">
                <a:solidFill>
                  <a:schemeClr val="tx1"/>
                </a:solidFill>
              </a:rPr>
              <a:t> = </a:t>
            </a:r>
            <a:r>
              <a:rPr lang="en-US" sz="1100" b="1" dirty="0" err="1">
                <a:solidFill>
                  <a:schemeClr val="tx1"/>
                </a:solidFill>
              </a:rPr>
              <a:t>tkinter.Radiobutton</a:t>
            </a:r>
            <a:r>
              <a:rPr lang="en-US" sz="1100" b="1" dirty="0">
                <a:solidFill>
                  <a:schemeClr val="tx1"/>
                </a:solidFill>
              </a:rPr>
              <a:t>(self, text=</a:t>
            </a:r>
            <a:r>
              <a:rPr lang="en-US" sz="1100" b="1" dirty="0">
                <a:solidFill>
                  <a:srgbClr val="008000"/>
                </a:solidFill>
              </a:rPr>
              <a:t>"Male"</a:t>
            </a:r>
            <a:r>
              <a:rPr lang="en-US" sz="1100" b="1" dirty="0">
                <a:solidFill>
                  <a:schemeClr val="tx1"/>
                </a:solidFill>
              </a:rPr>
              <a:t>, variable=self.__</a:t>
            </a:r>
            <a:r>
              <a:rPr lang="en-US" sz="1100" b="1" dirty="0" err="1">
                <a:solidFill>
                  <a:schemeClr val="tx1"/>
                </a:solidFill>
              </a:rPr>
              <a:t>var_gender</a:t>
            </a:r>
            <a:r>
              <a:rPr lang="en-US" sz="1100" b="1" dirty="0">
                <a:solidFill>
                  <a:schemeClr val="tx1"/>
                </a:solidFill>
              </a:rPr>
              <a:t>, value=</a:t>
            </a:r>
            <a:r>
              <a:rPr lang="en-US" sz="1100" b="1" dirty="0">
                <a:solidFill>
                  <a:srgbClr val="008000"/>
                </a:solidFill>
              </a:rPr>
              <a:t>"Male"</a:t>
            </a:r>
            <a:r>
              <a:rPr lang="en-US" sz="11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 err="1">
                <a:solidFill>
                  <a:schemeClr val="tx1"/>
                </a:solidFill>
              </a:rPr>
              <a:t>rdo_gender_m.place</a:t>
            </a:r>
            <a:r>
              <a:rPr lang="en-US" sz="1100" b="1" dirty="0">
                <a:solidFill>
                  <a:schemeClr val="tx1"/>
                </a:solidFill>
              </a:rPr>
              <a:t>(x=100,y=80)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 err="1">
                <a:solidFill>
                  <a:schemeClr val="tx1"/>
                </a:solidFill>
              </a:rPr>
              <a:t>rdo_gender_f</a:t>
            </a:r>
            <a:r>
              <a:rPr lang="en-US" sz="1100" b="1" dirty="0">
                <a:solidFill>
                  <a:schemeClr val="tx1"/>
                </a:solidFill>
              </a:rPr>
              <a:t> = </a:t>
            </a:r>
            <a:r>
              <a:rPr lang="en-US" sz="1100" b="1" dirty="0" err="1">
                <a:solidFill>
                  <a:schemeClr val="tx1"/>
                </a:solidFill>
              </a:rPr>
              <a:t>tkinter.Radiobutton</a:t>
            </a:r>
            <a:r>
              <a:rPr lang="en-US" sz="1100" b="1" dirty="0">
                <a:solidFill>
                  <a:schemeClr val="tx1"/>
                </a:solidFill>
              </a:rPr>
              <a:t>(self, text=</a:t>
            </a:r>
            <a:r>
              <a:rPr lang="en-US" sz="1100" b="1" dirty="0">
                <a:solidFill>
                  <a:srgbClr val="008000"/>
                </a:solidFill>
              </a:rPr>
              <a:t>"Female"</a:t>
            </a:r>
            <a:r>
              <a:rPr lang="en-US" sz="1100" b="1" dirty="0">
                <a:solidFill>
                  <a:schemeClr val="tx1"/>
                </a:solidFill>
              </a:rPr>
              <a:t>, variable=self.__</a:t>
            </a:r>
            <a:r>
              <a:rPr lang="en-US" sz="1100" b="1" dirty="0" err="1">
                <a:solidFill>
                  <a:schemeClr val="tx1"/>
                </a:solidFill>
              </a:rPr>
              <a:t>var_gender</a:t>
            </a:r>
            <a:r>
              <a:rPr lang="en-US" sz="1100" b="1" dirty="0">
                <a:solidFill>
                  <a:schemeClr val="tx1"/>
                </a:solidFill>
              </a:rPr>
              <a:t>, value=</a:t>
            </a:r>
            <a:r>
              <a:rPr lang="en-US" sz="1100" b="1" dirty="0">
                <a:solidFill>
                  <a:srgbClr val="008000"/>
                </a:solidFill>
              </a:rPr>
              <a:t>"Female"</a:t>
            </a:r>
            <a:r>
              <a:rPr lang="en-US" sz="11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 err="1">
                <a:solidFill>
                  <a:schemeClr val="tx1"/>
                </a:solidFill>
              </a:rPr>
              <a:t>rdo_gender_f.place</a:t>
            </a:r>
            <a:r>
              <a:rPr lang="en-US" sz="1100" b="1" dirty="0">
                <a:solidFill>
                  <a:schemeClr val="tx1"/>
                </a:solidFill>
              </a:rPr>
              <a:t>(x=180,y=80)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self.__</a:t>
            </a:r>
            <a:r>
              <a:rPr lang="en-US" sz="1100" b="1" dirty="0" err="1">
                <a:solidFill>
                  <a:schemeClr val="tx1"/>
                </a:solidFill>
              </a:rPr>
              <a:t>var_gender.set</a:t>
            </a:r>
            <a:r>
              <a:rPr lang="en-US" sz="1100" b="1" dirty="0">
                <a:solidFill>
                  <a:schemeClr val="tx1"/>
                </a:solidFill>
              </a:rPr>
              <a:t>(</a:t>
            </a:r>
            <a:r>
              <a:rPr lang="en-US" sz="1100" b="1" dirty="0">
                <a:solidFill>
                  <a:srgbClr val="008000"/>
                </a:solidFill>
              </a:rPr>
              <a:t>" "</a:t>
            </a:r>
            <a:r>
              <a:rPr lang="en-US" sz="11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btn_confirm</a:t>
            </a:r>
            <a:r>
              <a:rPr lang="en-US" sz="1100" dirty="0">
                <a:solidFill>
                  <a:schemeClr val="tx1"/>
                </a:solidFill>
              </a:rPr>
              <a:t> = </a:t>
            </a:r>
            <a:r>
              <a:rPr lang="en-US" sz="1100" dirty="0" err="1">
                <a:solidFill>
                  <a:schemeClr val="tx1"/>
                </a:solidFill>
              </a:rPr>
              <a:t>tkinter.Button</a:t>
            </a:r>
            <a:r>
              <a:rPr lang="en-US" sz="1100" dirty="0">
                <a:solidFill>
                  <a:schemeClr val="tx1"/>
                </a:solidFill>
              </a:rPr>
              <a:t>(self, text=</a:t>
            </a:r>
            <a:r>
              <a:rPr lang="en-US" sz="1100" dirty="0">
                <a:solidFill>
                  <a:srgbClr val="008000"/>
                </a:solidFill>
              </a:rPr>
              <a:t>"Submit"</a:t>
            </a:r>
            <a:r>
              <a:rPr lang="en-US" sz="1100" dirty="0">
                <a:solidFill>
                  <a:schemeClr val="tx1"/>
                </a:solidFill>
              </a:rPr>
              <a:t>, width=6, command=</a:t>
            </a:r>
            <a:r>
              <a:rPr lang="en-US" sz="1100" dirty="0" err="1">
                <a:solidFill>
                  <a:schemeClr val="tx1"/>
                </a:solidFill>
              </a:rPr>
              <a:t>self.submit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btn_confirm.place</a:t>
            </a:r>
            <a:r>
              <a:rPr lang="en-US" sz="1100" dirty="0">
                <a:solidFill>
                  <a:schemeClr val="tx1"/>
                </a:solidFill>
              </a:rPr>
              <a:t>(x=230,</a:t>
            </a:r>
            <a:r>
              <a:rPr lang="en-US" sz="1100" b="1" dirty="0">
                <a:solidFill>
                  <a:schemeClr val="tx1"/>
                </a:solidFill>
              </a:rPr>
              <a:t>y=110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btn_quit</a:t>
            </a:r>
            <a:r>
              <a:rPr lang="en-US" sz="1100" dirty="0">
                <a:solidFill>
                  <a:schemeClr val="tx1"/>
                </a:solidFill>
              </a:rPr>
              <a:t> = </a:t>
            </a:r>
            <a:r>
              <a:rPr lang="en-US" sz="1100" dirty="0" err="1">
                <a:solidFill>
                  <a:schemeClr val="tx1"/>
                </a:solidFill>
              </a:rPr>
              <a:t>tkinter.Button</a:t>
            </a:r>
            <a:r>
              <a:rPr lang="en-US" sz="1100" dirty="0">
                <a:solidFill>
                  <a:schemeClr val="tx1"/>
                </a:solidFill>
              </a:rPr>
              <a:t>(self, text=</a:t>
            </a:r>
            <a:r>
              <a:rPr lang="en-US" sz="1100" dirty="0">
                <a:solidFill>
                  <a:srgbClr val="008000"/>
                </a:solidFill>
              </a:rPr>
              <a:t>"Quit"</a:t>
            </a:r>
            <a:r>
              <a:rPr lang="en-US" sz="1100" dirty="0">
                <a:solidFill>
                  <a:schemeClr val="tx1"/>
                </a:solidFill>
              </a:rPr>
              <a:t>, width=6, command=</a:t>
            </a:r>
            <a:r>
              <a:rPr lang="en-US" sz="1100" dirty="0" err="1">
                <a:solidFill>
                  <a:schemeClr val="tx1"/>
                </a:solidFill>
              </a:rPr>
              <a:t>self.destroy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btn_quit.place</a:t>
            </a:r>
            <a:r>
              <a:rPr lang="en-US" sz="1100" dirty="0">
                <a:solidFill>
                  <a:schemeClr val="tx1"/>
                </a:solidFill>
              </a:rPr>
              <a:t>(x=290,</a:t>
            </a:r>
            <a:r>
              <a:rPr lang="en-US" sz="1100" b="1" dirty="0">
                <a:solidFill>
                  <a:schemeClr val="tx1"/>
                </a:solidFill>
              </a:rPr>
              <a:t>y=110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100" dirty="0">
                <a:solidFill>
                  <a:schemeClr val="tx1"/>
                </a:solidFill>
              </a:rPr>
              <a:t> __name__ == </a:t>
            </a:r>
            <a:r>
              <a:rPr lang="en-US" sz="1100" dirty="0">
                <a:solidFill>
                  <a:srgbClr val="008000"/>
                </a:solidFill>
              </a:rPr>
              <a:t>"__main__"</a:t>
            </a:r>
            <a:r>
              <a:rPr lang="en-US" sz="11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</a:t>
            </a:r>
            <a:r>
              <a:rPr lang="en-US" sz="1100" dirty="0" err="1">
                <a:solidFill>
                  <a:schemeClr val="tx1"/>
                </a:solidFill>
              </a:rPr>
              <a:t>app.mainloop</a:t>
            </a:r>
            <a:r>
              <a:rPr lang="en-US" sz="11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5334000" y="1844177"/>
            <a:ext cx="3732278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>
                <a:solidFill>
                  <a:srgbClr val="0000FF"/>
                </a:solidFill>
              </a:rPr>
              <a:t>Student</a:t>
            </a:r>
            <a:r>
              <a:rPr lang="en-US" sz="11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>
                <a:solidFill>
                  <a:srgbClr val="0000FF"/>
                </a:solidFill>
              </a:rPr>
              <a:t>__</a:t>
            </a:r>
            <a:r>
              <a:rPr lang="en-US" sz="1100" dirty="0" err="1">
                <a:solidFill>
                  <a:srgbClr val="0000FF"/>
                </a:solidFill>
              </a:rPr>
              <a:t>init</a:t>
            </a:r>
            <a:r>
              <a:rPr lang="en-US" sz="1100" dirty="0">
                <a:solidFill>
                  <a:srgbClr val="0000FF"/>
                </a:solidFill>
              </a:rPr>
              <a:t>__</a:t>
            </a:r>
            <a:r>
              <a:rPr lang="en-US" sz="1100" dirty="0">
                <a:solidFill>
                  <a:schemeClr val="tx1"/>
                </a:solidFill>
              </a:rPr>
              <a:t>(self, name, gender):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err="1">
                <a:solidFill>
                  <a:schemeClr val="tx1"/>
                </a:solidFill>
              </a:rPr>
              <a:t>self.__name</a:t>
            </a:r>
            <a:r>
              <a:rPr lang="en-US" sz="110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 err="1">
                <a:solidFill>
                  <a:schemeClr val="tx1"/>
                </a:solidFill>
              </a:rPr>
              <a:t>self.__gender</a:t>
            </a:r>
            <a:r>
              <a:rPr lang="en-US" sz="1100" b="1" dirty="0">
                <a:solidFill>
                  <a:schemeClr val="tx1"/>
                </a:solidFill>
              </a:rPr>
              <a:t> = gender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>
                <a:solidFill>
                  <a:srgbClr val="0000FF"/>
                </a:solidFill>
              </a:rPr>
              <a:t>__</a:t>
            </a:r>
            <a:r>
              <a:rPr lang="en-US" sz="1100" dirty="0" err="1">
                <a:solidFill>
                  <a:srgbClr val="0000FF"/>
                </a:solidFill>
              </a:rPr>
              <a:t>str</a:t>
            </a:r>
            <a:r>
              <a:rPr lang="en-US" sz="1100" dirty="0">
                <a:solidFill>
                  <a:srgbClr val="0000FF"/>
                </a:solidFill>
              </a:rPr>
              <a:t>__</a:t>
            </a:r>
            <a:r>
              <a:rPr lang="en-US" sz="11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rgbClr val="008000"/>
                </a:solidFill>
              </a:rPr>
              <a:t>f"Name</a:t>
            </a:r>
            <a:r>
              <a:rPr lang="en-US" sz="1100" dirty="0">
                <a:solidFill>
                  <a:srgbClr val="008000"/>
                </a:solidFill>
              </a:rPr>
              <a:t>: {</a:t>
            </a:r>
            <a:r>
              <a:rPr lang="en-US" sz="1100" dirty="0" err="1">
                <a:solidFill>
                  <a:srgbClr val="008000"/>
                </a:solidFill>
              </a:rPr>
              <a:t>self.__name</a:t>
            </a:r>
            <a:r>
              <a:rPr lang="en-US" sz="1100" dirty="0">
                <a:solidFill>
                  <a:srgbClr val="008000"/>
                </a:solidFill>
              </a:rPr>
              <a:t>}\</a:t>
            </a:r>
            <a:r>
              <a:rPr lang="en-US" sz="1100" dirty="0" err="1">
                <a:solidFill>
                  <a:srgbClr val="008000"/>
                </a:solidFill>
              </a:rPr>
              <a:t>n</a:t>
            </a:r>
            <a:r>
              <a:rPr lang="en-US" sz="1100" b="1" dirty="0" err="1">
                <a:solidFill>
                  <a:srgbClr val="008000"/>
                </a:solidFill>
              </a:rPr>
              <a:t>Gender</a:t>
            </a:r>
            <a:r>
              <a:rPr lang="en-US" sz="1100" b="1" dirty="0">
                <a:solidFill>
                  <a:srgbClr val="008000"/>
                </a:solidFill>
              </a:rPr>
              <a:t>: {</a:t>
            </a:r>
            <a:r>
              <a:rPr lang="en-US" sz="1100" b="1" dirty="0" err="1">
                <a:solidFill>
                  <a:srgbClr val="008000"/>
                </a:solidFill>
              </a:rPr>
              <a:t>self.__gender</a:t>
            </a:r>
            <a:r>
              <a:rPr lang="en-US" sz="1100" b="1" dirty="0">
                <a:solidFill>
                  <a:srgbClr val="008000"/>
                </a:solidFill>
              </a:rPr>
              <a:t>}</a:t>
            </a:r>
            <a:r>
              <a:rPr lang="en-US" sz="1100" dirty="0">
                <a:solidFill>
                  <a:srgbClr val="008000"/>
                </a:solidFill>
              </a:rPr>
              <a:t>"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7475605" y="3101414"/>
            <a:ext cx="1590673" cy="7848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Name: Kelvin Yip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Gender: Male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265805" y="5700158"/>
            <a:ext cx="2209800" cy="522872"/>
          </a:xfrm>
          <a:prstGeom prst="wedgeRoundRectCallout">
            <a:avLst>
              <a:gd name="adj1" fmla="val -49531"/>
              <a:gd name="adj2" fmla="val -6783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5. Call submit function when this button is clicked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5655836" y="4189887"/>
            <a:ext cx="3141518" cy="474554"/>
          </a:xfrm>
          <a:prstGeom prst="wedgeRoundRectCallout">
            <a:avLst>
              <a:gd name="adj1" fmla="val -58267"/>
              <a:gd name="adj2" fmla="val 5551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3. Value "Male" would be set to </a:t>
            </a:r>
            <a:r>
              <a:rPr lang="en-US" sz="1400" dirty="0" err="1"/>
              <a:t>var_gender</a:t>
            </a:r>
            <a:r>
              <a:rPr lang="en-US" sz="1400" dirty="0"/>
              <a:t> if this radio button is clicked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045869" y="4368716"/>
            <a:ext cx="2514600" cy="236486"/>
          </a:xfrm>
          <a:prstGeom prst="wedgeRoundRectCallout">
            <a:avLst>
              <a:gd name="adj1" fmla="val -58516"/>
              <a:gd name="adj2" fmla="val 436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1. Create </a:t>
            </a:r>
            <a:r>
              <a:rPr lang="en-US" sz="1400" dirty="0" err="1"/>
              <a:t>StringVar</a:t>
            </a:r>
            <a:r>
              <a:rPr lang="en-US" sz="1400" dirty="0"/>
              <a:t> </a:t>
            </a:r>
            <a:r>
              <a:rPr lang="en-US" sz="1400" dirty="0" err="1"/>
              <a:t>var_gender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836" y="138574"/>
            <a:ext cx="3202414" cy="1480686"/>
          </a:xfrm>
          <a:prstGeom prst="rect">
            <a:avLst/>
          </a:prstGeom>
        </p:spPr>
      </p:pic>
      <p:sp>
        <p:nvSpPr>
          <p:cNvPr id="16" name="Rounded Rectangular Callout 15"/>
          <p:cNvSpPr/>
          <p:nvPr/>
        </p:nvSpPr>
        <p:spPr>
          <a:xfrm>
            <a:off x="5548746" y="5162872"/>
            <a:ext cx="3141518" cy="474554"/>
          </a:xfrm>
          <a:prstGeom prst="wedgeRoundRectCallout">
            <a:avLst>
              <a:gd name="adj1" fmla="val -57824"/>
              <a:gd name="adj2" fmla="val -5179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4. Value "Female" would be set to </a:t>
            </a:r>
            <a:r>
              <a:rPr lang="en-US" sz="1400" dirty="0" err="1"/>
              <a:t>var_gender</a:t>
            </a:r>
            <a:r>
              <a:rPr lang="en-US" sz="1400" dirty="0"/>
              <a:t> if this radio button is clicked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321069" y="1534652"/>
            <a:ext cx="2617643" cy="282202"/>
          </a:xfrm>
          <a:prstGeom prst="wedgeRoundRectCallout">
            <a:avLst>
              <a:gd name="adj1" fmla="val 5232"/>
              <a:gd name="adj2" fmla="val 10821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5. Obtain value from </a:t>
            </a:r>
            <a:r>
              <a:rPr lang="en-US" sz="1400" dirty="0" err="1"/>
              <a:t>var_gender</a:t>
            </a:r>
            <a:endParaRPr lang="en-US" sz="1400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2048288" y="6223030"/>
            <a:ext cx="2512866" cy="284732"/>
          </a:xfrm>
          <a:prstGeom prst="wedgeRoundRectCallout">
            <a:avLst>
              <a:gd name="adj1" fmla="val -41756"/>
              <a:gd name="adj2" fmla="val -8754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Button moved down a little bit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2738440" y="2715090"/>
            <a:ext cx="2527365" cy="220364"/>
          </a:xfrm>
          <a:prstGeom prst="wedgeRoundRectCallout">
            <a:avLst>
              <a:gd name="adj1" fmla="val -76756"/>
              <a:gd name="adj2" fmla="val 461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Size of form extended a little bit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2513403" y="5215766"/>
            <a:ext cx="2703366" cy="236486"/>
          </a:xfrm>
          <a:prstGeom prst="wedgeRoundRectCallout">
            <a:avLst>
              <a:gd name="adj1" fmla="val -65223"/>
              <a:gd name="adj2" fmla="val 4660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2. Set </a:t>
            </a:r>
            <a:r>
              <a:rPr lang="en-US" sz="1400" dirty="0" err="1"/>
              <a:t>radiobutton</a:t>
            </a:r>
            <a:r>
              <a:rPr lang="en-US" sz="1400" dirty="0"/>
              <a:t> selects nothing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435369" y="2177545"/>
            <a:ext cx="2617643" cy="473909"/>
          </a:xfrm>
          <a:prstGeom prst="wedgeRoundRectCallout">
            <a:avLst>
              <a:gd name="adj1" fmla="val -60452"/>
              <a:gd name="adj2" fmla="val -534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Submit method no need to reference to entry box anymore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4152901" y="3316133"/>
            <a:ext cx="3238500" cy="473909"/>
          </a:xfrm>
          <a:prstGeom prst="wedgeRoundRectCallout">
            <a:avLst>
              <a:gd name="adj1" fmla="val -91843"/>
              <a:gd name="adj2" fmla="val 4719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String variable also used in entry widget</a:t>
            </a:r>
          </a:p>
          <a:p>
            <a:r>
              <a:rPr lang="en-US" sz="1400" dirty="0" err="1"/>
              <a:t>ent_name</a:t>
            </a:r>
            <a:r>
              <a:rPr lang="en-US" sz="1400" dirty="0"/>
              <a:t> is no longer an instant variable</a:t>
            </a:r>
          </a:p>
        </p:txBody>
      </p:sp>
    </p:spTree>
    <p:extLst>
      <p:ext uri="{BB962C8B-B14F-4D97-AF65-F5344CB8AC3E}">
        <p14:creationId xmlns:p14="http://schemas.microsoft.com/office/powerpoint/2010/main" val="3383424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OptionMenu</a:t>
            </a:r>
            <a:r>
              <a:rPr lang="en-US" dirty="0"/>
              <a:t> Widget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228600" y="1271500"/>
            <a:ext cx="7591427" cy="54014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 err="1">
                <a:solidFill>
                  <a:schemeClr val="tx1"/>
                </a:solidFill>
              </a:rPr>
              <a:t>tkinter</a:t>
            </a:r>
            <a:endParaRPr lang="en-US" sz="11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1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rgbClr val="0000FF"/>
                </a:solidFill>
              </a:rPr>
              <a:t>Application</a:t>
            </a:r>
            <a:r>
              <a:rPr lang="en-US" sz="1150" dirty="0">
                <a:solidFill>
                  <a:schemeClr val="tx1"/>
                </a:solidFill>
              </a:rPr>
              <a:t>(</a:t>
            </a:r>
            <a:r>
              <a:rPr lang="en-US" sz="1150" dirty="0" err="1">
                <a:solidFill>
                  <a:schemeClr val="tx1"/>
                </a:solidFill>
              </a:rPr>
              <a:t>tkinter.Tk</a:t>
            </a:r>
            <a:r>
              <a:rPr lang="en-US" sz="115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</a:t>
            </a:r>
            <a:r>
              <a:rPr lang="en-US" sz="11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b="1" dirty="0" err="1">
                <a:solidFill>
                  <a:srgbClr val="0000FF"/>
                </a:solidFill>
              </a:rPr>
              <a:t>reset_form</a:t>
            </a:r>
            <a:r>
              <a:rPr lang="en-US" sz="115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self.__</a:t>
            </a:r>
            <a:r>
              <a:rPr lang="en-US" sz="1150" b="1" dirty="0" err="1">
                <a:solidFill>
                  <a:schemeClr val="tx1"/>
                </a:solidFill>
              </a:rPr>
              <a:t>var_name.set</a:t>
            </a:r>
            <a:r>
              <a:rPr lang="en-US" sz="1150" b="1" dirty="0">
                <a:solidFill>
                  <a:schemeClr val="tx1"/>
                </a:solidFill>
              </a:rPr>
              <a:t>(</a:t>
            </a:r>
            <a:r>
              <a:rPr lang="en-US" sz="1150" b="1" dirty="0">
                <a:solidFill>
                  <a:srgbClr val="008000"/>
                </a:solidFill>
              </a:rPr>
              <a:t>""</a:t>
            </a:r>
            <a:r>
              <a:rPr lang="en-US" sz="11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self.__</a:t>
            </a:r>
            <a:r>
              <a:rPr lang="en-US" sz="1150" b="1" dirty="0" err="1">
                <a:solidFill>
                  <a:schemeClr val="tx1"/>
                </a:solidFill>
              </a:rPr>
              <a:t>var_region.set</a:t>
            </a:r>
            <a:r>
              <a:rPr lang="en-US" sz="1150" b="1" dirty="0">
                <a:solidFill>
                  <a:schemeClr val="tx1"/>
                </a:solidFill>
              </a:rPr>
              <a:t> (</a:t>
            </a:r>
            <a:r>
              <a:rPr lang="en-US" sz="1150" b="1" dirty="0">
                <a:solidFill>
                  <a:srgbClr val="008000"/>
                </a:solidFill>
              </a:rPr>
              <a:t>"Select your Region"</a:t>
            </a:r>
            <a:r>
              <a:rPr lang="en-US" sz="1150" b="1" dirty="0">
                <a:solidFill>
                  <a:schemeClr val="tx1"/>
                </a:solidFill>
              </a:rPr>
              <a:t>)</a:t>
            </a:r>
            <a:endParaRPr lang="en-US" sz="11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</a:t>
            </a:r>
            <a:r>
              <a:rPr lang="en-US" sz="11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rgbClr val="0000FF"/>
                </a:solidFill>
              </a:rPr>
              <a:t>submit</a:t>
            </a:r>
            <a:r>
              <a:rPr lang="en-US" sz="11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student = Student(</a:t>
            </a:r>
            <a:r>
              <a:rPr lang="en-US" sz="1150" b="1" dirty="0">
                <a:solidFill>
                  <a:schemeClr val="tx1"/>
                </a:solidFill>
              </a:rPr>
              <a:t>self.__</a:t>
            </a:r>
            <a:r>
              <a:rPr lang="en-US" sz="1150" b="1" dirty="0" err="1">
                <a:solidFill>
                  <a:schemeClr val="tx1"/>
                </a:solidFill>
              </a:rPr>
              <a:t>var_name.get</a:t>
            </a:r>
            <a:r>
              <a:rPr lang="en-US" sz="1150" b="1" dirty="0">
                <a:solidFill>
                  <a:schemeClr val="tx1"/>
                </a:solidFill>
              </a:rPr>
              <a:t>()</a:t>
            </a:r>
            <a:r>
              <a:rPr lang="en-US" sz="1150" dirty="0">
                <a:solidFill>
                  <a:schemeClr val="tx1"/>
                </a:solidFill>
              </a:rPr>
              <a:t>, </a:t>
            </a:r>
            <a:r>
              <a:rPr lang="en-US" sz="1150" b="1" dirty="0">
                <a:solidFill>
                  <a:schemeClr val="tx1"/>
                </a:solidFill>
              </a:rPr>
              <a:t>self.__</a:t>
            </a:r>
            <a:r>
              <a:rPr lang="en-US" sz="1150" b="1" dirty="0" err="1">
                <a:solidFill>
                  <a:schemeClr val="tx1"/>
                </a:solidFill>
              </a:rPr>
              <a:t>var_region.get</a:t>
            </a:r>
            <a:r>
              <a:rPr lang="en-US" sz="1150" dirty="0">
                <a:solidFill>
                  <a:schemeClr val="tx1"/>
                </a:solidFill>
              </a:rPr>
              <a:t>())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>
                <a:solidFill>
                  <a:srgbClr val="7030A0"/>
                </a:solidFill>
              </a:rPr>
              <a:t>print</a:t>
            </a:r>
            <a:r>
              <a:rPr lang="en-US" sz="1150" dirty="0">
                <a:solidFill>
                  <a:schemeClr val="tx1"/>
                </a:solidFill>
              </a:rPr>
              <a:t> (student)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self.reset_form</a:t>
            </a:r>
            <a:r>
              <a:rPr lang="en-US" sz="115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</a:t>
            </a:r>
            <a:r>
              <a:rPr lang="en-US" sz="11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rgbClr val="0000FF"/>
                </a:solidFill>
              </a:rPr>
              <a:t>__</a:t>
            </a:r>
            <a:r>
              <a:rPr lang="en-US" sz="1150" dirty="0" err="1">
                <a:solidFill>
                  <a:srgbClr val="0000FF"/>
                </a:solidFill>
              </a:rPr>
              <a:t>init</a:t>
            </a:r>
            <a:r>
              <a:rPr lang="en-US" sz="1150" dirty="0">
                <a:solidFill>
                  <a:srgbClr val="0000FF"/>
                </a:solidFill>
              </a:rPr>
              <a:t>__</a:t>
            </a:r>
            <a:r>
              <a:rPr lang="en-US" sz="11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>
                <a:solidFill>
                  <a:srgbClr val="7030A0"/>
                </a:solidFill>
              </a:rPr>
              <a:t>super</a:t>
            </a:r>
            <a:r>
              <a:rPr lang="en-US" sz="1150" dirty="0">
                <a:solidFill>
                  <a:schemeClr val="tx1"/>
                </a:solidFill>
              </a:rPr>
              <a:t>().__</a:t>
            </a:r>
            <a:r>
              <a:rPr lang="en-US" sz="1150" dirty="0" err="1">
                <a:solidFill>
                  <a:schemeClr val="tx1"/>
                </a:solidFill>
              </a:rPr>
              <a:t>init</a:t>
            </a:r>
            <a:r>
              <a:rPr lang="en-US" sz="115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self.title</a:t>
            </a:r>
            <a:r>
              <a:rPr lang="en-US" sz="1150" dirty="0">
                <a:solidFill>
                  <a:schemeClr val="tx1"/>
                </a:solidFill>
              </a:rPr>
              <a:t>(</a:t>
            </a:r>
            <a:r>
              <a:rPr lang="en-US" sz="1150" dirty="0">
                <a:solidFill>
                  <a:srgbClr val="008000"/>
                </a:solidFill>
              </a:rPr>
              <a:t>"Student Registration Form"</a:t>
            </a:r>
            <a:r>
              <a:rPr lang="en-US" sz="11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self.geometry</a:t>
            </a:r>
            <a:r>
              <a:rPr lang="en-US" sz="1150" dirty="0">
                <a:solidFill>
                  <a:schemeClr val="tx1"/>
                </a:solidFill>
              </a:rPr>
              <a:t>(</a:t>
            </a:r>
            <a:r>
              <a:rPr lang="en-US" sz="1150" dirty="0">
                <a:solidFill>
                  <a:srgbClr val="008000"/>
                </a:solidFill>
              </a:rPr>
              <a:t>"370x140"</a:t>
            </a:r>
            <a:r>
              <a:rPr lang="en-US" sz="11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C00000"/>
                </a:solidFill>
              </a:rPr>
              <a:t>        ## </a:t>
            </a:r>
            <a:r>
              <a:rPr lang="en-US" sz="1150" dirty="0" err="1">
                <a:solidFill>
                  <a:srgbClr val="C00000"/>
                </a:solidFill>
              </a:rPr>
              <a:t>lbl_reg_form</a:t>
            </a:r>
            <a:r>
              <a:rPr lang="en-US" sz="1150" dirty="0">
                <a:solidFill>
                  <a:srgbClr val="C00000"/>
                </a:solidFill>
              </a:rPr>
              <a:t>, </a:t>
            </a:r>
            <a:r>
              <a:rPr lang="en-US" sz="1150" dirty="0" err="1">
                <a:solidFill>
                  <a:srgbClr val="C00000"/>
                </a:solidFill>
              </a:rPr>
              <a:t>lbl_name</a:t>
            </a:r>
            <a:r>
              <a:rPr lang="en-US" sz="1150" dirty="0">
                <a:solidFill>
                  <a:srgbClr val="C00000"/>
                </a:solidFill>
              </a:rPr>
              <a:t>, self.__</a:t>
            </a:r>
            <a:r>
              <a:rPr lang="en-US" sz="1150" dirty="0" err="1">
                <a:solidFill>
                  <a:srgbClr val="C00000"/>
                </a:solidFill>
              </a:rPr>
              <a:t>var_name</a:t>
            </a:r>
            <a:r>
              <a:rPr lang="en-US" sz="1150" dirty="0">
                <a:solidFill>
                  <a:srgbClr val="C00000"/>
                </a:solidFill>
              </a:rPr>
              <a:t> and </a:t>
            </a:r>
            <a:r>
              <a:rPr lang="en-US" sz="1150" dirty="0" err="1">
                <a:solidFill>
                  <a:srgbClr val="C00000"/>
                </a:solidFill>
              </a:rPr>
              <a:t>ent_name</a:t>
            </a:r>
            <a:r>
              <a:rPr lang="en-US" sz="1150" dirty="0">
                <a:solidFill>
                  <a:srgbClr val="C00000"/>
                </a:solidFill>
              </a:rPr>
              <a:t> omitted here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lbl_region</a:t>
            </a:r>
            <a:r>
              <a:rPr lang="en-US" sz="1150" dirty="0">
                <a:solidFill>
                  <a:schemeClr val="tx1"/>
                </a:solidFill>
              </a:rPr>
              <a:t> = </a:t>
            </a:r>
            <a:r>
              <a:rPr lang="en-US" sz="1150" dirty="0" err="1">
                <a:solidFill>
                  <a:schemeClr val="tx1"/>
                </a:solidFill>
              </a:rPr>
              <a:t>tkinter.Label</a:t>
            </a:r>
            <a:r>
              <a:rPr lang="en-US" sz="1150" dirty="0">
                <a:solidFill>
                  <a:schemeClr val="tx1"/>
                </a:solidFill>
              </a:rPr>
              <a:t>(self, text=</a:t>
            </a:r>
            <a:r>
              <a:rPr lang="en-US" sz="1150" dirty="0">
                <a:solidFill>
                  <a:srgbClr val="008000"/>
                </a:solidFill>
              </a:rPr>
              <a:t>"Region"</a:t>
            </a:r>
            <a:r>
              <a:rPr lang="en-US" sz="1150" dirty="0">
                <a:solidFill>
                  <a:schemeClr val="tx1"/>
                </a:solidFill>
              </a:rPr>
              <a:t>, font=(</a:t>
            </a:r>
            <a:r>
              <a:rPr lang="en-US" sz="1150" dirty="0">
                <a:solidFill>
                  <a:srgbClr val="008000"/>
                </a:solidFill>
              </a:rPr>
              <a:t>"bold"</a:t>
            </a:r>
            <a:r>
              <a:rPr lang="en-US" sz="1150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lbl_region.place</a:t>
            </a:r>
            <a:r>
              <a:rPr lang="en-US" sz="1150" dirty="0">
                <a:solidFill>
                  <a:schemeClr val="tx1"/>
                </a:solidFill>
              </a:rPr>
              <a:t>(x=20, y=80)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list_of_region</a:t>
            </a:r>
            <a:r>
              <a:rPr lang="en-US" sz="1150" b="1" dirty="0">
                <a:solidFill>
                  <a:schemeClr val="tx1"/>
                </a:solidFill>
              </a:rPr>
              <a:t>=[</a:t>
            </a:r>
            <a:r>
              <a:rPr lang="en-US" sz="1150" b="1" dirty="0">
                <a:solidFill>
                  <a:srgbClr val="008000"/>
                </a:solidFill>
              </a:rPr>
              <a:t>"Hong Kong"</a:t>
            </a:r>
            <a:r>
              <a:rPr lang="en-US" sz="1150" b="1" dirty="0">
                <a:solidFill>
                  <a:schemeClr val="tx1"/>
                </a:solidFill>
              </a:rPr>
              <a:t>, </a:t>
            </a:r>
            <a:r>
              <a:rPr lang="en-US" sz="1150" b="1" dirty="0">
                <a:solidFill>
                  <a:srgbClr val="008000"/>
                </a:solidFill>
              </a:rPr>
              <a:t>"Macau"</a:t>
            </a:r>
            <a:r>
              <a:rPr lang="en-US" sz="1150" b="1" dirty="0">
                <a:solidFill>
                  <a:schemeClr val="tx1"/>
                </a:solidFill>
              </a:rPr>
              <a:t>, </a:t>
            </a:r>
            <a:r>
              <a:rPr lang="en-US" sz="1150" b="1" dirty="0">
                <a:solidFill>
                  <a:srgbClr val="008000"/>
                </a:solidFill>
              </a:rPr>
              <a:t>"US"</a:t>
            </a:r>
            <a:r>
              <a:rPr lang="en-US" sz="1150" b="1" dirty="0">
                <a:solidFill>
                  <a:schemeClr val="tx1"/>
                </a:solidFill>
              </a:rPr>
              <a:t>, </a:t>
            </a:r>
            <a:r>
              <a:rPr lang="en-US" sz="1150" b="1" dirty="0">
                <a:solidFill>
                  <a:srgbClr val="008000"/>
                </a:solidFill>
              </a:rPr>
              <a:t>"UK"</a:t>
            </a:r>
            <a:r>
              <a:rPr lang="en-US" sz="1150" b="1" dirty="0">
                <a:solidFill>
                  <a:schemeClr val="tx1"/>
                </a:solidFill>
              </a:rPr>
              <a:t>, </a:t>
            </a:r>
            <a:r>
              <a:rPr lang="en-US" sz="1150" b="1" dirty="0">
                <a:solidFill>
                  <a:srgbClr val="008000"/>
                </a:solidFill>
              </a:rPr>
              <a:t>"Japan"</a:t>
            </a:r>
            <a:r>
              <a:rPr lang="en-US" sz="1150" b="1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self.__</a:t>
            </a:r>
            <a:r>
              <a:rPr lang="en-US" sz="1150" b="1" dirty="0" err="1">
                <a:solidFill>
                  <a:schemeClr val="tx1"/>
                </a:solidFill>
              </a:rPr>
              <a:t>var_region</a:t>
            </a:r>
            <a:r>
              <a:rPr lang="en-US" sz="1150" b="1" dirty="0">
                <a:solidFill>
                  <a:schemeClr val="tx1"/>
                </a:solidFill>
              </a:rPr>
              <a:t> = </a:t>
            </a:r>
            <a:r>
              <a:rPr lang="en-US" sz="1150" b="1" dirty="0" err="1">
                <a:solidFill>
                  <a:schemeClr val="tx1"/>
                </a:solidFill>
              </a:rPr>
              <a:t>tkinter.StringVar</a:t>
            </a:r>
            <a:r>
              <a:rPr lang="en-US" sz="115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om_region</a:t>
            </a:r>
            <a:r>
              <a:rPr lang="en-US" sz="1150" b="1" dirty="0">
                <a:solidFill>
                  <a:schemeClr val="tx1"/>
                </a:solidFill>
              </a:rPr>
              <a:t>=</a:t>
            </a:r>
            <a:r>
              <a:rPr lang="en-US" sz="1150" b="1" dirty="0" err="1">
                <a:solidFill>
                  <a:schemeClr val="tx1"/>
                </a:solidFill>
              </a:rPr>
              <a:t>tkinter.OptionMenu</a:t>
            </a:r>
            <a:r>
              <a:rPr lang="en-US" sz="1150" b="1" dirty="0">
                <a:solidFill>
                  <a:schemeClr val="tx1"/>
                </a:solidFill>
              </a:rPr>
              <a:t>(self, self.__</a:t>
            </a:r>
            <a:r>
              <a:rPr lang="en-US" sz="1150" b="1" dirty="0" err="1">
                <a:solidFill>
                  <a:schemeClr val="tx1"/>
                </a:solidFill>
              </a:rPr>
              <a:t>var_region</a:t>
            </a:r>
            <a:r>
              <a:rPr lang="en-US" sz="1150" b="1" dirty="0">
                <a:solidFill>
                  <a:schemeClr val="tx1"/>
                </a:solidFill>
              </a:rPr>
              <a:t>, *</a:t>
            </a:r>
            <a:r>
              <a:rPr lang="en-US" sz="1150" b="1" dirty="0" err="1">
                <a:solidFill>
                  <a:schemeClr val="tx1"/>
                </a:solidFill>
              </a:rPr>
              <a:t>list_of_region</a:t>
            </a:r>
            <a:r>
              <a:rPr lang="en-US" sz="11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om_region.config</a:t>
            </a:r>
            <a:r>
              <a:rPr lang="en-US" sz="1150" b="1" dirty="0">
                <a:solidFill>
                  <a:schemeClr val="tx1"/>
                </a:solidFill>
              </a:rPr>
              <a:t>(width=15)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om_region.place</a:t>
            </a:r>
            <a:r>
              <a:rPr lang="en-US" sz="1150" b="1" dirty="0">
                <a:solidFill>
                  <a:schemeClr val="tx1"/>
                </a:solidFill>
              </a:rPr>
              <a:t>(x=100,y=80)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btn_confirm</a:t>
            </a:r>
            <a:r>
              <a:rPr lang="en-US" sz="1150" dirty="0">
                <a:solidFill>
                  <a:schemeClr val="tx1"/>
                </a:solidFill>
              </a:rPr>
              <a:t> = </a:t>
            </a:r>
            <a:r>
              <a:rPr lang="en-US" sz="1150" dirty="0" err="1">
                <a:solidFill>
                  <a:schemeClr val="tx1"/>
                </a:solidFill>
              </a:rPr>
              <a:t>tkinter.Button</a:t>
            </a:r>
            <a:r>
              <a:rPr lang="en-US" sz="1150" dirty="0">
                <a:solidFill>
                  <a:schemeClr val="tx1"/>
                </a:solidFill>
              </a:rPr>
              <a:t>(self, text=</a:t>
            </a:r>
            <a:r>
              <a:rPr lang="en-US" sz="1150" dirty="0">
                <a:solidFill>
                  <a:srgbClr val="008000"/>
                </a:solidFill>
              </a:rPr>
              <a:t>"Submit"</a:t>
            </a:r>
            <a:r>
              <a:rPr lang="en-US" sz="1150" dirty="0">
                <a:solidFill>
                  <a:schemeClr val="tx1"/>
                </a:solidFill>
              </a:rPr>
              <a:t>, width=6, command=</a:t>
            </a:r>
            <a:r>
              <a:rPr lang="en-US" sz="1150" dirty="0" err="1">
                <a:solidFill>
                  <a:schemeClr val="tx1"/>
                </a:solidFill>
              </a:rPr>
              <a:t>self.submit</a:t>
            </a:r>
            <a:r>
              <a:rPr lang="en-US" sz="11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btn_confirm.place</a:t>
            </a:r>
            <a:r>
              <a:rPr lang="en-US" sz="1150" dirty="0">
                <a:solidFill>
                  <a:schemeClr val="tx1"/>
                </a:solidFill>
              </a:rPr>
              <a:t>(x=230,y=110)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btn_quit</a:t>
            </a:r>
            <a:r>
              <a:rPr lang="en-US" sz="1150" dirty="0">
                <a:solidFill>
                  <a:schemeClr val="tx1"/>
                </a:solidFill>
              </a:rPr>
              <a:t> = </a:t>
            </a:r>
            <a:r>
              <a:rPr lang="en-US" sz="1150" dirty="0" err="1">
                <a:solidFill>
                  <a:schemeClr val="tx1"/>
                </a:solidFill>
              </a:rPr>
              <a:t>tkinter.Button</a:t>
            </a:r>
            <a:r>
              <a:rPr lang="en-US" sz="1150" dirty="0">
                <a:solidFill>
                  <a:schemeClr val="tx1"/>
                </a:solidFill>
              </a:rPr>
              <a:t>(self, text=</a:t>
            </a:r>
            <a:r>
              <a:rPr lang="en-US" sz="1150" dirty="0">
                <a:solidFill>
                  <a:srgbClr val="008000"/>
                </a:solidFill>
              </a:rPr>
              <a:t>"Quit"</a:t>
            </a:r>
            <a:r>
              <a:rPr lang="en-US" sz="1150" dirty="0">
                <a:solidFill>
                  <a:schemeClr val="tx1"/>
                </a:solidFill>
              </a:rPr>
              <a:t>, width=6, command=</a:t>
            </a:r>
            <a:r>
              <a:rPr lang="en-US" sz="1150" dirty="0" err="1">
                <a:solidFill>
                  <a:schemeClr val="tx1"/>
                </a:solidFill>
              </a:rPr>
              <a:t>self.destroy</a:t>
            </a:r>
            <a:r>
              <a:rPr lang="en-US" sz="11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btn_quit.place</a:t>
            </a:r>
            <a:r>
              <a:rPr lang="en-US" sz="1150" dirty="0">
                <a:solidFill>
                  <a:schemeClr val="tx1"/>
                </a:solidFill>
              </a:rPr>
              <a:t>(x=290,y=110)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self.reset_form</a:t>
            </a:r>
            <a:r>
              <a:rPr lang="en-US" sz="115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150" dirty="0">
                <a:solidFill>
                  <a:schemeClr val="tx1"/>
                </a:solidFill>
              </a:rPr>
              <a:t> __name__ == </a:t>
            </a:r>
            <a:r>
              <a:rPr lang="en-US" sz="1150" dirty="0">
                <a:solidFill>
                  <a:srgbClr val="008000"/>
                </a:solidFill>
              </a:rPr>
              <a:t>"__main__"</a:t>
            </a:r>
            <a:r>
              <a:rPr lang="en-US" sz="11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</a:t>
            </a:r>
            <a:r>
              <a:rPr lang="en-US" sz="1150" dirty="0" err="1">
                <a:solidFill>
                  <a:schemeClr val="tx1"/>
                </a:solidFill>
              </a:rPr>
              <a:t>app.mainloop</a:t>
            </a:r>
            <a:r>
              <a:rPr lang="en-US" sz="115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5070165" y="2999971"/>
            <a:ext cx="3792499" cy="1154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rgbClr val="0000FF"/>
                </a:solidFill>
              </a:rPr>
              <a:t>Student</a:t>
            </a:r>
            <a:r>
              <a:rPr lang="en-US" sz="11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</a:t>
            </a:r>
            <a:r>
              <a:rPr lang="en-US" sz="11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rgbClr val="0000FF"/>
                </a:solidFill>
              </a:rPr>
              <a:t>__</a:t>
            </a:r>
            <a:r>
              <a:rPr lang="en-US" sz="1150" dirty="0" err="1">
                <a:solidFill>
                  <a:srgbClr val="0000FF"/>
                </a:solidFill>
              </a:rPr>
              <a:t>init</a:t>
            </a:r>
            <a:r>
              <a:rPr lang="en-US" sz="1150" dirty="0">
                <a:solidFill>
                  <a:srgbClr val="0000FF"/>
                </a:solidFill>
              </a:rPr>
              <a:t>__</a:t>
            </a:r>
            <a:r>
              <a:rPr lang="en-US" sz="1150" dirty="0">
                <a:solidFill>
                  <a:schemeClr val="tx1"/>
                </a:solidFill>
              </a:rPr>
              <a:t>(self, name, region):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 err="1">
                <a:solidFill>
                  <a:schemeClr val="tx1"/>
                </a:solidFill>
              </a:rPr>
              <a:t>self.__name</a:t>
            </a:r>
            <a:r>
              <a:rPr lang="en-US" sz="115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        </a:t>
            </a:r>
            <a:r>
              <a:rPr lang="en-US" sz="1150" b="1" dirty="0" err="1">
                <a:solidFill>
                  <a:schemeClr val="tx1"/>
                </a:solidFill>
              </a:rPr>
              <a:t>self.__region</a:t>
            </a:r>
            <a:r>
              <a:rPr lang="en-US" sz="1150" b="1" dirty="0">
                <a:solidFill>
                  <a:schemeClr val="tx1"/>
                </a:solidFill>
              </a:rPr>
              <a:t> = region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</a:t>
            </a:r>
            <a:r>
              <a:rPr lang="en-US" sz="11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>
                <a:solidFill>
                  <a:srgbClr val="0000FF"/>
                </a:solidFill>
              </a:rPr>
              <a:t>__</a:t>
            </a:r>
            <a:r>
              <a:rPr lang="en-US" sz="1150" dirty="0" err="1">
                <a:solidFill>
                  <a:srgbClr val="0000FF"/>
                </a:solidFill>
              </a:rPr>
              <a:t>str</a:t>
            </a:r>
            <a:r>
              <a:rPr lang="en-US" sz="1150" dirty="0">
                <a:solidFill>
                  <a:srgbClr val="0000FF"/>
                </a:solidFill>
              </a:rPr>
              <a:t>__</a:t>
            </a:r>
            <a:r>
              <a:rPr lang="en-US" sz="11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        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150" dirty="0">
                <a:solidFill>
                  <a:schemeClr val="tx1"/>
                </a:solidFill>
              </a:rPr>
              <a:t> </a:t>
            </a:r>
            <a:r>
              <a:rPr lang="en-US" sz="1150" dirty="0" err="1">
                <a:solidFill>
                  <a:srgbClr val="008000"/>
                </a:solidFill>
              </a:rPr>
              <a:t>f"Name</a:t>
            </a:r>
            <a:r>
              <a:rPr lang="en-US" sz="1150" dirty="0">
                <a:solidFill>
                  <a:srgbClr val="008000"/>
                </a:solidFill>
              </a:rPr>
              <a:t>: {</a:t>
            </a:r>
            <a:r>
              <a:rPr lang="en-US" sz="1150" dirty="0" err="1">
                <a:solidFill>
                  <a:srgbClr val="008000"/>
                </a:solidFill>
              </a:rPr>
              <a:t>self.__name</a:t>
            </a:r>
            <a:r>
              <a:rPr lang="en-US" sz="1150" dirty="0">
                <a:solidFill>
                  <a:srgbClr val="008000"/>
                </a:solidFill>
              </a:rPr>
              <a:t>}\</a:t>
            </a:r>
            <a:r>
              <a:rPr lang="en-US" sz="1150" dirty="0" err="1">
                <a:solidFill>
                  <a:srgbClr val="008000"/>
                </a:solidFill>
              </a:rPr>
              <a:t>n</a:t>
            </a:r>
            <a:r>
              <a:rPr lang="en-US" sz="1150" b="1" dirty="0" err="1">
                <a:solidFill>
                  <a:srgbClr val="008000"/>
                </a:solidFill>
              </a:rPr>
              <a:t>Region</a:t>
            </a:r>
            <a:r>
              <a:rPr lang="en-US" sz="1150" b="1" dirty="0">
                <a:solidFill>
                  <a:srgbClr val="008000"/>
                </a:solidFill>
              </a:rPr>
              <a:t>: {</a:t>
            </a:r>
            <a:r>
              <a:rPr lang="en-US" sz="1150" b="1" dirty="0" err="1">
                <a:solidFill>
                  <a:srgbClr val="008000"/>
                </a:solidFill>
              </a:rPr>
              <a:t>self.__region</a:t>
            </a:r>
            <a:r>
              <a:rPr lang="en-US" sz="1150" b="1" dirty="0">
                <a:solidFill>
                  <a:srgbClr val="008000"/>
                </a:solidFill>
              </a:rPr>
              <a:t>}</a:t>
            </a:r>
            <a:r>
              <a:rPr lang="en-US" sz="1150" dirty="0">
                <a:solidFill>
                  <a:srgbClr val="008000"/>
                </a:solidFill>
              </a:rPr>
              <a:t>"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7162800" y="2022085"/>
            <a:ext cx="1695450" cy="7848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Name: Kelvin Yip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Region: Hong Kong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562213" y="5488834"/>
            <a:ext cx="2210187" cy="522872"/>
          </a:xfrm>
          <a:prstGeom prst="wedgeRoundRectCallout">
            <a:avLst>
              <a:gd name="adj1" fmla="val -49531"/>
              <a:gd name="adj2" fmla="val -6783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3. Call submit function when this button is clicked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5248924" y="4669041"/>
            <a:ext cx="3394364" cy="474554"/>
          </a:xfrm>
          <a:prstGeom prst="wedgeRoundRectCallout">
            <a:avLst>
              <a:gd name="adj1" fmla="val -56853"/>
              <a:gd name="adj2" fmla="val -3300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2. String of selected region in </a:t>
            </a:r>
            <a:r>
              <a:rPr lang="en-US" sz="1400" b="1" dirty="0" err="1"/>
              <a:t>list_of_region</a:t>
            </a:r>
            <a:r>
              <a:rPr lang="en-US" sz="1400" dirty="0"/>
              <a:t> would be set to </a:t>
            </a:r>
            <a:r>
              <a:rPr lang="en-US" sz="1400" b="1" dirty="0"/>
              <a:t>self.__</a:t>
            </a:r>
            <a:r>
              <a:rPr lang="en-US" sz="1400" b="1" dirty="0" err="1"/>
              <a:t>var_region</a:t>
            </a:r>
            <a:endParaRPr lang="en-US" sz="1400" b="1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4343400" y="4390371"/>
            <a:ext cx="3222479" cy="236486"/>
          </a:xfrm>
          <a:prstGeom prst="wedgeRoundRectCallout">
            <a:avLst>
              <a:gd name="adj1" fmla="val -94290"/>
              <a:gd name="adj2" fmla="val 2427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1. </a:t>
            </a:r>
            <a:r>
              <a:rPr lang="en-US" sz="1400" dirty="0" err="1"/>
              <a:t>OptionMenu</a:t>
            </a:r>
            <a:r>
              <a:rPr lang="en-US" sz="1400" dirty="0"/>
              <a:t> usually use </a:t>
            </a:r>
            <a:r>
              <a:rPr lang="en-US" sz="1400" dirty="0" err="1"/>
              <a:t>StringVar</a:t>
            </a:r>
            <a:r>
              <a:rPr lang="en-US" sz="1400" dirty="0"/>
              <a:t> too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288686" y="2882749"/>
            <a:ext cx="2617643" cy="282202"/>
          </a:xfrm>
          <a:prstGeom prst="wedgeRoundRectCallout">
            <a:avLst>
              <a:gd name="adj1" fmla="val 5814"/>
              <a:gd name="adj2" fmla="val -943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4. Obtain value from </a:t>
            </a:r>
            <a:r>
              <a:rPr lang="en-US" sz="1400" dirty="0" err="1"/>
              <a:t>var_region</a:t>
            </a:r>
            <a:endParaRPr lang="en-US" sz="1400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1676400" y="6268468"/>
            <a:ext cx="4953001" cy="284732"/>
          </a:xfrm>
          <a:prstGeom prst="wedgeRoundRectCallout">
            <a:avLst>
              <a:gd name="adj1" fmla="val -46616"/>
              <a:gd name="adj2" fmla="val -15458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Initialize form value, especially the selected value of </a:t>
            </a:r>
            <a:r>
              <a:rPr lang="en-US" sz="1400" dirty="0" err="1"/>
              <a:t>OptionMenu</a:t>
            </a:r>
            <a:endParaRPr lang="en-US" sz="1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801" y="131452"/>
            <a:ext cx="3311449" cy="1531100"/>
          </a:xfrm>
          <a:prstGeom prst="rect">
            <a:avLst/>
          </a:prstGeom>
        </p:spPr>
      </p:pic>
      <p:sp>
        <p:nvSpPr>
          <p:cNvPr id="22" name="Rounded Rectangular Callout 21"/>
          <p:cNvSpPr/>
          <p:nvPr/>
        </p:nvSpPr>
        <p:spPr>
          <a:xfrm>
            <a:off x="4449593" y="1566443"/>
            <a:ext cx="2362200" cy="426014"/>
          </a:xfrm>
          <a:prstGeom prst="wedgeRoundRectCallout">
            <a:avLst>
              <a:gd name="adj1" fmla="val 30690"/>
              <a:gd name="adj2" fmla="val -977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Form values will be reset to original look after submission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2314304" y="1559762"/>
            <a:ext cx="2059089" cy="432695"/>
          </a:xfrm>
          <a:prstGeom prst="wedgeRoundRectCallout">
            <a:avLst>
              <a:gd name="adj1" fmla="val -69803"/>
              <a:gd name="adj2" fmla="val 329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5. Reset Entry Widget and </a:t>
            </a:r>
            <a:r>
              <a:rPr lang="en-US" sz="1400" dirty="0" err="1"/>
              <a:t>OptionMenu</a:t>
            </a:r>
            <a:r>
              <a:rPr lang="en-US" sz="1400" dirty="0"/>
              <a:t> Widget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620024" y="4942373"/>
            <a:ext cx="2590800" cy="201221"/>
          </a:xfrm>
          <a:prstGeom prst="wedgeRoundRectCallout">
            <a:avLst>
              <a:gd name="adj1" fmla="val 20677"/>
              <a:gd name="adj2" fmla="val -10291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List would be unpacked to string</a:t>
            </a:r>
          </a:p>
        </p:txBody>
      </p:sp>
    </p:spTree>
    <p:extLst>
      <p:ext uri="{BB962C8B-B14F-4D97-AF65-F5344CB8AC3E}">
        <p14:creationId xmlns:p14="http://schemas.microsoft.com/office/powerpoint/2010/main" val="1272652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Checkbutton</a:t>
            </a:r>
            <a:r>
              <a:rPr lang="en-US" dirty="0"/>
              <a:t> Widget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228600" y="1271500"/>
            <a:ext cx="7591427" cy="550150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5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 err="1">
                <a:solidFill>
                  <a:schemeClr val="tx1"/>
                </a:solidFill>
              </a:rPr>
              <a:t>tkinter</a:t>
            </a:r>
            <a:endParaRPr lang="en-US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9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>
                <a:solidFill>
                  <a:srgbClr val="0000FF"/>
                </a:solidFill>
              </a:rPr>
              <a:t>Application</a:t>
            </a:r>
            <a:r>
              <a:rPr lang="en-US" sz="950" dirty="0">
                <a:solidFill>
                  <a:schemeClr val="tx1"/>
                </a:solidFill>
              </a:rPr>
              <a:t>(</a:t>
            </a:r>
            <a:r>
              <a:rPr lang="en-US" sz="950" dirty="0" err="1">
                <a:solidFill>
                  <a:schemeClr val="tx1"/>
                </a:solidFill>
              </a:rPr>
              <a:t>tkinter.Tk</a:t>
            </a:r>
            <a:r>
              <a:rPr lang="en-US" sz="95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</a:t>
            </a:r>
            <a:r>
              <a:rPr lang="en-US" sz="9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 err="1">
                <a:solidFill>
                  <a:srgbClr val="0000FF"/>
                </a:solidFill>
              </a:rPr>
              <a:t>reset_form</a:t>
            </a:r>
            <a:r>
              <a:rPr lang="en-US" sz="95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self.__</a:t>
            </a:r>
            <a:r>
              <a:rPr lang="en-US" sz="950" dirty="0" err="1">
                <a:solidFill>
                  <a:schemeClr val="tx1"/>
                </a:solidFill>
              </a:rPr>
              <a:t>var_name.set</a:t>
            </a:r>
            <a:r>
              <a:rPr lang="en-US" sz="950" dirty="0">
                <a:solidFill>
                  <a:schemeClr val="tx1"/>
                </a:solidFill>
              </a:rPr>
              <a:t>("")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self.__</a:t>
            </a:r>
            <a:r>
              <a:rPr lang="en-US" sz="950" b="1" dirty="0" err="1">
                <a:solidFill>
                  <a:schemeClr val="tx1"/>
                </a:solidFill>
              </a:rPr>
              <a:t>var_lang_eng.set</a:t>
            </a:r>
            <a:r>
              <a:rPr lang="en-US" sz="950" b="1" dirty="0">
                <a:solidFill>
                  <a:schemeClr val="tx1"/>
                </a:solidFill>
              </a:rPr>
              <a:t>(0)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self.__</a:t>
            </a:r>
            <a:r>
              <a:rPr lang="en-US" sz="950" b="1" dirty="0" err="1">
                <a:solidFill>
                  <a:schemeClr val="tx1"/>
                </a:solidFill>
              </a:rPr>
              <a:t>var_lang_chi.set</a:t>
            </a:r>
            <a:r>
              <a:rPr lang="en-US" sz="950" b="1" dirty="0">
                <a:solidFill>
                  <a:schemeClr val="tx1"/>
                </a:solidFill>
              </a:rPr>
              <a:t>(0)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</a:t>
            </a:r>
            <a:r>
              <a:rPr lang="en-US" sz="9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>
                <a:solidFill>
                  <a:srgbClr val="0000FF"/>
                </a:solidFill>
              </a:rPr>
              <a:t>submit</a:t>
            </a:r>
            <a:r>
              <a:rPr lang="en-US" sz="9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list_language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>
                <a:solidFill>
                  <a:srgbClr val="7030A0"/>
                </a:solidFill>
              </a:rPr>
              <a:t>list</a:t>
            </a:r>
            <a:r>
              <a:rPr lang="en-US" sz="95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950" b="1" dirty="0">
                <a:solidFill>
                  <a:schemeClr val="tx1"/>
                </a:solidFill>
              </a:rPr>
              <a:t> self.__</a:t>
            </a:r>
            <a:r>
              <a:rPr lang="en-US" sz="950" b="1" dirty="0" err="1">
                <a:solidFill>
                  <a:schemeClr val="tx1"/>
                </a:solidFill>
              </a:rPr>
              <a:t>var_lang_eng.get</a:t>
            </a:r>
            <a:r>
              <a:rPr lang="en-US" sz="950" b="1" dirty="0">
                <a:solidFill>
                  <a:schemeClr val="tx1"/>
                </a:solidFill>
              </a:rPr>
              <a:t>()==1: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    </a:t>
            </a:r>
            <a:r>
              <a:rPr lang="en-US" sz="950" b="1" dirty="0" err="1">
                <a:solidFill>
                  <a:schemeClr val="tx1"/>
                </a:solidFill>
              </a:rPr>
              <a:t>list_language.append</a:t>
            </a:r>
            <a:r>
              <a:rPr lang="en-US" sz="950" b="1" dirty="0">
                <a:solidFill>
                  <a:schemeClr val="tx1"/>
                </a:solidFill>
              </a:rPr>
              <a:t>(</a:t>
            </a:r>
            <a:r>
              <a:rPr lang="en-US" sz="950" b="1" dirty="0">
                <a:solidFill>
                  <a:srgbClr val="008000"/>
                </a:solidFill>
              </a:rPr>
              <a:t>"English"</a:t>
            </a:r>
            <a:r>
              <a:rPr lang="en-US" sz="9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950" b="1" dirty="0">
                <a:solidFill>
                  <a:schemeClr val="tx1"/>
                </a:solidFill>
              </a:rPr>
              <a:t> self.__</a:t>
            </a:r>
            <a:r>
              <a:rPr lang="en-US" sz="950" b="1" dirty="0" err="1">
                <a:solidFill>
                  <a:schemeClr val="tx1"/>
                </a:solidFill>
              </a:rPr>
              <a:t>var_lang_chi.get</a:t>
            </a:r>
            <a:r>
              <a:rPr lang="en-US" sz="950" b="1" dirty="0">
                <a:solidFill>
                  <a:schemeClr val="tx1"/>
                </a:solidFill>
              </a:rPr>
              <a:t>()==1: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    </a:t>
            </a:r>
            <a:r>
              <a:rPr lang="en-US" sz="950" b="1" dirty="0" err="1">
                <a:solidFill>
                  <a:schemeClr val="tx1"/>
                </a:solidFill>
              </a:rPr>
              <a:t>list_language.append</a:t>
            </a:r>
            <a:r>
              <a:rPr lang="en-US" sz="950" b="1" dirty="0">
                <a:solidFill>
                  <a:schemeClr val="tx1"/>
                </a:solidFill>
              </a:rPr>
              <a:t>(</a:t>
            </a:r>
            <a:r>
              <a:rPr lang="en-US" sz="950" b="1" dirty="0">
                <a:solidFill>
                  <a:srgbClr val="008000"/>
                </a:solidFill>
              </a:rPr>
              <a:t>"Chinese"</a:t>
            </a:r>
            <a:r>
              <a:rPr lang="en-US" sz="9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student = Student(self.__</a:t>
            </a:r>
            <a:r>
              <a:rPr lang="en-US" sz="950" dirty="0" err="1">
                <a:solidFill>
                  <a:schemeClr val="tx1"/>
                </a:solidFill>
              </a:rPr>
              <a:t>var_name.get</a:t>
            </a:r>
            <a:r>
              <a:rPr lang="en-US" sz="950" dirty="0">
                <a:solidFill>
                  <a:schemeClr val="tx1"/>
                </a:solidFill>
              </a:rPr>
              <a:t>(), </a:t>
            </a:r>
            <a:r>
              <a:rPr lang="en-US" sz="950" b="1" dirty="0" err="1">
                <a:solidFill>
                  <a:schemeClr val="tx1"/>
                </a:solidFill>
              </a:rPr>
              <a:t>list_language</a:t>
            </a:r>
            <a:r>
              <a:rPr lang="en-US" sz="9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>
                <a:solidFill>
                  <a:srgbClr val="7030A0"/>
                </a:solidFill>
              </a:rPr>
              <a:t>print</a:t>
            </a:r>
            <a:r>
              <a:rPr lang="en-US" sz="950" dirty="0">
                <a:solidFill>
                  <a:schemeClr val="tx1"/>
                </a:solidFill>
              </a:rPr>
              <a:t> (student)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self.reset_form</a:t>
            </a:r>
            <a:r>
              <a:rPr lang="en-US" sz="95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</a:t>
            </a:r>
            <a:r>
              <a:rPr lang="en-US" sz="9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>
                <a:solidFill>
                  <a:srgbClr val="0000FF"/>
                </a:solidFill>
              </a:rPr>
              <a:t>__</a:t>
            </a:r>
            <a:r>
              <a:rPr lang="en-US" sz="950" dirty="0" err="1">
                <a:solidFill>
                  <a:srgbClr val="0000FF"/>
                </a:solidFill>
              </a:rPr>
              <a:t>init</a:t>
            </a:r>
            <a:r>
              <a:rPr lang="en-US" sz="950" dirty="0">
                <a:solidFill>
                  <a:srgbClr val="0000FF"/>
                </a:solidFill>
              </a:rPr>
              <a:t>__</a:t>
            </a:r>
            <a:r>
              <a:rPr lang="en-US" sz="9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>
                <a:solidFill>
                  <a:srgbClr val="7030A0"/>
                </a:solidFill>
              </a:rPr>
              <a:t>super</a:t>
            </a:r>
            <a:r>
              <a:rPr lang="en-US" sz="950" dirty="0">
                <a:solidFill>
                  <a:schemeClr val="tx1"/>
                </a:solidFill>
              </a:rPr>
              <a:t>().__</a:t>
            </a:r>
            <a:r>
              <a:rPr lang="en-US" sz="950" dirty="0" err="1">
                <a:solidFill>
                  <a:schemeClr val="tx1"/>
                </a:solidFill>
              </a:rPr>
              <a:t>init</a:t>
            </a:r>
            <a:r>
              <a:rPr lang="en-US" sz="95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self.title</a:t>
            </a:r>
            <a:r>
              <a:rPr lang="en-US" sz="950" dirty="0">
                <a:solidFill>
                  <a:schemeClr val="tx1"/>
                </a:solidFill>
              </a:rPr>
              <a:t>(</a:t>
            </a:r>
            <a:r>
              <a:rPr lang="en-US" sz="950" dirty="0">
                <a:solidFill>
                  <a:srgbClr val="008000"/>
                </a:solidFill>
              </a:rPr>
              <a:t>"Student Registration Form"</a:t>
            </a:r>
            <a:r>
              <a:rPr lang="en-US" sz="9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self.geometry</a:t>
            </a:r>
            <a:r>
              <a:rPr lang="en-US" sz="950" dirty="0">
                <a:solidFill>
                  <a:schemeClr val="tx1"/>
                </a:solidFill>
              </a:rPr>
              <a:t>(</a:t>
            </a:r>
            <a:r>
              <a:rPr lang="en-US" sz="950" dirty="0">
                <a:solidFill>
                  <a:srgbClr val="008000"/>
                </a:solidFill>
              </a:rPr>
              <a:t>"370x140"</a:t>
            </a:r>
            <a:r>
              <a:rPr lang="en-US" sz="9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00000"/>
                </a:solidFill>
              </a:rPr>
              <a:t>        ## </a:t>
            </a:r>
            <a:r>
              <a:rPr lang="en-US" sz="950" dirty="0" err="1">
                <a:solidFill>
                  <a:srgbClr val="C00000"/>
                </a:solidFill>
              </a:rPr>
              <a:t>lbl_reg_form</a:t>
            </a:r>
            <a:r>
              <a:rPr lang="en-US" sz="950" dirty="0">
                <a:solidFill>
                  <a:srgbClr val="C00000"/>
                </a:solidFill>
              </a:rPr>
              <a:t>, </a:t>
            </a:r>
            <a:r>
              <a:rPr lang="en-US" sz="950" dirty="0" err="1">
                <a:solidFill>
                  <a:srgbClr val="C00000"/>
                </a:solidFill>
              </a:rPr>
              <a:t>lbl_name</a:t>
            </a:r>
            <a:r>
              <a:rPr lang="en-US" sz="950" dirty="0">
                <a:solidFill>
                  <a:srgbClr val="C00000"/>
                </a:solidFill>
              </a:rPr>
              <a:t>, self.__</a:t>
            </a:r>
            <a:r>
              <a:rPr lang="en-US" sz="950" dirty="0" err="1">
                <a:solidFill>
                  <a:srgbClr val="C00000"/>
                </a:solidFill>
              </a:rPr>
              <a:t>var_name</a:t>
            </a:r>
            <a:r>
              <a:rPr lang="en-US" sz="950" dirty="0">
                <a:solidFill>
                  <a:srgbClr val="C00000"/>
                </a:solidFill>
              </a:rPr>
              <a:t> and </a:t>
            </a:r>
            <a:r>
              <a:rPr lang="en-US" sz="950" dirty="0" err="1">
                <a:solidFill>
                  <a:srgbClr val="C00000"/>
                </a:solidFill>
              </a:rPr>
              <a:t>ent_name</a:t>
            </a:r>
            <a:r>
              <a:rPr lang="en-US" sz="950" dirty="0">
                <a:solidFill>
                  <a:srgbClr val="C00000"/>
                </a:solidFill>
              </a:rPr>
              <a:t> omitted here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lbl_language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 err="1">
                <a:solidFill>
                  <a:schemeClr val="tx1"/>
                </a:solidFill>
              </a:rPr>
              <a:t>tkinter.Label</a:t>
            </a:r>
            <a:r>
              <a:rPr lang="en-US" sz="950" b="1" dirty="0">
                <a:solidFill>
                  <a:schemeClr val="tx1"/>
                </a:solidFill>
              </a:rPr>
              <a:t>(self, text=</a:t>
            </a:r>
            <a:r>
              <a:rPr lang="en-US" sz="950" b="1" dirty="0">
                <a:solidFill>
                  <a:srgbClr val="008000"/>
                </a:solidFill>
              </a:rPr>
              <a:t>"Language"</a:t>
            </a:r>
            <a:r>
              <a:rPr lang="en-US" sz="950" b="1" dirty="0">
                <a:solidFill>
                  <a:schemeClr val="tx1"/>
                </a:solidFill>
              </a:rPr>
              <a:t>, font=(</a:t>
            </a:r>
            <a:r>
              <a:rPr lang="en-US" sz="950" b="1" dirty="0">
                <a:solidFill>
                  <a:srgbClr val="008000"/>
                </a:solidFill>
              </a:rPr>
              <a:t>"bold"</a:t>
            </a:r>
            <a:r>
              <a:rPr lang="en-US" sz="950" b="1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lbl_language.place</a:t>
            </a:r>
            <a:r>
              <a:rPr lang="en-US" sz="950" b="1" dirty="0">
                <a:solidFill>
                  <a:schemeClr val="tx1"/>
                </a:solidFill>
              </a:rPr>
              <a:t>(x=20, y=80)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self.__</a:t>
            </a:r>
            <a:r>
              <a:rPr lang="en-US" sz="950" b="1" dirty="0" err="1">
                <a:solidFill>
                  <a:schemeClr val="tx1"/>
                </a:solidFill>
              </a:rPr>
              <a:t>var_lang_eng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 err="1">
                <a:solidFill>
                  <a:schemeClr val="tx1"/>
                </a:solidFill>
              </a:rPr>
              <a:t>tkinter.IntVar</a:t>
            </a:r>
            <a:r>
              <a:rPr lang="en-US" sz="95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chk_lang_eng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 err="1">
                <a:solidFill>
                  <a:schemeClr val="tx1"/>
                </a:solidFill>
              </a:rPr>
              <a:t>tkinter.Checkbutton</a:t>
            </a:r>
            <a:r>
              <a:rPr lang="en-US" sz="950" b="1" dirty="0">
                <a:solidFill>
                  <a:schemeClr val="tx1"/>
                </a:solidFill>
              </a:rPr>
              <a:t>(</a:t>
            </a:r>
            <a:r>
              <a:rPr lang="en-US" sz="950" b="1" dirty="0" err="1">
                <a:solidFill>
                  <a:schemeClr val="tx1"/>
                </a:solidFill>
              </a:rPr>
              <a:t>self,text</a:t>
            </a:r>
            <a:r>
              <a:rPr lang="en-US" sz="950" b="1" dirty="0">
                <a:solidFill>
                  <a:schemeClr val="tx1"/>
                </a:solidFill>
              </a:rPr>
              <a:t>=</a:t>
            </a:r>
            <a:r>
              <a:rPr lang="en-US" sz="950" b="1" dirty="0">
                <a:solidFill>
                  <a:srgbClr val="008000"/>
                </a:solidFill>
              </a:rPr>
              <a:t>"English"</a:t>
            </a:r>
            <a:r>
              <a:rPr lang="en-US" sz="950" b="1" dirty="0">
                <a:solidFill>
                  <a:schemeClr val="tx1"/>
                </a:solidFill>
              </a:rPr>
              <a:t>, variable=self.__</a:t>
            </a:r>
            <a:r>
              <a:rPr lang="en-US" sz="950" b="1" dirty="0" err="1">
                <a:solidFill>
                  <a:schemeClr val="tx1"/>
                </a:solidFill>
              </a:rPr>
              <a:t>var_lang_eng</a:t>
            </a:r>
            <a:r>
              <a:rPr lang="en-US" sz="9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chk_lang_eng.place</a:t>
            </a:r>
            <a:r>
              <a:rPr lang="en-US" sz="950" b="1" dirty="0">
                <a:solidFill>
                  <a:schemeClr val="tx1"/>
                </a:solidFill>
              </a:rPr>
              <a:t>(x=100,y=80)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self.__</a:t>
            </a:r>
            <a:r>
              <a:rPr lang="en-US" sz="950" b="1" dirty="0" err="1">
                <a:solidFill>
                  <a:schemeClr val="tx1"/>
                </a:solidFill>
              </a:rPr>
              <a:t>var_lang_chi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 err="1">
                <a:solidFill>
                  <a:schemeClr val="tx1"/>
                </a:solidFill>
              </a:rPr>
              <a:t>tkinter.IntVar</a:t>
            </a:r>
            <a:r>
              <a:rPr lang="en-US" sz="95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chk_lang_chi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 err="1">
                <a:solidFill>
                  <a:schemeClr val="tx1"/>
                </a:solidFill>
              </a:rPr>
              <a:t>tkinter.Checkbutton</a:t>
            </a:r>
            <a:r>
              <a:rPr lang="en-US" sz="950" b="1" dirty="0">
                <a:solidFill>
                  <a:schemeClr val="tx1"/>
                </a:solidFill>
              </a:rPr>
              <a:t>(</a:t>
            </a:r>
            <a:r>
              <a:rPr lang="en-US" sz="950" b="1" dirty="0" err="1">
                <a:solidFill>
                  <a:schemeClr val="tx1"/>
                </a:solidFill>
              </a:rPr>
              <a:t>self,text</a:t>
            </a:r>
            <a:r>
              <a:rPr lang="en-US" sz="950" b="1" dirty="0">
                <a:solidFill>
                  <a:schemeClr val="tx1"/>
                </a:solidFill>
              </a:rPr>
              <a:t>=</a:t>
            </a:r>
            <a:r>
              <a:rPr lang="en-US" sz="950" b="1" dirty="0">
                <a:solidFill>
                  <a:srgbClr val="008000"/>
                </a:solidFill>
              </a:rPr>
              <a:t>"Chinese"</a:t>
            </a:r>
            <a:r>
              <a:rPr lang="en-US" sz="950" b="1" dirty="0">
                <a:solidFill>
                  <a:schemeClr val="tx1"/>
                </a:solidFill>
              </a:rPr>
              <a:t>, variable=self.__</a:t>
            </a:r>
            <a:r>
              <a:rPr lang="en-US" sz="950" b="1" dirty="0" err="1">
                <a:solidFill>
                  <a:schemeClr val="tx1"/>
                </a:solidFill>
              </a:rPr>
              <a:t>var_lang_chi</a:t>
            </a:r>
            <a:r>
              <a:rPr lang="en-US" sz="9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chk_lang_chi.place</a:t>
            </a:r>
            <a:r>
              <a:rPr lang="en-US" sz="950" b="1" dirty="0">
                <a:solidFill>
                  <a:schemeClr val="tx1"/>
                </a:solidFill>
              </a:rPr>
              <a:t>(x=180,y=80)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btn_confirm</a:t>
            </a:r>
            <a:r>
              <a:rPr lang="en-US" sz="950" dirty="0">
                <a:solidFill>
                  <a:schemeClr val="tx1"/>
                </a:solidFill>
              </a:rPr>
              <a:t> = </a:t>
            </a:r>
            <a:r>
              <a:rPr lang="en-US" sz="950" dirty="0" err="1">
                <a:solidFill>
                  <a:schemeClr val="tx1"/>
                </a:solidFill>
              </a:rPr>
              <a:t>tkinter.Button</a:t>
            </a:r>
            <a:r>
              <a:rPr lang="en-US" sz="950" dirty="0">
                <a:solidFill>
                  <a:schemeClr val="tx1"/>
                </a:solidFill>
              </a:rPr>
              <a:t>(self, text=</a:t>
            </a:r>
            <a:r>
              <a:rPr lang="en-US" sz="950" dirty="0">
                <a:solidFill>
                  <a:srgbClr val="008000"/>
                </a:solidFill>
              </a:rPr>
              <a:t>"Submit"</a:t>
            </a:r>
            <a:r>
              <a:rPr lang="en-US" sz="950" dirty="0">
                <a:solidFill>
                  <a:schemeClr val="tx1"/>
                </a:solidFill>
              </a:rPr>
              <a:t>, width=6, command=</a:t>
            </a:r>
            <a:r>
              <a:rPr lang="en-US" sz="950" dirty="0" err="1">
                <a:solidFill>
                  <a:schemeClr val="tx1"/>
                </a:solidFill>
              </a:rPr>
              <a:t>self.submit</a:t>
            </a:r>
            <a:r>
              <a:rPr lang="en-US" sz="9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btn_confirm.place</a:t>
            </a:r>
            <a:r>
              <a:rPr lang="en-US" sz="950" dirty="0">
                <a:solidFill>
                  <a:schemeClr val="tx1"/>
                </a:solidFill>
              </a:rPr>
              <a:t>(x=230,y=110)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btn_quit</a:t>
            </a:r>
            <a:r>
              <a:rPr lang="en-US" sz="950" dirty="0">
                <a:solidFill>
                  <a:schemeClr val="tx1"/>
                </a:solidFill>
              </a:rPr>
              <a:t> = </a:t>
            </a:r>
            <a:r>
              <a:rPr lang="en-US" sz="950" dirty="0" err="1">
                <a:solidFill>
                  <a:schemeClr val="tx1"/>
                </a:solidFill>
              </a:rPr>
              <a:t>tkinter.Button</a:t>
            </a:r>
            <a:r>
              <a:rPr lang="en-US" sz="950" dirty="0">
                <a:solidFill>
                  <a:schemeClr val="tx1"/>
                </a:solidFill>
              </a:rPr>
              <a:t>(self, text=</a:t>
            </a:r>
            <a:r>
              <a:rPr lang="en-US" sz="950" dirty="0">
                <a:solidFill>
                  <a:srgbClr val="008000"/>
                </a:solidFill>
              </a:rPr>
              <a:t>"Quit"</a:t>
            </a:r>
            <a:r>
              <a:rPr lang="en-US" sz="950" dirty="0">
                <a:solidFill>
                  <a:schemeClr val="tx1"/>
                </a:solidFill>
              </a:rPr>
              <a:t>, width=6, command=</a:t>
            </a:r>
            <a:r>
              <a:rPr lang="en-US" sz="950" dirty="0" err="1">
                <a:solidFill>
                  <a:schemeClr val="tx1"/>
                </a:solidFill>
              </a:rPr>
              <a:t>self.destroy</a:t>
            </a:r>
            <a:r>
              <a:rPr lang="en-US" sz="9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btn_quit.place</a:t>
            </a:r>
            <a:r>
              <a:rPr lang="en-US" sz="950" dirty="0">
                <a:solidFill>
                  <a:schemeClr val="tx1"/>
                </a:solidFill>
              </a:rPr>
              <a:t>(x=290,y=110)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self.reset_form</a:t>
            </a:r>
            <a:r>
              <a:rPr lang="en-US" sz="95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950" dirty="0">
                <a:solidFill>
                  <a:schemeClr val="tx1"/>
                </a:solidFill>
              </a:rPr>
              <a:t> __name__ == </a:t>
            </a:r>
            <a:r>
              <a:rPr lang="en-US" sz="950" dirty="0">
                <a:solidFill>
                  <a:srgbClr val="008000"/>
                </a:solidFill>
              </a:rPr>
              <a:t>"__main__"</a:t>
            </a:r>
            <a:r>
              <a:rPr lang="en-US" sz="9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</a:t>
            </a:r>
            <a:r>
              <a:rPr lang="en-US" sz="950" dirty="0" err="1">
                <a:solidFill>
                  <a:schemeClr val="tx1"/>
                </a:solidFill>
              </a:rPr>
              <a:t>app.mainloop</a:t>
            </a:r>
            <a:r>
              <a:rPr lang="en-US" sz="95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5349584" y="1935455"/>
            <a:ext cx="3505200" cy="18466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>
                <a:solidFill>
                  <a:srgbClr val="0000FF"/>
                </a:solidFill>
              </a:rPr>
              <a:t>Student</a:t>
            </a:r>
            <a:r>
              <a:rPr lang="en-US" sz="9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</a:t>
            </a:r>
            <a:r>
              <a:rPr lang="en-US" sz="9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>
                <a:solidFill>
                  <a:srgbClr val="0000FF"/>
                </a:solidFill>
              </a:rPr>
              <a:t>__</a:t>
            </a:r>
            <a:r>
              <a:rPr lang="en-US" sz="950" dirty="0" err="1">
                <a:solidFill>
                  <a:srgbClr val="0000FF"/>
                </a:solidFill>
              </a:rPr>
              <a:t>init</a:t>
            </a:r>
            <a:r>
              <a:rPr lang="en-US" sz="950" dirty="0">
                <a:solidFill>
                  <a:srgbClr val="0000FF"/>
                </a:solidFill>
              </a:rPr>
              <a:t>__</a:t>
            </a:r>
            <a:r>
              <a:rPr lang="en-US" sz="950" dirty="0">
                <a:solidFill>
                  <a:schemeClr val="tx1"/>
                </a:solidFill>
              </a:rPr>
              <a:t>(self, name, </a:t>
            </a:r>
            <a:r>
              <a:rPr lang="en-US" sz="950" dirty="0" err="1">
                <a:solidFill>
                  <a:schemeClr val="tx1"/>
                </a:solidFill>
              </a:rPr>
              <a:t>list_language</a:t>
            </a:r>
            <a:r>
              <a:rPr lang="en-US" sz="95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 err="1">
                <a:solidFill>
                  <a:schemeClr val="tx1"/>
                </a:solidFill>
              </a:rPr>
              <a:t>self.__name</a:t>
            </a:r>
            <a:r>
              <a:rPr lang="en-US" sz="95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self.__</a:t>
            </a:r>
            <a:r>
              <a:rPr lang="en-US" sz="950" b="1" dirty="0" err="1">
                <a:solidFill>
                  <a:schemeClr val="tx1"/>
                </a:solidFill>
              </a:rPr>
              <a:t>list_language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 err="1">
                <a:solidFill>
                  <a:schemeClr val="tx1"/>
                </a:solidFill>
              </a:rPr>
              <a:t>list_language</a:t>
            </a:r>
            <a:endParaRPr lang="en-US" sz="95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</a:t>
            </a:r>
            <a:r>
              <a:rPr lang="en-US" sz="9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>
                <a:solidFill>
                  <a:srgbClr val="0000FF"/>
                </a:solidFill>
              </a:rPr>
              <a:t>__</a:t>
            </a:r>
            <a:r>
              <a:rPr lang="en-US" sz="950" dirty="0" err="1">
                <a:solidFill>
                  <a:srgbClr val="0000FF"/>
                </a:solidFill>
              </a:rPr>
              <a:t>str</a:t>
            </a:r>
            <a:r>
              <a:rPr lang="en-US" sz="950" dirty="0">
                <a:solidFill>
                  <a:srgbClr val="0000FF"/>
                </a:solidFill>
              </a:rPr>
              <a:t>__</a:t>
            </a:r>
            <a:r>
              <a:rPr lang="en-US" sz="95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 err="1">
                <a:solidFill>
                  <a:schemeClr val="tx1"/>
                </a:solidFill>
              </a:rPr>
              <a:t>language_output</a:t>
            </a:r>
            <a:r>
              <a:rPr lang="en-US" sz="950" b="1" dirty="0">
                <a:solidFill>
                  <a:schemeClr val="tx1"/>
                </a:solidFill>
              </a:rPr>
              <a:t> = </a:t>
            </a:r>
            <a:r>
              <a:rPr lang="en-US" sz="950" b="1" dirty="0">
                <a:solidFill>
                  <a:srgbClr val="008000"/>
                </a:solidFill>
              </a:rPr>
              <a:t>""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</a:t>
            </a:r>
            <a:r>
              <a:rPr lang="en-US" sz="950" b="1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950" b="1" dirty="0">
                <a:solidFill>
                  <a:schemeClr val="tx1"/>
                </a:solidFill>
              </a:rPr>
              <a:t> </a:t>
            </a:r>
            <a:r>
              <a:rPr lang="en-US" sz="950" b="1" dirty="0" err="1">
                <a:solidFill>
                  <a:schemeClr val="tx1"/>
                </a:solidFill>
              </a:rPr>
              <a:t>i</a:t>
            </a:r>
            <a:r>
              <a:rPr lang="en-US" sz="950" b="1" dirty="0">
                <a:solidFill>
                  <a:schemeClr val="tx1"/>
                </a:solidFill>
              </a:rPr>
              <a:t> </a:t>
            </a:r>
            <a:r>
              <a:rPr lang="en-US" sz="95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950" b="1" dirty="0">
                <a:solidFill>
                  <a:schemeClr val="tx1"/>
                </a:solidFill>
              </a:rPr>
              <a:t> self.__</a:t>
            </a:r>
            <a:r>
              <a:rPr lang="en-US" sz="950" b="1" dirty="0" err="1">
                <a:solidFill>
                  <a:schemeClr val="tx1"/>
                </a:solidFill>
              </a:rPr>
              <a:t>list_language</a:t>
            </a:r>
            <a:r>
              <a:rPr lang="en-US" sz="95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    </a:t>
            </a:r>
            <a:r>
              <a:rPr lang="en-US" sz="95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950" b="1" dirty="0">
                <a:solidFill>
                  <a:schemeClr val="tx1"/>
                </a:solidFill>
              </a:rPr>
              <a:t> self.__</a:t>
            </a:r>
            <a:r>
              <a:rPr lang="en-US" sz="950" b="1" dirty="0" err="1">
                <a:solidFill>
                  <a:schemeClr val="tx1"/>
                </a:solidFill>
              </a:rPr>
              <a:t>list_language.index</a:t>
            </a:r>
            <a:r>
              <a:rPr lang="en-US" sz="950" b="1" dirty="0">
                <a:solidFill>
                  <a:schemeClr val="tx1"/>
                </a:solidFill>
              </a:rPr>
              <a:t>(</a:t>
            </a:r>
            <a:r>
              <a:rPr lang="en-US" sz="950" b="1" dirty="0" err="1">
                <a:solidFill>
                  <a:schemeClr val="tx1"/>
                </a:solidFill>
              </a:rPr>
              <a:t>i</a:t>
            </a:r>
            <a:r>
              <a:rPr lang="en-US" sz="950" b="1" dirty="0">
                <a:solidFill>
                  <a:schemeClr val="tx1"/>
                </a:solidFill>
              </a:rPr>
              <a:t>) == 0: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        </a:t>
            </a:r>
            <a:r>
              <a:rPr lang="en-US" sz="950" b="1" dirty="0" err="1">
                <a:solidFill>
                  <a:schemeClr val="tx1"/>
                </a:solidFill>
              </a:rPr>
              <a:t>language_output</a:t>
            </a:r>
            <a:r>
              <a:rPr lang="en-US" sz="950" b="1" dirty="0">
                <a:solidFill>
                  <a:schemeClr val="tx1"/>
                </a:solidFill>
              </a:rPr>
              <a:t> += </a:t>
            </a:r>
            <a:r>
              <a:rPr lang="en-US" sz="950" b="1" dirty="0" err="1">
                <a:solidFill>
                  <a:schemeClr val="tx1"/>
                </a:solidFill>
              </a:rPr>
              <a:t>i</a:t>
            </a:r>
            <a:endParaRPr lang="en-US" sz="95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    </a:t>
            </a:r>
            <a:r>
              <a:rPr lang="en-US" sz="950" b="1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95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                </a:t>
            </a:r>
            <a:r>
              <a:rPr lang="en-US" sz="950" b="1" dirty="0" err="1">
                <a:solidFill>
                  <a:schemeClr val="tx1"/>
                </a:solidFill>
              </a:rPr>
              <a:t>language_output</a:t>
            </a:r>
            <a:r>
              <a:rPr lang="en-US" sz="950" b="1" dirty="0">
                <a:solidFill>
                  <a:schemeClr val="tx1"/>
                </a:solidFill>
              </a:rPr>
              <a:t> += </a:t>
            </a:r>
            <a:r>
              <a:rPr lang="en-US" sz="950" b="1" dirty="0">
                <a:solidFill>
                  <a:srgbClr val="008000"/>
                </a:solidFill>
              </a:rPr>
              <a:t>", "</a:t>
            </a:r>
            <a:r>
              <a:rPr lang="en-US" sz="950" b="1" dirty="0">
                <a:solidFill>
                  <a:schemeClr val="tx1"/>
                </a:solidFill>
              </a:rPr>
              <a:t> + </a:t>
            </a:r>
            <a:r>
              <a:rPr lang="en-US" sz="950" b="1" dirty="0" err="1">
                <a:solidFill>
                  <a:schemeClr val="tx1"/>
                </a:solidFill>
              </a:rPr>
              <a:t>i</a:t>
            </a:r>
            <a:endParaRPr lang="en-US" sz="95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950" dirty="0">
                <a:solidFill>
                  <a:schemeClr val="tx1"/>
                </a:solidFill>
              </a:rPr>
              <a:t>        </a:t>
            </a:r>
            <a:r>
              <a:rPr lang="en-US" sz="95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950" dirty="0">
                <a:solidFill>
                  <a:schemeClr val="tx1"/>
                </a:solidFill>
              </a:rPr>
              <a:t> </a:t>
            </a:r>
            <a:r>
              <a:rPr lang="en-US" sz="950" dirty="0" err="1">
                <a:solidFill>
                  <a:srgbClr val="008000"/>
                </a:solidFill>
              </a:rPr>
              <a:t>f"Name</a:t>
            </a:r>
            <a:r>
              <a:rPr lang="en-US" sz="950" dirty="0">
                <a:solidFill>
                  <a:srgbClr val="008000"/>
                </a:solidFill>
              </a:rPr>
              <a:t>: {</a:t>
            </a:r>
            <a:r>
              <a:rPr lang="en-US" sz="950" dirty="0" err="1">
                <a:solidFill>
                  <a:srgbClr val="008000"/>
                </a:solidFill>
              </a:rPr>
              <a:t>self.__name</a:t>
            </a:r>
            <a:r>
              <a:rPr lang="en-US" sz="950" dirty="0">
                <a:solidFill>
                  <a:srgbClr val="008000"/>
                </a:solidFill>
              </a:rPr>
              <a:t>}\</a:t>
            </a:r>
            <a:r>
              <a:rPr lang="en-US" sz="950" dirty="0" err="1">
                <a:solidFill>
                  <a:srgbClr val="008000"/>
                </a:solidFill>
              </a:rPr>
              <a:t>n</a:t>
            </a:r>
            <a:r>
              <a:rPr lang="en-US" sz="950" b="1" dirty="0" err="1">
                <a:solidFill>
                  <a:srgbClr val="008000"/>
                </a:solidFill>
              </a:rPr>
              <a:t>Language</a:t>
            </a:r>
            <a:r>
              <a:rPr lang="en-US" sz="950" b="1" dirty="0">
                <a:solidFill>
                  <a:srgbClr val="008000"/>
                </a:solidFill>
              </a:rPr>
              <a:t>: {</a:t>
            </a:r>
            <a:r>
              <a:rPr lang="en-US" sz="950" b="1" dirty="0" err="1">
                <a:solidFill>
                  <a:srgbClr val="008000"/>
                </a:solidFill>
              </a:rPr>
              <a:t>language_output</a:t>
            </a:r>
            <a:r>
              <a:rPr lang="en-US" sz="950" b="1" dirty="0">
                <a:solidFill>
                  <a:srgbClr val="008000"/>
                </a:solidFill>
              </a:rPr>
              <a:t>}</a:t>
            </a:r>
            <a:r>
              <a:rPr lang="en-US" sz="950" dirty="0">
                <a:solidFill>
                  <a:srgbClr val="008000"/>
                </a:solidFill>
              </a:rPr>
              <a:t>"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7086600" y="3943308"/>
            <a:ext cx="1768184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u="sng" dirty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</a:rPr>
              <a:t>Name: Kelvin Yip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</a:rPr>
              <a:t>Language: English</a:t>
            </a:r>
            <a:r>
              <a:rPr lang="en-US" sz="1000">
                <a:solidFill>
                  <a:srgbClr val="0000FF"/>
                </a:solidFill>
              </a:rPr>
              <a:t>, Chinese</a:t>
            </a:r>
            <a:endParaRPr lang="en-US" sz="1000" dirty="0">
              <a:solidFill>
                <a:srgbClr val="0000FF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543427" y="5792751"/>
            <a:ext cx="3352800" cy="246898"/>
          </a:xfrm>
          <a:prstGeom prst="wedgeRoundRectCallout">
            <a:avLst>
              <a:gd name="adj1" fmla="val -47848"/>
              <a:gd name="adj2" fmla="val -9679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3. Call submit function when this button is clicked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951184" y="4953664"/>
            <a:ext cx="3811816" cy="260233"/>
          </a:xfrm>
          <a:prstGeom prst="wedgeRoundRectCallout">
            <a:avLst>
              <a:gd name="adj1" fmla="val -55599"/>
              <a:gd name="adj2" fmla="val -4995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2. Integer value of selected </a:t>
            </a:r>
            <a:r>
              <a:rPr lang="en-US" sz="1200" dirty="0" err="1"/>
              <a:t>Checkbutton</a:t>
            </a:r>
            <a:r>
              <a:rPr lang="en-US" sz="1200" dirty="0"/>
              <a:t> would be set to 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178346" y="4515504"/>
            <a:ext cx="2364111" cy="236486"/>
          </a:xfrm>
          <a:prstGeom prst="wedgeRoundRectCallout">
            <a:avLst>
              <a:gd name="adj1" fmla="val -84230"/>
              <a:gd name="adj2" fmla="val 3032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1. </a:t>
            </a:r>
            <a:r>
              <a:rPr lang="en-US" sz="1200" dirty="0" err="1"/>
              <a:t>Checkbutton</a:t>
            </a:r>
            <a:r>
              <a:rPr lang="en-US" sz="1200" dirty="0"/>
              <a:t> usually use </a:t>
            </a:r>
            <a:r>
              <a:rPr lang="en-US" sz="1200" b="1" dirty="0" err="1"/>
              <a:t>IntVar</a:t>
            </a:r>
            <a:endParaRPr lang="en-US" sz="1200" b="1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1759916" y="2238883"/>
            <a:ext cx="3307384" cy="281889"/>
          </a:xfrm>
          <a:prstGeom prst="wedgeRoundRectCallout">
            <a:avLst>
              <a:gd name="adj1" fmla="val -51448"/>
              <a:gd name="adj2" fmla="val 800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4. Check whether if each </a:t>
            </a:r>
            <a:r>
              <a:rPr lang="en-US" sz="1200" dirty="0" err="1"/>
              <a:t>Checkbutton</a:t>
            </a:r>
            <a:r>
              <a:rPr lang="en-US" sz="1200" dirty="0"/>
              <a:t> is selected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752600" y="6258434"/>
            <a:ext cx="1469894" cy="284732"/>
          </a:xfrm>
          <a:prstGeom prst="wedgeRoundRectCallout">
            <a:avLst>
              <a:gd name="adj1" fmla="val -69399"/>
              <a:gd name="adj2" fmla="val -7793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Initialize form value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2407289" y="2627280"/>
            <a:ext cx="1927430" cy="438691"/>
          </a:xfrm>
          <a:prstGeom prst="wedgeRoundRectCallout">
            <a:avLst>
              <a:gd name="adj1" fmla="val -59128"/>
              <a:gd name="adj2" fmla="val 4086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5. Append selected item(s) from </a:t>
            </a:r>
            <a:r>
              <a:rPr lang="en-US" sz="1200" dirty="0" err="1"/>
              <a:t>Checkbutton</a:t>
            </a:r>
            <a:r>
              <a:rPr lang="en-US" sz="1200" dirty="0"/>
              <a:t> into list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476" y="274638"/>
            <a:ext cx="2861775" cy="1325562"/>
          </a:xfrm>
          <a:prstGeom prst="rect">
            <a:avLst/>
          </a:prstGeom>
        </p:spPr>
      </p:pic>
      <p:sp>
        <p:nvSpPr>
          <p:cNvPr id="16" name="Rounded Rectangular Callout 15"/>
          <p:cNvSpPr/>
          <p:nvPr/>
        </p:nvSpPr>
        <p:spPr>
          <a:xfrm>
            <a:off x="1600200" y="3412370"/>
            <a:ext cx="2514600" cy="285144"/>
          </a:xfrm>
          <a:prstGeom prst="wedgeRoundRectCallout">
            <a:avLst>
              <a:gd name="adj1" fmla="val -58529"/>
              <a:gd name="adj2" fmla="val 919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6. Reset form value after submission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4278138" y="1342826"/>
            <a:ext cx="2362200" cy="389126"/>
          </a:xfrm>
          <a:prstGeom prst="wedgeRoundRectCallout">
            <a:avLst>
              <a:gd name="adj1" fmla="val 56545"/>
              <a:gd name="adj2" fmla="val -5397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Form values will be reset to original look after submission</a:t>
            </a:r>
          </a:p>
        </p:txBody>
      </p:sp>
    </p:spTree>
    <p:extLst>
      <p:ext uri="{BB962C8B-B14F-4D97-AF65-F5344CB8AC3E}">
        <p14:creationId xmlns:p14="http://schemas.microsoft.com/office/powerpoint/2010/main" val="719522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ScrolledText</a:t>
            </a:r>
            <a:r>
              <a:rPr lang="en-US" dirty="0"/>
              <a:t> Widget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228600" y="1271500"/>
            <a:ext cx="7591427" cy="48936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tkinter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tkinter.scrolledtext</a:t>
            </a:r>
            <a:endParaRPr lang="en-US" sz="13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Application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 err="1">
                <a:solidFill>
                  <a:schemeClr val="tx1"/>
                </a:solidFill>
              </a:rPr>
              <a:t>tkinter.Tk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init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super</a:t>
            </a:r>
            <a:r>
              <a:rPr lang="en-US" sz="1300" dirty="0">
                <a:solidFill>
                  <a:schemeClr val="tx1"/>
                </a:solidFill>
              </a:rPr>
              <a:t>().__</a:t>
            </a:r>
            <a:r>
              <a:rPr lang="en-US" sz="1300" dirty="0" err="1">
                <a:solidFill>
                  <a:schemeClr val="tx1"/>
                </a:solidFill>
              </a:rPr>
              <a:t>init</a:t>
            </a:r>
            <a:r>
              <a:rPr lang="en-US" sz="13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self.title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"Student Registration Form"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self.geometry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"370x160"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list_student</a:t>
            </a:r>
            <a:r>
              <a:rPr lang="en-US" sz="1300" b="1" dirty="0">
                <a:solidFill>
                  <a:schemeClr val="tx1"/>
                </a:solidFill>
              </a:rPr>
              <a:t> = [Student(</a:t>
            </a:r>
            <a:r>
              <a:rPr lang="en-US" sz="1300" b="1" dirty="0">
                <a:solidFill>
                  <a:srgbClr val="008000"/>
                </a:solidFill>
              </a:rPr>
              <a:t>"Kelvin Yip"</a:t>
            </a:r>
            <a:r>
              <a:rPr lang="en-US" sz="1300" b="1" dirty="0">
                <a:solidFill>
                  <a:schemeClr val="tx1"/>
                </a:solidFill>
              </a:rPr>
              <a:t>, </a:t>
            </a:r>
            <a:r>
              <a:rPr lang="en-US" sz="1300" b="1" dirty="0">
                <a:solidFill>
                  <a:srgbClr val="008000"/>
                </a:solidFill>
              </a:rPr>
              <a:t>"Male"</a:t>
            </a:r>
            <a:r>
              <a:rPr lang="en-US" sz="1300" b="1" dirty="0">
                <a:solidFill>
                  <a:schemeClr val="tx1"/>
                </a:solidFill>
              </a:rPr>
              <a:t>, [</a:t>
            </a:r>
            <a:r>
              <a:rPr lang="en-US" sz="1300" b="1" dirty="0">
                <a:solidFill>
                  <a:srgbClr val="008000"/>
                </a:solidFill>
              </a:rPr>
              <a:t>"</a:t>
            </a:r>
            <a:r>
              <a:rPr lang="en-US" sz="1300" b="1" dirty="0" err="1">
                <a:solidFill>
                  <a:srgbClr val="008000"/>
                </a:solidFill>
              </a:rPr>
              <a:t>English"</a:t>
            </a:r>
            <a:r>
              <a:rPr lang="en-US" sz="1300" b="1" dirty="0" err="1">
                <a:solidFill>
                  <a:schemeClr val="tx1"/>
                </a:solidFill>
              </a:rPr>
              <a:t>,</a:t>
            </a:r>
            <a:r>
              <a:rPr lang="en-US" sz="1300" b="1" dirty="0" err="1">
                <a:solidFill>
                  <a:srgbClr val="008000"/>
                </a:solidFill>
              </a:rPr>
              <a:t>"Chinese</a:t>
            </a:r>
            <a:r>
              <a:rPr lang="en-US" sz="1300" b="1" dirty="0">
                <a:solidFill>
                  <a:srgbClr val="008000"/>
                </a:solidFill>
              </a:rPr>
              <a:t>"</a:t>
            </a:r>
            <a:r>
              <a:rPr lang="en-US" sz="1300" b="1" dirty="0">
                <a:solidFill>
                  <a:schemeClr val="tx1"/>
                </a:solidFill>
              </a:rPr>
              <a:t>]),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                     Student(</a:t>
            </a:r>
            <a:r>
              <a:rPr lang="en-US" sz="1300" b="1" dirty="0">
                <a:solidFill>
                  <a:srgbClr val="008000"/>
                </a:solidFill>
              </a:rPr>
              <a:t>"Cow Leung"</a:t>
            </a:r>
            <a:r>
              <a:rPr lang="en-US" sz="1300" b="1" dirty="0">
                <a:solidFill>
                  <a:schemeClr val="tx1"/>
                </a:solidFill>
              </a:rPr>
              <a:t>, </a:t>
            </a:r>
            <a:r>
              <a:rPr lang="en-US" sz="1300" b="1" dirty="0">
                <a:solidFill>
                  <a:srgbClr val="008000"/>
                </a:solidFill>
              </a:rPr>
              <a:t>"Female"</a:t>
            </a:r>
            <a:r>
              <a:rPr lang="en-US" sz="1300" b="1" dirty="0">
                <a:solidFill>
                  <a:schemeClr val="tx1"/>
                </a:solidFill>
              </a:rPr>
              <a:t>, [</a:t>
            </a:r>
            <a:r>
              <a:rPr lang="en-US" sz="1300" b="1" dirty="0">
                <a:solidFill>
                  <a:srgbClr val="008000"/>
                </a:solidFill>
              </a:rPr>
              <a:t>"English"</a:t>
            </a:r>
            <a:r>
              <a:rPr lang="en-US" sz="1300" b="1" dirty="0">
                <a:solidFill>
                  <a:schemeClr val="tx1"/>
                </a:solidFill>
              </a:rPr>
              <a:t>,])]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lbl_stu_list</a:t>
            </a:r>
            <a:r>
              <a:rPr lang="en-US" sz="1300" b="1" dirty="0">
                <a:solidFill>
                  <a:schemeClr val="tx1"/>
                </a:solidFill>
              </a:rPr>
              <a:t> = </a:t>
            </a:r>
            <a:r>
              <a:rPr lang="en-US" sz="1300" b="1" dirty="0" err="1">
                <a:solidFill>
                  <a:schemeClr val="tx1"/>
                </a:solidFill>
              </a:rPr>
              <a:t>tkinter.Label</a:t>
            </a:r>
            <a:r>
              <a:rPr lang="en-US" sz="1300" b="1" dirty="0">
                <a:solidFill>
                  <a:schemeClr val="tx1"/>
                </a:solidFill>
              </a:rPr>
              <a:t>(self, text=</a:t>
            </a:r>
            <a:r>
              <a:rPr lang="en-US" sz="1300" b="1" dirty="0">
                <a:solidFill>
                  <a:srgbClr val="008000"/>
                </a:solidFill>
              </a:rPr>
              <a:t>"Student's List"</a:t>
            </a:r>
            <a:r>
              <a:rPr lang="en-US" sz="1300" b="1" dirty="0">
                <a:solidFill>
                  <a:schemeClr val="tx1"/>
                </a:solidFill>
              </a:rPr>
              <a:t>, font=(</a:t>
            </a:r>
            <a:r>
              <a:rPr lang="en-US" sz="1300" b="1" dirty="0">
                <a:solidFill>
                  <a:srgbClr val="008000"/>
                </a:solidFill>
              </a:rPr>
              <a:t>"bold"</a:t>
            </a:r>
            <a:r>
              <a:rPr lang="en-US" sz="1300" b="1" dirty="0">
                <a:solidFill>
                  <a:schemeClr val="tx1"/>
                </a:solidFill>
              </a:rPr>
              <a:t>,15))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lbl_stu_list.place</a:t>
            </a:r>
            <a:r>
              <a:rPr lang="en-US" sz="1300" b="1" dirty="0">
                <a:solidFill>
                  <a:schemeClr val="tx1"/>
                </a:solidFill>
              </a:rPr>
              <a:t>(x=20, y=10)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txt_output</a:t>
            </a:r>
            <a:r>
              <a:rPr lang="en-US" sz="1300" b="1" dirty="0">
                <a:solidFill>
                  <a:schemeClr val="tx1"/>
                </a:solidFill>
              </a:rPr>
              <a:t> = </a:t>
            </a:r>
            <a:r>
              <a:rPr lang="en-US" sz="1300" b="1" dirty="0" err="1">
                <a:solidFill>
                  <a:schemeClr val="tx1"/>
                </a:solidFill>
              </a:rPr>
              <a:t>tkinter.scrolledtext.ScrolledText</a:t>
            </a:r>
            <a:r>
              <a:rPr lang="en-US" sz="1300" b="1" dirty="0">
                <a:solidFill>
                  <a:schemeClr val="tx1"/>
                </a:solidFill>
              </a:rPr>
              <a:t>(self, width=40, height=5)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txt_output.place</a:t>
            </a:r>
            <a:r>
              <a:rPr lang="en-US" sz="1300" b="1" dirty="0">
                <a:solidFill>
                  <a:schemeClr val="tx1"/>
                </a:solidFill>
              </a:rPr>
              <a:t>(x=20, y=40)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txt_output.delete</a:t>
            </a:r>
            <a:r>
              <a:rPr lang="en-US" sz="1300" b="1" dirty="0">
                <a:solidFill>
                  <a:schemeClr val="tx1"/>
                </a:solidFill>
              </a:rPr>
              <a:t>(</a:t>
            </a:r>
            <a:r>
              <a:rPr lang="en-US" sz="1300" b="1" dirty="0">
                <a:solidFill>
                  <a:srgbClr val="008000"/>
                </a:solidFill>
              </a:rPr>
              <a:t>"0.0"</a:t>
            </a:r>
            <a:r>
              <a:rPr lang="en-US" sz="1300" b="1" dirty="0">
                <a:solidFill>
                  <a:schemeClr val="tx1"/>
                </a:solidFill>
              </a:rPr>
              <a:t>, </a:t>
            </a:r>
            <a:r>
              <a:rPr lang="en-US" sz="1300" b="1" dirty="0" err="1">
                <a:solidFill>
                  <a:schemeClr val="tx1"/>
                </a:solidFill>
              </a:rPr>
              <a:t>tkinter.END</a:t>
            </a:r>
            <a:r>
              <a:rPr lang="en-US" sz="1300" b="1" dirty="0">
                <a:solidFill>
                  <a:schemeClr val="tx1"/>
                </a:solidFill>
              </a:rPr>
              <a:t>)        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list_student</a:t>
            </a:r>
            <a:r>
              <a:rPr lang="en-US" sz="13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    </a:t>
            </a:r>
            <a:r>
              <a:rPr lang="en-US" sz="1300" b="1" dirty="0" err="1">
                <a:solidFill>
                  <a:schemeClr val="tx1"/>
                </a:solidFill>
              </a:rPr>
              <a:t>txt_output.insert</a:t>
            </a:r>
            <a:r>
              <a:rPr lang="en-US" sz="1300" b="1" dirty="0">
                <a:solidFill>
                  <a:schemeClr val="tx1"/>
                </a:solidFill>
              </a:rPr>
              <a:t>(</a:t>
            </a:r>
            <a:r>
              <a:rPr lang="en-US" sz="1300" b="1" dirty="0" err="1">
                <a:solidFill>
                  <a:schemeClr val="tx1"/>
                </a:solidFill>
              </a:rPr>
              <a:t>tkinter.INSERT,i</a:t>
            </a:r>
            <a:r>
              <a:rPr lang="en-US" sz="13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btn_quit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tkinter.Button</a:t>
            </a:r>
            <a:r>
              <a:rPr lang="en-US" sz="1300" dirty="0">
                <a:solidFill>
                  <a:schemeClr val="tx1"/>
                </a:solidFill>
              </a:rPr>
              <a:t>(self, text=</a:t>
            </a:r>
            <a:r>
              <a:rPr lang="en-US" sz="1300" dirty="0">
                <a:solidFill>
                  <a:srgbClr val="008000"/>
                </a:solidFill>
              </a:rPr>
              <a:t>"Quit"</a:t>
            </a:r>
            <a:r>
              <a:rPr lang="en-US" sz="1300" dirty="0">
                <a:solidFill>
                  <a:schemeClr val="tx1"/>
                </a:solidFill>
              </a:rPr>
              <a:t>, width=6, command=</a:t>
            </a:r>
            <a:r>
              <a:rPr lang="en-US" sz="1300" dirty="0" err="1">
                <a:solidFill>
                  <a:schemeClr val="tx1"/>
                </a:solidFill>
              </a:rPr>
              <a:t>self.destroy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btn_quit.place</a:t>
            </a:r>
            <a:r>
              <a:rPr lang="en-US" sz="1300" dirty="0">
                <a:solidFill>
                  <a:schemeClr val="tx1"/>
                </a:solidFill>
              </a:rPr>
              <a:t>(x=290,y=130)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__name__ == 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tx1"/>
                </a:solidFill>
              </a:rPr>
              <a:t>app.mainloop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5796791" y="2187135"/>
            <a:ext cx="3253618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Student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__</a:t>
            </a:r>
            <a:r>
              <a:rPr lang="en-US" sz="1200" dirty="0" err="1">
                <a:solidFill>
                  <a:srgbClr val="0000FF"/>
                </a:solidFill>
              </a:rPr>
              <a:t>init</a:t>
            </a:r>
            <a:r>
              <a:rPr lang="en-US" sz="1200" dirty="0">
                <a:solidFill>
                  <a:srgbClr val="0000FF"/>
                </a:solidFill>
              </a:rPr>
              <a:t>__</a:t>
            </a:r>
            <a:r>
              <a:rPr lang="en-US" sz="1200" dirty="0">
                <a:solidFill>
                  <a:schemeClr val="tx1"/>
                </a:solidFill>
              </a:rPr>
              <a:t>(self, name, gender, </a:t>
            </a:r>
            <a:r>
              <a:rPr lang="en-US" sz="1200" dirty="0" err="1">
                <a:solidFill>
                  <a:schemeClr val="tx1"/>
                </a:solidFill>
              </a:rPr>
              <a:t>list_language</a:t>
            </a:r>
            <a:r>
              <a:rPr lang="en-US" sz="12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self.__name</a:t>
            </a:r>
            <a:r>
              <a:rPr lang="en-US" sz="120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self.__gender</a:t>
            </a:r>
            <a:r>
              <a:rPr lang="en-US" sz="1200" dirty="0">
                <a:solidFill>
                  <a:schemeClr val="tx1"/>
                </a:solidFill>
              </a:rPr>
              <a:t> = gender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tx1"/>
                </a:solidFill>
              </a:rPr>
              <a:t>self.__</a:t>
            </a:r>
            <a:r>
              <a:rPr lang="en-US" sz="1200" dirty="0" err="1">
                <a:solidFill>
                  <a:schemeClr val="tx1"/>
                </a:solidFill>
              </a:rPr>
              <a:t>list_language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 err="1">
                <a:solidFill>
                  <a:schemeClr val="tx1"/>
                </a:solidFill>
              </a:rPr>
              <a:t>list_language</a:t>
            </a: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__</a:t>
            </a:r>
            <a:r>
              <a:rPr lang="en-US" sz="1200" dirty="0" err="1">
                <a:solidFill>
                  <a:srgbClr val="0000FF"/>
                </a:solidFill>
              </a:rPr>
              <a:t>str</a:t>
            </a:r>
            <a:r>
              <a:rPr lang="en-US" sz="1200" dirty="0">
                <a:solidFill>
                  <a:srgbClr val="0000FF"/>
                </a:solidFill>
              </a:rPr>
              <a:t>__</a:t>
            </a:r>
            <a:r>
              <a:rPr lang="en-US" sz="12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</a:t>
            </a:r>
            <a:r>
              <a:rPr lang="en-US" sz="1200" b="1" dirty="0" err="1">
                <a:solidFill>
                  <a:schemeClr val="tx1"/>
                </a:solidFill>
              </a:rPr>
              <a:t>language_output</a:t>
            </a:r>
            <a:r>
              <a:rPr lang="en-US" sz="1200" b="1" dirty="0">
                <a:solidFill>
                  <a:schemeClr val="tx1"/>
                </a:solidFill>
              </a:rPr>
              <a:t> = </a:t>
            </a:r>
            <a:r>
              <a:rPr lang="en-US" sz="1200" b="1" dirty="0">
                <a:solidFill>
                  <a:srgbClr val="008000"/>
                </a:solidFill>
              </a:rPr>
              <a:t>""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i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200" b="1" dirty="0">
                <a:solidFill>
                  <a:schemeClr val="tx1"/>
                </a:solidFill>
              </a:rPr>
              <a:t> self.__</a:t>
            </a:r>
            <a:r>
              <a:rPr lang="en-US" sz="1200" b="1" dirty="0" err="1">
                <a:solidFill>
                  <a:schemeClr val="tx1"/>
                </a:solidFill>
              </a:rPr>
              <a:t>list_language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    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200" b="1" dirty="0">
                <a:solidFill>
                  <a:schemeClr val="tx1"/>
                </a:solidFill>
              </a:rPr>
              <a:t> self.__</a:t>
            </a:r>
            <a:r>
              <a:rPr lang="en-US" sz="1200" b="1" dirty="0" err="1">
                <a:solidFill>
                  <a:schemeClr val="tx1"/>
                </a:solidFill>
              </a:rPr>
              <a:t>list_language.index</a:t>
            </a:r>
            <a:r>
              <a:rPr lang="en-US" sz="1200" b="1" dirty="0">
                <a:solidFill>
                  <a:schemeClr val="tx1"/>
                </a:solidFill>
              </a:rPr>
              <a:t>(</a:t>
            </a:r>
            <a:r>
              <a:rPr lang="en-US" sz="1200" b="1" dirty="0" err="1">
                <a:solidFill>
                  <a:schemeClr val="tx1"/>
                </a:solidFill>
              </a:rPr>
              <a:t>i</a:t>
            </a:r>
            <a:r>
              <a:rPr lang="en-US" sz="1200" b="1" dirty="0">
                <a:solidFill>
                  <a:schemeClr val="tx1"/>
                </a:solidFill>
              </a:rPr>
              <a:t>) == 0: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        </a:t>
            </a:r>
            <a:r>
              <a:rPr lang="en-US" sz="1200" b="1" dirty="0" err="1">
                <a:solidFill>
                  <a:schemeClr val="tx1"/>
                </a:solidFill>
              </a:rPr>
              <a:t>language_output</a:t>
            </a:r>
            <a:r>
              <a:rPr lang="en-US" sz="1200" b="1" dirty="0">
                <a:solidFill>
                  <a:schemeClr val="tx1"/>
                </a:solidFill>
              </a:rPr>
              <a:t> += </a:t>
            </a:r>
            <a:r>
              <a:rPr lang="en-US" sz="1200" b="1" dirty="0" err="1">
                <a:solidFill>
                  <a:schemeClr val="tx1"/>
                </a:solidFill>
              </a:rPr>
              <a:t>i</a:t>
            </a:r>
            <a:endParaRPr lang="en-US" sz="1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    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              </a:t>
            </a:r>
            <a:r>
              <a:rPr lang="en-US" sz="1200" b="1" dirty="0" err="1">
                <a:solidFill>
                  <a:schemeClr val="tx1"/>
                </a:solidFill>
              </a:rPr>
              <a:t>language_output</a:t>
            </a:r>
            <a:r>
              <a:rPr lang="en-US" sz="1200" b="1" dirty="0">
                <a:solidFill>
                  <a:schemeClr val="tx1"/>
                </a:solidFill>
              </a:rPr>
              <a:t> += </a:t>
            </a:r>
            <a:r>
              <a:rPr lang="en-US" sz="1200" b="1" dirty="0">
                <a:solidFill>
                  <a:srgbClr val="008000"/>
                </a:solidFill>
              </a:rPr>
              <a:t>", "</a:t>
            </a:r>
            <a:r>
              <a:rPr lang="en-US" sz="1200" b="1" dirty="0">
                <a:solidFill>
                  <a:schemeClr val="tx1"/>
                </a:solidFill>
              </a:rPr>
              <a:t> + </a:t>
            </a:r>
            <a:r>
              <a:rPr lang="en-US" sz="1200" b="1" dirty="0" err="1">
                <a:solidFill>
                  <a:schemeClr val="tx1"/>
                </a:solidFill>
              </a:rPr>
              <a:t>i</a:t>
            </a:r>
            <a:endParaRPr lang="en-US" sz="1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(</a:t>
            </a:r>
            <a:r>
              <a:rPr lang="en-US" sz="1200" dirty="0" err="1">
                <a:solidFill>
                  <a:srgbClr val="008000"/>
                </a:solidFill>
              </a:rPr>
              <a:t>f"Name</a:t>
            </a:r>
            <a:r>
              <a:rPr lang="en-US" sz="1200" dirty="0">
                <a:solidFill>
                  <a:srgbClr val="008000"/>
                </a:solidFill>
              </a:rPr>
              <a:t>: {</a:t>
            </a:r>
            <a:r>
              <a:rPr lang="en-US" sz="1200" dirty="0" err="1">
                <a:solidFill>
                  <a:srgbClr val="008000"/>
                </a:solidFill>
              </a:rPr>
              <a:t>self.__name</a:t>
            </a:r>
            <a:r>
              <a:rPr lang="en-US" sz="1200" dirty="0">
                <a:solidFill>
                  <a:srgbClr val="008000"/>
                </a:solidFill>
              </a:rPr>
              <a:t>}\n"</a:t>
            </a:r>
            <a:r>
              <a:rPr lang="en-US" sz="1200" dirty="0">
                <a:solidFill>
                  <a:schemeClr val="tx1"/>
                </a:solidFill>
              </a:rPr>
              <a:t>+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8000"/>
                </a:solidFill>
              </a:rPr>
              <a:t>                </a:t>
            </a:r>
            <a:r>
              <a:rPr lang="en-US" sz="1200" dirty="0" err="1">
                <a:solidFill>
                  <a:srgbClr val="008000"/>
                </a:solidFill>
              </a:rPr>
              <a:t>f"Gender</a:t>
            </a:r>
            <a:r>
              <a:rPr lang="en-US" sz="1200" dirty="0">
                <a:solidFill>
                  <a:srgbClr val="008000"/>
                </a:solidFill>
              </a:rPr>
              <a:t>: {</a:t>
            </a:r>
            <a:r>
              <a:rPr lang="en-US" sz="1200" dirty="0" err="1">
                <a:solidFill>
                  <a:srgbClr val="008000"/>
                </a:solidFill>
              </a:rPr>
              <a:t>self.__gender</a:t>
            </a:r>
            <a:r>
              <a:rPr lang="en-US" sz="1200" dirty="0">
                <a:solidFill>
                  <a:srgbClr val="008000"/>
                </a:solidFill>
              </a:rPr>
              <a:t>}\n"</a:t>
            </a:r>
            <a:r>
              <a:rPr lang="en-US" sz="1200" dirty="0">
                <a:solidFill>
                  <a:schemeClr val="tx1"/>
                </a:solidFill>
              </a:rPr>
              <a:t>+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008000"/>
                </a:solidFill>
              </a:rPr>
              <a:t>                </a:t>
            </a:r>
            <a:r>
              <a:rPr lang="en-US" sz="1200" dirty="0" err="1">
                <a:solidFill>
                  <a:srgbClr val="008000"/>
                </a:solidFill>
              </a:rPr>
              <a:t>f"Language</a:t>
            </a:r>
            <a:r>
              <a:rPr lang="en-US" sz="1200" dirty="0">
                <a:solidFill>
                  <a:srgbClr val="008000"/>
                </a:solidFill>
              </a:rPr>
              <a:t>: {</a:t>
            </a:r>
            <a:r>
              <a:rPr lang="en-US" sz="1200" dirty="0" err="1">
                <a:solidFill>
                  <a:srgbClr val="008000"/>
                </a:solidFill>
              </a:rPr>
              <a:t>language_output</a:t>
            </a:r>
            <a:r>
              <a:rPr lang="en-US" sz="1200" dirty="0">
                <a:solidFill>
                  <a:srgbClr val="008000"/>
                </a:solidFill>
              </a:rPr>
              <a:t>}\n"</a:t>
            </a:r>
            <a:r>
              <a:rPr lang="en-US" sz="1200" dirty="0">
                <a:solidFill>
                  <a:schemeClr val="tx1"/>
                </a:solidFill>
              </a:rPr>
              <a:t>)</a:t>
            </a:r>
            <a:endParaRPr lang="en-US" sz="1200" dirty="0">
              <a:solidFill>
                <a:srgbClr val="008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3730037" y="4114800"/>
            <a:ext cx="2289763" cy="372396"/>
          </a:xfrm>
          <a:prstGeom prst="wedgeRoundRectCallout">
            <a:avLst>
              <a:gd name="adj1" fmla="val -60366"/>
              <a:gd name="adj2" fmla="val 305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3. delete method usually used to reset the </a:t>
            </a:r>
            <a:r>
              <a:rPr lang="en-US" sz="1200" dirty="0" err="1"/>
              <a:t>ScrolledText</a:t>
            </a:r>
            <a:r>
              <a:rPr lang="en-US" sz="1200" dirty="0"/>
              <a:t> to empty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733800" y="3490184"/>
            <a:ext cx="2286000" cy="385392"/>
          </a:xfrm>
          <a:prstGeom prst="wedgeRoundRectCallout">
            <a:avLst>
              <a:gd name="adj1" fmla="val -60533"/>
              <a:gd name="adj2" fmla="val 5061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2. Create </a:t>
            </a:r>
            <a:r>
              <a:rPr lang="en-US" sz="1200" dirty="0" err="1"/>
              <a:t>ScrolledText</a:t>
            </a:r>
            <a:r>
              <a:rPr lang="en-US" sz="1200" dirty="0"/>
              <a:t> Widget with specified width and height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286000" y="1905000"/>
            <a:ext cx="1981200" cy="397798"/>
          </a:xfrm>
          <a:prstGeom prst="wedgeRoundRectCallout">
            <a:avLst>
              <a:gd name="adj1" fmla="val -71125"/>
              <a:gd name="adj2" fmla="val 9816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1. A list of student objects is prepared for output display</a:t>
            </a:r>
            <a:endParaRPr lang="en-US" sz="1200" b="1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3730037" y="4526463"/>
            <a:ext cx="2289763" cy="534751"/>
          </a:xfrm>
          <a:prstGeom prst="wedgeRoundRectCallout">
            <a:avLst>
              <a:gd name="adj1" fmla="val -62952"/>
              <a:gd name="adj2" fmla="val 190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4. Insert every returned strings from student objects in list into output area of </a:t>
            </a:r>
            <a:r>
              <a:rPr lang="en-US" sz="1200" dirty="0" err="1"/>
              <a:t>ScrolledText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5607" y="6455503"/>
            <a:ext cx="8906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The above content is sheer fabrication and any resemblance with any real names herein is purely coincidental. Do not put yourself in someone else’s place.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109" y="231778"/>
            <a:ext cx="35433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46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box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228600" y="1271500"/>
            <a:ext cx="7591427" cy="54784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5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250" dirty="0">
                <a:solidFill>
                  <a:schemeClr val="tx1"/>
                </a:solidFill>
              </a:rPr>
              <a:t> </a:t>
            </a:r>
            <a:r>
              <a:rPr lang="en-US" sz="1250" dirty="0" err="1">
                <a:solidFill>
                  <a:schemeClr val="tx1"/>
                </a:solidFill>
              </a:rPr>
              <a:t>tkinter</a:t>
            </a:r>
            <a:endParaRPr lang="en-US" sz="12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50" b="1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250" b="1" dirty="0">
                <a:solidFill>
                  <a:schemeClr val="tx1"/>
                </a:solidFill>
              </a:rPr>
              <a:t> </a:t>
            </a:r>
            <a:r>
              <a:rPr lang="en-US" sz="1250" b="1" dirty="0" err="1">
                <a:solidFill>
                  <a:schemeClr val="tx1"/>
                </a:solidFill>
              </a:rPr>
              <a:t>tkinter.messagebox</a:t>
            </a:r>
            <a:endParaRPr lang="en-US" sz="125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250" dirty="0">
                <a:solidFill>
                  <a:schemeClr val="tx1"/>
                </a:solidFill>
              </a:rPr>
              <a:t> </a:t>
            </a:r>
            <a:r>
              <a:rPr lang="en-US" sz="1250" dirty="0">
                <a:solidFill>
                  <a:srgbClr val="0000FF"/>
                </a:solidFill>
              </a:rPr>
              <a:t>Application</a:t>
            </a:r>
            <a:r>
              <a:rPr lang="en-US" sz="1250" dirty="0">
                <a:solidFill>
                  <a:schemeClr val="tx1"/>
                </a:solidFill>
              </a:rPr>
              <a:t> (</a:t>
            </a:r>
            <a:r>
              <a:rPr lang="en-US" sz="1250" dirty="0" err="1">
                <a:solidFill>
                  <a:schemeClr val="tx1"/>
                </a:solidFill>
              </a:rPr>
              <a:t>tkinter.Tk</a:t>
            </a:r>
            <a:r>
              <a:rPr lang="en-US" sz="125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</a:t>
            </a:r>
            <a:r>
              <a:rPr lang="en-US" sz="12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50" dirty="0">
                <a:solidFill>
                  <a:schemeClr val="tx1"/>
                </a:solidFill>
              </a:rPr>
              <a:t> </a:t>
            </a:r>
            <a:r>
              <a:rPr lang="en-US" sz="1250" dirty="0">
                <a:solidFill>
                  <a:srgbClr val="0000FF"/>
                </a:solidFill>
              </a:rPr>
              <a:t>submit</a:t>
            </a:r>
            <a:r>
              <a:rPr lang="en-US" sz="125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        </a:t>
            </a:r>
            <a:r>
              <a:rPr lang="en-US" sz="125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250" b="1" dirty="0">
                <a:solidFill>
                  <a:schemeClr val="tx1"/>
                </a:solidFill>
              </a:rPr>
              <a:t> </a:t>
            </a:r>
            <a:r>
              <a:rPr lang="en-US" sz="1250" b="1" dirty="0" err="1">
                <a:solidFill>
                  <a:srgbClr val="7030A0"/>
                </a:solidFill>
              </a:rPr>
              <a:t>len</a:t>
            </a:r>
            <a:r>
              <a:rPr lang="en-US" sz="1250" b="1" dirty="0">
                <a:solidFill>
                  <a:schemeClr val="tx1"/>
                </a:solidFill>
              </a:rPr>
              <a:t>(self.__</a:t>
            </a:r>
            <a:r>
              <a:rPr lang="en-US" sz="1250" b="1" dirty="0" err="1">
                <a:solidFill>
                  <a:schemeClr val="tx1"/>
                </a:solidFill>
              </a:rPr>
              <a:t>var_name.get</a:t>
            </a:r>
            <a:r>
              <a:rPr lang="en-US" sz="1250" b="1" dirty="0">
                <a:solidFill>
                  <a:schemeClr val="tx1"/>
                </a:solidFill>
              </a:rPr>
              <a:t>().strip())==0:</a:t>
            </a:r>
          </a:p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            </a:t>
            </a:r>
            <a:r>
              <a:rPr lang="en-US" sz="1250" b="1" dirty="0" err="1">
                <a:solidFill>
                  <a:schemeClr val="tx1"/>
                </a:solidFill>
              </a:rPr>
              <a:t>tkinter.messagebox.showerror</a:t>
            </a:r>
            <a:r>
              <a:rPr lang="en-US" sz="1250" b="1" dirty="0">
                <a:solidFill>
                  <a:schemeClr val="tx1"/>
                </a:solidFill>
              </a:rPr>
              <a:t>(</a:t>
            </a:r>
            <a:r>
              <a:rPr lang="en-US" sz="1250" b="1" dirty="0">
                <a:solidFill>
                  <a:srgbClr val="008000"/>
                </a:solidFill>
              </a:rPr>
              <a:t>"Error"</a:t>
            </a:r>
            <a:r>
              <a:rPr lang="en-US" sz="1250" b="1" dirty="0">
                <a:solidFill>
                  <a:schemeClr val="tx1"/>
                </a:solidFill>
              </a:rPr>
              <a:t>, </a:t>
            </a:r>
            <a:r>
              <a:rPr lang="en-US" sz="1250" b="1" dirty="0">
                <a:solidFill>
                  <a:srgbClr val="008000"/>
                </a:solidFill>
              </a:rPr>
              <a:t>"Please input name!"</a:t>
            </a:r>
            <a:r>
              <a:rPr lang="en-US" sz="125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            </a:t>
            </a:r>
            <a:r>
              <a:rPr lang="en-US" sz="1250" b="1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student = Student(self.__</a:t>
            </a:r>
            <a:r>
              <a:rPr lang="en-US" sz="1250" dirty="0" err="1">
                <a:solidFill>
                  <a:schemeClr val="tx1"/>
                </a:solidFill>
              </a:rPr>
              <a:t>var_name.get</a:t>
            </a:r>
            <a:r>
              <a:rPr lang="en-US" sz="1250" dirty="0">
                <a:solidFill>
                  <a:schemeClr val="tx1"/>
                </a:solidFill>
              </a:rPr>
              <a:t>())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>
                <a:solidFill>
                  <a:srgbClr val="7030A0"/>
                </a:solidFill>
              </a:rPr>
              <a:t>print</a:t>
            </a:r>
            <a:r>
              <a:rPr lang="en-US" sz="1250" dirty="0">
                <a:solidFill>
                  <a:schemeClr val="tx1"/>
                </a:solidFill>
              </a:rPr>
              <a:t> (student)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</a:t>
            </a:r>
            <a:r>
              <a:rPr lang="en-US" sz="125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50" dirty="0">
                <a:solidFill>
                  <a:schemeClr val="tx1"/>
                </a:solidFill>
              </a:rPr>
              <a:t> </a:t>
            </a:r>
            <a:r>
              <a:rPr lang="en-US" sz="1250" dirty="0">
                <a:solidFill>
                  <a:srgbClr val="0000FF"/>
                </a:solidFill>
              </a:rPr>
              <a:t>__</a:t>
            </a:r>
            <a:r>
              <a:rPr lang="en-US" sz="1250" dirty="0" err="1">
                <a:solidFill>
                  <a:srgbClr val="0000FF"/>
                </a:solidFill>
              </a:rPr>
              <a:t>init</a:t>
            </a:r>
            <a:r>
              <a:rPr lang="en-US" sz="1250" dirty="0">
                <a:solidFill>
                  <a:srgbClr val="0000FF"/>
                </a:solidFill>
              </a:rPr>
              <a:t>__</a:t>
            </a:r>
            <a:r>
              <a:rPr lang="en-US" sz="125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>
                <a:solidFill>
                  <a:srgbClr val="7030A0"/>
                </a:solidFill>
              </a:rPr>
              <a:t>super</a:t>
            </a:r>
            <a:r>
              <a:rPr lang="en-US" sz="1250" dirty="0">
                <a:solidFill>
                  <a:schemeClr val="tx1"/>
                </a:solidFill>
              </a:rPr>
              <a:t>().__</a:t>
            </a:r>
            <a:r>
              <a:rPr lang="en-US" sz="1250" dirty="0" err="1">
                <a:solidFill>
                  <a:schemeClr val="tx1"/>
                </a:solidFill>
              </a:rPr>
              <a:t>init</a:t>
            </a:r>
            <a:r>
              <a:rPr lang="en-US" sz="125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self.title</a:t>
            </a:r>
            <a:r>
              <a:rPr lang="en-US" sz="1250" dirty="0">
                <a:solidFill>
                  <a:schemeClr val="tx1"/>
                </a:solidFill>
              </a:rPr>
              <a:t>(</a:t>
            </a:r>
            <a:r>
              <a:rPr lang="en-US" sz="1250" dirty="0">
                <a:solidFill>
                  <a:srgbClr val="008000"/>
                </a:solidFill>
              </a:rPr>
              <a:t>"Student Registration Form"</a:t>
            </a:r>
            <a:r>
              <a:rPr lang="en-US" sz="12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self.geometry</a:t>
            </a:r>
            <a:r>
              <a:rPr lang="en-US" sz="1250" dirty="0">
                <a:solidFill>
                  <a:schemeClr val="tx1"/>
                </a:solidFill>
              </a:rPr>
              <a:t>(</a:t>
            </a:r>
            <a:r>
              <a:rPr lang="en-US" sz="1250" dirty="0">
                <a:solidFill>
                  <a:srgbClr val="008000"/>
                </a:solidFill>
              </a:rPr>
              <a:t>"370x110"</a:t>
            </a:r>
            <a:r>
              <a:rPr lang="en-US" sz="12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lbl_reg_form</a:t>
            </a:r>
            <a:r>
              <a:rPr lang="en-US" sz="1250" dirty="0">
                <a:solidFill>
                  <a:schemeClr val="tx1"/>
                </a:solidFill>
              </a:rPr>
              <a:t> = </a:t>
            </a:r>
            <a:r>
              <a:rPr lang="en-US" sz="1250" dirty="0" err="1">
                <a:solidFill>
                  <a:schemeClr val="tx1"/>
                </a:solidFill>
              </a:rPr>
              <a:t>tkinter.Label</a:t>
            </a:r>
            <a:r>
              <a:rPr lang="en-US" sz="1250" dirty="0">
                <a:solidFill>
                  <a:schemeClr val="tx1"/>
                </a:solidFill>
              </a:rPr>
              <a:t>(self, text=</a:t>
            </a:r>
            <a:r>
              <a:rPr lang="en-US" sz="1250" dirty="0">
                <a:solidFill>
                  <a:srgbClr val="008000"/>
                </a:solidFill>
              </a:rPr>
              <a:t>"Student Registration Form"</a:t>
            </a:r>
            <a:r>
              <a:rPr lang="en-US" sz="1250" dirty="0">
                <a:solidFill>
                  <a:schemeClr val="tx1"/>
                </a:solidFill>
              </a:rPr>
              <a:t>, font=(</a:t>
            </a:r>
            <a:r>
              <a:rPr lang="en-US" sz="1250" dirty="0">
                <a:solidFill>
                  <a:srgbClr val="008000"/>
                </a:solidFill>
              </a:rPr>
              <a:t>"bold"</a:t>
            </a:r>
            <a:r>
              <a:rPr lang="en-US" sz="1250" dirty="0">
                <a:solidFill>
                  <a:schemeClr val="tx1"/>
                </a:solidFill>
              </a:rPr>
              <a:t>,15))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lbl_reg_form.place</a:t>
            </a:r>
            <a:r>
              <a:rPr lang="en-US" sz="1250" dirty="0">
                <a:solidFill>
                  <a:schemeClr val="tx1"/>
                </a:solidFill>
              </a:rPr>
              <a:t>(x=20, y=10)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lbl_name</a:t>
            </a:r>
            <a:r>
              <a:rPr lang="en-US" sz="1250" dirty="0">
                <a:solidFill>
                  <a:schemeClr val="tx1"/>
                </a:solidFill>
              </a:rPr>
              <a:t> = </a:t>
            </a:r>
            <a:r>
              <a:rPr lang="en-US" sz="1250" dirty="0" err="1">
                <a:solidFill>
                  <a:schemeClr val="tx1"/>
                </a:solidFill>
              </a:rPr>
              <a:t>tkinter.Label</a:t>
            </a:r>
            <a:r>
              <a:rPr lang="en-US" sz="1250" dirty="0">
                <a:solidFill>
                  <a:schemeClr val="tx1"/>
                </a:solidFill>
              </a:rPr>
              <a:t>(self, text=</a:t>
            </a:r>
            <a:r>
              <a:rPr lang="en-US" sz="1250" dirty="0">
                <a:solidFill>
                  <a:srgbClr val="008000"/>
                </a:solidFill>
              </a:rPr>
              <a:t>"Name"</a:t>
            </a:r>
            <a:r>
              <a:rPr lang="en-US" sz="1250" dirty="0">
                <a:solidFill>
                  <a:schemeClr val="tx1"/>
                </a:solidFill>
              </a:rPr>
              <a:t>, font=(</a:t>
            </a:r>
            <a:r>
              <a:rPr lang="en-US" sz="1250" dirty="0">
                <a:solidFill>
                  <a:srgbClr val="008000"/>
                </a:solidFill>
              </a:rPr>
              <a:t>"bold"</a:t>
            </a:r>
            <a:r>
              <a:rPr lang="en-US" sz="1250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lbl_name.place</a:t>
            </a:r>
            <a:r>
              <a:rPr lang="en-US" sz="1250" dirty="0">
                <a:solidFill>
                  <a:schemeClr val="tx1"/>
                </a:solidFill>
              </a:rPr>
              <a:t>(x=20, y=50)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self.__</a:t>
            </a:r>
            <a:r>
              <a:rPr lang="en-US" sz="1250" dirty="0" err="1">
                <a:solidFill>
                  <a:schemeClr val="tx1"/>
                </a:solidFill>
              </a:rPr>
              <a:t>var_name</a:t>
            </a:r>
            <a:r>
              <a:rPr lang="en-US" sz="1250" dirty="0">
                <a:solidFill>
                  <a:schemeClr val="tx1"/>
                </a:solidFill>
              </a:rPr>
              <a:t> = </a:t>
            </a:r>
            <a:r>
              <a:rPr lang="en-US" sz="1250" dirty="0" err="1">
                <a:solidFill>
                  <a:schemeClr val="tx1"/>
                </a:solidFill>
              </a:rPr>
              <a:t>tkinter.StringVar</a:t>
            </a:r>
            <a:r>
              <a:rPr lang="en-US" sz="125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ent_name</a:t>
            </a:r>
            <a:r>
              <a:rPr lang="en-US" sz="1250" dirty="0">
                <a:solidFill>
                  <a:schemeClr val="tx1"/>
                </a:solidFill>
              </a:rPr>
              <a:t> = </a:t>
            </a:r>
            <a:r>
              <a:rPr lang="en-US" sz="1250" dirty="0" err="1">
                <a:solidFill>
                  <a:schemeClr val="tx1"/>
                </a:solidFill>
              </a:rPr>
              <a:t>tkinter.Entry</a:t>
            </a:r>
            <a:r>
              <a:rPr lang="en-US" sz="1250" dirty="0">
                <a:solidFill>
                  <a:schemeClr val="tx1"/>
                </a:solidFill>
              </a:rPr>
              <a:t>(self, </a:t>
            </a:r>
            <a:r>
              <a:rPr lang="en-US" sz="1250" dirty="0" err="1">
                <a:solidFill>
                  <a:schemeClr val="tx1"/>
                </a:solidFill>
              </a:rPr>
              <a:t>textvariable</a:t>
            </a:r>
            <a:r>
              <a:rPr lang="en-US" sz="1250" dirty="0">
                <a:solidFill>
                  <a:schemeClr val="tx1"/>
                </a:solidFill>
              </a:rPr>
              <a:t>=self.__</a:t>
            </a:r>
            <a:r>
              <a:rPr lang="en-US" sz="1250" dirty="0" err="1">
                <a:solidFill>
                  <a:schemeClr val="tx1"/>
                </a:solidFill>
              </a:rPr>
              <a:t>var_name</a:t>
            </a:r>
            <a:r>
              <a:rPr lang="en-US" sz="1250" dirty="0">
                <a:solidFill>
                  <a:schemeClr val="tx1"/>
                </a:solidFill>
              </a:rPr>
              <a:t>, width=40)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ent_name.place</a:t>
            </a:r>
            <a:r>
              <a:rPr lang="en-US" sz="1250" dirty="0">
                <a:solidFill>
                  <a:schemeClr val="tx1"/>
                </a:solidFill>
              </a:rPr>
              <a:t>(x=100, y=50)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btn_confirm</a:t>
            </a:r>
            <a:r>
              <a:rPr lang="en-US" sz="1250" dirty="0">
                <a:solidFill>
                  <a:schemeClr val="tx1"/>
                </a:solidFill>
              </a:rPr>
              <a:t> = </a:t>
            </a:r>
            <a:r>
              <a:rPr lang="en-US" sz="1250" dirty="0" err="1">
                <a:solidFill>
                  <a:schemeClr val="tx1"/>
                </a:solidFill>
              </a:rPr>
              <a:t>tkinter.Button</a:t>
            </a:r>
            <a:r>
              <a:rPr lang="en-US" sz="1250" dirty="0">
                <a:solidFill>
                  <a:schemeClr val="tx1"/>
                </a:solidFill>
              </a:rPr>
              <a:t>(self, text=</a:t>
            </a:r>
            <a:r>
              <a:rPr lang="en-US" sz="1250" dirty="0">
                <a:solidFill>
                  <a:srgbClr val="008000"/>
                </a:solidFill>
              </a:rPr>
              <a:t>"Submit"</a:t>
            </a:r>
            <a:r>
              <a:rPr lang="en-US" sz="1250" dirty="0">
                <a:solidFill>
                  <a:schemeClr val="tx1"/>
                </a:solidFill>
              </a:rPr>
              <a:t>, width=6, command=</a:t>
            </a:r>
            <a:r>
              <a:rPr lang="en-US" sz="1250" dirty="0" err="1">
                <a:solidFill>
                  <a:schemeClr val="tx1"/>
                </a:solidFill>
              </a:rPr>
              <a:t>self.submit</a:t>
            </a:r>
            <a:r>
              <a:rPr lang="en-US" sz="12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btn_confirm.place</a:t>
            </a:r>
            <a:r>
              <a:rPr lang="en-US" sz="1250" dirty="0">
                <a:solidFill>
                  <a:schemeClr val="tx1"/>
                </a:solidFill>
              </a:rPr>
              <a:t> (x=230,y=80)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btn_quit</a:t>
            </a:r>
            <a:r>
              <a:rPr lang="en-US" sz="1250" dirty="0">
                <a:solidFill>
                  <a:schemeClr val="tx1"/>
                </a:solidFill>
              </a:rPr>
              <a:t> = </a:t>
            </a:r>
            <a:r>
              <a:rPr lang="en-US" sz="1250" dirty="0" err="1">
                <a:solidFill>
                  <a:schemeClr val="tx1"/>
                </a:solidFill>
              </a:rPr>
              <a:t>tkinter.Button</a:t>
            </a:r>
            <a:r>
              <a:rPr lang="en-US" sz="1250" dirty="0">
                <a:solidFill>
                  <a:schemeClr val="tx1"/>
                </a:solidFill>
              </a:rPr>
              <a:t>(self, text=</a:t>
            </a:r>
            <a:r>
              <a:rPr lang="en-US" sz="1250" dirty="0">
                <a:solidFill>
                  <a:srgbClr val="008000"/>
                </a:solidFill>
              </a:rPr>
              <a:t>"Quit"</a:t>
            </a:r>
            <a:r>
              <a:rPr lang="en-US" sz="1250" dirty="0">
                <a:solidFill>
                  <a:schemeClr val="tx1"/>
                </a:solidFill>
              </a:rPr>
              <a:t>, width=6, command=</a:t>
            </a:r>
            <a:r>
              <a:rPr lang="en-US" sz="1250" dirty="0" err="1">
                <a:solidFill>
                  <a:schemeClr val="tx1"/>
                </a:solidFill>
              </a:rPr>
              <a:t>self.destroy</a:t>
            </a:r>
            <a:r>
              <a:rPr lang="en-US" sz="125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    </a:t>
            </a:r>
            <a:r>
              <a:rPr lang="en-US" sz="1250" dirty="0" err="1">
                <a:solidFill>
                  <a:schemeClr val="tx1"/>
                </a:solidFill>
              </a:rPr>
              <a:t>btn_quit.place</a:t>
            </a:r>
            <a:r>
              <a:rPr lang="en-US" sz="1250" dirty="0">
                <a:solidFill>
                  <a:schemeClr val="tx1"/>
                </a:solidFill>
              </a:rPr>
              <a:t>(x=290,y=80)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250" dirty="0">
                <a:solidFill>
                  <a:schemeClr val="tx1"/>
                </a:solidFill>
              </a:rPr>
              <a:t> __name__ == </a:t>
            </a:r>
            <a:r>
              <a:rPr lang="en-US" sz="1250" dirty="0">
                <a:solidFill>
                  <a:srgbClr val="008000"/>
                </a:solidFill>
              </a:rPr>
              <a:t>"__main__"</a:t>
            </a:r>
            <a:r>
              <a:rPr lang="en-US" sz="125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    </a:t>
            </a:r>
            <a:r>
              <a:rPr lang="en-US" sz="1250" dirty="0" err="1">
                <a:solidFill>
                  <a:schemeClr val="tx1"/>
                </a:solidFill>
              </a:rPr>
              <a:t>app.mainloop</a:t>
            </a:r>
            <a:r>
              <a:rPr lang="en-US" sz="125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5912646" y="2216682"/>
            <a:ext cx="2895600" cy="10926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Student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init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 (self, name):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self.__name</a:t>
            </a:r>
            <a:r>
              <a:rPr lang="en-US" sz="1300" dirty="0">
                <a:solidFill>
                  <a:schemeClr val="tx1"/>
                </a:solidFill>
              </a:rPr>
              <a:t> = name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str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8000"/>
                </a:solidFill>
              </a:rPr>
              <a:t>f"Name</a:t>
            </a:r>
            <a:r>
              <a:rPr lang="en-US" sz="1300" dirty="0">
                <a:solidFill>
                  <a:srgbClr val="008000"/>
                </a:solidFill>
              </a:rPr>
              <a:t>: {</a:t>
            </a:r>
            <a:r>
              <a:rPr lang="en-US" sz="1300" dirty="0" err="1">
                <a:solidFill>
                  <a:srgbClr val="008000"/>
                </a:solidFill>
              </a:rPr>
              <a:t>self.__name</a:t>
            </a:r>
            <a:r>
              <a:rPr lang="en-US" sz="1300" dirty="0">
                <a:solidFill>
                  <a:srgbClr val="008000"/>
                </a:solidFill>
              </a:rPr>
              <a:t>}"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049" y="224611"/>
            <a:ext cx="3884083" cy="1482634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457575" y="2773681"/>
            <a:ext cx="1843087" cy="269160"/>
          </a:xfrm>
          <a:prstGeom prst="wedgeRoundRectCallout">
            <a:avLst>
              <a:gd name="adj1" fmla="val -153128"/>
              <a:gd name="adj2" fmla="val -343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Leave this method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276906" y="2002474"/>
            <a:ext cx="2667000" cy="269160"/>
          </a:xfrm>
          <a:prstGeom prst="wedgeRoundRectCallout">
            <a:avLst>
              <a:gd name="adj1" fmla="val -57521"/>
              <a:gd name="adj2" fmla="val 50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Check length of name variable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971" y="3472350"/>
            <a:ext cx="1819275" cy="14478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5334000" y="1488112"/>
            <a:ext cx="1843087" cy="531108"/>
          </a:xfrm>
          <a:prstGeom prst="wedgeRoundRectCallout">
            <a:avLst>
              <a:gd name="adj1" fmla="val 60308"/>
              <a:gd name="adj2" fmla="val -396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Submit is clicked with empty name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1721379" y="1407224"/>
            <a:ext cx="3211272" cy="269160"/>
          </a:xfrm>
          <a:prstGeom prst="wedgeRoundRectCallout">
            <a:avLst>
              <a:gd name="adj1" fmla="val -57521"/>
              <a:gd name="adj2" fmla="val 50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/>
              <a:t>tkinter.messagebox</a:t>
            </a:r>
            <a:r>
              <a:rPr lang="en-US" sz="1500" dirty="0"/>
              <a:t> must be imported</a:t>
            </a:r>
          </a:p>
        </p:txBody>
      </p:sp>
    </p:spTree>
    <p:extLst>
      <p:ext uri="{BB962C8B-B14F-4D97-AF65-F5344CB8AC3E}">
        <p14:creationId xmlns:p14="http://schemas.microsoft.com/office/powerpoint/2010/main" val="1408457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message boxes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661123" y="2688858"/>
            <a:ext cx="3733800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tkinter.messagebox.showerror</a:t>
            </a:r>
            <a:r>
              <a:rPr lang="en-US" sz="1200" dirty="0">
                <a:solidFill>
                  <a:schemeClr val="tx1"/>
                </a:solidFill>
              </a:rPr>
              <a:t>("Error", "Message here")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23" y="1241058"/>
            <a:ext cx="1581150" cy="1447800"/>
          </a:xfrm>
          <a:prstGeom prst="rect">
            <a:avLst/>
          </a:prstGeom>
        </p:spPr>
      </p:pic>
      <p:sp>
        <p:nvSpPr>
          <p:cNvPr id="7" name="TextBox 19"/>
          <p:cNvSpPr txBox="1"/>
          <p:nvPr/>
        </p:nvSpPr>
        <p:spPr>
          <a:xfrm>
            <a:off x="4798868" y="2664659"/>
            <a:ext cx="3962400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tkinter.messagebox.showwarning</a:t>
            </a:r>
            <a:r>
              <a:rPr lang="en-US" sz="1200" dirty="0">
                <a:solidFill>
                  <a:schemeClr val="tx1"/>
                </a:solidFill>
              </a:rPr>
              <a:t>("Error", "Message here")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523" y="3137694"/>
            <a:ext cx="1581150" cy="1447800"/>
          </a:xfrm>
          <a:prstGeom prst="rect">
            <a:avLst/>
          </a:prstGeom>
        </p:spPr>
      </p:pic>
      <p:sp>
        <p:nvSpPr>
          <p:cNvPr id="9" name="TextBox 19"/>
          <p:cNvSpPr txBox="1"/>
          <p:nvPr/>
        </p:nvSpPr>
        <p:spPr>
          <a:xfrm>
            <a:off x="661123" y="4618831"/>
            <a:ext cx="3733800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tkinter.messagebox.showinfo</a:t>
            </a:r>
            <a:r>
              <a:rPr lang="en-US" sz="1200" dirty="0">
                <a:solidFill>
                  <a:schemeClr val="tx1"/>
                </a:solidFill>
              </a:rPr>
              <a:t>("Error", "Message here")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493" y="1216859"/>
            <a:ext cx="1581150" cy="1447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8043" y="3086314"/>
            <a:ext cx="1924050" cy="1447800"/>
          </a:xfrm>
          <a:prstGeom prst="rect">
            <a:avLst/>
          </a:prstGeom>
        </p:spPr>
      </p:pic>
      <p:sp>
        <p:nvSpPr>
          <p:cNvPr id="12" name="TextBox 19"/>
          <p:cNvSpPr txBox="1"/>
          <p:nvPr/>
        </p:nvSpPr>
        <p:spPr>
          <a:xfrm>
            <a:off x="4798868" y="4594632"/>
            <a:ext cx="3962400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tkinter.messagebox.askquestion</a:t>
            </a:r>
            <a:r>
              <a:rPr lang="en-US" sz="1200" dirty="0">
                <a:solidFill>
                  <a:schemeClr val="tx1"/>
                </a:solidFill>
              </a:rPr>
              <a:t>("Question", "Yes or No?")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023" y="5076825"/>
            <a:ext cx="2724150" cy="1447800"/>
          </a:xfrm>
          <a:prstGeom prst="rect">
            <a:avLst/>
          </a:prstGeom>
        </p:spPr>
      </p:pic>
      <p:sp>
        <p:nvSpPr>
          <p:cNvPr id="14" name="TextBox 19"/>
          <p:cNvSpPr txBox="1"/>
          <p:nvPr/>
        </p:nvSpPr>
        <p:spPr>
          <a:xfrm>
            <a:off x="86592" y="6485751"/>
            <a:ext cx="4559011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tkinter.messagebox.askyesnocancel</a:t>
            </a:r>
            <a:r>
              <a:rPr lang="en-US" sz="1200" dirty="0">
                <a:solidFill>
                  <a:schemeClr val="tx1"/>
                </a:solidFill>
              </a:rPr>
              <a:t>("Question", "Yes, No or Cancel?")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1561" y="5013752"/>
            <a:ext cx="1924050" cy="1447800"/>
          </a:xfrm>
          <a:prstGeom prst="rect">
            <a:avLst/>
          </a:prstGeom>
        </p:spPr>
      </p:pic>
      <p:sp>
        <p:nvSpPr>
          <p:cNvPr id="16" name="TextBox 19"/>
          <p:cNvSpPr txBox="1"/>
          <p:nvPr/>
        </p:nvSpPr>
        <p:spPr>
          <a:xfrm>
            <a:off x="4568536" y="6466681"/>
            <a:ext cx="442306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tkinter.messagebox.askretrycancel</a:t>
            </a:r>
            <a:r>
              <a:rPr lang="en-US" sz="1200" dirty="0">
                <a:solidFill>
                  <a:schemeClr val="tx1"/>
                </a:solidFill>
              </a:rPr>
              <a:t>("Question", "Retry or Cancel?")</a:t>
            </a:r>
          </a:p>
        </p:txBody>
      </p:sp>
    </p:spTree>
    <p:extLst>
      <p:ext uri="{BB962C8B-B14F-4D97-AF65-F5344CB8AC3E}">
        <p14:creationId xmlns:p14="http://schemas.microsoft.com/office/powerpoint/2010/main" val="2874951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Python </a:t>
            </a:r>
            <a:r>
              <a:rPr lang="en-US" altLang="zh-TW" dirty="0" err="1"/>
              <a:t>Tkinter</a:t>
            </a:r>
            <a:r>
              <a:rPr lang="en-US" altLang="zh-TW" dirty="0"/>
              <a:t> Course</a:t>
            </a:r>
            <a:endParaRPr lang="en-US" altLang="en-US" dirty="0"/>
          </a:p>
          <a:p>
            <a:pPr lvl="1"/>
            <a:r>
              <a:rPr lang="en-US" altLang="en-US" dirty="0">
                <a:hlinkClick r:id="rId2"/>
              </a:rPr>
              <a:t>https://www.python-course.eu/tkinter_variable_classes.php</a:t>
            </a:r>
            <a:endParaRPr lang="en-US" altLang="en-US" dirty="0"/>
          </a:p>
          <a:p>
            <a:r>
              <a:rPr lang="en-US" altLang="en-US" dirty="0" err="1"/>
              <a:t>Tkinter</a:t>
            </a:r>
            <a:r>
              <a:rPr lang="en-US" altLang="en-US" dirty="0"/>
              <a:t> By Example</a:t>
            </a:r>
          </a:p>
          <a:p>
            <a:pPr lvl="1"/>
            <a:r>
              <a:rPr lang="en-US" altLang="en-US" dirty="0">
                <a:hlinkClick r:id="rId3"/>
              </a:rPr>
              <a:t>https://github.com/Dvlv/Tkinter-By-Example/blob/master/Tkinter-By-Example.pdf</a:t>
            </a:r>
            <a:endParaRPr lang="en-US" altLang="en-US" dirty="0"/>
          </a:p>
          <a:p>
            <a:r>
              <a:rPr lang="en-US" altLang="en-US" dirty="0"/>
              <a:t>How to Create an Entry Box using </a:t>
            </a:r>
            <a:r>
              <a:rPr lang="en-US" altLang="en-US" dirty="0" err="1"/>
              <a:t>Tkinter</a:t>
            </a:r>
            <a:endParaRPr lang="en-US" altLang="en-US" dirty="0">
              <a:hlinkClick r:id="rId4"/>
            </a:endParaRPr>
          </a:p>
          <a:p>
            <a:pPr lvl="1"/>
            <a:r>
              <a:rPr lang="en-US" altLang="en-US" dirty="0">
                <a:hlinkClick r:id="rId4"/>
              </a:rPr>
              <a:t>https://datatofish.com/entry-box-tkinter/</a:t>
            </a:r>
            <a:endParaRPr lang="en-US" altLang="en-US" dirty="0"/>
          </a:p>
          <a:p>
            <a:r>
              <a:rPr lang="en-US" altLang="en-US" dirty="0"/>
              <a:t>Switch between frames</a:t>
            </a:r>
          </a:p>
          <a:p>
            <a:pPr lvl="1"/>
            <a:r>
              <a:rPr lang="en-US" altLang="en-US" dirty="0">
                <a:hlinkClick r:id="rId5"/>
              </a:rPr>
              <a:t>https://stackoverflow.com/questions/7546050/switch-between-two-frames-in-tkinter</a:t>
            </a:r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27908</TotalTime>
  <Words>4006</Words>
  <Application>Microsoft Office PowerPoint</Application>
  <PresentationFormat>On-screen Show (4:3)</PresentationFormat>
  <Paragraphs>434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Kelvin's Design</vt:lpstr>
      <vt:lpstr>Tkinter</vt:lpstr>
      <vt:lpstr>Lesson Intended Learning Outcomes</vt:lpstr>
      <vt:lpstr>Python GUI frameworks</vt:lpstr>
      <vt:lpstr>Tkinter Hello World</vt:lpstr>
      <vt:lpstr>Tkinter Hello World</vt:lpstr>
      <vt:lpstr>Using Classes with Tkinter</vt:lpstr>
      <vt:lpstr>Using Classes with Tkinter</vt:lpstr>
      <vt:lpstr>Simple Button Click</vt:lpstr>
      <vt:lpstr>Entry Widget</vt:lpstr>
      <vt:lpstr>Variable Classes</vt:lpstr>
      <vt:lpstr>Variable Classes</vt:lpstr>
      <vt:lpstr>Radiobutton Widget</vt:lpstr>
      <vt:lpstr>OptionMenu Widget</vt:lpstr>
      <vt:lpstr>Checkbutton Widget</vt:lpstr>
      <vt:lpstr>ScrolledText Widget</vt:lpstr>
      <vt:lpstr>Message box</vt:lpstr>
      <vt:lpstr>Other message boxes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Kelvin Yip</cp:lastModifiedBy>
  <cp:revision>309</cp:revision>
  <dcterms:created xsi:type="dcterms:W3CDTF">2007-08-16T02:12:36Z</dcterms:created>
  <dcterms:modified xsi:type="dcterms:W3CDTF">2023-03-07T03:57:01Z</dcterms:modified>
</cp:coreProperties>
</file>