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304" r:id="rId4"/>
    <p:sldId id="305" r:id="rId5"/>
    <p:sldId id="307" r:id="rId6"/>
    <p:sldId id="306" r:id="rId7"/>
    <p:sldId id="314" r:id="rId8"/>
    <p:sldId id="315" r:id="rId9"/>
    <p:sldId id="309" r:id="rId10"/>
    <p:sldId id="257" r:id="rId11"/>
    <p:sldId id="260" r:id="rId12"/>
    <p:sldId id="259" r:id="rId13"/>
    <p:sldId id="271" r:id="rId14"/>
    <p:sldId id="313" r:id="rId15"/>
    <p:sldId id="312" r:id="rId16"/>
    <p:sldId id="311" r:id="rId17"/>
    <p:sldId id="308" r:id="rId18"/>
    <p:sldId id="303" r:id="rId19"/>
    <p:sldId id="316" r:id="rId20"/>
    <p:sldId id="317" r:id="rId21"/>
    <p:sldId id="318" r:id="rId22"/>
    <p:sldId id="31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6976A-A65B-4208-BB7E-37AC37BBB5F1}" type="datetimeFigureOut">
              <a:rPr lang="en-GB" smtClean="0"/>
              <a:t>14/03/2020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F67E9-A9D7-4BC3-A86C-E3D8900E2C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858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6976A-A65B-4208-BB7E-37AC37BBB5F1}" type="datetimeFigureOut">
              <a:rPr lang="en-GB" smtClean="0"/>
              <a:t>14/03/2020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F67E9-A9D7-4BC3-A86C-E3D8900E2C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417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6976A-A65B-4208-BB7E-37AC37BBB5F1}" type="datetimeFigureOut">
              <a:rPr lang="en-GB" smtClean="0"/>
              <a:t>14/03/2020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F67E9-A9D7-4BC3-A86C-E3D8900E2C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889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6976A-A65B-4208-BB7E-37AC37BBB5F1}" type="datetimeFigureOut">
              <a:rPr lang="en-GB" smtClean="0"/>
              <a:t>14/03/2020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F67E9-A9D7-4BC3-A86C-E3D8900E2C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939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6976A-A65B-4208-BB7E-37AC37BBB5F1}" type="datetimeFigureOut">
              <a:rPr lang="en-GB" smtClean="0"/>
              <a:t>14/03/2020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F67E9-A9D7-4BC3-A86C-E3D8900E2C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787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6976A-A65B-4208-BB7E-37AC37BBB5F1}" type="datetimeFigureOut">
              <a:rPr lang="en-GB" smtClean="0"/>
              <a:t>14/03/2020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F67E9-A9D7-4BC3-A86C-E3D8900E2C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2225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6976A-A65B-4208-BB7E-37AC37BBB5F1}" type="datetimeFigureOut">
              <a:rPr lang="en-GB" smtClean="0"/>
              <a:t>14/03/2020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F67E9-A9D7-4BC3-A86C-E3D8900E2C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6356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6976A-A65B-4208-BB7E-37AC37BBB5F1}" type="datetimeFigureOut">
              <a:rPr lang="en-GB" smtClean="0"/>
              <a:t>14/03/2020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F67E9-A9D7-4BC3-A86C-E3D8900E2C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996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6976A-A65B-4208-BB7E-37AC37BBB5F1}" type="datetimeFigureOut">
              <a:rPr lang="en-GB" smtClean="0"/>
              <a:t>14/03/2020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F67E9-A9D7-4BC3-A86C-E3D8900E2C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7822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6976A-A65B-4208-BB7E-37AC37BBB5F1}" type="datetimeFigureOut">
              <a:rPr lang="en-GB" smtClean="0"/>
              <a:t>14/03/2020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F67E9-A9D7-4BC3-A86C-E3D8900E2C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095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6976A-A65B-4208-BB7E-37AC37BBB5F1}" type="datetimeFigureOut">
              <a:rPr lang="en-GB" smtClean="0"/>
              <a:t>14/03/2020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F67E9-A9D7-4BC3-A86C-E3D8900E2C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1880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6976A-A65B-4208-BB7E-37AC37BBB5F1}" type="datetimeFigureOut">
              <a:rPr lang="en-GB" smtClean="0"/>
              <a:t>14/03/2020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F67E9-A9D7-4BC3-A86C-E3D8900E2C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8751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hacktivity.aet.leedsbeckett.ac.uk/hacktivities/14#collapse18161020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uMXMWdVswIIuMUnAQMxdJ1OaxA3tivpT" TargetMode="External"/><Relationship Id="rId2" Type="http://schemas.openxmlformats.org/officeDocument/2006/relationships/hyperlink" Target="https://drive.google.com/file/d/1ZwKjXvww0ds6ShG_48LoSLyORx6NdVpe/view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hacktivity.aet.leedsbeckett.ac.uk/hacktivities/14#collapse1816102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drive.google.com/file/d/1ZwKjXvww0ds6ShG_48LoSLyORx6NdVpe/view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624591"/>
            <a:ext cx="9144000" cy="1294266"/>
          </a:xfrm>
        </p:spPr>
        <p:txBody>
          <a:bodyPr>
            <a:normAutofit/>
          </a:bodyPr>
          <a:lstStyle/>
          <a:p>
            <a:r>
              <a:rPr lang="en-US" dirty="0" smtClean="0"/>
              <a:t>Report Notes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39328" y="4033927"/>
            <a:ext cx="8913341" cy="873579"/>
          </a:xfrm>
        </p:spPr>
        <p:txBody>
          <a:bodyPr>
            <a:normAutofit/>
          </a:bodyPr>
          <a:lstStyle/>
          <a:p>
            <a:r>
              <a:rPr lang="en-US" dirty="0" smtClean="0"/>
              <a:t>Finding </a:t>
            </a:r>
            <a:r>
              <a:rPr lang="en-US" dirty="0" smtClean="0"/>
              <a:t>an exploitable </a:t>
            </a:r>
            <a:r>
              <a:rPr lang="en-US" dirty="0" smtClean="0"/>
              <a:t>vulnerability</a:t>
            </a:r>
            <a:endParaRPr lang="en-GB" dirty="0"/>
          </a:p>
        </p:txBody>
      </p:sp>
      <p:pic>
        <p:nvPicPr>
          <p:cNvPr id="4" name="Picture 3" descr="C:\!LEEDS\Courses\Security of Digital Systems\digital-security-resiz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887" y="966696"/>
            <a:ext cx="6372225" cy="17405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1523999" y="5682343"/>
            <a:ext cx="8913341" cy="228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© Anatoliy Gorbenko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884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1"/>
            <a:ext cx="10515600" cy="1003012"/>
          </a:xfrm>
        </p:spPr>
        <p:txBody>
          <a:bodyPr/>
          <a:lstStyle/>
          <a:p>
            <a:r>
              <a:rPr lang="en-US" dirty="0" smtClean="0"/>
              <a:t>General Notes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935" y="1289957"/>
            <a:ext cx="10801865" cy="5053693"/>
          </a:xfrm>
        </p:spPr>
        <p:txBody>
          <a:bodyPr>
            <a:normAutofit fontScale="85000" lnSpcReduction="20000"/>
          </a:bodyPr>
          <a:lstStyle/>
          <a:p>
            <a:pPr>
              <a:spcAft>
                <a:spcPts val="1800"/>
              </a:spcAft>
            </a:pPr>
            <a:r>
              <a:rPr lang="en-GB" dirty="0" smtClean="0"/>
              <a:t>Report is your </a:t>
            </a:r>
            <a:r>
              <a:rPr lang="en-GB" u="sng" dirty="0" smtClean="0"/>
              <a:t>individual</a:t>
            </a:r>
            <a:r>
              <a:rPr lang="en-GB" dirty="0" smtClean="0"/>
              <a:t> </a:t>
            </a:r>
            <a:r>
              <a:rPr lang="en-GB" u="sng" dirty="0" smtClean="0"/>
              <a:t>independent</a:t>
            </a:r>
            <a:r>
              <a:rPr lang="en-GB" dirty="0" smtClean="0"/>
              <a:t> assessment component</a:t>
            </a:r>
          </a:p>
          <a:p>
            <a:pPr>
              <a:spcAft>
                <a:spcPts val="1800"/>
              </a:spcAft>
            </a:pPr>
            <a:r>
              <a:rPr lang="en-US" dirty="0" smtClean="0"/>
              <a:t>Purely based on </a:t>
            </a:r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) </a:t>
            </a:r>
            <a:r>
              <a:rPr lang="en-US" u="sng" dirty="0"/>
              <a:t>scanning</a:t>
            </a:r>
            <a:r>
              <a:rPr lang="en-US" dirty="0"/>
              <a:t>, (ii) </a:t>
            </a:r>
            <a:r>
              <a:rPr lang="en-US" u="sng" dirty="0"/>
              <a:t>exploitation</a:t>
            </a:r>
            <a:r>
              <a:rPr lang="en-US" dirty="0"/>
              <a:t> and (iii) </a:t>
            </a:r>
            <a:r>
              <a:rPr lang="en-US" u="sng" dirty="0"/>
              <a:t>post-exploitation</a:t>
            </a:r>
            <a:r>
              <a:rPr lang="en-US" dirty="0"/>
              <a:t> </a:t>
            </a:r>
            <a:r>
              <a:rPr lang="en-US" dirty="0" err="1" smtClean="0"/>
              <a:t>labworks</a:t>
            </a:r>
            <a:endParaRPr lang="en-US" dirty="0" smtClean="0"/>
          </a:p>
          <a:p>
            <a:pPr>
              <a:spcAft>
                <a:spcPts val="1800"/>
              </a:spcAft>
            </a:pPr>
            <a:r>
              <a:rPr lang="en-US" dirty="0" smtClean="0"/>
              <a:t>You need to </a:t>
            </a:r>
            <a:r>
              <a:rPr lang="en-US" u="sng" dirty="0" smtClean="0"/>
              <a:t>describe</a:t>
            </a:r>
            <a:r>
              <a:rPr lang="en-US" dirty="0" smtClean="0"/>
              <a:t> a </a:t>
            </a:r>
            <a:r>
              <a:rPr lang="en-US" u="sng" dirty="0" smtClean="0"/>
              <a:t>vulnerability of your choice</a:t>
            </a:r>
            <a:r>
              <a:rPr lang="en-US" dirty="0" smtClean="0"/>
              <a:t> (just one) and </a:t>
            </a:r>
            <a:r>
              <a:rPr lang="en-US" u="sng" dirty="0" smtClean="0"/>
              <a:t>demonstrate a successful attacks</a:t>
            </a:r>
            <a:r>
              <a:rPr lang="en-US" dirty="0" smtClean="0"/>
              <a:t> targeting that vulnerability going through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 </a:t>
            </a:r>
            <a:r>
              <a:rPr lang="en-US" u="sng" dirty="0" smtClean="0"/>
              <a:t>scanning</a:t>
            </a:r>
            <a:r>
              <a:rPr lang="en-US" dirty="0" smtClean="0"/>
              <a:t>, (ii) </a:t>
            </a:r>
            <a:r>
              <a:rPr lang="en-US" u="sng" dirty="0" smtClean="0"/>
              <a:t>exploitation</a:t>
            </a:r>
            <a:r>
              <a:rPr lang="en-US" dirty="0" smtClean="0"/>
              <a:t> and (iii) </a:t>
            </a:r>
            <a:r>
              <a:rPr lang="en-US" u="sng" dirty="0" smtClean="0"/>
              <a:t>post-exploitation</a:t>
            </a:r>
            <a:r>
              <a:rPr lang="en-US" dirty="0" smtClean="0"/>
              <a:t> stages</a:t>
            </a:r>
          </a:p>
          <a:p>
            <a:pPr>
              <a:spcAft>
                <a:spcPts val="1800"/>
              </a:spcAft>
            </a:pPr>
            <a:r>
              <a:rPr lang="en-US" dirty="0" smtClean="0"/>
              <a:t>Report template, examples, and assessment criteria are available for you from VLE</a:t>
            </a:r>
          </a:p>
          <a:p>
            <a:pPr>
              <a:spcAft>
                <a:spcPts val="1800"/>
              </a:spcAft>
            </a:pPr>
            <a:r>
              <a:rPr lang="en-US" dirty="0" smtClean="0"/>
              <a:t>Use </a:t>
            </a:r>
            <a:r>
              <a:rPr lang="en-US" i="1" dirty="0" err="1" smtClean="0"/>
              <a:t>nmap</a:t>
            </a:r>
            <a:r>
              <a:rPr lang="en-US" dirty="0" smtClean="0"/>
              <a:t> and </a:t>
            </a:r>
            <a:r>
              <a:rPr lang="en-US" i="1" dirty="0" err="1" smtClean="0"/>
              <a:t>msf</a:t>
            </a:r>
            <a:r>
              <a:rPr lang="en-US" dirty="0" smtClean="0"/>
              <a:t> in your report. Do not use </a:t>
            </a:r>
            <a:r>
              <a:rPr lang="en-US" i="1" dirty="0" smtClean="0"/>
              <a:t>Armitage</a:t>
            </a:r>
            <a:r>
              <a:rPr lang="en-US" dirty="0" smtClean="0"/>
              <a:t> or you will be given less marks</a:t>
            </a:r>
            <a:r>
              <a:rPr lang="en-US" dirty="0" smtClean="0"/>
              <a:t>!!! (Though, Armitage can come in handy to find an exploitable vulnerability quickly. You should also mention Armitage in the ‘Related software’ section.) </a:t>
            </a:r>
            <a:endParaRPr lang="en-US" dirty="0" smtClean="0"/>
          </a:p>
          <a:p>
            <a:pPr>
              <a:spcAft>
                <a:spcPts val="1800"/>
              </a:spcAft>
            </a:pPr>
            <a:r>
              <a:rPr lang="en-US" dirty="0" smtClean="0">
                <a:solidFill>
                  <a:srgbClr val="FF0000"/>
                </a:solidFill>
              </a:rPr>
              <a:t>Avoid plagiarism!!! </a:t>
            </a:r>
            <a:r>
              <a:rPr lang="en-US" dirty="0" smtClean="0"/>
              <a:t>(if a plagiarism check reports plagiarism level higher than 30%, the official investigation will be run according to LBU policy)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203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1"/>
            <a:ext cx="10515600" cy="1003012"/>
          </a:xfrm>
        </p:spPr>
        <p:txBody>
          <a:bodyPr/>
          <a:lstStyle/>
          <a:p>
            <a:r>
              <a:rPr lang="en-US" dirty="0" smtClean="0"/>
              <a:t>Finding an executable vulnerability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935" y="1927654"/>
            <a:ext cx="11285838" cy="408596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Aft>
                <a:spcPts val="2400"/>
              </a:spcAft>
            </a:pPr>
            <a:r>
              <a:rPr lang="en-US" dirty="0" err="1" smtClean="0"/>
              <a:t>Hacktivity</a:t>
            </a:r>
            <a:r>
              <a:rPr lang="en-US" dirty="0" smtClean="0"/>
              <a:t> environment (</a:t>
            </a:r>
            <a:r>
              <a:rPr lang="en-GB" dirty="0">
                <a:hlinkClick r:id="rId2"/>
              </a:rPr>
              <a:t>Assignment workspace lab </a:t>
            </a:r>
            <a:r>
              <a:rPr lang="en-GB" dirty="0" smtClean="0">
                <a:hlinkClick r:id="rId2"/>
              </a:rPr>
              <a:t>environment</a:t>
            </a:r>
            <a:r>
              <a:rPr lang="en-US" dirty="0" smtClean="0"/>
              <a:t> challenge). </a:t>
            </a:r>
          </a:p>
          <a:p>
            <a:pPr>
              <a:lnSpc>
                <a:spcPct val="120000"/>
              </a:lnSpc>
              <a:spcAft>
                <a:spcPts val="2400"/>
              </a:spcAft>
            </a:pPr>
            <a:r>
              <a:rPr lang="en-US" dirty="0" smtClean="0"/>
              <a:t>Virtual environment on your desktop/laptop</a:t>
            </a:r>
            <a:endParaRPr lang="en-GB" dirty="0" smtClean="0"/>
          </a:p>
          <a:p>
            <a:pPr>
              <a:lnSpc>
                <a:spcPct val="120000"/>
              </a:lnSpc>
              <a:spcAft>
                <a:spcPts val="2400"/>
              </a:spcAft>
            </a:pPr>
            <a:r>
              <a:rPr lang="en-GB" dirty="0" smtClean="0"/>
              <a:t>Chose one of vulnerabilities covered in </a:t>
            </a:r>
            <a:r>
              <a:rPr lang="en-GB" dirty="0" err="1" smtClean="0"/>
              <a:t>labsheets</a:t>
            </a:r>
            <a:r>
              <a:rPr lang="en-GB" dirty="0" smtClean="0"/>
              <a:t>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904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1"/>
            <a:ext cx="10515600" cy="1003012"/>
          </a:xfrm>
        </p:spPr>
        <p:txBody>
          <a:bodyPr/>
          <a:lstStyle/>
          <a:p>
            <a:r>
              <a:rPr lang="en-US" dirty="0" smtClean="0"/>
              <a:t>Finding an executable vulnerability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935" y="1219200"/>
            <a:ext cx="11285838" cy="479442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Aft>
                <a:spcPts val="2400"/>
              </a:spcAft>
            </a:pPr>
            <a:r>
              <a:rPr lang="en-US" dirty="0" smtClean="0"/>
              <a:t>Virtual environment on your desktop/laptop</a:t>
            </a:r>
          </a:p>
          <a:p>
            <a:pPr lvl="1">
              <a:lnSpc>
                <a:spcPct val="120000"/>
              </a:lnSpc>
              <a:spcAft>
                <a:spcPts val="2400"/>
              </a:spcAft>
            </a:pPr>
            <a:r>
              <a:rPr lang="en-US" dirty="0" smtClean="0"/>
              <a:t>Use VM manager like </a:t>
            </a:r>
            <a:r>
              <a:rPr lang="en-US" i="1" dirty="0" smtClean="0"/>
              <a:t>VMware Workstation Player</a:t>
            </a:r>
            <a:r>
              <a:rPr lang="en-US" dirty="0" smtClean="0"/>
              <a:t> or </a:t>
            </a:r>
            <a:r>
              <a:rPr lang="en-US" i="1" dirty="0" smtClean="0"/>
              <a:t>Oracle Virtual Box</a:t>
            </a:r>
          </a:p>
          <a:p>
            <a:pPr lvl="1">
              <a:lnSpc>
                <a:spcPct val="120000"/>
              </a:lnSpc>
              <a:spcAft>
                <a:spcPts val="2400"/>
              </a:spcAft>
            </a:pPr>
            <a:r>
              <a:rPr lang="en-US" dirty="0" smtClean="0"/>
              <a:t>Read an instruction </a:t>
            </a:r>
            <a:r>
              <a:rPr lang="en-GB" dirty="0">
                <a:hlinkClick r:id="rId2"/>
              </a:rPr>
              <a:t>https://</a:t>
            </a:r>
            <a:r>
              <a:rPr lang="en-GB" dirty="0" smtClean="0">
                <a:hlinkClick r:id="rId2"/>
              </a:rPr>
              <a:t>drive.google.com/file/d/1ZwKjXvww0ds6ShG_48LoSLyORx6NdVpe/view</a:t>
            </a:r>
            <a:r>
              <a:rPr lang="en-GB" dirty="0" smtClean="0"/>
              <a:t>. </a:t>
            </a:r>
          </a:p>
          <a:p>
            <a:pPr lvl="1">
              <a:lnSpc>
                <a:spcPct val="120000"/>
              </a:lnSpc>
              <a:spcAft>
                <a:spcPts val="2400"/>
              </a:spcAft>
            </a:pPr>
            <a:r>
              <a:rPr lang="en-GB" dirty="0" smtClean="0"/>
              <a:t>Download ready-to-use VMs (Kali Linux, Windows 2k, Windows XP, </a:t>
            </a:r>
            <a:r>
              <a:rPr lang="en-GB" dirty="0"/>
              <a:t>Metasploitable2 Linux) from </a:t>
            </a:r>
            <a:r>
              <a:rPr lang="en-GB" dirty="0">
                <a:hlinkClick r:id="rId3"/>
              </a:rPr>
              <a:t>https://</a:t>
            </a:r>
            <a:r>
              <a:rPr lang="en-GB" dirty="0" smtClean="0">
                <a:hlinkClick r:id="rId3"/>
              </a:rPr>
              <a:t>drive.google.com/open?id=1uMXMWdVswIIuMUnAQMxdJ1OaxA3tivpT</a:t>
            </a:r>
            <a:r>
              <a:rPr lang="en-GB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4036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1"/>
            <a:ext cx="10515600" cy="1003012"/>
          </a:xfrm>
        </p:spPr>
        <p:txBody>
          <a:bodyPr/>
          <a:lstStyle/>
          <a:p>
            <a:r>
              <a:rPr lang="en-US" dirty="0" smtClean="0"/>
              <a:t>Finding an executable vulnerability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935" y="1219199"/>
            <a:ext cx="11285838" cy="5016843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Aft>
                <a:spcPts val="2400"/>
              </a:spcAft>
            </a:pPr>
            <a:r>
              <a:rPr lang="en-US" dirty="0" err="1" smtClean="0"/>
              <a:t>Hacktivity</a:t>
            </a:r>
            <a:r>
              <a:rPr lang="en-US" dirty="0" smtClean="0"/>
              <a:t> environment (</a:t>
            </a:r>
            <a:r>
              <a:rPr lang="en-GB" dirty="0">
                <a:hlinkClick r:id="rId2"/>
              </a:rPr>
              <a:t>Assignment workspace lab </a:t>
            </a:r>
            <a:r>
              <a:rPr lang="en-GB" dirty="0" smtClean="0">
                <a:hlinkClick r:id="rId2"/>
              </a:rPr>
              <a:t>environment</a:t>
            </a:r>
            <a:r>
              <a:rPr lang="en-US" dirty="0" smtClean="0"/>
              <a:t> challenge). </a:t>
            </a:r>
          </a:p>
          <a:p>
            <a:pPr lvl="1">
              <a:lnSpc>
                <a:spcPct val="120000"/>
              </a:lnSpc>
              <a:spcAft>
                <a:spcPts val="2400"/>
              </a:spcAft>
            </a:pPr>
            <a:r>
              <a:rPr lang="en-US" dirty="0" smtClean="0"/>
              <a:t>It offers Kali (attacker) + blank state </a:t>
            </a:r>
            <a:r>
              <a:rPr lang="en-GB" dirty="0" err="1"/>
              <a:t>Debian</a:t>
            </a:r>
            <a:r>
              <a:rPr lang="en-GB" dirty="0"/>
              <a:t> </a:t>
            </a:r>
            <a:r>
              <a:rPr lang="en-GB" dirty="0" smtClean="0"/>
              <a:t>Linux and </a:t>
            </a:r>
            <a:r>
              <a:rPr lang="en-GB" dirty="0"/>
              <a:t>Windows </a:t>
            </a:r>
            <a:r>
              <a:rPr lang="en-GB" dirty="0" smtClean="0"/>
              <a:t>7 (potential targets). </a:t>
            </a:r>
          </a:p>
          <a:p>
            <a:pPr lvl="1">
              <a:lnSpc>
                <a:spcPct val="120000"/>
              </a:lnSpc>
              <a:spcAft>
                <a:spcPts val="2400"/>
              </a:spcAft>
            </a:pPr>
            <a:r>
              <a:rPr lang="en-GB" dirty="0"/>
              <a:t>You have admin rights on all of these VMs. </a:t>
            </a:r>
          </a:p>
          <a:p>
            <a:pPr lvl="1">
              <a:lnSpc>
                <a:spcPct val="120000"/>
              </a:lnSpc>
              <a:spcAft>
                <a:spcPts val="2400"/>
              </a:spcAft>
            </a:pPr>
            <a:r>
              <a:rPr lang="en-GB" dirty="0" smtClean="0"/>
              <a:t>You might need to install some vulnerable software (e.g. a vulnerable web server, file server, etc.) and attack it if you fail attacking those OSes in their current state. </a:t>
            </a:r>
          </a:p>
          <a:p>
            <a:pPr lvl="1">
              <a:lnSpc>
                <a:spcPct val="120000"/>
              </a:lnSpc>
              <a:spcAft>
                <a:spcPts val="2400"/>
              </a:spcAft>
            </a:pPr>
            <a:r>
              <a:rPr lang="en-GB" dirty="0" smtClean="0"/>
              <a:t>There is an instruction on how to access the Internet if you need to download and install some software.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3366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1"/>
            <a:ext cx="10515600" cy="1003012"/>
          </a:xfrm>
        </p:spPr>
        <p:txBody>
          <a:bodyPr/>
          <a:lstStyle/>
          <a:p>
            <a:r>
              <a:rPr lang="en-US" dirty="0" smtClean="0"/>
              <a:t>Finding an executable vulnerability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935" y="1219200"/>
            <a:ext cx="11285838" cy="479442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Aft>
                <a:spcPts val="2400"/>
              </a:spcAft>
            </a:pPr>
            <a:r>
              <a:rPr lang="en-GB" dirty="0" smtClean="0"/>
              <a:t>Write about one of vulnerabilities covered in </a:t>
            </a:r>
            <a:r>
              <a:rPr lang="en-GB" dirty="0" err="1" smtClean="0"/>
              <a:t>labsheets</a:t>
            </a:r>
            <a:r>
              <a:rPr lang="en-GB" dirty="0" smtClean="0"/>
              <a:t> </a:t>
            </a:r>
          </a:p>
          <a:p>
            <a:pPr lvl="1">
              <a:lnSpc>
                <a:spcPct val="120000"/>
              </a:lnSpc>
              <a:spcAft>
                <a:spcPts val="2400"/>
              </a:spcAft>
            </a:pPr>
            <a:r>
              <a:rPr lang="en-GB" dirty="0" smtClean="0"/>
              <a:t>see Scanning, Exploitation, and Post-exploitation </a:t>
            </a:r>
            <a:r>
              <a:rPr lang="en-GB" dirty="0" err="1" smtClean="0"/>
              <a:t>labsheets</a:t>
            </a:r>
            <a:endParaRPr lang="en-GB" dirty="0" smtClean="0"/>
          </a:p>
          <a:p>
            <a:pPr lvl="1">
              <a:lnSpc>
                <a:spcPct val="120000"/>
              </a:lnSpc>
              <a:spcAft>
                <a:spcPts val="2400"/>
              </a:spcAft>
            </a:pPr>
            <a:r>
              <a:rPr lang="en-GB" dirty="0" smtClean="0"/>
              <a:t>you can use </a:t>
            </a:r>
            <a:r>
              <a:rPr lang="en-GB" dirty="0" err="1" smtClean="0"/>
              <a:t>Hacktivity</a:t>
            </a:r>
            <a:r>
              <a:rPr lang="en-GB" dirty="0" smtClean="0"/>
              <a:t> environment for that labs </a:t>
            </a:r>
          </a:p>
          <a:p>
            <a:pPr lvl="1">
              <a:lnSpc>
                <a:spcPct val="120000"/>
              </a:lnSpc>
              <a:spcAft>
                <a:spcPts val="2400"/>
              </a:spcAft>
            </a:pPr>
            <a:r>
              <a:rPr lang="en-GB" dirty="0" smtClean="0"/>
              <a:t>you will need to repeat some of tasks described in those </a:t>
            </a:r>
            <a:r>
              <a:rPr lang="en-GB" dirty="0" err="1" smtClean="0"/>
              <a:t>labsheets</a:t>
            </a:r>
            <a:r>
              <a:rPr lang="en-GB" dirty="0" smtClean="0"/>
              <a:t>. </a:t>
            </a:r>
          </a:p>
          <a:p>
            <a:pPr lvl="1">
              <a:lnSpc>
                <a:spcPct val="120000"/>
              </a:lnSpc>
              <a:spcAft>
                <a:spcPts val="2400"/>
              </a:spcAft>
            </a:pPr>
            <a:r>
              <a:rPr lang="en-GB" dirty="0" smtClean="0">
                <a:solidFill>
                  <a:srgbClr val="FF0000"/>
                </a:solidFill>
              </a:rPr>
              <a:t>Though, you will be given less marks!!!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394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624591"/>
            <a:ext cx="9144000" cy="1294266"/>
          </a:xfrm>
        </p:spPr>
        <p:txBody>
          <a:bodyPr>
            <a:normAutofit/>
          </a:bodyPr>
          <a:lstStyle/>
          <a:p>
            <a:r>
              <a:rPr lang="en-US" dirty="0" err="1" smtClean="0"/>
              <a:t>Hacktivity</a:t>
            </a:r>
            <a:r>
              <a:rPr lang="en-US" dirty="0" smtClean="0"/>
              <a:t> Demo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1707" y="4028148"/>
            <a:ext cx="8715633" cy="873579"/>
          </a:xfrm>
        </p:spPr>
        <p:txBody>
          <a:bodyPr>
            <a:normAutofit/>
          </a:bodyPr>
          <a:lstStyle/>
          <a:p>
            <a:r>
              <a:rPr lang="en-US" dirty="0" smtClean="0"/>
              <a:t>Finding a vulnerability – A Quick Guide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6421" y="1285103"/>
            <a:ext cx="2392308" cy="6786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485" y="2253256"/>
            <a:ext cx="10958179" cy="52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8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1"/>
            <a:ext cx="10515600" cy="1003012"/>
          </a:xfrm>
        </p:spPr>
        <p:txBody>
          <a:bodyPr/>
          <a:lstStyle/>
          <a:p>
            <a:r>
              <a:rPr lang="en-US" dirty="0" smtClean="0"/>
              <a:t>Read the Instruction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1050" y="1084152"/>
            <a:ext cx="10515600" cy="3247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822" y="4335316"/>
            <a:ext cx="10561828" cy="2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83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1"/>
            <a:ext cx="10515600" cy="1003012"/>
          </a:xfrm>
        </p:spPr>
        <p:txBody>
          <a:bodyPr/>
          <a:lstStyle/>
          <a:p>
            <a:r>
              <a:rPr lang="en-US" dirty="0" smtClean="0"/>
              <a:t>Preparation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04557"/>
          </a:xfrm>
        </p:spPr>
        <p:txBody>
          <a:bodyPr/>
          <a:lstStyle/>
          <a:p>
            <a:r>
              <a:rPr lang="en-GB" b="1" dirty="0"/>
              <a:t>Once, started </a:t>
            </a:r>
            <a:r>
              <a:rPr lang="en-GB" b="1" i="1" dirty="0"/>
              <a:t>restart</a:t>
            </a:r>
            <a:r>
              <a:rPr lang="en-GB" b="1" dirty="0"/>
              <a:t> the Windows VM</a:t>
            </a:r>
            <a:r>
              <a:rPr lang="en-GB" dirty="0"/>
              <a:t> by </a:t>
            </a:r>
            <a:r>
              <a:rPr lang="en-GB" b="1" dirty="0"/>
              <a:t>shutting it down, and starting it again</a:t>
            </a:r>
            <a:r>
              <a:rPr lang="en-GB" dirty="0"/>
              <a:t> – the first time it boots it has the wrong IP address.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254" y="3083652"/>
            <a:ext cx="2258338" cy="128639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4595" y="3145702"/>
            <a:ext cx="2258338" cy="128639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608613" y="4016851"/>
            <a:ext cx="367170" cy="338520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9761" y="3068976"/>
            <a:ext cx="2258338" cy="1286395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8911875" y="3216728"/>
            <a:ext cx="648503" cy="267493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081893" y="3556023"/>
            <a:ext cx="821871" cy="267493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191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50" y="1441342"/>
            <a:ext cx="6994177" cy="39258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1"/>
            <a:ext cx="10515600" cy="1003012"/>
          </a:xfrm>
        </p:spPr>
        <p:txBody>
          <a:bodyPr/>
          <a:lstStyle/>
          <a:p>
            <a:r>
              <a:rPr lang="en-US" dirty="0" smtClean="0"/>
              <a:t>Identify your IP and a network range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2011430" y="1989703"/>
            <a:ext cx="1213757" cy="2122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5916460" y="1564598"/>
            <a:ext cx="797377" cy="228600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234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469" y="1411672"/>
            <a:ext cx="7041821" cy="23631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1386" y="4037472"/>
            <a:ext cx="7056528" cy="25653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097" y="365125"/>
            <a:ext cx="10978703" cy="1325563"/>
          </a:xfrm>
        </p:spPr>
        <p:txBody>
          <a:bodyPr/>
          <a:lstStyle/>
          <a:p>
            <a:r>
              <a:rPr lang="en-US" dirty="0" err="1" smtClean="0"/>
              <a:t>Reinit</a:t>
            </a:r>
            <a:r>
              <a:rPr lang="en-US" dirty="0" smtClean="0"/>
              <a:t> MSF database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4691849" y="1372626"/>
            <a:ext cx="1342253" cy="255380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 flipV="1">
            <a:off x="5415181" y="4367084"/>
            <a:ext cx="1730829" cy="19505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517565" y="4305228"/>
            <a:ext cx="41742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If you see this error message =&gt;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You have forgotten to </a:t>
            </a:r>
            <a:r>
              <a:rPr lang="en-US" dirty="0" err="1" smtClean="0">
                <a:solidFill>
                  <a:srgbClr val="FF0000"/>
                </a:solidFill>
              </a:rPr>
              <a:t>reinin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msf</a:t>
            </a:r>
            <a:r>
              <a:rPr lang="en-US" dirty="0" smtClean="0">
                <a:solidFill>
                  <a:srgbClr val="FF0000"/>
                </a:solidFill>
              </a:rPr>
              <a:t> database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08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85" y="999698"/>
            <a:ext cx="4354685" cy="54790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685" y="274018"/>
            <a:ext cx="10515600" cy="52478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Running Armitage</a:t>
            </a:r>
            <a:endParaRPr lang="en-GB" u="sng" dirty="0"/>
          </a:p>
        </p:txBody>
      </p:sp>
      <p:sp>
        <p:nvSpPr>
          <p:cNvPr id="8" name="Rectangle 7"/>
          <p:cNvSpPr/>
          <p:nvPr/>
        </p:nvSpPr>
        <p:spPr>
          <a:xfrm>
            <a:off x="205466" y="4494437"/>
            <a:ext cx="4727121" cy="236765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587" y="276435"/>
            <a:ext cx="2815320" cy="18826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4291" y="2283778"/>
            <a:ext cx="2882651" cy="137797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4897" y="3739243"/>
            <a:ext cx="3926019" cy="11872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5571" y="5055618"/>
            <a:ext cx="3382742" cy="1648491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7283534" y="5840627"/>
            <a:ext cx="913408" cy="276001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5121900" y="5788485"/>
            <a:ext cx="12183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rgbClr val="00B050"/>
                </a:solidFill>
              </a:rPr>
              <a:t>Your Kali IP</a:t>
            </a:r>
            <a:endParaRPr lang="en-GB" dirty="0">
              <a:solidFill>
                <a:srgbClr val="00B05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340247" y="5978627"/>
            <a:ext cx="94328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17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12" y="1279987"/>
            <a:ext cx="4907359" cy="26585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512" y="128362"/>
            <a:ext cx="10515600" cy="833240"/>
          </a:xfrm>
        </p:spPr>
        <p:txBody>
          <a:bodyPr/>
          <a:lstStyle/>
          <a:p>
            <a:r>
              <a:rPr lang="en-US" dirty="0" smtClean="0"/>
              <a:t>Scan for </a:t>
            </a:r>
            <a:r>
              <a:rPr lang="en-US" u="sng" dirty="0" smtClean="0"/>
              <a:t>hosts and ports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2699191" y="3301310"/>
            <a:ext cx="2065723" cy="255380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007" y="4275533"/>
            <a:ext cx="3401800" cy="144838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559378" y="4872035"/>
            <a:ext cx="1053194" cy="255380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3578" y="1268471"/>
            <a:ext cx="6582910" cy="511454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5944" y="4176066"/>
            <a:ext cx="2711877" cy="139193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450365" y="6042304"/>
            <a:ext cx="14159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rgbClr val="00B050"/>
                </a:solidFill>
              </a:rPr>
              <a:t>Your IP range</a:t>
            </a:r>
            <a:endParaRPr lang="en-GB" dirty="0">
              <a:solidFill>
                <a:srgbClr val="00B050"/>
              </a:solidFill>
            </a:endParaRPr>
          </a:p>
        </p:txBody>
      </p:sp>
      <p:cxnSp>
        <p:nvCxnSpPr>
          <p:cNvPr id="10" name="Straight Arrow Connector 9"/>
          <p:cNvCxnSpPr>
            <a:stCxn id="9" idx="0"/>
          </p:cNvCxnSpPr>
          <p:nvPr/>
        </p:nvCxnSpPr>
        <p:spPr>
          <a:xfrm flipV="1">
            <a:off x="2158315" y="5127416"/>
            <a:ext cx="0" cy="9148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82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080" y="128362"/>
            <a:ext cx="10308031" cy="833240"/>
          </a:xfrm>
        </p:spPr>
        <p:txBody>
          <a:bodyPr>
            <a:normAutofit/>
          </a:bodyPr>
          <a:lstStyle/>
          <a:p>
            <a:r>
              <a:rPr lang="en-US" dirty="0" smtClean="0"/>
              <a:t>Check services and software on the target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080" y="961602"/>
            <a:ext cx="1853515" cy="163446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094781" y="1794842"/>
            <a:ext cx="607032" cy="134090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1455" y="1324852"/>
            <a:ext cx="8239656" cy="6040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3460" y="2596065"/>
            <a:ext cx="3465332" cy="260228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5731" y="2596065"/>
            <a:ext cx="3468652" cy="261024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521455" y="2077832"/>
            <a:ext cx="78958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You might need to login on Windows7 to disable a firewall and rescan the host.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4781" y="4615709"/>
            <a:ext cx="7595817" cy="203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79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512" y="128362"/>
            <a:ext cx="10515600" cy="833240"/>
          </a:xfrm>
        </p:spPr>
        <p:txBody>
          <a:bodyPr/>
          <a:lstStyle/>
          <a:p>
            <a:r>
              <a:rPr lang="en-US" dirty="0" smtClean="0"/>
              <a:t>Ask Armitage to suggest attacks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14" y="1059545"/>
            <a:ext cx="2420328" cy="214399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995983" y="2878606"/>
            <a:ext cx="568411" cy="227157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6907" y="1807385"/>
            <a:ext cx="3592377" cy="199153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06098" y="2240417"/>
            <a:ext cx="873210" cy="230660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7129" y="3405348"/>
            <a:ext cx="2744309" cy="15817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5846" y="4461708"/>
            <a:ext cx="3063699" cy="1713036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564394" y="119982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>
              <a:spcAft>
                <a:spcPts val="1000"/>
              </a:spcAft>
            </a:pPr>
            <a:r>
              <a:rPr lang="en-GB" dirty="0">
                <a:solidFill>
                  <a:srgbClr val="783F04"/>
                </a:solidFill>
                <a:latin typeface="Droid Sans"/>
              </a:rPr>
              <a:t>Click the menu “Armitage”, “Set Exploit Rank”, “Poor</a:t>
            </a:r>
            <a:r>
              <a:rPr lang="en-GB" dirty="0" smtClean="0">
                <a:solidFill>
                  <a:srgbClr val="783F04"/>
                </a:solidFill>
                <a:latin typeface="Droid Sans"/>
              </a:rPr>
              <a:t>”</a:t>
            </a:r>
            <a:endParaRPr lang="en-GB" dirty="0"/>
          </a:p>
        </p:txBody>
      </p:sp>
      <p:sp>
        <p:nvSpPr>
          <p:cNvPr id="17" name="Rectangle 16"/>
          <p:cNvSpPr/>
          <p:nvPr/>
        </p:nvSpPr>
        <p:spPr>
          <a:xfrm>
            <a:off x="6384324" y="1807384"/>
            <a:ext cx="47285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1000"/>
              </a:spcAft>
            </a:pPr>
            <a:r>
              <a:rPr lang="sv-SE" dirty="0">
                <a:solidFill>
                  <a:srgbClr val="783F04"/>
                </a:solidFill>
                <a:latin typeface="Droid Sans"/>
              </a:rPr>
              <a:t>Click menu “Attacks”, “Find attacks”.</a:t>
            </a:r>
            <a:r>
              <a:rPr lang="sv-SE" dirty="0">
                <a:solidFill>
                  <a:srgbClr val="000000"/>
                </a:solidFill>
                <a:latin typeface="Droid Sans"/>
              </a:rPr>
              <a:t> 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8048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080" y="128362"/>
            <a:ext cx="10308031" cy="833240"/>
          </a:xfrm>
        </p:spPr>
        <p:txBody>
          <a:bodyPr/>
          <a:lstStyle/>
          <a:p>
            <a:r>
              <a:rPr lang="en-US" dirty="0" smtClean="0"/>
              <a:t>Try different exploits to attack you target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422292" y="1024242"/>
            <a:ext cx="464614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Windows 7 OS is vulnerable to one of those exploits displayed on the screenshot.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If you can not find a vulnerability in OS itself, you might need to install a vulnerable software (e.g. a vulnerable version of IIS) to demonstrate a successful attack =&gt; Read an instruction on getting access to the internet from </a:t>
            </a:r>
            <a:r>
              <a:rPr lang="en-US" dirty="0" err="1" smtClean="0">
                <a:solidFill>
                  <a:srgbClr val="FF0000"/>
                </a:solidFill>
              </a:rPr>
              <a:t>Hacktivity’s</a:t>
            </a:r>
            <a:r>
              <a:rPr lang="en-US" dirty="0" smtClean="0">
                <a:solidFill>
                  <a:srgbClr val="FF0000"/>
                </a:solidFill>
              </a:rPr>
              <a:t> VM (Slide 8). 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080" y="1026986"/>
            <a:ext cx="6831528" cy="518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22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91049" y="3423661"/>
            <a:ext cx="9852454" cy="129426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VMware on your home PC Demo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8756" y="4827218"/>
            <a:ext cx="8715633" cy="873579"/>
          </a:xfrm>
        </p:spPr>
        <p:txBody>
          <a:bodyPr>
            <a:normAutofit/>
          </a:bodyPr>
          <a:lstStyle/>
          <a:p>
            <a:r>
              <a:rPr lang="en-US" dirty="0" smtClean="0"/>
              <a:t>Finding a vulnerability – A Quick Guide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4578" y="355895"/>
            <a:ext cx="6641610" cy="291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45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1"/>
            <a:ext cx="10515600" cy="1003012"/>
          </a:xfrm>
        </p:spPr>
        <p:txBody>
          <a:bodyPr/>
          <a:lstStyle/>
          <a:p>
            <a:r>
              <a:rPr lang="en-US" dirty="0" smtClean="0"/>
              <a:t>Create your environment</a:t>
            </a:r>
            <a:endParaRPr lang="en-GB" dirty="0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51934" y="1219199"/>
            <a:ext cx="10602097" cy="178718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dirty="0" smtClean="0"/>
              <a:t>Read an instruction </a:t>
            </a:r>
            <a:r>
              <a:rPr lang="en-GB" dirty="0">
                <a:hlinkClick r:id="rId2"/>
              </a:rPr>
              <a:t>https://drive.google.com/file/d/1ZwKjXvww0ds6ShG_48LoSLyORx6NdVpe/view</a:t>
            </a:r>
            <a:endParaRPr lang="en-GB" dirty="0" smtClean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dirty="0" smtClean="0"/>
              <a:t>Download VMs from Google drive to separate folders on your PC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dirty="0" smtClean="0"/>
              <a:t>Run VMware workstation player and chose ‘Open a Virtual Image’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dirty="0" smtClean="0"/>
              <a:t>Browse to .</a:t>
            </a:r>
            <a:r>
              <a:rPr lang="en-GB" dirty="0" err="1" smtClean="0"/>
              <a:t>vmx</a:t>
            </a:r>
            <a:r>
              <a:rPr lang="en-GB" dirty="0" smtClean="0"/>
              <a:t> file; say you copied it if asked; play it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Open 4 VMs (Kali, </a:t>
            </a:r>
            <a:r>
              <a:rPr lang="en-US" dirty="0" err="1" smtClean="0"/>
              <a:t>WinXP</a:t>
            </a:r>
            <a:r>
              <a:rPr lang="en-US" dirty="0" smtClean="0"/>
              <a:t>, Win2k, Metasploitable2 Linux)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367" y="1717593"/>
            <a:ext cx="1977514" cy="145827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63" y="3289539"/>
            <a:ext cx="6641610" cy="2849127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4596715" y="5477571"/>
            <a:ext cx="2010032" cy="228600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946395" y="5363271"/>
            <a:ext cx="2917151" cy="228600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1540476" y="3592136"/>
            <a:ext cx="486031" cy="228600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4596715" y="5407205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1</a:t>
            </a:r>
            <a:endParaRPr lang="en-GB" b="1" dirty="0">
              <a:solidFill>
                <a:srgbClr val="00B05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946396" y="5292905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2</a:t>
            </a:r>
            <a:endParaRPr lang="en-GB" b="1" dirty="0">
              <a:solidFill>
                <a:srgbClr val="00B05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465380" y="352177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3</a:t>
            </a:r>
            <a:endParaRPr lang="en-GB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49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1"/>
            <a:ext cx="10515600" cy="1003012"/>
          </a:xfrm>
        </p:spPr>
        <p:txBody>
          <a:bodyPr/>
          <a:lstStyle/>
          <a:p>
            <a:r>
              <a:rPr lang="en-US" dirty="0" smtClean="0"/>
              <a:t>Run Armitage and scan for your network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006" y="4833939"/>
            <a:ext cx="2639492" cy="16294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643" y="1177693"/>
            <a:ext cx="8709370" cy="3392271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006529" y="4833939"/>
            <a:ext cx="6017477" cy="350382"/>
          </a:xfrm>
        </p:spPr>
        <p:txBody>
          <a:bodyPr>
            <a:normAutofit fontScale="92500"/>
          </a:bodyPr>
          <a:lstStyle/>
          <a:p>
            <a:r>
              <a:rPr lang="en-GB" sz="1800" dirty="0" smtClean="0">
                <a:solidFill>
                  <a:srgbClr val="00B050"/>
                </a:solidFill>
              </a:rPr>
              <a:t>You might need to </a:t>
            </a:r>
            <a:r>
              <a:rPr lang="en-GB" sz="1800" dirty="0">
                <a:solidFill>
                  <a:srgbClr val="00B050"/>
                </a:solidFill>
              </a:rPr>
              <a:t>clear </a:t>
            </a:r>
            <a:r>
              <a:rPr lang="en-GB" sz="1800" dirty="0" smtClean="0">
                <a:solidFill>
                  <a:srgbClr val="00B050"/>
                </a:solidFill>
              </a:rPr>
              <a:t>previous scanning results beforehand</a:t>
            </a:r>
            <a:endParaRPr lang="en-GB" sz="1800" dirty="0">
              <a:solidFill>
                <a:srgbClr val="00B05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081635" y="6065667"/>
            <a:ext cx="1332034" cy="228600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84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786" y="-15723"/>
            <a:ext cx="10515600" cy="1003012"/>
          </a:xfrm>
        </p:spPr>
        <p:txBody>
          <a:bodyPr/>
          <a:lstStyle/>
          <a:p>
            <a:r>
              <a:rPr lang="en-US" dirty="0" smtClean="0"/>
              <a:t>Check VMs services and software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7814" y="987289"/>
            <a:ext cx="6802622" cy="6163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7814" y="1878708"/>
            <a:ext cx="6793093" cy="26001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7814" y="4753925"/>
            <a:ext cx="6802622" cy="18155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080" y="961602"/>
            <a:ext cx="1853515" cy="163446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094781" y="1794842"/>
            <a:ext cx="607032" cy="134090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2977976" y="987289"/>
            <a:ext cx="1801985" cy="350382"/>
          </a:xfrm>
        </p:spPr>
        <p:txBody>
          <a:bodyPr>
            <a:normAutofit/>
          </a:bodyPr>
          <a:lstStyle/>
          <a:p>
            <a:pPr algn="r"/>
            <a:r>
              <a:rPr lang="en-GB" sz="1800" dirty="0" smtClean="0">
                <a:solidFill>
                  <a:srgbClr val="00B050"/>
                </a:solidFill>
              </a:rPr>
              <a:t>Windows XP</a:t>
            </a:r>
            <a:endParaRPr lang="en-GB" sz="1800" dirty="0">
              <a:solidFill>
                <a:srgbClr val="00B050"/>
              </a:solidFill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306595" y="1920178"/>
            <a:ext cx="2477676" cy="350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800" dirty="0" smtClean="0">
                <a:solidFill>
                  <a:srgbClr val="00B050"/>
                </a:solidFill>
              </a:rPr>
              <a:t>Metasploitable2 Linux </a:t>
            </a:r>
            <a:endParaRPr lang="en-GB" sz="1800" dirty="0">
              <a:solidFill>
                <a:srgbClr val="00B050"/>
              </a:solidFill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2904498" y="4753925"/>
            <a:ext cx="1801985" cy="350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800" dirty="0" smtClean="0">
                <a:solidFill>
                  <a:srgbClr val="00B050"/>
                </a:solidFill>
              </a:rPr>
              <a:t>Windows 2000</a:t>
            </a:r>
            <a:endParaRPr lang="en-GB" sz="1800" dirty="0">
              <a:solidFill>
                <a:srgbClr val="00B05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70089" y="3522705"/>
            <a:ext cx="32730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These are your targets!!!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43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786" y="-15723"/>
            <a:ext cx="10515600" cy="1003012"/>
          </a:xfrm>
        </p:spPr>
        <p:txBody>
          <a:bodyPr/>
          <a:lstStyle/>
          <a:p>
            <a:r>
              <a:rPr lang="en-US" dirty="0" smtClean="0"/>
              <a:t>Search for exploits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8786" y="1131661"/>
            <a:ext cx="10681607" cy="476703"/>
          </a:xfrm>
        </p:spPr>
        <p:txBody>
          <a:bodyPr>
            <a:normAutofit/>
          </a:bodyPr>
          <a:lstStyle/>
          <a:p>
            <a:r>
              <a:rPr lang="en-US" sz="1800" dirty="0" smtClean="0"/>
              <a:t>You can manually browse through exploits on the left panel, or ask Armitage to suggest exploits for you</a:t>
            </a:r>
            <a:endParaRPr lang="en-GB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358" y="1608364"/>
            <a:ext cx="1896241" cy="505982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571" y="1752736"/>
            <a:ext cx="3592377" cy="199153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5085762" y="2185768"/>
            <a:ext cx="873210" cy="230660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91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8107" y="4042054"/>
            <a:ext cx="2801482" cy="27538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786" y="-15723"/>
            <a:ext cx="10515600" cy="1003012"/>
          </a:xfrm>
        </p:spPr>
        <p:txBody>
          <a:bodyPr/>
          <a:lstStyle/>
          <a:p>
            <a:r>
              <a:rPr lang="en-US" dirty="0" smtClean="0"/>
              <a:t>Search for exploits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8786" y="775607"/>
            <a:ext cx="10681607" cy="832757"/>
          </a:xfrm>
        </p:spPr>
        <p:txBody>
          <a:bodyPr>
            <a:normAutofit/>
          </a:bodyPr>
          <a:lstStyle/>
          <a:p>
            <a:r>
              <a:rPr lang="en-US" sz="1800" dirty="0" smtClean="0"/>
              <a:t>Working exploits are somewhere here but not only!!! </a:t>
            </a:r>
          </a:p>
          <a:p>
            <a:r>
              <a:rPr lang="en-US" sz="1800" dirty="0" smtClean="0"/>
              <a:t>Good luck with hunting!!!</a:t>
            </a:r>
            <a:endParaRPr lang="en-GB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787" y="1666994"/>
            <a:ext cx="4048528" cy="2149857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71540" y="3338603"/>
            <a:ext cx="1801985" cy="350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800" dirty="0" smtClean="0">
                <a:solidFill>
                  <a:srgbClr val="00B050"/>
                </a:solidFill>
              </a:rPr>
              <a:t>Windows XP</a:t>
            </a:r>
            <a:endParaRPr lang="en-GB" sz="1800" dirty="0">
              <a:solidFill>
                <a:srgbClr val="00B050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755321" y="6361549"/>
            <a:ext cx="2773527" cy="350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800" dirty="0" smtClean="0">
                <a:solidFill>
                  <a:srgbClr val="00B050"/>
                </a:solidFill>
              </a:rPr>
              <a:t>Metasploitable2 Linux </a:t>
            </a:r>
            <a:endParaRPr lang="en-GB" sz="1800" dirty="0">
              <a:solidFill>
                <a:srgbClr val="00B050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7313212" y="3338603"/>
            <a:ext cx="1801985" cy="350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800" dirty="0" smtClean="0">
                <a:solidFill>
                  <a:srgbClr val="00B050"/>
                </a:solidFill>
              </a:rPr>
              <a:t>Windows 2000</a:t>
            </a:r>
            <a:endParaRPr lang="en-GB" sz="1800" dirty="0">
              <a:solidFill>
                <a:srgbClr val="00B05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212" y="1387321"/>
            <a:ext cx="2839598" cy="1848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4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14277</TotalTime>
  <Words>633</Words>
  <Application>Microsoft Office PowerPoint</Application>
  <PresentationFormat>Widescreen</PresentationFormat>
  <Paragraphs>79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Droid Sans</vt:lpstr>
      <vt:lpstr>Office Theme</vt:lpstr>
      <vt:lpstr>Report Notes</vt:lpstr>
      <vt:lpstr>General Notes</vt:lpstr>
      <vt:lpstr>Finding an executable vulnerability</vt:lpstr>
      <vt:lpstr>Finding an executable vulnerability</vt:lpstr>
      <vt:lpstr>Finding an executable vulnerability</vt:lpstr>
      <vt:lpstr>Finding an executable vulnerability</vt:lpstr>
      <vt:lpstr>Hacktivity Demo</vt:lpstr>
      <vt:lpstr>Read the Instruction</vt:lpstr>
      <vt:lpstr>Preparation</vt:lpstr>
      <vt:lpstr>Identify your IP and a network range</vt:lpstr>
      <vt:lpstr>Reinit MSF database</vt:lpstr>
      <vt:lpstr>Running Armitage</vt:lpstr>
      <vt:lpstr>Scan for hosts and ports</vt:lpstr>
      <vt:lpstr>Check services and software on the target</vt:lpstr>
      <vt:lpstr>Ask Armitage to suggest attacks</vt:lpstr>
      <vt:lpstr>Try different exploits to attack you target</vt:lpstr>
      <vt:lpstr>VMware on your home PC Demo</vt:lpstr>
      <vt:lpstr>Create your environment</vt:lpstr>
      <vt:lpstr>Run Armitage and scan for your network</vt:lpstr>
      <vt:lpstr>Check VMs services and software</vt:lpstr>
      <vt:lpstr>Search for exploits</vt:lpstr>
      <vt:lpstr>Search for exploits</vt:lpstr>
    </vt:vector>
  </TitlesOfParts>
  <Company>Leeds Beckett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Gorbenko, Anatoliy</dc:creator>
  <cp:lastModifiedBy>Gorbenko, Anatoliy</cp:lastModifiedBy>
  <cp:revision>92</cp:revision>
  <dcterms:created xsi:type="dcterms:W3CDTF">2020-02-27T20:26:13Z</dcterms:created>
  <dcterms:modified xsi:type="dcterms:W3CDTF">2020-03-15T17:02:54Z</dcterms:modified>
</cp:coreProperties>
</file>