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35"/>
  </p:notesMasterIdLst>
  <p:sldIdLst>
    <p:sldId id="363" r:id="rId2"/>
    <p:sldId id="576" r:id="rId3"/>
    <p:sldId id="371" r:id="rId4"/>
    <p:sldId id="421" r:id="rId5"/>
    <p:sldId id="420" r:id="rId6"/>
    <p:sldId id="566" r:id="rId7"/>
    <p:sldId id="423" r:id="rId8"/>
    <p:sldId id="424" r:id="rId9"/>
    <p:sldId id="425" r:id="rId10"/>
    <p:sldId id="426" r:id="rId11"/>
    <p:sldId id="428" r:id="rId12"/>
    <p:sldId id="429" r:id="rId13"/>
    <p:sldId id="567" r:id="rId14"/>
    <p:sldId id="572" r:id="rId15"/>
    <p:sldId id="551" r:id="rId16"/>
    <p:sldId id="569" r:id="rId17"/>
    <p:sldId id="582" r:id="rId18"/>
    <p:sldId id="568" r:id="rId19"/>
    <p:sldId id="570" r:id="rId20"/>
    <p:sldId id="571" r:id="rId21"/>
    <p:sldId id="539" r:id="rId22"/>
    <p:sldId id="565" r:id="rId23"/>
    <p:sldId id="548" r:id="rId24"/>
    <p:sldId id="573" r:id="rId25"/>
    <p:sldId id="574" r:id="rId26"/>
    <p:sldId id="575" r:id="rId27"/>
    <p:sldId id="577" r:id="rId28"/>
    <p:sldId id="578" r:id="rId29"/>
    <p:sldId id="579" r:id="rId30"/>
    <p:sldId id="580" r:id="rId31"/>
    <p:sldId id="581" r:id="rId32"/>
    <p:sldId id="550" r:id="rId33"/>
    <p:sldId id="302" r:id="rId34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006600"/>
    <a:srgbClr val="CC0066"/>
    <a:srgbClr val="F55D4B"/>
    <a:srgbClr val="95A5A6"/>
    <a:srgbClr val="F5F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3" autoAdjust="0"/>
    <p:restoredTop sz="92923" autoAdjust="0"/>
  </p:normalViewPr>
  <p:slideViewPr>
    <p:cSldViewPr>
      <p:cViewPr varScale="1">
        <p:scale>
          <a:sx n="104" d="100"/>
          <a:sy n="104" d="100"/>
        </p:scale>
        <p:origin x="198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Learning Content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Module Title</a:t>
            </a:r>
            <a:endParaRPr lang="en-US" dirty="0"/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Module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30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ython.org/dev/peps/pep-0008/#function-and-variable-name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realpython.com/python-main-function/#a-basic-python-main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realpython.com/python-main-function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stackoverflow.com/questions/4041238/why-use-def-main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Functions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Programming </a:t>
            </a:r>
            <a:r>
              <a:rPr lang="en-US" altLang="zh-TW" dirty="0"/>
              <a:t>Fundamentals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>
                <a:ea typeface="新細明體" pitchFamily="18" charset="-120"/>
              </a:rPr>
              <a:t>Chapter 06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/>
              <a:t>ITP3915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Upon completion of this lesson, you should be able to:</a:t>
            </a:r>
          </a:p>
          <a:p>
            <a:pPr lvl="1"/>
            <a:r>
              <a:rPr lang="en-US" altLang="en-US" dirty="0" smtClean="0"/>
              <a:t>Understand stored steps and functions</a:t>
            </a:r>
          </a:p>
          <a:p>
            <a:pPr lvl="1"/>
            <a:r>
              <a:rPr lang="en-US" altLang="en-US" dirty="0" smtClean="0"/>
              <a:t>Build functions and use functions</a:t>
            </a:r>
            <a:endParaRPr lang="en-US" altLang="en-US" dirty="0"/>
          </a:p>
          <a:p>
            <a:pPr lvl="1"/>
            <a:r>
              <a:rPr lang="en-HK" altLang="en-US" dirty="0" smtClean="0"/>
              <a:t>Know how to use parameters, arguments and return values in functions</a:t>
            </a:r>
            <a:endParaRPr lang="en-US" altLang="en-US" dirty="0" smtClean="0"/>
          </a:p>
          <a:p>
            <a:pPr lvl="1"/>
            <a:r>
              <a:rPr lang="en-HK" altLang="en-US" dirty="0" smtClean="0"/>
              <a:t>Know the benefit of using function</a:t>
            </a:r>
          </a:p>
          <a:p>
            <a:pPr lvl="1"/>
            <a:r>
              <a:rPr lang="en-HK" altLang="en-US" dirty="0" smtClean="0"/>
              <a:t>Determine when to use main function in Python</a:t>
            </a:r>
          </a:p>
          <a:p>
            <a:pPr lvl="1"/>
            <a:r>
              <a:rPr lang="en-US" dirty="0" smtClean="0"/>
              <a:t>Know how and when to use Lambda </a:t>
            </a:r>
            <a:r>
              <a:rPr lang="en-US" dirty="0"/>
              <a:t>Function</a:t>
            </a:r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0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Stored (and reused) Steps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296432" y="1981200"/>
            <a:ext cx="2866368" cy="441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Program: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hello</a:t>
            </a:r>
            <a:r>
              <a:rPr lang="en-US" dirty="0" smtClean="0"/>
              <a:t> ( ) :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7030A0"/>
                </a:solidFill>
              </a:rPr>
              <a:t>print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00B050"/>
                </a:solidFill>
              </a:rPr>
              <a:t>"Hello"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7030A0"/>
                </a:solidFill>
              </a:rPr>
              <a:t>print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00B050"/>
                </a:solidFill>
              </a:rPr>
              <a:t>"Fun"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hello()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print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00B050"/>
                </a:solidFill>
              </a:rPr>
              <a:t>"Happy"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hello</a:t>
            </a:r>
            <a:r>
              <a:rPr lang="en-US" dirty="0" smtClean="0">
                <a:solidFill>
                  <a:srgbClr val="C00000"/>
                </a:solidFill>
              </a:rPr>
              <a:t>()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239000" y="1981200"/>
            <a:ext cx="1752600" cy="441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Output: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Hello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Fun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Happy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Hello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Fun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93315" y="2367207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3315" y="3689262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hello()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87567" y="2898220"/>
            <a:ext cx="17526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smtClean="0">
                <a:solidFill>
                  <a:srgbClr val="00B050"/>
                </a:solidFill>
              </a:rPr>
              <a:t>"Hello"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smtClean="0">
                <a:solidFill>
                  <a:srgbClr val="00B050"/>
                </a:solidFill>
              </a:rPr>
              <a:t>"Fun"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>
            <a:stCxn id="7" idx="2"/>
            <a:endCxn id="8" idx="0"/>
          </p:cNvCxnSpPr>
          <p:nvPr/>
        </p:nvCxnSpPr>
        <p:spPr>
          <a:xfrm>
            <a:off x="1169615" y="2824407"/>
            <a:ext cx="0" cy="864855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068797" y="3605927"/>
            <a:ext cx="318770" cy="2004399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045915" y="2898221"/>
            <a:ext cx="312420" cy="764023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510735" y="2522652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+mn-lt"/>
              </a:rPr>
              <a:t>hello</a:t>
            </a:r>
            <a:r>
              <a:rPr lang="en-US" dirty="0" smtClean="0">
                <a:latin typeface="+mn-lt"/>
              </a:rPr>
              <a:t>():</a:t>
            </a:r>
            <a:endParaRPr lang="en-US" dirty="0"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93315" y="4431864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dirty="0" smtClean="0">
                <a:solidFill>
                  <a:srgbClr val="00B050"/>
                </a:solidFill>
              </a:rPr>
              <a:t>"Happy"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93315" y="5153126"/>
            <a:ext cx="1752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hello()</a:t>
            </a:r>
            <a:endParaRPr lang="en-US" dirty="0">
              <a:solidFill>
                <a:srgbClr val="C00000"/>
              </a:solidFill>
            </a:endParaRPr>
          </a:p>
        </p:txBody>
      </p:sp>
      <p:cxnSp>
        <p:nvCxnSpPr>
          <p:cNvPr id="25" name="Straight Arrow Connector 24"/>
          <p:cNvCxnSpPr>
            <a:stCxn id="8" idx="2"/>
            <a:endCxn id="22" idx="0"/>
          </p:cNvCxnSpPr>
          <p:nvPr/>
        </p:nvCxnSpPr>
        <p:spPr>
          <a:xfrm>
            <a:off x="1169615" y="4146462"/>
            <a:ext cx="0" cy="285402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2" idx="2"/>
            <a:endCxn id="23" idx="0"/>
          </p:cNvCxnSpPr>
          <p:nvPr/>
        </p:nvCxnSpPr>
        <p:spPr>
          <a:xfrm>
            <a:off x="1169615" y="4889064"/>
            <a:ext cx="0" cy="264062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2053535" y="3605927"/>
            <a:ext cx="334032" cy="554822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2068797" y="2976444"/>
            <a:ext cx="289538" cy="2176683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2068797" y="2595807"/>
            <a:ext cx="441938" cy="22860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28600" y="13716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We call these reusable pieces of code "functions"</a:t>
            </a:r>
            <a:endParaRPr lang="en-US" sz="24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1" name="AutoShape 4"/>
          <p:cNvSpPr>
            <a:spLocks noChangeArrowheads="1"/>
          </p:cNvSpPr>
          <p:nvPr/>
        </p:nvSpPr>
        <p:spPr bwMode="auto">
          <a:xfrm>
            <a:off x="2510735" y="3739575"/>
            <a:ext cx="2137465" cy="553347"/>
          </a:xfrm>
          <a:prstGeom prst="wedgeRoundRectCallout">
            <a:avLst>
              <a:gd name="adj1" fmla="val 33823"/>
              <a:gd name="adj2" fmla="val 117939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" tIns="9144" rIns="9144" bIns="9144"/>
          <a:lstStyle/>
          <a:p>
            <a:pPr algn="ctr">
              <a:defRPr/>
            </a:pPr>
            <a:r>
              <a:rPr lang="en-US" altLang="zh-TW" sz="1600" dirty="0" smtClean="0">
                <a:latin typeface="+mn-lt"/>
                <a:ea typeface="PMingLiU" pitchFamily="18" charset="-120"/>
              </a:rPr>
              <a:t>The first time hello() is called and executed</a:t>
            </a:r>
            <a:endParaRPr lang="en-US" altLang="zh-TW" sz="1600" dirty="0">
              <a:latin typeface="+mn-lt"/>
              <a:ea typeface="PMingLiU" pitchFamily="18" charset="-120"/>
            </a:endParaRPr>
          </a:p>
        </p:txBody>
      </p:sp>
      <p:sp>
        <p:nvSpPr>
          <p:cNvPr id="24" name="AutoShape 4"/>
          <p:cNvSpPr>
            <a:spLocks noChangeArrowheads="1"/>
          </p:cNvSpPr>
          <p:nvPr/>
        </p:nvSpPr>
        <p:spPr bwMode="auto">
          <a:xfrm>
            <a:off x="2491038" y="4660464"/>
            <a:ext cx="1591420" cy="847728"/>
          </a:xfrm>
          <a:prstGeom prst="wedgeRoundRectCallout">
            <a:avLst>
              <a:gd name="adj1" fmla="val 61544"/>
              <a:gd name="adj2" fmla="val 84823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" tIns="9144" rIns="9144" bIns="9144"/>
          <a:lstStyle/>
          <a:p>
            <a:pPr algn="ctr">
              <a:defRPr/>
            </a:pPr>
            <a:r>
              <a:rPr lang="en-US" altLang="zh-TW" sz="1600" dirty="0" smtClean="0">
                <a:latin typeface="+mn-lt"/>
                <a:ea typeface="PMingLiU" pitchFamily="18" charset="-120"/>
              </a:rPr>
              <a:t>The second time hello() is called and executed</a:t>
            </a:r>
            <a:endParaRPr lang="en-US" altLang="zh-TW" sz="1600" dirty="0">
              <a:latin typeface="+mn-lt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572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/>
              <a:t>function is </a:t>
            </a:r>
            <a:r>
              <a:rPr lang="en-US" dirty="0" smtClean="0"/>
              <a:t>a </a:t>
            </a:r>
            <a:r>
              <a:rPr lang="en-US" b="1" dirty="0"/>
              <a:t>reusable code </a:t>
            </a:r>
            <a:r>
              <a:rPr lang="en-US" dirty="0"/>
              <a:t>that </a:t>
            </a:r>
            <a:r>
              <a:rPr lang="en-US" b="1" dirty="0"/>
              <a:t>takes </a:t>
            </a:r>
            <a:r>
              <a:rPr lang="en-US" b="1" dirty="0" smtClean="0"/>
              <a:t>argument(s</a:t>
            </a:r>
            <a:r>
              <a:rPr lang="en-US" b="1" dirty="0"/>
              <a:t>) as </a:t>
            </a:r>
            <a:r>
              <a:rPr lang="en-US" b="1" dirty="0" smtClean="0"/>
              <a:t>input</a:t>
            </a:r>
            <a:r>
              <a:rPr lang="en-US" dirty="0" smtClean="0"/>
              <a:t>, </a:t>
            </a:r>
            <a:r>
              <a:rPr lang="en-US" b="1" dirty="0"/>
              <a:t>does some computation </a:t>
            </a:r>
            <a:r>
              <a:rPr lang="en-US" dirty="0"/>
              <a:t>and </a:t>
            </a:r>
            <a:r>
              <a:rPr lang="en-US" dirty="0" smtClean="0"/>
              <a:t>can </a:t>
            </a:r>
            <a:r>
              <a:rPr lang="en-US" b="1" dirty="0" smtClean="0"/>
              <a:t>return data </a:t>
            </a:r>
            <a:r>
              <a:rPr lang="en-US" dirty="0" smtClean="0"/>
              <a:t>as </a:t>
            </a:r>
            <a:r>
              <a:rPr lang="en-US" dirty="0"/>
              <a:t>a </a:t>
            </a:r>
            <a:r>
              <a:rPr lang="en-US" dirty="0" smtClean="0"/>
              <a:t>result</a:t>
            </a:r>
          </a:p>
          <a:p>
            <a:r>
              <a:rPr lang="en-US" dirty="0"/>
              <a:t>When a function does not return a value, we call it a "void" function</a:t>
            </a:r>
          </a:p>
          <a:p>
            <a:r>
              <a:rPr lang="en-US" dirty="0" smtClean="0"/>
              <a:t>We </a:t>
            </a:r>
            <a:r>
              <a:rPr lang="en-US" dirty="0"/>
              <a:t>define a function using the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/>
              <a:t> reserved word</a:t>
            </a:r>
          </a:p>
          <a:p>
            <a:r>
              <a:rPr lang="en-US" dirty="0"/>
              <a:t>We call/invoke </a:t>
            </a:r>
            <a:r>
              <a:rPr lang="en-US" dirty="0" smtClean="0"/>
              <a:t>function </a:t>
            </a:r>
            <a:r>
              <a:rPr lang="en-US" dirty="0"/>
              <a:t>by using the </a:t>
            </a:r>
            <a:r>
              <a:rPr lang="en-US" b="1" dirty="0"/>
              <a:t>function name, parenthesis and arguments</a:t>
            </a:r>
            <a:r>
              <a:rPr lang="en-US" dirty="0"/>
              <a:t> in an expression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14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Functions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are two kinds of functions in Python</a:t>
            </a:r>
          </a:p>
          <a:p>
            <a:pPr lvl="1"/>
            <a:r>
              <a:rPr lang="en-US" b="1" dirty="0" smtClean="0"/>
              <a:t>Built-in functions, </a:t>
            </a:r>
            <a:r>
              <a:rPr lang="en-US" dirty="0" smtClean="0"/>
              <a:t>provided as part of Python –</a:t>
            </a:r>
          </a:p>
          <a:p>
            <a:pPr lvl="2"/>
            <a:r>
              <a:rPr lang="en-US" dirty="0" smtClean="0"/>
              <a:t>input(), type(), float(), max(), min(), </a:t>
            </a:r>
            <a:r>
              <a:rPr lang="en-US" dirty="0" err="1" smtClean="0"/>
              <a:t>int</a:t>
            </a:r>
            <a:r>
              <a:rPr lang="en-US" dirty="0" smtClean="0"/>
              <a:t>(), </a:t>
            </a:r>
            <a:r>
              <a:rPr lang="en-US" dirty="0" err="1" smtClean="0"/>
              <a:t>str</a:t>
            </a:r>
            <a:r>
              <a:rPr lang="en-US" dirty="0" smtClean="0"/>
              <a:t>(), </a:t>
            </a:r>
            <a:r>
              <a:rPr lang="en-US" dirty="0" smtClean="0">
                <a:solidFill>
                  <a:srgbClr val="7030A0"/>
                </a:solidFill>
              </a:rPr>
              <a:t>sum</a:t>
            </a:r>
            <a:r>
              <a:rPr lang="en-US" dirty="0" smtClean="0"/>
              <a:t>(), </a:t>
            </a:r>
            <a:r>
              <a:rPr lang="en-US" dirty="0" smtClean="0"/>
              <a:t>…</a:t>
            </a:r>
          </a:p>
          <a:p>
            <a:pPr lvl="1"/>
            <a:r>
              <a:rPr lang="en-US" b="1" dirty="0" smtClean="0"/>
              <a:t>User-defined functions</a:t>
            </a:r>
            <a:r>
              <a:rPr lang="en-US" dirty="0" smtClean="0"/>
              <a:t>, defined by user and then use</a:t>
            </a:r>
          </a:p>
          <a:p>
            <a:r>
              <a:rPr lang="en-US" dirty="0" smtClean="0"/>
              <a:t>We treat the built-in function names like reserved words (i.e. we avoid to use them as variable names)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4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rules of the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name of the function should be </a:t>
            </a:r>
            <a:r>
              <a:rPr lang="en-US" b="1" dirty="0" smtClean="0"/>
              <a:t>significant</a:t>
            </a:r>
            <a:r>
              <a:rPr lang="en-US" dirty="0" smtClean="0"/>
              <a:t> (the name of the print function is self evident)</a:t>
            </a:r>
          </a:p>
          <a:p>
            <a:r>
              <a:rPr lang="en-US" dirty="0" smtClean="0"/>
              <a:t>Function names should be </a:t>
            </a:r>
            <a:r>
              <a:rPr lang="en-US" b="1" dirty="0" smtClean="0"/>
              <a:t>lowercase</a:t>
            </a:r>
            <a:r>
              <a:rPr lang="en-US" dirty="0" smtClean="0"/>
              <a:t>, with words separated by underscores as necessary to improve readability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6135469"/>
            <a:ext cx="70391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 </a:t>
            </a:r>
            <a:r>
              <a:rPr lang="en-US" dirty="0"/>
              <a:t>PEP 8 -- Style Guide for Python Code</a:t>
            </a: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://www.python.org/dev/peps/pep-0008/#</a:t>
            </a:r>
            <a:r>
              <a:rPr lang="en-US" dirty="0" smtClean="0">
                <a:hlinkClick r:id="rId2"/>
              </a:rPr>
              <a:t>function-and-variable-names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71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Function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91270" y="1524000"/>
            <a:ext cx="4300330" cy="2057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dirty="0"/>
              <a:t> is </a:t>
            </a:r>
            <a:r>
              <a:rPr lang="en-US" dirty="0">
                <a:solidFill>
                  <a:srgbClr val="7030A0"/>
                </a:solidFill>
              </a:rPr>
              <a:t>some stored code</a:t>
            </a:r>
            <a:r>
              <a:rPr lang="en-US" dirty="0"/>
              <a:t> that we use. A function takes some </a:t>
            </a:r>
            <a:r>
              <a:rPr lang="en-US" dirty="0">
                <a:solidFill>
                  <a:srgbClr val="00B050"/>
                </a:solidFill>
              </a:rPr>
              <a:t>input</a:t>
            </a:r>
            <a:r>
              <a:rPr lang="en-US" dirty="0"/>
              <a:t> and produces an </a:t>
            </a:r>
            <a:r>
              <a:rPr lang="en-US" dirty="0">
                <a:solidFill>
                  <a:srgbClr val="FF0000"/>
                </a:solidFill>
              </a:rPr>
              <a:t>output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88617" y="4656601"/>
            <a:ext cx="1611685" cy="1366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max()</a:t>
            </a:r>
          </a:p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function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8217" y="4862845"/>
            <a:ext cx="21610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B050"/>
                </a:solidFill>
                <a:latin typeface="+mn-lt"/>
              </a:rPr>
              <a:t>"Hello world"</a:t>
            </a:r>
          </a:p>
          <a:p>
            <a:pPr algn="ctr"/>
            <a:r>
              <a:rPr lang="en-US" sz="2800" dirty="0" smtClean="0">
                <a:solidFill>
                  <a:srgbClr val="00B050"/>
                </a:solidFill>
                <a:latin typeface="+mn-lt"/>
              </a:rPr>
              <a:t>(a string)</a:t>
            </a:r>
            <a:endParaRPr lang="en-US" sz="28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3200" y="4862845"/>
            <a:ext cx="14774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"w"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(a string)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12" name="Straight Arrow Connector 11"/>
          <p:cNvCxnSpPr>
            <a:stCxn id="9" idx="3"/>
            <a:endCxn id="8" idx="1"/>
          </p:cNvCxnSpPr>
          <p:nvPr/>
        </p:nvCxnSpPr>
        <p:spPr>
          <a:xfrm flipV="1">
            <a:off x="2949258" y="5339898"/>
            <a:ext cx="1039359" cy="1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3"/>
            <a:endCxn id="10" idx="1"/>
          </p:cNvCxnSpPr>
          <p:nvPr/>
        </p:nvCxnSpPr>
        <p:spPr>
          <a:xfrm>
            <a:off x="5600302" y="5339898"/>
            <a:ext cx="952898" cy="1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62193" y="2279867"/>
            <a:ext cx="4081207" cy="14824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Program: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FF0000"/>
                </a:solidFill>
              </a:rPr>
              <a:t>big</a:t>
            </a:r>
            <a:r>
              <a:rPr lang="en-US" sz="2600" dirty="0"/>
              <a:t> = </a:t>
            </a:r>
            <a:r>
              <a:rPr lang="en-US" sz="2600" dirty="0" smtClean="0">
                <a:solidFill>
                  <a:srgbClr val="7030A0"/>
                </a:solidFill>
              </a:rPr>
              <a:t>max</a:t>
            </a:r>
            <a:r>
              <a:rPr lang="en-US" sz="2600" dirty="0" smtClean="0"/>
              <a:t> ( </a:t>
            </a:r>
            <a:r>
              <a:rPr lang="en-US" sz="2600" dirty="0" smtClean="0">
                <a:solidFill>
                  <a:srgbClr val="00B050"/>
                </a:solidFill>
              </a:rPr>
              <a:t>"</a:t>
            </a:r>
            <a:r>
              <a:rPr lang="en-US" sz="2600" dirty="0">
                <a:solidFill>
                  <a:srgbClr val="00B050"/>
                </a:solidFill>
              </a:rPr>
              <a:t>Hello world</a:t>
            </a:r>
            <a:r>
              <a:rPr lang="en-US" sz="2600" dirty="0" smtClean="0">
                <a:solidFill>
                  <a:srgbClr val="00B050"/>
                </a:solidFill>
              </a:rPr>
              <a:t>"</a:t>
            </a:r>
            <a:r>
              <a:rPr lang="en-US" sz="2600" dirty="0" smtClean="0"/>
              <a:t> )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print </a:t>
            </a:r>
            <a:r>
              <a:rPr lang="en-US" sz="2600" dirty="0" smtClean="0"/>
              <a:t>( </a:t>
            </a:r>
            <a:r>
              <a:rPr lang="en-US" sz="2600" dirty="0" smtClean="0">
                <a:solidFill>
                  <a:srgbClr val="FF0000"/>
                </a:solidFill>
              </a:rPr>
              <a:t>big</a:t>
            </a:r>
            <a:r>
              <a:rPr lang="en-US" sz="2600" dirty="0" smtClean="0"/>
              <a:t> )</a:t>
            </a: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288398" y="1678905"/>
            <a:ext cx="2226202" cy="504910"/>
          </a:xfrm>
          <a:prstGeom prst="wedgeRoundRectCallout">
            <a:avLst>
              <a:gd name="adj1" fmla="val 10840"/>
              <a:gd name="adj2" fmla="val 172129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400" dirty="0" smtClean="0">
                <a:latin typeface="+mn-lt"/>
                <a:ea typeface="PMingLiU" pitchFamily="18" charset="-120"/>
              </a:rPr>
              <a:t>Function name</a:t>
            </a: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16" name="AutoShape 4"/>
          <p:cNvSpPr>
            <a:spLocks noChangeArrowheads="1"/>
          </p:cNvSpPr>
          <p:nvPr/>
        </p:nvSpPr>
        <p:spPr bwMode="auto">
          <a:xfrm>
            <a:off x="2729256" y="1678905"/>
            <a:ext cx="1690344" cy="504910"/>
          </a:xfrm>
          <a:prstGeom prst="wedgeRoundRectCallout">
            <a:avLst>
              <a:gd name="adj1" fmla="val -47233"/>
              <a:gd name="adj2" fmla="val 165775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400" dirty="0" smtClean="0">
                <a:latin typeface="+mn-lt"/>
                <a:ea typeface="PMingLiU" pitchFamily="18" charset="-120"/>
              </a:rPr>
              <a:t>Argument</a:t>
            </a:r>
            <a:endParaRPr lang="en-US" altLang="zh-TW" sz="2400" dirty="0">
              <a:latin typeface="+mn-lt"/>
              <a:ea typeface="PMingLiU" pitchFamily="18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14870" y="3207813"/>
            <a:ext cx="1676400" cy="93927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Output:</a:t>
            </a:r>
          </a:p>
          <a:p>
            <a:pPr marL="0" indent="0">
              <a:buNone/>
            </a:pPr>
            <a:r>
              <a:rPr lang="en-US" sz="2600" dirty="0" smtClean="0">
                <a:solidFill>
                  <a:srgbClr val="0000FF"/>
                </a:solidFill>
              </a:rPr>
              <a:t>w</a:t>
            </a:r>
            <a:endParaRPr lang="en-US" sz="2600" dirty="0" smtClean="0"/>
          </a:p>
          <a:p>
            <a:pPr marL="0" indent="0">
              <a:buNone/>
            </a:pPr>
            <a:endParaRPr lang="en-US" sz="2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05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Conversions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When you put an integer and floating point in an expression the integer is </a:t>
            </a:r>
            <a:r>
              <a:rPr lang="en-US" sz="2600" dirty="0">
                <a:solidFill>
                  <a:srgbClr val="0070C0"/>
                </a:solidFill>
              </a:rPr>
              <a:t>implicitly</a:t>
            </a:r>
            <a:r>
              <a:rPr lang="en-US" sz="2600" dirty="0"/>
              <a:t> converted to a float</a:t>
            </a:r>
          </a:p>
          <a:p>
            <a:r>
              <a:rPr lang="en-US" sz="2600" dirty="0"/>
              <a:t>You can control this with the built in functions </a:t>
            </a:r>
            <a:r>
              <a:rPr lang="en-US" sz="2600" dirty="0" err="1">
                <a:solidFill>
                  <a:srgbClr val="0070C0"/>
                </a:solidFill>
              </a:rPr>
              <a:t>int</a:t>
            </a:r>
            <a:r>
              <a:rPr lang="en-US" sz="2600" dirty="0"/>
              <a:t>() and </a:t>
            </a:r>
            <a:r>
              <a:rPr lang="en-US" sz="2600" dirty="0">
                <a:solidFill>
                  <a:srgbClr val="0070C0"/>
                </a:solidFill>
              </a:rPr>
              <a:t>float</a:t>
            </a:r>
            <a:r>
              <a:rPr lang="en-US" sz="2600" dirty="0"/>
              <a:t>()</a:t>
            </a:r>
          </a:p>
          <a:p>
            <a:endParaRPr lang="en-US" sz="2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3034028"/>
            <a:ext cx="3429000" cy="3429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Program: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7030A0"/>
                </a:solidFill>
              </a:rPr>
              <a:t>print</a:t>
            </a:r>
            <a:r>
              <a:rPr lang="en-US" sz="2600" dirty="0"/>
              <a:t> (99 / 100)</a:t>
            </a:r>
          </a:p>
          <a:p>
            <a:pPr marL="0" indent="0">
              <a:buNone/>
            </a:pPr>
            <a:r>
              <a:rPr lang="en-US" sz="2600" dirty="0" err="1"/>
              <a:t>i</a:t>
            </a:r>
            <a:r>
              <a:rPr lang="en-US" sz="2600" dirty="0"/>
              <a:t> = 42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7030A0"/>
                </a:solidFill>
              </a:rPr>
              <a:t>print</a:t>
            </a:r>
            <a:r>
              <a:rPr lang="en-US" sz="2600" dirty="0"/>
              <a:t> ( </a:t>
            </a:r>
            <a:r>
              <a:rPr lang="en-US" sz="2600" dirty="0">
                <a:solidFill>
                  <a:srgbClr val="7030A0"/>
                </a:solidFill>
              </a:rPr>
              <a:t>type</a:t>
            </a:r>
            <a:r>
              <a:rPr lang="en-US" sz="2600" dirty="0"/>
              <a:t> ( </a:t>
            </a:r>
            <a:r>
              <a:rPr lang="en-US" sz="2600" dirty="0" err="1"/>
              <a:t>i</a:t>
            </a:r>
            <a:r>
              <a:rPr lang="en-US" sz="2600" dirty="0"/>
              <a:t> ) )</a:t>
            </a:r>
          </a:p>
          <a:p>
            <a:pPr marL="0" indent="0">
              <a:buNone/>
            </a:pPr>
            <a:r>
              <a:rPr lang="en-US" sz="2600" dirty="0"/>
              <a:t>f = </a:t>
            </a:r>
            <a:r>
              <a:rPr lang="en-US" sz="2600" dirty="0" smtClean="0">
                <a:solidFill>
                  <a:srgbClr val="7030A0"/>
                </a:solidFill>
              </a:rPr>
              <a:t>float</a:t>
            </a:r>
            <a:r>
              <a:rPr lang="en-US" sz="2600" dirty="0" smtClean="0"/>
              <a:t> ( </a:t>
            </a:r>
            <a:r>
              <a:rPr lang="en-US" sz="2600" dirty="0" err="1" smtClean="0"/>
              <a:t>i</a:t>
            </a:r>
            <a:r>
              <a:rPr lang="en-US" sz="2600" dirty="0" smtClean="0"/>
              <a:t> )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7030A0"/>
                </a:solidFill>
              </a:rPr>
              <a:t>print</a:t>
            </a:r>
            <a:r>
              <a:rPr lang="en-US" sz="2600" dirty="0"/>
              <a:t> </a:t>
            </a:r>
            <a:r>
              <a:rPr lang="en-US" sz="2600" dirty="0" smtClean="0"/>
              <a:t>( f )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7030A0"/>
                </a:solidFill>
              </a:rPr>
              <a:t>print</a:t>
            </a:r>
            <a:r>
              <a:rPr lang="en-US" sz="2600" dirty="0"/>
              <a:t> ( </a:t>
            </a:r>
            <a:r>
              <a:rPr lang="en-US" sz="2600" dirty="0" smtClean="0">
                <a:solidFill>
                  <a:srgbClr val="7030A0"/>
                </a:solidFill>
              </a:rPr>
              <a:t>type</a:t>
            </a:r>
            <a:r>
              <a:rPr lang="en-US" sz="2600" dirty="0" smtClean="0"/>
              <a:t> ( </a:t>
            </a:r>
            <a:r>
              <a:rPr lang="en-US" sz="2600" dirty="0"/>
              <a:t>f ) )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7030A0"/>
                </a:solidFill>
              </a:rPr>
              <a:t>print</a:t>
            </a:r>
            <a:r>
              <a:rPr lang="en-US" sz="2600" dirty="0"/>
              <a:t> </a:t>
            </a:r>
            <a:r>
              <a:rPr lang="en-US" sz="2600" dirty="0" smtClean="0"/>
              <a:t>( 1 </a:t>
            </a:r>
            <a:r>
              <a:rPr lang="en-US" sz="2600" dirty="0"/>
              <a:t>+ 2 * 3 / 4 </a:t>
            </a:r>
            <a:r>
              <a:rPr lang="en-US" sz="2600" dirty="0" smtClean="0"/>
              <a:t>- 5 )</a:t>
            </a:r>
            <a:endParaRPr lang="en-US" sz="2600" dirty="0"/>
          </a:p>
        </p:txBody>
      </p:sp>
      <p:sp>
        <p:nvSpPr>
          <p:cNvPr id="8" name="TextBox 7"/>
          <p:cNvSpPr txBox="1"/>
          <p:nvPr/>
        </p:nvSpPr>
        <p:spPr>
          <a:xfrm>
            <a:off x="4343400" y="3034028"/>
            <a:ext cx="2133600" cy="33952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Output:</a:t>
            </a:r>
          </a:p>
          <a:p>
            <a:pPr marL="0" indent="0">
              <a:buNone/>
            </a:pPr>
            <a:r>
              <a:rPr lang="en-US" sz="2600" dirty="0" smtClean="0">
                <a:solidFill>
                  <a:srgbClr val="0000FF"/>
                </a:solidFill>
              </a:rPr>
              <a:t>0.99</a:t>
            </a:r>
            <a:endParaRPr lang="en-US" sz="26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6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600" dirty="0" smtClean="0">
                <a:solidFill>
                  <a:srgbClr val="0000FF"/>
                </a:solidFill>
              </a:rPr>
              <a:t>&lt;</a:t>
            </a:r>
            <a:r>
              <a:rPr lang="en-US" sz="2600" dirty="0">
                <a:solidFill>
                  <a:srgbClr val="0000FF"/>
                </a:solidFill>
              </a:rPr>
              <a:t>class '</a:t>
            </a:r>
            <a:r>
              <a:rPr lang="en-US" sz="2600" dirty="0" err="1">
                <a:solidFill>
                  <a:srgbClr val="0000FF"/>
                </a:solidFill>
              </a:rPr>
              <a:t>int</a:t>
            </a:r>
            <a:r>
              <a:rPr lang="en-US" sz="2600" dirty="0">
                <a:solidFill>
                  <a:srgbClr val="0000FF"/>
                </a:solidFill>
              </a:rPr>
              <a:t>'&gt;</a:t>
            </a:r>
          </a:p>
          <a:p>
            <a:pPr marL="0" indent="0">
              <a:buNone/>
            </a:pPr>
            <a:endParaRPr lang="en-US" sz="26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600" dirty="0" smtClean="0">
                <a:solidFill>
                  <a:srgbClr val="0000FF"/>
                </a:solidFill>
              </a:rPr>
              <a:t>42.0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&lt;class 'float'&gt;</a:t>
            </a:r>
            <a:endParaRPr lang="en-US" sz="2600" dirty="0" smtClean="0">
              <a:solidFill>
                <a:srgbClr val="0000FF"/>
              </a:solidFill>
            </a:endParaRPr>
          </a:p>
          <a:p>
            <a:r>
              <a:rPr lang="en-US" sz="2600" dirty="0">
                <a:solidFill>
                  <a:srgbClr val="0000FF"/>
                </a:solidFill>
              </a:rPr>
              <a:t>-</a:t>
            </a:r>
            <a:r>
              <a:rPr lang="en-US" sz="2600" dirty="0" smtClean="0">
                <a:solidFill>
                  <a:srgbClr val="0000FF"/>
                </a:solidFill>
              </a:rPr>
              <a:t>2.5</a:t>
            </a:r>
            <a:endParaRPr lang="en-US" sz="2600" dirty="0" smtClean="0"/>
          </a:p>
          <a:p>
            <a:pPr marL="0" indent="0">
              <a:buNone/>
            </a:pPr>
            <a:endParaRPr lang="en-US" sz="2600" dirty="0">
              <a:solidFill>
                <a:srgbClr val="0000FF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6629400" y="3034028"/>
            <a:ext cx="2209800" cy="1309372"/>
          </a:xfrm>
          <a:prstGeom prst="wedgeRoundRectCallout">
            <a:avLst>
              <a:gd name="adj1" fmla="val -115394"/>
              <a:gd name="adj2" fmla="val 1160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smtClean="0"/>
              <a:t>The datatype is changed from integer to float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35227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Conversions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038600" cy="4876800"/>
          </a:xfrm>
        </p:spPr>
        <p:txBody>
          <a:bodyPr/>
          <a:lstStyle/>
          <a:p>
            <a:r>
              <a:rPr lang="en-US" dirty="0"/>
              <a:t>You can also use </a:t>
            </a:r>
            <a:r>
              <a:rPr lang="en-US" dirty="0" err="1">
                <a:solidFill>
                  <a:srgbClr val="0070C0"/>
                </a:solidFill>
              </a:rPr>
              <a:t>int</a:t>
            </a:r>
            <a:r>
              <a:rPr lang="en-US" dirty="0"/>
              <a:t>() and </a:t>
            </a:r>
            <a:r>
              <a:rPr lang="en-US" dirty="0">
                <a:solidFill>
                  <a:srgbClr val="0070C0"/>
                </a:solidFill>
              </a:rPr>
              <a:t>float</a:t>
            </a:r>
            <a:r>
              <a:rPr lang="en-US" dirty="0"/>
              <a:t>() to convert between strings and integers</a:t>
            </a:r>
          </a:p>
          <a:p>
            <a:r>
              <a:rPr lang="en-US" dirty="0"/>
              <a:t>You will get an </a:t>
            </a:r>
            <a:r>
              <a:rPr lang="en-US" dirty="0">
                <a:solidFill>
                  <a:srgbClr val="FF0000"/>
                </a:solidFill>
              </a:rPr>
              <a:t>error</a:t>
            </a:r>
            <a:r>
              <a:rPr lang="en-US" dirty="0"/>
              <a:t> if the string does not contain numeric characters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1371600"/>
            <a:ext cx="5029200" cy="50292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&gt;&gt;&gt; </a:t>
            </a:r>
            <a:r>
              <a:rPr lang="en-US" dirty="0" err="1" smtClean="0"/>
              <a:t>str_val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>
                <a:solidFill>
                  <a:srgbClr val="00B050"/>
                </a:solidFill>
              </a:rPr>
              <a:t>"123</a:t>
            </a:r>
            <a:r>
              <a:rPr lang="en-US" dirty="0">
                <a:solidFill>
                  <a:srgbClr val="00B050"/>
                </a:solidFill>
              </a:rPr>
              <a:t>"</a:t>
            </a:r>
          </a:p>
          <a:p>
            <a:pPr marL="0" indent="0">
              <a:buNone/>
            </a:pPr>
            <a:r>
              <a:rPr lang="en-US" dirty="0"/>
              <a:t>&gt;&gt;&gt; </a:t>
            </a:r>
            <a:r>
              <a:rPr lang="en-US" dirty="0" smtClean="0">
                <a:solidFill>
                  <a:srgbClr val="7030A0"/>
                </a:solidFill>
              </a:rPr>
              <a:t>type</a:t>
            </a:r>
            <a:r>
              <a:rPr lang="en-US" dirty="0" smtClean="0"/>
              <a:t> (</a:t>
            </a:r>
            <a:r>
              <a:rPr lang="en-US" dirty="0" err="1" smtClean="0"/>
              <a:t>str_val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&lt;class </a:t>
            </a:r>
            <a:r>
              <a:rPr lang="en-US" dirty="0">
                <a:solidFill>
                  <a:srgbClr val="0000FF"/>
                </a:solidFill>
              </a:rPr>
              <a:t>'</a:t>
            </a:r>
            <a:r>
              <a:rPr lang="en-US" dirty="0" err="1">
                <a:solidFill>
                  <a:srgbClr val="0000FF"/>
                </a:solidFill>
              </a:rPr>
              <a:t>str</a:t>
            </a:r>
            <a:r>
              <a:rPr lang="en-US" dirty="0">
                <a:solidFill>
                  <a:srgbClr val="0000FF"/>
                </a:solidFill>
              </a:rPr>
              <a:t>'&gt;</a:t>
            </a:r>
          </a:p>
          <a:p>
            <a:pPr marL="0" indent="0">
              <a:buNone/>
            </a:pPr>
            <a:r>
              <a:rPr lang="en-US" dirty="0"/>
              <a:t>&gt;&gt;&gt;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str_val</a:t>
            </a:r>
            <a:r>
              <a:rPr lang="en-US" dirty="0" smtClean="0"/>
              <a:t> </a:t>
            </a:r>
            <a:r>
              <a:rPr lang="en-US" dirty="0"/>
              <a:t>+ </a:t>
            </a:r>
            <a:r>
              <a:rPr lang="en-US" dirty="0" smtClean="0"/>
              <a:t>1)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Traceback</a:t>
            </a:r>
            <a:r>
              <a:rPr lang="en-US" dirty="0">
                <a:solidFill>
                  <a:srgbClr val="FF0000"/>
                </a:solidFill>
              </a:rPr>
              <a:t> (most recent call last):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File </a:t>
            </a:r>
            <a:r>
              <a:rPr lang="en-US" dirty="0" smtClean="0">
                <a:solidFill>
                  <a:srgbClr val="FF0000"/>
                </a:solidFill>
              </a:rPr>
              <a:t>"&lt;</a:t>
            </a:r>
            <a:r>
              <a:rPr lang="en-US" dirty="0" err="1" smtClean="0">
                <a:solidFill>
                  <a:srgbClr val="FF0000"/>
                </a:solidFill>
              </a:rPr>
              <a:t>pyshell</a:t>
            </a:r>
            <a:r>
              <a:rPr lang="en-US" dirty="0" smtClean="0">
                <a:solidFill>
                  <a:srgbClr val="FF0000"/>
                </a:solidFill>
              </a:rPr>
              <a:t>&gt;", </a:t>
            </a:r>
            <a:r>
              <a:rPr lang="en-US" dirty="0">
                <a:solidFill>
                  <a:srgbClr val="FF0000"/>
                </a:solidFill>
              </a:rPr>
              <a:t>line 1, in &lt;module&gt;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TypeError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 smtClean="0">
                <a:solidFill>
                  <a:srgbClr val="FF0000"/>
                </a:solidFill>
              </a:rPr>
              <a:t>can only concatenate </a:t>
            </a:r>
            <a:r>
              <a:rPr lang="en-US" dirty="0" err="1" smtClean="0">
                <a:solidFill>
                  <a:srgbClr val="FF0000"/>
                </a:solidFill>
              </a:rPr>
              <a:t>str</a:t>
            </a:r>
            <a:r>
              <a:rPr lang="en-US" dirty="0" smtClean="0">
                <a:solidFill>
                  <a:srgbClr val="FF0000"/>
                </a:solidFill>
              </a:rPr>
              <a:t> (not "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") to </a:t>
            </a:r>
            <a:r>
              <a:rPr lang="en-US" dirty="0" err="1" smtClean="0">
                <a:solidFill>
                  <a:srgbClr val="FF0000"/>
                </a:solidFill>
              </a:rPr>
              <a:t>str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&gt;&gt;&gt; </a:t>
            </a:r>
            <a:r>
              <a:rPr lang="en-US" dirty="0" err="1" smtClean="0"/>
              <a:t>int_val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err="1" smtClean="0">
                <a:solidFill>
                  <a:srgbClr val="7030A0"/>
                </a:solidFill>
              </a:rPr>
              <a:t>int</a:t>
            </a:r>
            <a:r>
              <a:rPr lang="en-US" dirty="0" smtClean="0"/>
              <a:t> (</a:t>
            </a:r>
            <a:r>
              <a:rPr lang="en-US" dirty="0" err="1" smtClean="0"/>
              <a:t>str_val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&gt;&gt;&gt; </a:t>
            </a:r>
            <a:r>
              <a:rPr lang="en-US" dirty="0" smtClean="0">
                <a:solidFill>
                  <a:srgbClr val="7030A0"/>
                </a:solidFill>
              </a:rPr>
              <a:t>type</a:t>
            </a:r>
            <a:r>
              <a:rPr lang="en-US" dirty="0" smtClean="0"/>
              <a:t> (</a:t>
            </a:r>
            <a:r>
              <a:rPr lang="en-US" dirty="0" err="1" smtClean="0"/>
              <a:t>int_val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sz="2900" dirty="0">
                <a:solidFill>
                  <a:srgbClr val="0000FF"/>
                </a:solidFill>
              </a:rPr>
              <a:t>&lt;class '</a:t>
            </a:r>
            <a:r>
              <a:rPr lang="en-US" sz="2900" dirty="0" err="1">
                <a:solidFill>
                  <a:srgbClr val="0000FF"/>
                </a:solidFill>
              </a:rPr>
              <a:t>int</a:t>
            </a:r>
            <a:r>
              <a:rPr lang="en-US" sz="2900" dirty="0">
                <a:solidFill>
                  <a:srgbClr val="0000FF"/>
                </a:solidFill>
              </a:rPr>
              <a:t>'&gt;</a:t>
            </a:r>
          </a:p>
          <a:p>
            <a:pPr marL="0" indent="0">
              <a:buNone/>
            </a:pPr>
            <a:r>
              <a:rPr lang="en-US" dirty="0"/>
              <a:t>&gt;&gt;&gt; </a:t>
            </a:r>
            <a:r>
              <a:rPr lang="en-US" dirty="0">
                <a:solidFill>
                  <a:srgbClr val="7030A0"/>
                </a:solidFill>
              </a:rPr>
              <a:t>print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int_val</a:t>
            </a:r>
            <a:r>
              <a:rPr lang="en-US" dirty="0" smtClean="0"/>
              <a:t> </a:t>
            </a:r>
            <a:r>
              <a:rPr lang="en-US" dirty="0"/>
              <a:t>+ </a:t>
            </a:r>
            <a:r>
              <a:rPr lang="en-US" dirty="0" smtClean="0"/>
              <a:t>1)</a:t>
            </a:r>
            <a:endParaRPr lang="en-US" dirty="0"/>
          </a:p>
          <a:p>
            <a:pPr marL="0" indent="0">
              <a:buNone/>
            </a:pPr>
            <a:r>
              <a:rPr lang="en-US" sz="2900" dirty="0">
                <a:solidFill>
                  <a:srgbClr val="0000FF"/>
                </a:solidFill>
              </a:rPr>
              <a:t>124</a:t>
            </a:r>
          </a:p>
          <a:p>
            <a:pPr marL="0" indent="0">
              <a:buNone/>
            </a:pPr>
            <a:r>
              <a:rPr lang="en-US" dirty="0"/>
              <a:t>&gt;&gt;&gt; </a:t>
            </a:r>
            <a:r>
              <a:rPr lang="en-US" dirty="0" err="1" smtClean="0"/>
              <a:t>new_str_val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>
                <a:solidFill>
                  <a:srgbClr val="00B050"/>
                </a:solidFill>
              </a:rPr>
              <a:t>"hello bob"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/>
              <a:t>&gt;&gt;&gt; </a:t>
            </a:r>
            <a:r>
              <a:rPr lang="en-US" dirty="0" err="1" smtClean="0"/>
              <a:t>new_int_val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err="1" smtClean="0">
                <a:solidFill>
                  <a:srgbClr val="7030A0"/>
                </a:solidFill>
              </a:rPr>
              <a:t>int</a:t>
            </a:r>
            <a:r>
              <a:rPr lang="en-US" dirty="0" smtClean="0"/>
              <a:t> (</a:t>
            </a:r>
            <a:r>
              <a:rPr lang="en-US" dirty="0" err="1" smtClean="0"/>
              <a:t>new_str_val</a:t>
            </a:r>
            <a:r>
              <a:rPr lang="en-US" dirty="0" smtClean="0"/>
              <a:t>)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Traceback</a:t>
            </a:r>
            <a:r>
              <a:rPr lang="en-US" dirty="0">
                <a:solidFill>
                  <a:srgbClr val="FF0000"/>
                </a:solidFill>
              </a:rPr>
              <a:t> (most recent call last):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File </a:t>
            </a:r>
            <a:r>
              <a:rPr lang="en-US" dirty="0" smtClean="0">
                <a:solidFill>
                  <a:srgbClr val="FF0000"/>
                </a:solidFill>
              </a:rPr>
              <a:t>"&lt;</a:t>
            </a:r>
            <a:r>
              <a:rPr lang="en-US" dirty="0" err="1" smtClean="0">
                <a:solidFill>
                  <a:srgbClr val="FF0000"/>
                </a:solidFill>
              </a:rPr>
              <a:t>pyshell</a:t>
            </a:r>
            <a:r>
              <a:rPr lang="en-US" dirty="0" smtClean="0">
                <a:solidFill>
                  <a:srgbClr val="FF0000"/>
                </a:solidFill>
              </a:rPr>
              <a:t>&gt;", </a:t>
            </a:r>
            <a:r>
              <a:rPr lang="en-US" dirty="0">
                <a:solidFill>
                  <a:srgbClr val="FF0000"/>
                </a:solidFill>
              </a:rPr>
              <a:t>line 1, in &lt;module&gt;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ValueError</a:t>
            </a:r>
            <a:r>
              <a:rPr lang="en-US" dirty="0">
                <a:solidFill>
                  <a:srgbClr val="FF0000"/>
                </a:solidFill>
              </a:rPr>
              <a:t>: invalid literal for </a:t>
            </a:r>
            <a:r>
              <a:rPr lang="en-US" dirty="0" err="1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() with base 10: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4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our Own Functions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We create a new </a:t>
            </a:r>
            <a:r>
              <a:rPr lang="en-US" sz="2800" dirty="0">
                <a:solidFill>
                  <a:srgbClr val="0070C0"/>
                </a:solidFill>
              </a:rPr>
              <a:t>function</a:t>
            </a:r>
            <a:r>
              <a:rPr lang="en-US" sz="2800" dirty="0"/>
              <a:t> using the </a:t>
            </a:r>
            <a:r>
              <a:rPr lang="en-US" sz="2800" dirty="0" err="1">
                <a:solidFill>
                  <a:srgbClr val="0070C0"/>
                </a:solidFill>
              </a:rPr>
              <a:t>def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/>
              <a:t>keyword followed by the </a:t>
            </a:r>
            <a:r>
              <a:rPr lang="en-US" sz="2800" dirty="0">
                <a:solidFill>
                  <a:srgbClr val="0070C0"/>
                </a:solidFill>
              </a:rPr>
              <a:t>function name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optional parameters </a:t>
            </a:r>
            <a:r>
              <a:rPr lang="en-US" sz="2800" dirty="0"/>
              <a:t>in parenthesis, and then we add a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colon</a:t>
            </a:r>
            <a:r>
              <a:rPr lang="en-US" sz="2800" dirty="0"/>
              <a:t>.</a:t>
            </a:r>
          </a:p>
          <a:p>
            <a:r>
              <a:rPr lang="en-US" sz="2800" dirty="0"/>
              <a:t>We </a:t>
            </a:r>
            <a:r>
              <a:rPr lang="en-US" sz="2800" b="1" dirty="0"/>
              <a:t>indent</a:t>
            </a:r>
            <a:r>
              <a:rPr lang="en-US" sz="2800" dirty="0"/>
              <a:t> the body of the function</a:t>
            </a:r>
          </a:p>
          <a:p>
            <a:r>
              <a:rPr lang="en-US" sz="2800" dirty="0"/>
              <a:t>This defines the </a:t>
            </a:r>
            <a:r>
              <a:rPr lang="en-US" sz="2800" dirty="0">
                <a:solidFill>
                  <a:srgbClr val="0070C0"/>
                </a:solidFill>
              </a:rPr>
              <a:t>function </a:t>
            </a:r>
            <a:r>
              <a:rPr lang="en-US" sz="2800" dirty="0"/>
              <a:t>but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does not execute </a:t>
            </a:r>
            <a:r>
              <a:rPr lang="en-US" sz="2800" dirty="0"/>
              <a:t>the body of the </a:t>
            </a:r>
            <a:r>
              <a:rPr lang="en-US" sz="2800" dirty="0" smtClean="0"/>
              <a:t>function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     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 smtClean="0"/>
              <a:t> </a:t>
            </a:r>
            <a:r>
              <a:rPr lang="en-US" dirty="0" err="1">
                <a:solidFill>
                  <a:srgbClr val="0070C0"/>
                </a:solidFill>
              </a:rPr>
              <a:t>my_function</a:t>
            </a:r>
            <a:r>
              <a:rPr lang="en-US" dirty="0" smtClean="0"/>
              <a:t> (  ) :</a:t>
            </a:r>
          </a:p>
          <a:p>
            <a:pPr marL="0" indent="0">
              <a:buNone/>
            </a:pPr>
            <a:r>
              <a:rPr lang="en-US" dirty="0" smtClean="0"/>
              <a:t>                            </a:t>
            </a:r>
            <a:r>
              <a:rPr lang="en-US" dirty="0" smtClean="0">
                <a:solidFill>
                  <a:srgbClr val="7030A0"/>
                </a:solidFill>
              </a:rPr>
              <a:t>print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00B050"/>
                </a:solidFill>
              </a:rPr>
              <a:t>"Hello from a function"</a:t>
            </a:r>
            <a:r>
              <a:rPr lang="en-US" dirty="0" smtClean="0"/>
              <a:t>)</a:t>
            </a:r>
            <a:endParaRPr lang="en-US" dirty="0"/>
          </a:p>
          <a:p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133662" y="4343400"/>
            <a:ext cx="1447800" cy="1309372"/>
          </a:xfrm>
          <a:prstGeom prst="wedgeRoundRectCallout">
            <a:avLst>
              <a:gd name="adj1" fmla="val 96358"/>
              <a:gd name="adj2" fmla="val -301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smtClean="0"/>
              <a:t>Function definition keyword</a:t>
            </a:r>
            <a:endParaRPr lang="en-US" sz="2200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990600" y="5936105"/>
            <a:ext cx="1447800" cy="838200"/>
          </a:xfrm>
          <a:prstGeom prst="wedgeRoundRectCallout">
            <a:avLst>
              <a:gd name="adj1" fmla="val 70473"/>
              <a:gd name="adj2" fmla="val -5288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smtClean="0"/>
              <a:t>Function body</a:t>
            </a:r>
            <a:endParaRPr lang="en-US" sz="2200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5134131" y="3924300"/>
            <a:ext cx="1676400" cy="838200"/>
          </a:xfrm>
          <a:prstGeom prst="wedgeRoundRectCallout">
            <a:avLst>
              <a:gd name="adj1" fmla="val -50242"/>
              <a:gd name="adj2" fmla="val 7945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smtClean="0"/>
              <a:t>Function parameters</a:t>
            </a:r>
            <a:endParaRPr lang="en-US" sz="2200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5972331" y="4998086"/>
            <a:ext cx="1019331" cy="495300"/>
          </a:xfrm>
          <a:prstGeom prst="wedgeRoundRectCallout">
            <a:avLst>
              <a:gd name="adj1" fmla="val -87293"/>
              <a:gd name="adj2" fmla="val 8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smtClean="0"/>
              <a:t>Colon</a:t>
            </a:r>
            <a:endParaRPr lang="en-US" sz="2200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3505199" y="3924300"/>
            <a:ext cx="1476531" cy="838200"/>
          </a:xfrm>
          <a:prstGeom prst="wedgeRoundRectCallout">
            <a:avLst>
              <a:gd name="adj1" fmla="val -39075"/>
              <a:gd name="adj2" fmla="val 7945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smtClean="0"/>
              <a:t>Function name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5704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a Function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1371600"/>
            <a:ext cx="868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n-lt"/>
              </a:rPr>
              <a:t>Once we have defined a function, we can call (or invoke) it as many times as we like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n-lt"/>
              </a:rPr>
              <a:t>This is the store and reuse pattern</a:t>
            </a:r>
            <a:endParaRPr lang="en-US" sz="28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599" y="2832812"/>
            <a:ext cx="4818713" cy="37965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Program: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x</a:t>
            </a:r>
            <a:r>
              <a:rPr lang="en-US" sz="2600" dirty="0"/>
              <a:t> = 5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7030A0"/>
                </a:solidFill>
              </a:rPr>
              <a:t>print</a:t>
            </a:r>
            <a:r>
              <a:rPr lang="en-US" sz="2600" dirty="0"/>
              <a:t> (</a:t>
            </a:r>
            <a:r>
              <a:rPr lang="en-US" sz="2600" dirty="0">
                <a:solidFill>
                  <a:srgbClr val="008000"/>
                </a:solidFill>
              </a:rPr>
              <a:t>"Hello")</a:t>
            </a:r>
          </a:p>
          <a:p>
            <a:pPr marL="0" indent="0">
              <a:buNone/>
            </a:pPr>
            <a:r>
              <a:rPr lang="en-US" sz="2600" dirty="0" err="1" smtClean="0">
                <a:solidFill>
                  <a:srgbClr val="FF0000"/>
                </a:solidFill>
              </a:rPr>
              <a:t>def</a:t>
            </a:r>
            <a:r>
              <a:rPr lang="en-US" sz="2600" dirty="0" smtClean="0"/>
              <a:t> </a:t>
            </a:r>
            <a:r>
              <a:rPr lang="en-US" sz="2600" dirty="0" err="1">
                <a:solidFill>
                  <a:srgbClr val="0000FF"/>
                </a:solidFill>
              </a:rPr>
              <a:t>my_function</a:t>
            </a:r>
            <a:r>
              <a:rPr lang="en-US" sz="2600" dirty="0"/>
              <a:t>():   </a:t>
            </a:r>
          </a:p>
          <a:p>
            <a:pPr marL="0" indent="0">
              <a:buNone/>
            </a:pPr>
            <a:r>
              <a:rPr lang="en-US" sz="2600" dirty="0"/>
              <a:t>     print (</a:t>
            </a:r>
            <a:r>
              <a:rPr lang="en-US" sz="2600" dirty="0">
                <a:solidFill>
                  <a:srgbClr val="008000"/>
                </a:solidFill>
              </a:rPr>
              <a:t>"Hello from a function"</a:t>
            </a:r>
            <a:r>
              <a:rPr lang="en-US" sz="2600" dirty="0"/>
              <a:t>)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7030A0"/>
                </a:solidFill>
              </a:rPr>
              <a:t>print</a:t>
            </a:r>
            <a:r>
              <a:rPr lang="en-US" sz="2600" dirty="0"/>
              <a:t> (</a:t>
            </a:r>
            <a:r>
              <a:rPr lang="en-US" sz="2600" dirty="0">
                <a:solidFill>
                  <a:srgbClr val="008000"/>
                </a:solidFill>
              </a:rPr>
              <a:t>"</a:t>
            </a:r>
            <a:r>
              <a:rPr lang="en-US" sz="2600" dirty="0" err="1">
                <a:solidFill>
                  <a:srgbClr val="008000"/>
                </a:solidFill>
              </a:rPr>
              <a:t>Yo</a:t>
            </a:r>
            <a:r>
              <a:rPr lang="en-US" sz="2600" dirty="0">
                <a:solidFill>
                  <a:srgbClr val="008000"/>
                </a:solidFill>
              </a:rPr>
              <a:t>"</a:t>
            </a:r>
            <a:r>
              <a:rPr lang="en-US" sz="2600" dirty="0"/>
              <a:t>)</a:t>
            </a:r>
          </a:p>
          <a:p>
            <a:pPr marL="0" indent="0">
              <a:buNone/>
            </a:pPr>
            <a:r>
              <a:rPr lang="en-US" sz="2600" dirty="0" err="1">
                <a:solidFill>
                  <a:srgbClr val="0000FF"/>
                </a:solidFill>
              </a:rPr>
              <a:t>my_function</a:t>
            </a:r>
            <a:r>
              <a:rPr lang="en-US" sz="2600" dirty="0"/>
              <a:t>()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x</a:t>
            </a:r>
            <a:r>
              <a:rPr lang="en-US" sz="2600" dirty="0"/>
              <a:t> =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x</a:t>
            </a:r>
            <a:r>
              <a:rPr lang="en-US" sz="2600" dirty="0"/>
              <a:t> + 2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7030A0"/>
                </a:solidFill>
              </a:rPr>
              <a:t>print</a:t>
            </a:r>
            <a:r>
              <a:rPr lang="en-US" sz="2600" dirty="0"/>
              <a:t> (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x</a:t>
            </a:r>
            <a:r>
              <a:rPr lang="en-US" sz="26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8800" y="2832812"/>
            <a:ext cx="3051464" cy="37965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Output:</a:t>
            </a:r>
          </a:p>
          <a:p>
            <a:pPr marL="0" indent="0">
              <a:buNone/>
            </a:pPr>
            <a:endParaRPr lang="en-US" sz="2600" dirty="0"/>
          </a:p>
          <a:p>
            <a:pPr>
              <a:buSzPct val="171000"/>
            </a:pPr>
            <a:r>
              <a:rPr lang="en-US" altLang="en-US" sz="2600" dirty="0">
                <a:solidFill>
                  <a:srgbClr val="008000"/>
                </a:solidFill>
              </a:rPr>
              <a:t>Hello</a:t>
            </a:r>
          </a:p>
          <a:p>
            <a:pPr>
              <a:buSzPct val="171000"/>
            </a:pPr>
            <a:r>
              <a:rPr lang="en-US" altLang="en-US" sz="2600" dirty="0" err="1">
                <a:solidFill>
                  <a:srgbClr val="008000"/>
                </a:solidFill>
              </a:rPr>
              <a:t>Yo</a:t>
            </a:r>
            <a:endParaRPr lang="en-US" altLang="en-US" sz="26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Hello from a function</a:t>
            </a:r>
          </a:p>
          <a:p>
            <a:pPr marL="0" indent="0">
              <a:buNone/>
            </a:pPr>
            <a:r>
              <a:rPr lang="en-US" altLang="en-US" sz="2600" dirty="0">
                <a:solidFill>
                  <a:schemeClr val="accent6">
                    <a:lumMod val="75000"/>
                  </a:schemeClr>
                </a:solidFill>
              </a:rPr>
              <a:t>7</a:t>
            </a:r>
          </a:p>
          <a:p>
            <a:pPr marL="0" indent="0">
              <a:buNone/>
            </a:pPr>
            <a:endParaRPr lang="en-US" sz="2600" dirty="0">
              <a:solidFill>
                <a:srgbClr val="0000FF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2770056" y="2739640"/>
            <a:ext cx="2771931" cy="1028700"/>
          </a:xfrm>
          <a:prstGeom prst="wedgeRoundRectCallout">
            <a:avLst>
              <a:gd name="adj1" fmla="val -51514"/>
              <a:gd name="adj2" fmla="val 8674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 smtClean="0"/>
              <a:t>Function definition</a:t>
            </a:r>
          </a:p>
          <a:p>
            <a:pPr algn="ctr"/>
            <a:r>
              <a:rPr lang="en-US" sz="2200" dirty="0" smtClean="0"/>
              <a:t>(the function will not be executed here)</a:t>
            </a:r>
            <a:endParaRPr lang="en-US" sz="2200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2752567" y="5879807"/>
            <a:ext cx="2508070" cy="415540"/>
          </a:xfrm>
          <a:prstGeom prst="wedgeRoundRectCallout">
            <a:avLst>
              <a:gd name="adj1" fmla="val -51342"/>
              <a:gd name="adj2" fmla="val -12817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 smtClean="0"/>
              <a:t>Function call</a:t>
            </a:r>
            <a:r>
              <a:rPr lang="en-US" sz="2200" dirty="0" smtClean="0"/>
              <a:t> here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2828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Arguments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>
                <a:solidFill>
                  <a:srgbClr val="00B050"/>
                </a:solidFill>
              </a:rPr>
              <a:t>argument</a:t>
            </a:r>
            <a:r>
              <a:rPr lang="en-US" dirty="0"/>
              <a:t> is a value we pass into the </a:t>
            </a: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dirty="0"/>
              <a:t> as its input when we call the function</a:t>
            </a:r>
          </a:p>
          <a:p>
            <a:r>
              <a:rPr lang="en-US" dirty="0"/>
              <a:t>We use </a:t>
            </a:r>
            <a:r>
              <a:rPr lang="en-US" dirty="0">
                <a:solidFill>
                  <a:srgbClr val="00B050"/>
                </a:solidFill>
              </a:rPr>
              <a:t>arguments</a:t>
            </a:r>
            <a:r>
              <a:rPr lang="en-US" dirty="0"/>
              <a:t> so we can direct the </a:t>
            </a: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dirty="0"/>
              <a:t> to do different kinds of work when we call it at different times</a:t>
            </a:r>
          </a:p>
          <a:p>
            <a:r>
              <a:rPr lang="en-US" dirty="0"/>
              <a:t>We put the </a:t>
            </a:r>
            <a:r>
              <a:rPr lang="en-US" dirty="0">
                <a:solidFill>
                  <a:srgbClr val="00B050"/>
                </a:solidFill>
              </a:rPr>
              <a:t>arguments</a:t>
            </a:r>
            <a:r>
              <a:rPr lang="en-US" dirty="0"/>
              <a:t> in parenthesis after the </a:t>
            </a:r>
            <a:r>
              <a:rPr lang="en-US" dirty="0">
                <a:solidFill>
                  <a:srgbClr val="7030A0"/>
                </a:solidFill>
              </a:rPr>
              <a:t>name</a:t>
            </a:r>
            <a:r>
              <a:rPr lang="en-US" dirty="0"/>
              <a:t> of the </a:t>
            </a:r>
            <a:r>
              <a:rPr lang="en-US" dirty="0">
                <a:solidFill>
                  <a:srgbClr val="7030A0"/>
                </a:solidFill>
              </a:rPr>
              <a:t>function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981325" y="6209645"/>
            <a:ext cx="418749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ts val="3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>
              <a:spcBef>
                <a:spcPts val="3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>
              <a:spcBef>
                <a:spcPts val="3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>
              <a:spcBef>
                <a:spcPts val="3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>
              <a:spcBef>
                <a:spcPts val="3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defTabSz="457200" eaLnBrk="0" fontAlgn="base" hangingPunct="0">
              <a:spcBef>
                <a:spcPts val="3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defTabSz="457200" eaLnBrk="0" fontAlgn="base" hangingPunct="0">
              <a:spcBef>
                <a:spcPts val="3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defTabSz="457200" eaLnBrk="0" fontAlgn="base" hangingPunct="0">
              <a:spcBef>
                <a:spcPts val="3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defTabSz="457200" eaLnBrk="0" fontAlgn="base" hangingPunct="0">
              <a:spcBef>
                <a:spcPts val="3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Pct val="171000"/>
              <a:buFontTx/>
              <a:buNone/>
            </a:pPr>
            <a:r>
              <a:rPr lang="en-US" altLang="en-US" sz="3200" dirty="0">
                <a:solidFill>
                  <a:srgbClr val="0000FF"/>
                </a:solidFill>
                <a:latin typeface="+mn-lt"/>
                <a:ea typeface="Gill Sans" charset="0"/>
                <a:cs typeface="Gill Sans" charset="0"/>
              </a:rPr>
              <a:t>big</a:t>
            </a:r>
            <a:r>
              <a:rPr lang="en-US" altLang="en-US" sz="3200" dirty="0">
                <a:solidFill>
                  <a:schemeClr val="accent3">
                    <a:lumMod val="50000"/>
                  </a:schemeClr>
                </a:solidFill>
                <a:latin typeface="+mn-lt"/>
                <a:ea typeface="Gill Sans" charset="0"/>
                <a:cs typeface="Gill Sans" charset="0"/>
              </a:rPr>
              <a:t> </a:t>
            </a:r>
            <a:r>
              <a:rPr lang="en-US" altLang="en-US" sz="3200" dirty="0">
                <a:solidFill>
                  <a:schemeClr val="tx1"/>
                </a:solidFill>
                <a:latin typeface="+mn-lt"/>
                <a:ea typeface="Gill Sans" charset="0"/>
                <a:cs typeface="Gill Sans" charset="0"/>
              </a:rPr>
              <a:t>= </a:t>
            </a:r>
            <a:r>
              <a:rPr lang="en-US" altLang="en-US" sz="3200" dirty="0" smtClean="0">
                <a:solidFill>
                  <a:srgbClr val="7030A0"/>
                </a:solidFill>
                <a:latin typeface="+mn-lt"/>
                <a:ea typeface="Gill Sans" charset="0"/>
                <a:cs typeface="Gill Sans" charset="0"/>
              </a:rPr>
              <a:t>max</a:t>
            </a:r>
            <a:r>
              <a:rPr lang="en-US" altLang="en-US" sz="3200" dirty="0" smtClean="0">
                <a:solidFill>
                  <a:srgbClr val="0070C0"/>
                </a:solidFill>
                <a:latin typeface="+mn-lt"/>
                <a:ea typeface="Gill Sans" charset="0"/>
                <a:cs typeface="Gill Sans" charset="0"/>
              </a:rPr>
              <a:t> </a:t>
            </a:r>
            <a:r>
              <a:rPr lang="en-US" altLang="en-US" sz="3200" dirty="0" smtClean="0">
                <a:solidFill>
                  <a:schemeClr val="tx1"/>
                </a:solidFill>
                <a:latin typeface="+mn-lt"/>
                <a:ea typeface="Gill Sans" charset="0"/>
                <a:cs typeface="Gill Sans" charset="0"/>
              </a:rPr>
              <a:t>(</a:t>
            </a:r>
            <a:r>
              <a:rPr lang="en-US" altLang="en-US" sz="3200" dirty="0" smtClean="0">
                <a:solidFill>
                  <a:srgbClr val="00B050"/>
                </a:solidFill>
                <a:latin typeface="+mn-lt"/>
                <a:ea typeface="Gill Sans" charset="0"/>
                <a:cs typeface="Gill Sans" charset="0"/>
              </a:rPr>
              <a:t>"Hello world"</a:t>
            </a:r>
            <a:r>
              <a:rPr lang="en-US" altLang="en-US" sz="3200" dirty="0" smtClean="0">
                <a:solidFill>
                  <a:schemeClr val="tx1"/>
                </a:solidFill>
                <a:latin typeface="+mn-lt"/>
                <a:ea typeface="Gill Sans" charset="0"/>
                <a:cs typeface="Gill Sans" charset="0"/>
              </a:rPr>
              <a:t>)</a:t>
            </a:r>
            <a:endParaRPr lang="en-US" altLang="en-US" sz="3200" dirty="0">
              <a:solidFill>
                <a:schemeClr val="tx1"/>
              </a:solidFill>
              <a:latin typeface="+mn-lt"/>
              <a:ea typeface="Gill Sans" charset="0"/>
              <a:cs typeface="Gill Sans" charset="0"/>
            </a:endParaRPr>
          </a:p>
        </p:txBody>
      </p:sp>
      <p:cxnSp>
        <p:nvCxnSpPr>
          <p:cNvPr id="10" name="Straight Arrow Connector 9"/>
          <p:cNvCxnSpPr>
            <a:stCxn id="12" idx="2"/>
          </p:cNvCxnSpPr>
          <p:nvPr/>
        </p:nvCxnSpPr>
        <p:spPr>
          <a:xfrm>
            <a:off x="3496962" y="5828972"/>
            <a:ext cx="721022" cy="381000"/>
          </a:xfrm>
          <a:prstGeom prst="straightConnector1">
            <a:avLst/>
          </a:prstGeom>
          <a:ln w="254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3" idx="2"/>
          </p:cNvCxnSpPr>
          <p:nvPr/>
        </p:nvCxnSpPr>
        <p:spPr>
          <a:xfrm flipH="1">
            <a:off x="5741984" y="5829627"/>
            <a:ext cx="1116016" cy="380345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312984" y="5305752"/>
            <a:ext cx="2367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+mn-lt"/>
              </a:rPr>
              <a:t>Function name</a:t>
            </a:r>
            <a:endParaRPr lang="en-US" sz="28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0600" y="5306407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+mn-lt"/>
              </a:rPr>
              <a:t>Argument </a:t>
            </a:r>
            <a:r>
              <a:rPr lang="en-US" sz="2400" dirty="0" smtClean="0">
                <a:latin typeface="+mn-lt"/>
              </a:rPr>
              <a:t>(Actual Parameter)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573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35963" y="1676400"/>
            <a:ext cx="3145437" cy="47529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Program:</a:t>
            </a:r>
          </a:p>
          <a:p>
            <a:pPr marL="0" indent="0">
              <a:buNone/>
            </a:pPr>
            <a:r>
              <a:rPr lang="en-US" sz="2600" dirty="0" err="1"/>
              <a:t>def</a:t>
            </a:r>
            <a:r>
              <a:rPr lang="en-US" sz="2600" dirty="0"/>
              <a:t> </a:t>
            </a:r>
            <a:r>
              <a:rPr lang="en-US" sz="2600" dirty="0" smtClean="0">
                <a:solidFill>
                  <a:srgbClr val="0000FF"/>
                </a:solidFill>
              </a:rPr>
              <a:t>greet</a:t>
            </a:r>
            <a:r>
              <a:rPr lang="en-US" sz="2600" dirty="0" smtClean="0">
                <a:solidFill>
                  <a:srgbClr val="0070C0"/>
                </a:solidFill>
              </a:rPr>
              <a:t> </a:t>
            </a:r>
            <a:r>
              <a:rPr lang="en-US" sz="2600" dirty="0"/>
              <a:t>( </a:t>
            </a:r>
            <a:r>
              <a:rPr lang="en-US" sz="2600" dirty="0" err="1">
                <a:solidFill>
                  <a:schemeClr val="accent5"/>
                </a:solidFill>
              </a:rPr>
              <a:t>lang</a:t>
            </a:r>
            <a:r>
              <a:rPr lang="en-US" sz="2600" dirty="0">
                <a:solidFill>
                  <a:srgbClr val="7030A0"/>
                </a:solidFill>
              </a:rPr>
              <a:t> </a:t>
            </a:r>
            <a:r>
              <a:rPr lang="en-US" sz="2600" dirty="0"/>
              <a:t>):</a:t>
            </a:r>
          </a:p>
          <a:p>
            <a:pPr marL="0" indent="0">
              <a:buNone/>
            </a:pPr>
            <a:r>
              <a:rPr lang="en-US" sz="2600" dirty="0"/>
              <a:t>    if </a:t>
            </a:r>
            <a:r>
              <a:rPr lang="en-US" sz="2600" dirty="0" err="1">
                <a:solidFill>
                  <a:schemeClr val="accent5"/>
                </a:solidFill>
              </a:rPr>
              <a:t>lang</a:t>
            </a:r>
            <a:r>
              <a:rPr lang="en-US" sz="2600" dirty="0">
                <a:solidFill>
                  <a:srgbClr val="7030A0"/>
                </a:solidFill>
              </a:rPr>
              <a:t> </a:t>
            </a:r>
            <a:r>
              <a:rPr lang="en-US" sz="2600" dirty="0"/>
              <a:t>== "</a:t>
            </a:r>
            <a:r>
              <a:rPr lang="en-US" sz="2600" dirty="0" err="1"/>
              <a:t>es</a:t>
            </a:r>
            <a:r>
              <a:rPr lang="en-US" sz="2600" dirty="0"/>
              <a:t>":</a:t>
            </a:r>
          </a:p>
          <a:p>
            <a:pPr marL="0" indent="0">
              <a:buNone/>
            </a:pPr>
            <a:r>
              <a:rPr lang="en-US" sz="2600" dirty="0"/>
              <a:t>        print ("</a:t>
            </a:r>
            <a:r>
              <a:rPr lang="en-US" sz="2600" dirty="0" err="1"/>
              <a:t>Hola</a:t>
            </a:r>
            <a:r>
              <a:rPr lang="en-US" sz="2600" dirty="0"/>
              <a:t>")</a:t>
            </a:r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dirty="0" err="1"/>
              <a:t>elif</a:t>
            </a:r>
            <a:r>
              <a:rPr lang="en-US" sz="2600" dirty="0"/>
              <a:t> </a:t>
            </a:r>
            <a:r>
              <a:rPr lang="en-US" sz="2600" dirty="0" err="1">
                <a:solidFill>
                  <a:schemeClr val="accent5"/>
                </a:solidFill>
              </a:rPr>
              <a:t>lang</a:t>
            </a:r>
            <a:r>
              <a:rPr lang="en-US" sz="2600" dirty="0">
                <a:solidFill>
                  <a:srgbClr val="7030A0"/>
                </a:solidFill>
              </a:rPr>
              <a:t> </a:t>
            </a:r>
            <a:r>
              <a:rPr lang="en-US" sz="2600" dirty="0"/>
              <a:t>== "</a:t>
            </a:r>
            <a:r>
              <a:rPr lang="en-US" sz="2600" dirty="0" err="1"/>
              <a:t>fr</a:t>
            </a:r>
            <a:r>
              <a:rPr lang="en-US" sz="2600" dirty="0"/>
              <a:t>":</a:t>
            </a:r>
          </a:p>
          <a:p>
            <a:pPr marL="0" indent="0">
              <a:buNone/>
            </a:pPr>
            <a:r>
              <a:rPr lang="en-US" sz="2600" dirty="0"/>
              <a:t>        print ("Bonjour")</a:t>
            </a:r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dirty="0" smtClean="0"/>
              <a:t>else: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        print ("Hello</a:t>
            </a:r>
            <a:r>
              <a:rPr lang="en-US" sz="2600" dirty="0" smtClean="0"/>
              <a:t>")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greet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dirty="0"/>
              <a:t>(</a:t>
            </a:r>
            <a:r>
              <a:rPr lang="en-US" sz="2600" dirty="0">
                <a:solidFill>
                  <a:srgbClr val="00B050"/>
                </a:solidFill>
              </a:rPr>
              <a:t>"</a:t>
            </a:r>
            <a:r>
              <a:rPr lang="en-US" sz="2600" dirty="0" err="1">
                <a:solidFill>
                  <a:srgbClr val="00B050"/>
                </a:solidFill>
              </a:rPr>
              <a:t>en</a:t>
            </a:r>
            <a:r>
              <a:rPr lang="en-US" sz="2600" dirty="0" smtClean="0">
                <a:solidFill>
                  <a:srgbClr val="00B050"/>
                </a:solidFill>
              </a:rPr>
              <a:t>"</a:t>
            </a:r>
            <a:r>
              <a:rPr lang="en-US" sz="2600" dirty="0" smtClean="0"/>
              <a:t>)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greet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dirty="0"/>
              <a:t>(</a:t>
            </a:r>
            <a:r>
              <a:rPr lang="en-US" sz="2600" dirty="0">
                <a:solidFill>
                  <a:srgbClr val="00B050"/>
                </a:solidFill>
              </a:rPr>
              <a:t>"</a:t>
            </a:r>
            <a:r>
              <a:rPr lang="en-US" sz="2600" dirty="0" err="1">
                <a:solidFill>
                  <a:srgbClr val="00B050"/>
                </a:solidFill>
              </a:rPr>
              <a:t>es</a:t>
            </a:r>
            <a:r>
              <a:rPr lang="en-US" sz="2600" dirty="0" smtClean="0">
                <a:solidFill>
                  <a:srgbClr val="00B050"/>
                </a:solidFill>
              </a:rPr>
              <a:t>"</a:t>
            </a:r>
            <a:r>
              <a:rPr lang="en-US" sz="2600" dirty="0" smtClean="0"/>
              <a:t>)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greet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dirty="0"/>
              <a:t>(</a:t>
            </a:r>
            <a:r>
              <a:rPr lang="en-US" sz="2600" dirty="0">
                <a:solidFill>
                  <a:srgbClr val="00B050"/>
                </a:solidFill>
              </a:rPr>
              <a:t>"</a:t>
            </a:r>
            <a:r>
              <a:rPr lang="en-US" sz="2600" dirty="0" err="1">
                <a:solidFill>
                  <a:srgbClr val="00B050"/>
                </a:solidFill>
              </a:rPr>
              <a:t>fr</a:t>
            </a:r>
            <a:r>
              <a:rPr lang="en-US" sz="2600" dirty="0" smtClean="0">
                <a:solidFill>
                  <a:srgbClr val="00B050"/>
                </a:solidFill>
              </a:rPr>
              <a:t>"</a:t>
            </a:r>
            <a:r>
              <a:rPr lang="en-US" sz="2600" dirty="0" smtClean="0"/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4600500"/>
            <a:ext cx="1782722" cy="1828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Output:</a:t>
            </a:r>
          </a:p>
          <a:p>
            <a:pPr>
              <a:buSzPct val="171000"/>
            </a:pPr>
            <a:r>
              <a:rPr lang="en-US" sz="2600" dirty="0" smtClean="0">
                <a:solidFill>
                  <a:srgbClr val="0000FF"/>
                </a:solidFill>
              </a:rPr>
              <a:t>Hello</a:t>
            </a:r>
          </a:p>
          <a:p>
            <a:pPr>
              <a:buSzPct val="171000"/>
            </a:pPr>
            <a:r>
              <a:rPr lang="en-US" sz="2600" dirty="0" err="1" smtClean="0">
                <a:solidFill>
                  <a:srgbClr val="0000FF"/>
                </a:solidFill>
              </a:rPr>
              <a:t>Hola</a:t>
            </a:r>
            <a:endParaRPr lang="en-US" sz="2600" dirty="0" smtClean="0">
              <a:solidFill>
                <a:srgbClr val="0000FF"/>
              </a:solidFill>
            </a:endParaRPr>
          </a:p>
          <a:p>
            <a:pPr>
              <a:buSzPct val="171000"/>
            </a:pPr>
            <a:r>
              <a:rPr lang="en-US" sz="2600" dirty="0" smtClean="0">
                <a:solidFill>
                  <a:srgbClr val="0000FF"/>
                </a:solidFill>
              </a:rPr>
              <a:t>Bonjour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200400" y="918171"/>
            <a:ext cx="4191000" cy="457200"/>
          </a:xfrm>
          <a:prstGeom prst="wedgeRoundRectCallout">
            <a:avLst>
              <a:gd name="adj1" fmla="val -71029"/>
              <a:gd name="adj2" fmla="val 223151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smtClean="0"/>
              <a:t>Parameter (Formal Parameter)</a:t>
            </a:r>
            <a:endParaRPr lang="en-US" sz="2200" dirty="0"/>
          </a:p>
        </p:txBody>
      </p:sp>
      <p:sp>
        <p:nvSpPr>
          <p:cNvPr id="17" name="Rounded Rectangular Callout 16"/>
          <p:cNvSpPr/>
          <p:nvPr/>
        </p:nvSpPr>
        <p:spPr>
          <a:xfrm>
            <a:off x="533400" y="1170834"/>
            <a:ext cx="2514600" cy="457200"/>
          </a:xfrm>
          <a:prstGeom prst="wedgeRoundRectCallout">
            <a:avLst>
              <a:gd name="adj1" fmla="val 156"/>
              <a:gd name="adj2" fmla="val 16816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smtClean="0"/>
              <a:t>Function definition</a:t>
            </a:r>
            <a:endParaRPr lang="en-US" sz="2200" dirty="0"/>
          </a:p>
        </p:txBody>
      </p:sp>
      <p:sp>
        <p:nvSpPr>
          <p:cNvPr id="18" name="Rounded Rectangular Callout 17"/>
          <p:cNvSpPr/>
          <p:nvPr/>
        </p:nvSpPr>
        <p:spPr>
          <a:xfrm>
            <a:off x="2272401" y="6185201"/>
            <a:ext cx="1551198" cy="457200"/>
          </a:xfrm>
          <a:prstGeom prst="wedgeRoundRectCallout">
            <a:avLst>
              <a:gd name="adj1" fmla="val -84351"/>
              <a:gd name="adj2" fmla="val -6203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smtClean="0"/>
              <a:t>arguments</a:t>
            </a:r>
            <a:endParaRPr lang="en-US" sz="2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33800" y="1524000"/>
            <a:ext cx="5257800" cy="4905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A </a:t>
            </a:r>
            <a:r>
              <a:rPr lang="en-US" sz="3000" dirty="0">
                <a:solidFill>
                  <a:schemeClr val="accent5"/>
                </a:solidFill>
              </a:rPr>
              <a:t>parameter</a:t>
            </a:r>
            <a:r>
              <a:rPr lang="en-US" sz="3000" dirty="0">
                <a:solidFill>
                  <a:srgbClr val="7030A0"/>
                </a:solidFill>
              </a:rPr>
              <a:t> </a:t>
            </a:r>
            <a:r>
              <a:rPr lang="en-US" sz="3000" dirty="0"/>
              <a:t>is a variable which we use in the </a:t>
            </a:r>
            <a:r>
              <a:rPr lang="en-US" sz="3000" dirty="0">
                <a:solidFill>
                  <a:srgbClr val="7030A0"/>
                </a:solidFill>
              </a:rPr>
              <a:t>function definition </a:t>
            </a:r>
            <a:r>
              <a:rPr lang="en-US" sz="3000" dirty="0" smtClean="0"/>
              <a:t>A parameter </a:t>
            </a:r>
            <a:r>
              <a:rPr lang="en-US" sz="3000" dirty="0"/>
              <a:t>is a “</a:t>
            </a:r>
            <a:r>
              <a:rPr lang="en-US" sz="3000" dirty="0" smtClean="0"/>
              <a:t>handler” </a:t>
            </a:r>
            <a:r>
              <a:rPr lang="en-US" sz="3000" dirty="0"/>
              <a:t>that allows the code in the </a:t>
            </a:r>
            <a:r>
              <a:rPr lang="en-US" sz="3000" dirty="0">
                <a:solidFill>
                  <a:srgbClr val="7030A0"/>
                </a:solidFill>
              </a:rPr>
              <a:t>function</a:t>
            </a:r>
            <a:r>
              <a:rPr lang="en-US" sz="3000" dirty="0"/>
              <a:t> to access the </a:t>
            </a:r>
            <a:r>
              <a:rPr lang="en-US" sz="3000" dirty="0">
                <a:solidFill>
                  <a:srgbClr val="00B050"/>
                </a:solidFill>
              </a:rPr>
              <a:t>arguments</a:t>
            </a:r>
            <a:r>
              <a:rPr lang="en-US" sz="3000" dirty="0"/>
              <a:t> for a particular </a:t>
            </a:r>
            <a:r>
              <a:rPr lang="en-US" sz="3000" dirty="0">
                <a:solidFill>
                  <a:srgbClr val="7030A0"/>
                </a:solidFill>
              </a:rPr>
              <a:t>function</a:t>
            </a:r>
            <a:r>
              <a:rPr lang="en-US" sz="3000" dirty="0"/>
              <a:t> invocation</a:t>
            </a:r>
            <a:endParaRPr lang="en-US" sz="3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21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Default Parameter </a:t>
            </a:r>
            <a:r>
              <a:rPr lang="en-US" dirty="0" smtClean="0"/>
              <a:t>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If </a:t>
            </a:r>
            <a:r>
              <a:rPr lang="en-US" sz="2800" dirty="0" smtClean="0"/>
              <a:t>the </a:t>
            </a:r>
            <a:r>
              <a:rPr lang="en-US" sz="2800" dirty="0"/>
              <a:t>function </a:t>
            </a:r>
            <a:r>
              <a:rPr lang="en-US" sz="2800" dirty="0" smtClean="0"/>
              <a:t>is called without </a:t>
            </a:r>
            <a:r>
              <a:rPr lang="en-US" sz="2800" dirty="0"/>
              <a:t>argument, it uses the default </a:t>
            </a:r>
            <a:r>
              <a:rPr lang="en-US" sz="2800" dirty="0" smtClean="0"/>
              <a:t>value</a:t>
            </a:r>
          </a:p>
          <a:p>
            <a:r>
              <a:rPr lang="en-US" sz="2800" dirty="0" smtClean="0"/>
              <a:t>The following example shows how to use a default parameter value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3739281"/>
            <a:ext cx="5486400" cy="2743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Program:</a:t>
            </a:r>
          </a:p>
          <a:p>
            <a:pPr marL="0" indent="0">
              <a:buNone/>
            </a:pP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800" dirty="0"/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greet</a:t>
            </a:r>
            <a:r>
              <a:rPr lang="en-US" sz="2800" dirty="0" smtClean="0"/>
              <a:t> ( </a:t>
            </a:r>
            <a:r>
              <a:rPr lang="en-US" sz="2800" b="1" dirty="0" smtClean="0">
                <a:solidFill>
                  <a:schemeClr val="tx1"/>
                </a:solidFill>
                <a:cs typeface="Arial" charset="0"/>
              </a:rPr>
              <a:t>region</a:t>
            </a:r>
            <a:r>
              <a:rPr lang="en-US" sz="2800" dirty="0" smtClean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cs typeface="Arial" charset="0"/>
              </a:rPr>
              <a:t>=</a:t>
            </a:r>
            <a:r>
              <a:rPr lang="en-US" sz="2800" dirty="0" smtClean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cs typeface="Arial" charset="0"/>
              </a:rPr>
              <a:t>"Hong Kong" </a:t>
            </a:r>
            <a:r>
              <a:rPr lang="en-US" sz="2800" dirty="0" smtClean="0"/>
              <a:t>):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     </a:t>
            </a:r>
            <a:r>
              <a:rPr lang="en-US" sz="2800" dirty="0" smtClean="0">
                <a:solidFill>
                  <a:srgbClr val="7030A0"/>
                </a:solidFill>
              </a:rPr>
              <a:t>print</a:t>
            </a:r>
            <a:r>
              <a:rPr lang="en-US" sz="2800" dirty="0" smtClean="0"/>
              <a:t> ( </a:t>
            </a:r>
            <a:r>
              <a:rPr lang="en-US" sz="2800" dirty="0" smtClean="0">
                <a:solidFill>
                  <a:srgbClr val="00B050"/>
                </a:solidFill>
              </a:rPr>
              <a:t>"I am from "</a:t>
            </a:r>
            <a:r>
              <a:rPr lang="en-US" sz="2800" dirty="0" smtClean="0"/>
              <a:t> + region )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greet ( </a:t>
            </a:r>
            <a:r>
              <a:rPr lang="en-US" sz="2800" dirty="0" smtClean="0">
                <a:solidFill>
                  <a:srgbClr val="00B050"/>
                </a:solidFill>
              </a:rPr>
              <a:t>"Japan"</a:t>
            </a:r>
            <a:r>
              <a:rPr lang="en-US" sz="2800" dirty="0" smtClean="0"/>
              <a:t> )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greet ( </a:t>
            </a:r>
            <a:r>
              <a:rPr lang="en-US" sz="2800" dirty="0" smtClean="0">
                <a:solidFill>
                  <a:srgbClr val="00B050"/>
                </a:solidFill>
              </a:rPr>
              <a:t>"United States"</a:t>
            </a:r>
            <a:r>
              <a:rPr lang="en-US" sz="2800" dirty="0" smtClean="0"/>
              <a:t> )</a:t>
            </a:r>
          </a:p>
          <a:p>
            <a:pPr marL="0" indent="0">
              <a:buNone/>
            </a:pPr>
            <a:r>
              <a:rPr lang="en-US" sz="2800" dirty="0" smtClean="0"/>
              <a:t>greet ( )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410200" y="4807957"/>
            <a:ext cx="3432464" cy="18207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Output: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I am from Japan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I am from United States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I am from Hong Kong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819400" y="3505200"/>
            <a:ext cx="0" cy="762000"/>
          </a:xfrm>
          <a:prstGeom prst="line">
            <a:avLst/>
          </a:prstGeom>
          <a:ln w="22225">
            <a:solidFill>
              <a:srgbClr val="0000FF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04800" y="3505200"/>
            <a:ext cx="0" cy="2697162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04800" y="3505200"/>
            <a:ext cx="2514600" cy="0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04800" y="6202362"/>
            <a:ext cx="381000" cy="0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97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Multiple Parameters / </a:t>
            </a:r>
            <a:r>
              <a:rPr lang="en-US" dirty="0" smtClean="0"/>
              <a:t>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We can define more than one </a:t>
            </a:r>
            <a:r>
              <a:rPr lang="en-US" sz="2600" dirty="0">
                <a:solidFill>
                  <a:srgbClr val="FF0000"/>
                </a:solidFill>
                <a:cs typeface="Arial" charset="0"/>
              </a:rPr>
              <a:t>parameter</a:t>
            </a:r>
            <a:r>
              <a:rPr lang="en-US" sz="2600" dirty="0"/>
              <a:t> in the function definition</a:t>
            </a:r>
          </a:p>
          <a:p>
            <a:r>
              <a:rPr lang="en-US" sz="2600" dirty="0"/>
              <a:t>We simply add more </a:t>
            </a:r>
            <a:r>
              <a:rPr lang="en-US" sz="2600" dirty="0">
                <a:solidFill>
                  <a:srgbClr val="00B050"/>
                </a:solidFill>
              </a:rPr>
              <a:t>arguments</a:t>
            </a:r>
            <a:r>
              <a:rPr lang="en-US" sz="2600" dirty="0"/>
              <a:t> when we call the </a:t>
            </a:r>
            <a:r>
              <a:rPr lang="en-US" sz="2600" dirty="0">
                <a:solidFill>
                  <a:srgbClr val="0000FF"/>
                </a:solidFill>
              </a:rPr>
              <a:t>function</a:t>
            </a:r>
          </a:p>
          <a:p>
            <a:r>
              <a:rPr lang="en-US" sz="2600" dirty="0"/>
              <a:t>We match the </a:t>
            </a:r>
            <a:r>
              <a:rPr lang="en-US" sz="2600" b="1" dirty="0"/>
              <a:t>number and order </a:t>
            </a:r>
            <a:r>
              <a:rPr lang="en-US" sz="2600" dirty="0"/>
              <a:t>of </a:t>
            </a:r>
            <a:r>
              <a:rPr lang="en-US" sz="2600" dirty="0">
                <a:solidFill>
                  <a:srgbClr val="00B050"/>
                </a:solidFill>
              </a:rPr>
              <a:t>arguments</a:t>
            </a:r>
            <a:r>
              <a:rPr lang="en-US" sz="2600" dirty="0"/>
              <a:t> and </a:t>
            </a:r>
            <a:r>
              <a:rPr lang="en-US" sz="2600" dirty="0">
                <a:solidFill>
                  <a:srgbClr val="FF0000"/>
                </a:solidFill>
                <a:cs typeface="Arial" charset="0"/>
              </a:rPr>
              <a:t>parameters</a:t>
            </a:r>
          </a:p>
          <a:p>
            <a:endParaRPr lang="en-US" sz="2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3808186"/>
            <a:ext cx="3271057" cy="2743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Program:</a:t>
            </a:r>
          </a:p>
          <a:p>
            <a:pPr marL="0" indent="0">
              <a:buNone/>
            </a:pP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800" dirty="0"/>
              <a:t> </a:t>
            </a:r>
            <a:r>
              <a:rPr lang="en-US" sz="2800" dirty="0" err="1">
                <a:solidFill>
                  <a:srgbClr val="0000FF"/>
                </a:solidFill>
              </a:rPr>
              <a:t>addtwo</a:t>
            </a:r>
            <a:r>
              <a:rPr lang="en-US" sz="2800" dirty="0"/>
              <a:t> (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a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b</a:t>
            </a:r>
            <a:r>
              <a:rPr lang="en-US" sz="2800" dirty="0"/>
              <a:t>):</a:t>
            </a:r>
          </a:p>
          <a:p>
            <a:pPr marL="0" indent="0">
              <a:buNone/>
            </a:pPr>
            <a:r>
              <a:rPr lang="en-US" sz="2800" dirty="0"/>
              <a:t>     added = 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a</a:t>
            </a:r>
            <a:r>
              <a:rPr lang="en-US" sz="2800" dirty="0"/>
              <a:t> + 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b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r>
              <a:rPr lang="en-US" sz="2800" dirty="0"/>
              <a:t>    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800" dirty="0"/>
              <a:t> added </a:t>
            </a:r>
          </a:p>
          <a:p>
            <a:pPr marL="0" indent="0">
              <a:buNone/>
            </a:pPr>
            <a:r>
              <a:rPr lang="en-US" sz="2800" dirty="0" smtClean="0"/>
              <a:t>x </a:t>
            </a:r>
            <a:r>
              <a:rPr lang="en-US" sz="2800" dirty="0"/>
              <a:t>= </a:t>
            </a:r>
            <a:r>
              <a:rPr lang="en-US" sz="2800" dirty="0" err="1">
                <a:solidFill>
                  <a:srgbClr val="0000FF"/>
                </a:solidFill>
              </a:rPr>
              <a:t>addtwo</a:t>
            </a:r>
            <a:r>
              <a:rPr lang="en-US" sz="2800" dirty="0"/>
              <a:t> (</a:t>
            </a:r>
            <a:r>
              <a:rPr lang="en-US" sz="2800" dirty="0">
                <a:solidFill>
                  <a:srgbClr val="00B050"/>
                </a:solidFill>
              </a:rPr>
              <a:t>3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B050"/>
                </a:solidFill>
              </a:rPr>
              <a:t>5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7030A0"/>
                </a:solidFill>
              </a:rPr>
              <a:t>print</a:t>
            </a:r>
            <a:r>
              <a:rPr lang="en-US" sz="2800" dirty="0"/>
              <a:t> ( x 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34199" y="3808186"/>
            <a:ext cx="1823259" cy="27274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Output:</a:t>
            </a:r>
          </a:p>
          <a:p>
            <a:pPr marL="0" indent="0">
              <a:buNone/>
            </a:pPr>
            <a:r>
              <a:rPr lang="en-US" sz="2600" dirty="0" smtClean="0">
                <a:solidFill>
                  <a:srgbClr val="0000FF"/>
                </a:solidFill>
              </a:rPr>
              <a:t>8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rgbClr val="0000FF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301172" y="4267200"/>
            <a:ext cx="2871915" cy="1219200"/>
          </a:xfrm>
          <a:prstGeom prst="wedgeRoundRectCallout">
            <a:avLst>
              <a:gd name="adj1" fmla="val 60298"/>
              <a:gd name="adj2" fmla="val 7459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 value returned by function is stored in this variable </a:t>
            </a:r>
            <a:r>
              <a:rPr lang="en-US" sz="2400" b="1" dirty="0" smtClean="0"/>
              <a:t>x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9015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Keyword Arguments (</a:t>
            </a:r>
            <a:r>
              <a:rPr lang="en-US" dirty="0" err="1" smtClean="0"/>
              <a:t>kwargs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Arguments can be send by the </a:t>
            </a:r>
            <a:r>
              <a:rPr lang="en-US" sz="2400" b="1" dirty="0" smtClean="0"/>
              <a:t>key = value </a:t>
            </a:r>
            <a:r>
              <a:rPr lang="en-US" sz="2400" dirty="0" smtClean="0"/>
              <a:t>syntax</a:t>
            </a:r>
          </a:p>
          <a:p>
            <a:r>
              <a:rPr lang="en-US" sz="2400" dirty="0" smtClean="0"/>
              <a:t>The order of the arguments does not matter with keyword arguments</a:t>
            </a:r>
          </a:p>
          <a:p>
            <a:r>
              <a:rPr lang="en-US" sz="2400" dirty="0" smtClean="0"/>
              <a:t>The phrase Keyword Arguments are often shortened to </a:t>
            </a:r>
            <a:r>
              <a:rPr lang="en-US" sz="2400" b="1" dirty="0" err="1" smtClean="0"/>
              <a:t>kwargs</a:t>
            </a:r>
            <a:r>
              <a:rPr lang="en-US" sz="2400" dirty="0" smtClean="0"/>
              <a:t> in Python documentations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0999" y="3643086"/>
            <a:ext cx="6560473" cy="306251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quadratic</a:t>
            </a:r>
            <a:r>
              <a:rPr lang="en-US" sz="2400" dirty="0" smtClean="0">
                <a:solidFill>
                  <a:schemeClr val="tx1"/>
                </a:solidFill>
              </a:rPr>
              <a:t> ( </a:t>
            </a:r>
            <a:r>
              <a:rPr lang="en-US" sz="2400" dirty="0" smtClean="0">
                <a:solidFill>
                  <a:srgbClr val="FF0000"/>
                </a:solidFill>
              </a:rPr>
              <a:t>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>
                <a:solidFill>
                  <a:srgbClr val="0000FF"/>
                </a:solidFill>
              </a:rPr>
              <a:t>b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rgbClr val="006600"/>
                </a:solidFill>
              </a:rPr>
              <a:t>c</a:t>
            </a:r>
            <a:r>
              <a:rPr lang="en-US" sz="2400" dirty="0" smtClean="0">
                <a:solidFill>
                  <a:schemeClr val="tx1"/>
                </a:solidFill>
              </a:rPr>
              <a:t> ):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x1 = </a:t>
            </a:r>
            <a:r>
              <a:rPr lang="en-US" sz="2400" dirty="0" smtClean="0">
                <a:solidFill>
                  <a:schemeClr val="tx1"/>
                </a:solidFill>
              </a:rPr>
              <a:t>- b </a:t>
            </a:r>
            <a:r>
              <a:rPr lang="en-US" sz="2400" dirty="0">
                <a:solidFill>
                  <a:schemeClr val="tx1"/>
                </a:solidFill>
              </a:rPr>
              <a:t>/ (</a:t>
            </a:r>
            <a:r>
              <a:rPr lang="en-US" sz="2400" dirty="0" smtClean="0">
                <a:solidFill>
                  <a:schemeClr val="tx1"/>
                </a:solidFill>
              </a:rPr>
              <a:t>2 * a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x2 = </a:t>
            </a:r>
            <a:r>
              <a:rPr lang="en-US" sz="2400" dirty="0" smtClean="0">
                <a:solidFill>
                  <a:schemeClr val="tx1"/>
                </a:solidFill>
              </a:rPr>
              <a:t>( b ** 2 – 4 * a *c ) ** 0.5 </a:t>
            </a:r>
            <a:r>
              <a:rPr lang="en-US" sz="2400" dirty="0">
                <a:solidFill>
                  <a:schemeClr val="tx1"/>
                </a:solidFill>
              </a:rPr>
              <a:t>/ </a:t>
            </a:r>
            <a:r>
              <a:rPr lang="en-US" sz="2400" dirty="0" smtClean="0">
                <a:solidFill>
                  <a:schemeClr val="tx1"/>
                </a:solidFill>
              </a:rPr>
              <a:t>( 2 * a 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( x1 </a:t>
            </a:r>
            <a:r>
              <a:rPr lang="en-US" sz="2400" dirty="0">
                <a:solidFill>
                  <a:schemeClr val="tx1"/>
                </a:solidFill>
              </a:rPr>
              <a:t>+ </a:t>
            </a:r>
            <a:r>
              <a:rPr lang="en-US" sz="2400" dirty="0" smtClean="0">
                <a:solidFill>
                  <a:schemeClr val="tx1"/>
                </a:solidFill>
              </a:rPr>
              <a:t>x2 ), ( x1 </a:t>
            </a:r>
            <a:r>
              <a:rPr lang="en-US" sz="2400" dirty="0">
                <a:solidFill>
                  <a:schemeClr val="tx1"/>
                </a:solidFill>
              </a:rPr>
              <a:t>- </a:t>
            </a:r>
            <a:r>
              <a:rPr lang="en-US" sz="2400" dirty="0" smtClean="0">
                <a:solidFill>
                  <a:schemeClr val="tx1"/>
                </a:solidFill>
              </a:rPr>
              <a:t>x2 )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>
                <a:solidFill>
                  <a:schemeClr val="tx1"/>
                </a:solidFill>
              </a:rPr>
              <a:t> ( quadratic ( </a:t>
            </a:r>
            <a:r>
              <a:rPr lang="en-US" sz="2400" dirty="0" smtClean="0">
                <a:solidFill>
                  <a:srgbClr val="FF0000"/>
                </a:solidFill>
              </a:rPr>
              <a:t>1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>
                <a:solidFill>
                  <a:srgbClr val="0000FF"/>
                </a:solidFill>
              </a:rPr>
              <a:t>3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rgbClr val="006600"/>
                </a:solidFill>
              </a:rPr>
              <a:t>2</a:t>
            </a:r>
            <a:r>
              <a:rPr lang="en-US" sz="2400" dirty="0" smtClean="0">
                <a:solidFill>
                  <a:schemeClr val="tx1"/>
                </a:solidFill>
              </a:rPr>
              <a:t> ) 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>
                <a:solidFill>
                  <a:schemeClr val="tx1"/>
                </a:solidFill>
              </a:rPr>
              <a:t> ( quadratic ( </a:t>
            </a:r>
            <a:r>
              <a:rPr lang="en-US" sz="2400" dirty="0" smtClean="0">
                <a:solidFill>
                  <a:srgbClr val="006600"/>
                </a:solidFill>
              </a:rPr>
              <a:t>c = 2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 = 3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a = 1</a:t>
            </a:r>
            <a:r>
              <a:rPr lang="en-US" sz="2400" dirty="0" smtClean="0">
                <a:solidFill>
                  <a:schemeClr val="tx1"/>
                </a:solidFill>
              </a:rPr>
              <a:t> ) 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>
                <a:solidFill>
                  <a:schemeClr val="tx1"/>
                </a:solidFill>
              </a:rPr>
              <a:t> ( quadratic ( </a:t>
            </a:r>
            <a:r>
              <a:rPr lang="en-US" sz="2400" dirty="0" smtClean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>
                <a:solidFill>
                  <a:srgbClr val="0000FF"/>
                </a:solidFill>
              </a:rPr>
              <a:t>3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smtClean="0">
                <a:solidFill>
                  <a:srgbClr val="006600"/>
                </a:solidFill>
              </a:rPr>
              <a:t>1</a:t>
            </a:r>
            <a:r>
              <a:rPr lang="en-US" sz="2400" dirty="0" smtClean="0">
                <a:solidFill>
                  <a:schemeClr val="tx1"/>
                </a:solidFill>
              </a:rPr>
              <a:t> ) 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93873" y="3643086"/>
            <a:ext cx="1823259" cy="17845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600" b="1" u="sng" dirty="0" smtClean="0"/>
              <a:t>Output: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(-1.0, -2.0)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(-1.0, -2.0)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(-0.5, -1.0)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rgbClr val="0000FF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4470400" y="3367050"/>
            <a:ext cx="2325923" cy="1052550"/>
          </a:xfrm>
          <a:prstGeom prst="wedgeRoundRectCallout">
            <a:avLst>
              <a:gd name="adj1" fmla="val -21422"/>
              <a:gd name="adj2" fmla="val 3649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same output irrespective to </a:t>
            </a:r>
            <a:r>
              <a:rPr lang="en-US" sz="2000" dirty="0" smtClean="0"/>
              <a:t>the order of arguments</a:t>
            </a:r>
            <a:endParaRPr lang="en-US" sz="2000" b="1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6620342" y="5889984"/>
            <a:ext cx="2120809" cy="808907"/>
          </a:xfrm>
          <a:prstGeom prst="wedgeRoundRectCallout">
            <a:avLst>
              <a:gd name="adj1" fmla="val -21422"/>
              <a:gd name="adj2" fmla="val 3649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Arguments without keywords</a:t>
            </a:r>
            <a:endParaRPr lang="en-US" sz="2000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810000" y="6429300"/>
            <a:ext cx="2810342" cy="0"/>
          </a:xfrm>
          <a:prstGeom prst="straightConnector1">
            <a:avLst/>
          </a:prstGeom>
          <a:ln>
            <a:tailEnd type="triangle" w="lg" len="lg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 rot="5400000">
            <a:off x="5026073" y="4687204"/>
            <a:ext cx="1676400" cy="1141192"/>
          </a:xfrm>
          <a:prstGeom prst="bentConnector3">
            <a:avLst>
              <a:gd name="adj1" fmla="val 100000"/>
            </a:avLst>
          </a:prstGeom>
          <a:ln>
            <a:tailEnd type="triangle" w="lg" len="lg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2" name="Rounded Rectangular Callout 21"/>
          <p:cNvSpPr/>
          <p:nvPr/>
        </p:nvSpPr>
        <p:spPr>
          <a:xfrm>
            <a:off x="4233893" y="5174343"/>
            <a:ext cx="2119568" cy="366485"/>
          </a:xfrm>
          <a:prstGeom prst="wedgeRoundRectCallout">
            <a:avLst>
              <a:gd name="adj1" fmla="val -58721"/>
              <a:gd name="adj2" fmla="val 790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Return multiple values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1489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Keyword Arguments in print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Python's </a:t>
            </a:r>
            <a:r>
              <a:rPr lang="en-US" dirty="0"/>
              <a:t>print() function</a:t>
            </a:r>
            <a:r>
              <a:rPr lang="en-US" dirty="0" smtClean="0"/>
              <a:t> comes with a parameter called "end". By default, the value of this parameter is "\n", i.e. the new line character.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3249593"/>
            <a:ext cx="4350674" cy="23892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print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( </a:t>
            </a:r>
            <a:r>
              <a:rPr lang="en-US" sz="2800" dirty="0" smtClean="0">
                <a:solidFill>
                  <a:srgbClr val="008000"/>
                </a:solidFill>
              </a:rPr>
              <a:t>"Hello"</a:t>
            </a:r>
            <a:r>
              <a:rPr lang="en-US" sz="2800" dirty="0" smtClean="0">
                <a:solidFill>
                  <a:schemeClr val="tx1"/>
                </a:solidFill>
              </a:rPr>
              <a:t>, end = </a:t>
            </a:r>
            <a:r>
              <a:rPr lang="en-US" sz="2800" dirty="0" smtClean="0">
                <a:solidFill>
                  <a:srgbClr val="008000"/>
                </a:solidFill>
              </a:rPr>
              <a:t>" "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print</a:t>
            </a:r>
            <a:r>
              <a:rPr lang="en-US" sz="2800" dirty="0" smtClean="0">
                <a:solidFill>
                  <a:schemeClr val="tx1"/>
                </a:solidFill>
              </a:rPr>
              <a:t> ( </a:t>
            </a:r>
            <a:r>
              <a:rPr lang="en-US" sz="2800" dirty="0" smtClean="0">
                <a:solidFill>
                  <a:srgbClr val="008000"/>
                </a:solidFill>
              </a:rPr>
              <a:t>"World"</a:t>
            </a:r>
            <a:r>
              <a:rPr lang="en-US" sz="2800" dirty="0" smtClean="0">
                <a:solidFill>
                  <a:schemeClr val="tx1"/>
                </a:solidFill>
              </a:rPr>
              <a:t>, end = </a:t>
            </a:r>
            <a:r>
              <a:rPr lang="en-US" sz="2800" dirty="0" smtClean="0">
                <a:solidFill>
                  <a:srgbClr val="008000"/>
                </a:solidFill>
              </a:rPr>
              <a:t>"\n"</a:t>
            </a:r>
            <a:r>
              <a:rPr lang="en-US" sz="2800" dirty="0" smtClean="0">
                <a:solidFill>
                  <a:schemeClr val="tx1"/>
                </a:solidFill>
              </a:rPr>
              <a:t> )</a:t>
            </a: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i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rgbClr val="7030A0"/>
                </a:solidFill>
              </a:rPr>
              <a:t>range</a:t>
            </a:r>
            <a:r>
              <a:rPr lang="en-US" sz="2800" dirty="0" smtClean="0">
                <a:solidFill>
                  <a:schemeClr val="tx1"/>
                </a:solidFill>
              </a:rPr>
              <a:t> (5):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       </a:t>
            </a:r>
            <a:r>
              <a:rPr lang="en-US" sz="2800" dirty="0" smtClean="0">
                <a:solidFill>
                  <a:srgbClr val="7030A0"/>
                </a:solidFill>
              </a:rPr>
              <a:t>print</a:t>
            </a:r>
            <a:r>
              <a:rPr lang="en-US" sz="2800" dirty="0" smtClean="0">
                <a:solidFill>
                  <a:schemeClr val="tx1"/>
                </a:solidFill>
              </a:rPr>
              <a:t> ( </a:t>
            </a:r>
            <a:r>
              <a:rPr lang="en-US" sz="2800" dirty="0" err="1" smtClean="0">
                <a:solidFill>
                  <a:schemeClr val="tx1"/>
                </a:solidFill>
              </a:rPr>
              <a:t>i</a:t>
            </a:r>
            <a:r>
              <a:rPr lang="en-US" sz="2800" dirty="0" smtClean="0">
                <a:solidFill>
                  <a:schemeClr val="tx1"/>
                </a:solidFill>
              </a:rPr>
              <a:t>, end = </a:t>
            </a:r>
            <a:r>
              <a:rPr lang="en-US" sz="2800" dirty="0" smtClean="0">
                <a:solidFill>
                  <a:srgbClr val="008000"/>
                </a:solidFill>
              </a:rPr>
              <a:t>", "</a:t>
            </a:r>
            <a:r>
              <a:rPr lang="en-US" sz="2800" dirty="0" smtClean="0">
                <a:solidFill>
                  <a:schemeClr val="tx1"/>
                </a:solidFill>
              </a:rPr>
              <a:t> 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7805" y="3257222"/>
            <a:ext cx="3042459" cy="154337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800" b="1" u="sng" dirty="0" smtClean="0"/>
              <a:t>Output: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Hello World</a:t>
            </a:r>
          </a:p>
          <a:p>
            <a:pPr marL="0" indent="0">
              <a:buNone/>
            </a:pPr>
            <a:r>
              <a:rPr lang="en-US" altLang="en-US" sz="2800" dirty="0" smtClean="0">
                <a:solidFill>
                  <a:srgbClr val="0000FF"/>
                </a:solidFill>
              </a:rPr>
              <a:t>0, 1, 2, 3, 4, 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54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Arbitrary Arguments, *</a:t>
            </a:r>
            <a:r>
              <a:rPr lang="en-US" dirty="0" err="1" smtClean="0"/>
              <a:t>args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If the number of </a:t>
            </a:r>
            <a:r>
              <a:rPr lang="en-US" sz="2400" dirty="0"/>
              <a:t>arguments that will be passed into </a:t>
            </a:r>
            <a:r>
              <a:rPr lang="en-US" sz="2400" dirty="0" smtClean="0"/>
              <a:t>a function is not yet known, </a:t>
            </a:r>
            <a:r>
              <a:rPr lang="en-US" sz="2400" dirty="0"/>
              <a:t>add a </a:t>
            </a:r>
            <a:r>
              <a:rPr lang="en-US" sz="2400" dirty="0" smtClean="0"/>
              <a:t>asterisk: * </a:t>
            </a:r>
            <a:r>
              <a:rPr lang="en-US" sz="2400" dirty="0"/>
              <a:t>before the parameter name in the function definition.</a:t>
            </a:r>
          </a:p>
          <a:p>
            <a:r>
              <a:rPr lang="en-US" sz="2400" dirty="0" smtClean="0"/>
              <a:t>This </a:t>
            </a:r>
            <a:r>
              <a:rPr lang="en-US" sz="2400" dirty="0"/>
              <a:t>way the function will receive a </a:t>
            </a:r>
            <a:r>
              <a:rPr lang="en-US" sz="2400" b="1" dirty="0"/>
              <a:t>tuple of arguments</a:t>
            </a:r>
            <a:r>
              <a:rPr lang="en-US" sz="2400" dirty="0"/>
              <a:t>, and </a:t>
            </a:r>
            <a:r>
              <a:rPr lang="en-US" sz="2400" dirty="0" smtClean="0"/>
              <a:t>the items can be accessed accordingly.</a:t>
            </a:r>
          </a:p>
          <a:p>
            <a:r>
              <a:rPr lang="en-US" sz="2400" dirty="0" smtClean="0"/>
              <a:t>Details related to collection and tuples will be discussed later.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7868" y="3954879"/>
            <a:ext cx="7088332" cy="2743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average</a:t>
            </a:r>
            <a:r>
              <a:rPr lang="en-US" sz="2400" dirty="0" smtClean="0">
                <a:solidFill>
                  <a:schemeClr val="tx1"/>
                </a:solidFill>
              </a:rPr>
              <a:t> ( *numbers ) :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total = 0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n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numbers :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    total += </a:t>
            </a:r>
            <a:r>
              <a:rPr lang="en-US" sz="2400" dirty="0" smtClean="0">
                <a:solidFill>
                  <a:schemeClr val="tx1"/>
                </a:solidFill>
              </a:rPr>
              <a:t>n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</a:t>
            </a: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>
                <a:solidFill>
                  <a:schemeClr val="tx1"/>
                </a:solidFill>
              </a:rPr>
              <a:t> ( 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>
                <a:solidFill>
                  <a:srgbClr val="00B050"/>
                </a:solidFill>
              </a:rPr>
              <a:t>The average is "</a:t>
            </a:r>
            <a:r>
              <a:rPr lang="en-US" sz="2400" dirty="0">
                <a:solidFill>
                  <a:schemeClr val="tx1"/>
                </a:solidFill>
              </a:rPr>
              <a:t> + </a:t>
            </a:r>
            <a:r>
              <a:rPr lang="en-US" sz="2400" dirty="0" err="1" smtClean="0">
                <a:solidFill>
                  <a:srgbClr val="7030A0"/>
                </a:solidFill>
              </a:rPr>
              <a:t>str</a:t>
            </a:r>
            <a:r>
              <a:rPr lang="en-US" sz="2400" dirty="0" smtClean="0">
                <a:solidFill>
                  <a:schemeClr val="tx1"/>
                </a:solidFill>
              </a:rPr>
              <a:t> ( total </a:t>
            </a:r>
            <a:r>
              <a:rPr lang="en-US" sz="2400" dirty="0">
                <a:solidFill>
                  <a:schemeClr val="tx1"/>
                </a:solidFill>
              </a:rPr>
              <a:t>/ </a:t>
            </a:r>
            <a:r>
              <a:rPr lang="en-US" sz="2400" dirty="0" err="1" smtClean="0">
                <a:solidFill>
                  <a:srgbClr val="7030A0"/>
                </a:solidFill>
              </a:rPr>
              <a:t>len</a:t>
            </a:r>
            <a:r>
              <a:rPr lang="en-US" sz="2400" dirty="0" smtClean="0">
                <a:solidFill>
                  <a:schemeClr val="tx1"/>
                </a:solidFill>
              </a:rPr>
              <a:t> (</a:t>
            </a:r>
            <a:r>
              <a:rPr lang="en-US" sz="2400" dirty="0">
                <a:solidFill>
                  <a:schemeClr val="tx1"/>
                </a:solidFill>
              </a:rPr>
              <a:t>numbers</a:t>
            </a:r>
            <a:r>
              <a:rPr lang="en-US" sz="2400" dirty="0" smtClean="0">
                <a:solidFill>
                  <a:schemeClr val="tx1"/>
                </a:solidFill>
              </a:rPr>
              <a:t>) ) 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average ( 3</a:t>
            </a:r>
            <a:r>
              <a:rPr lang="en-US" sz="2400" dirty="0">
                <a:solidFill>
                  <a:schemeClr val="tx1"/>
                </a:solidFill>
              </a:rPr>
              <a:t>, 5, 16, 29, 82, </a:t>
            </a:r>
            <a:r>
              <a:rPr lang="en-US" sz="2400" dirty="0" smtClean="0">
                <a:solidFill>
                  <a:schemeClr val="tx1"/>
                </a:solidFill>
              </a:rPr>
              <a:t>92 )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00" y="4735173"/>
            <a:ext cx="3880658" cy="90362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The average is 37.8333336</a:t>
            </a:r>
            <a:endParaRPr lang="en-US" altLang="en-US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4267200" y="3985458"/>
            <a:ext cx="4314824" cy="514011"/>
          </a:xfrm>
          <a:prstGeom prst="wedgeRoundRectCallout">
            <a:avLst>
              <a:gd name="adj1" fmla="val -64100"/>
              <a:gd name="adj2" fmla="val 4211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No Limitation in number of arguments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7080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Arbitrary Keyword Arguments, **</a:t>
            </a:r>
            <a:r>
              <a:rPr lang="en-US" dirty="0" err="1" smtClean="0"/>
              <a:t>kwargs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the number of </a:t>
            </a:r>
            <a:r>
              <a:rPr lang="en-US" dirty="0" smtClean="0"/>
              <a:t>keyword arguments </a:t>
            </a:r>
            <a:r>
              <a:rPr lang="en-US" dirty="0"/>
              <a:t>that will be passed into a function is not yet known, add </a:t>
            </a:r>
            <a:r>
              <a:rPr lang="en-US" dirty="0" smtClean="0"/>
              <a:t>two asterisk: ** </a:t>
            </a:r>
            <a:r>
              <a:rPr lang="en-US" dirty="0"/>
              <a:t>before the parameter name in the function definition.</a:t>
            </a:r>
          </a:p>
          <a:p>
            <a:r>
              <a:rPr lang="en-US" dirty="0"/>
              <a:t>This way the function will receive a </a:t>
            </a:r>
            <a:r>
              <a:rPr lang="en-US" b="1" dirty="0" smtClean="0"/>
              <a:t>dictionary </a:t>
            </a:r>
            <a:r>
              <a:rPr lang="en-US" b="1" dirty="0"/>
              <a:t>of arguments</a:t>
            </a:r>
            <a:r>
              <a:rPr lang="en-US" dirty="0"/>
              <a:t>, and the items can be accessed accordingly.</a:t>
            </a:r>
          </a:p>
          <a:p>
            <a:r>
              <a:rPr lang="en-US" dirty="0"/>
              <a:t>Details related to collection and </a:t>
            </a:r>
            <a:r>
              <a:rPr lang="en-US" dirty="0" smtClean="0"/>
              <a:t>dictionary </a:t>
            </a:r>
            <a:r>
              <a:rPr lang="en-US" dirty="0"/>
              <a:t>will be discussed later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64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Arbitrary Keyword Arguments, </a:t>
            </a:r>
            <a:r>
              <a:rPr lang="en-US" dirty="0" smtClean="0"/>
              <a:t>**</a:t>
            </a:r>
            <a:r>
              <a:rPr lang="en-US" dirty="0" err="1" smtClean="0"/>
              <a:t>kwargs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0999" y="2667000"/>
            <a:ext cx="5181601" cy="3810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0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intro</a:t>
            </a:r>
            <a:r>
              <a:rPr lang="en-US" sz="2000" dirty="0" smtClean="0">
                <a:solidFill>
                  <a:schemeClr val="tx1"/>
                </a:solidFill>
              </a:rPr>
              <a:t> (**</a:t>
            </a:r>
            <a:r>
              <a:rPr lang="en-US" sz="2000" dirty="0">
                <a:solidFill>
                  <a:schemeClr val="tx1"/>
                </a:solidFill>
              </a:rPr>
              <a:t>data):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>
                <a:solidFill>
                  <a:srgbClr val="7030A0"/>
                </a:solidFill>
              </a:rPr>
              <a:t>print</a:t>
            </a:r>
            <a:r>
              <a:rPr lang="en-US" sz="2000" dirty="0">
                <a:solidFill>
                  <a:schemeClr val="tx1"/>
                </a:solidFill>
              </a:rPr>
              <a:t>(</a:t>
            </a:r>
            <a:r>
              <a:rPr lang="en-US" sz="2000" dirty="0">
                <a:solidFill>
                  <a:srgbClr val="00B050"/>
                </a:solidFill>
              </a:rPr>
              <a:t>"\</a:t>
            </a:r>
            <a:r>
              <a:rPr lang="en-US" sz="2000" dirty="0" err="1">
                <a:solidFill>
                  <a:srgbClr val="00B050"/>
                </a:solidFill>
              </a:rPr>
              <a:t>nData</a:t>
            </a:r>
            <a:r>
              <a:rPr lang="en-US" sz="2000" dirty="0">
                <a:solidFill>
                  <a:srgbClr val="00B050"/>
                </a:solidFill>
              </a:rPr>
              <a:t> type of argument</a:t>
            </a:r>
            <a:r>
              <a:rPr lang="en-US" sz="2000" dirty="0" smtClean="0">
                <a:solidFill>
                  <a:srgbClr val="00B050"/>
                </a:solidFill>
              </a:rPr>
              <a:t>:"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smtClean="0">
                <a:solidFill>
                  <a:srgbClr val="7030A0"/>
                </a:solidFill>
              </a:rPr>
              <a:t>type</a:t>
            </a:r>
            <a:r>
              <a:rPr lang="en-US" sz="2000" dirty="0" smtClean="0">
                <a:solidFill>
                  <a:schemeClr val="tx1"/>
                </a:solidFill>
              </a:rPr>
              <a:t>(data</a:t>
            </a:r>
            <a:r>
              <a:rPr lang="en-US" sz="2000" dirty="0">
                <a:solidFill>
                  <a:schemeClr val="tx1"/>
                </a:solidFill>
              </a:rPr>
              <a:t>))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2000" dirty="0">
                <a:solidFill>
                  <a:schemeClr val="tx1"/>
                </a:solidFill>
              </a:rPr>
              <a:t> key, value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data.items</a:t>
            </a:r>
            <a:r>
              <a:rPr lang="en-US" sz="2000" dirty="0" smtClean="0">
                <a:solidFill>
                  <a:schemeClr val="tx1"/>
                </a:solidFill>
              </a:rPr>
              <a:t>() :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    </a:t>
            </a:r>
            <a:r>
              <a:rPr lang="en-US" sz="2000" dirty="0" smtClean="0">
                <a:solidFill>
                  <a:srgbClr val="7030A0"/>
                </a:solidFill>
              </a:rPr>
              <a:t>print</a:t>
            </a:r>
            <a:r>
              <a:rPr lang="en-US" sz="2000" dirty="0" smtClean="0">
                <a:solidFill>
                  <a:schemeClr val="tx1"/>
                </a:solidFill>
              </a:rPr>
              <a:t>(key, </a:t>
            </a:r>
            <a:r>
              <a:rPr lang="en-US" sz="2000" dirty="0" smtClean="0">
                <a:solidFill>
                  <a:srgbClr val="00B050"/>
                </a:solidFill>
              </a:rPr>
              <a:t>"is"</a:t>
            </a:r>
            <a:r>
              <a:rPr lang="en-US" sz="2000" dirty="0" smtClean="0">
                <a:solidFill>
                  <a:schemeClr val="tx1"/>
                </a:solidFill>
              </a:rPr>
              <a:t>, value)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intro(</a:t>
            </a:r>
            <a:r>
              <a:rPr lang="en-US" sz="2000" dirty="0" err="1">
                <a:solidFill>
                  <a:schemeClr val="tx1"/>
                </a:solidFill>
              </a:rPr>
              <a:t>Firstname</a:t>
            </a:r>
            <a:r>
              <a:rPr lang="en-US" sz="2000" dirty="0">
                <a:solidFill>
                  <a:schemeClr val="tx1"/>
                </a:solidFill>
              </a:rPr>
              <a:t>=</a:t>
            </a:r>
            <a:r>
              <a:rPr lang="en-US" sz="2000" dirty="0">
                <a:solidFill>
                  <a:srgbClr val="00B050"/>
                </a:solidFill>
              </a:rPr>
              <a:t>"Kelvin"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Lastname</a:t>
            </a:r>
            <a:r>
              <a:rPr lang="en-US" sz="2000" dirty="0">
                <a:solidFill>
                  <a:schemeClr val="tx1"/>
                </a:solidFill>
              </a:rPr>
              <a:t>=</a:t>
            </a:r>
            <a:r>
              <a:rPr lang="en-US" sz="2000" dirty="0">
                <a:solidFill>
                  <a:srgbClr val="00B050"/>
                </a:solidFill>
              </a:rPr>
              <a:t>"Yip"</a:t>
            </a:r>
            <a:r>
              <a:rPr lang="en-US" sz="2000" dirty="0">
                <a:solidFill>
                  <a:schemeClr val="tx1"/>
                </a:solidFill>
              </a:rPr>
              <a:t>, Age=28, Phone=25952537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intro(</a:t>
            </a:r>
            <a:r>
              <a:rPr lang="en-US" sz="2000" dirty="0" err="1">
                <a:solidFill>
                  <a:schemeClr val="tx1"/>
                </a:solidFill>
              </a:rPr>
              <a:t>Firstname</a:t>
            </a:r>
            <a:r>
              <a:rPr lang="en-US" sz="2000" dirty="0">
                <a:solidFill>
                  <a:schemeClr val="tx1"/>
                </a:solidFill>
              </a:rPr>
              <a:t>=</a:t>
            </a:r>
            <a:r>
              <a:rPr lang="en-US" sz="2000" dirty="0">
                <a:solidFill>
                  <a:srgbClr val="00B050"/>
                </a:solidFill>
              </a:rPr>
              <a:t>"Cow"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Lastname</a:t>
            </a:r>
            <a:r>
              <a:rPr lang="en-US" sz="2000" dirty="0">
                <a:solidFill>
                  <a:schemeClr val="tx1"/>
                </a:solidFill>
              </a:rPr>
              <a:t>=</a:t>
            </a:r>
            <a:r>
              <a:rPr lang="en-US" sz="2000" dirty="0">
                <a:solidFill>
                  <a:srgbClr val="00B050"/>
                </a:solidFill>
              </a:rPr>
              <a:t>"Leung"</a:t>
            </a:r>
            <a:r>
              <a:rPr lang="en-US" sz="2000" dirty="0">
                <a:solidFill>
                  <a:schemeClr val="tx1"/>
                </a:solidFill>
              </a:rPr>
              <a:t>, Email=</a:t>
            </a:r>
            <a:r>
              <a:rPr lang="en-US" sz="2000" dirty="0">
                <a:solidFill>
                  <a:srgbClr val="00B050"/>
                </a:solidFill>
              </a:rPr>
              <a:t>"cowleung@nomail.com"</a:t>
            </a:r>
            <a:r>
              <a:rPr lang="en-US" sz="2000" dirty="0">
                <a:solidFill>
                  <a:schemeClr val="tx1"/>
                </a:solidFill>
              </a:rPr>
              <a:t>, Phone=98765432)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0" y="1828800"/>
            <a:ext cx="3124200" cy="464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000" b="1" u="sng" dirty="0" smtClean="0"/>
              <a:t>Output: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Data type of argument: &lt;class '</a:t>
            </a:r>
            <a:r>
              <a:rPr lang="en-US" sz="2000" dirty="0" err="1">
                <a:solidFill>
                  <a:srgbClr val="0000FF"/>
                </a:solidFill>
              </a:rPr>
              <a:t>dict</a:t>
            </a:r>
            <a:r>
              <a:rPr lang="en-US" sz="2000" dirty="0">
                <a:solidFill>
                  <a:srgbClr val="0000FF"/>
                </a:solidFill>
              </a:rPr>
              <a:t>'&gt;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</a:rPr>
              <a:t>Firstname</a:t>
            </a:r>
            <a:r>
              <a:rPr lang="en-US" sz="2000" dirty="0">
                <a:solidFill>
                  <a:srgbClr val="0000FF"/>
                </a:solidFill>
              </a:rPr>
              <a:t> is Kelvin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</a:rPr>
              <a:t>Lastname</a:t>
            </a:r>
            <a:r>
              <a:rPr lang="en-US" sz="2000" dirty="0">
                <a:solidFill>
                  <a:srgbClr val="0000FF"/>
                </a:solidFill>
              </a:rPr>
              <a:t> is Yip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Age is 28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Phone is 25952537</a:t>
            </a:r>
          </a:p>
          <a:p>
            <a:pPr marL="0" indent="0">
              <a:buNone/>
            </a:pPr>
            <a:endParaRPr lang="en-US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Data type of argument: &lt;class '</a:t>
            </a:r>
            <a:r>
              <a:rPr lang="en-US" sz="2000" dirty="0" err="1">
                <a:solidFill>
                  <a:srgbClr val="0000FF"/>
                </a:solidFill>
              </a:rPr>
              <a:t>dict</a:t>
            </a:r>
            <a:r>
              <a:rPr lang="en-US" sz="2000" dirty="0">
                <a:solidFill>
                  <a:srgbClr val="0000FF"/>
                </a:solidFill>
              </a:rPr>
              <a:t>'&gt;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</a:rPr>
              <a:t>Firstname</a:t>
            </a:r>
            <a:r>
              <a:rPr lang="en-US" sz="2000" dirty="0">
                <a:solidFill>
                  <a:srgbClr val="0000FF"/>
                </a:solidFill>
              </a:rPr>
              <a:t> is Cow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0000FF"/>
                </a:solidFill>
              </a:rPr>
              <a:t>Lastname</a:t>
            </a:r>
            <a:r>
              <a:rPr lang="en-US" sz="2000" dirty="0">
                <a:solidFill>
                  <a:srgbClr val="0000FF"/>
                </a:solidFill>
              </a:rPr>
              <a:t> is Leung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Email is cowleung@nomail.com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Phone is 98765432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52400" y="4724400"/>
            <a:ext cx="315192" cy="0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52400" y="3200400"/>
            <a:ext cx="0" cy="1524000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52400" y="3200400"/>
            <a:ext cx="315192" cy="0"/>
          </a:xfrm>
          <a:prstGeom prst="line">
            <a:avLst/>
          </a:prstGeom>
          <a:ln w="22225">
            <a:solidFill>
              <a:srgbClr val="0000FF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997111"/>
              </p:ext>
            </p:extLst>
          </p:nvPr>
        </p:nvGraphicFramePr>
        <p:xfrm>
          <a:off x="1447799" y="1112838"/>
          <a:ext cx="21336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1">
                  <a:extLst>
                    <a:ext uri="{9D8B030D-6E8A-4147-A177-3AD203B41FA5}">
                      <a16:colId xmlns:a16="http://schemas.microsoft.com/office/drawing/2014/main" val="355815855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933100331"/>
                    </a:ext>
                  </a:extLst>
                </a:gridCol>
              </a:tblGrid>
              <a:tr h="30218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key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value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893068"/>
                  </a:ext>
                </a:extLst>
              </a:tr>
              <a:tr h="302181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"Kelvin"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067493"/>
                  </a:ext>
                </a:extLst>
              </a:tr>
              <a:tr h="302181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"Yip"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912177"/>
                  </a:ext>
                </a:extLst>
              </a:tr>
              <a:tr h="30218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28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183396"/>
                  </a:ext>
                </a:extLst>
              </a:tr>
              <a:tr h="30218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25952537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167006"/>
                  </a:ext>
                </a:extLst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152400" y="1295400"/>
            <a:ext cx="0" cy="1905000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52400" y="1295400"/>
            <a:ext cx="1219200" cy="0"/>
          </a:xfrm>
          <a:prstGeom prst="line">
            <a:avLst/>
          </a:prstGeom>
          <a:ln w="22225">
            <a:solidFill>
              <a:srgbClr val="0000FF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ular Callout 18"/>
          <p:cNvSpPr/>
          <p:nvPr/>
        </p:nvSpPr>
        <p:spPr>
          <a:xfrm>
            <a:off x="3657600" y="1593057"/>
            <a:ext cx="1981199" cy="715962"/>
          </a:xfrm>
          <a:prstGeom prst="wedgeRoundRectCallout">
            <a:avLst>
              <a:gd name="adj1" fmla="val -50724"/>
              <a:gd name="adj2" fmla="val -7585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Arbitrary keyword arguments passed into the intro ( ) function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6611779"/>
            <a:ext cx="92464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The above content is sheer fabrication and any resemblance with any real names herein is purely coincidental. Do </a:t>
            </a:r>
            <a:r>
              <a:rPr lang="en-US" sz="1000" dirty="0" smtClean="0"/>
              <a:t>not arbitrarily guess and put </a:t>
            </a:r>
            <a:r>
              <a:rPr lang="en-US" sz="1000" dirty="0"/>
              <a:t>yourself in someone else’s place.</a:t>
            </a:r>
          </a:p>
        </p:txBody>
      </p:sp>
    </p:spTree>
    <p:extLst>
      <p:ext uri="{BB962C8B-B14F-4D97-AF65-F5344CB8AC3E}">
        <p14:creationId xmlns:p14="http://schemas.microsoft.com/office/powerpoint/2010/main" val="280174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 Value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Often a function will </a:t>
            </a:r>
            <a:r>
              <a:rPr lang="en-US" sz="2400" b="1" dirty="0"/>
              <a:t>take its arguments</a:t>
            </a:r>
            <a:r>
              <a:rPr lang="en-US" sz="2400" dirty="0"/>
              <a:t>, </a:t>
            </a:r>
            <a:r>
              <a:rPr lang="en-US" sz="2400" b="1" dirty="0"/>
              <a:t>do some computation </a:t>
            </a:r>
            <a:r>
              <a:rPr lang="en-US" sz="2400" dirty="0"/>
              <a:t>and </a:t>
            </a:r>
            <a:r>
              <a:rPr lang="en-US" sz="2400" b="1" dirty="0"/>
              <a:t>return a value </a:t>
            </a:r>
            <a:r>
              <a:rPr lang="en-US" sz="2400" dirty="0"/>
              <a:t>to be used as the value of the function call in the calling expression.  The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400" dirty="0"/>
              <a:t> keyword is used for this.</a:t>
            </a:r>
          </a:p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2667000"/>
            <a:ext cx="5800205" cy="41147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400" dirty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greet</a:t>
            </a:r>
            <a:r>
              <a:rPr lang="en-US" sz="2400" dirty="0" smtClean="0"/>
              <a:t> ( </a:t>
            </a:r>
            <a:r>
              <a:rPr lang="en-US" sz="2400" dirty="0" err="1" smtClean="0"/>
              <a:t>lang</a:t>
            </a:r>
            <a:r>
              <a:rPr lang="en-US" sz="2400" dirty="0" smtClean="0"/>
              <a:t> ) :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400" dirty="0" smtClean="0"/>
              <a:t> </a:t>
            </a:r>
            <a:r>
              <a:rPr lang="en-US" sz="2400" dirty="0" err="1"/>
              <a:t>lang</a:t>
            </a:r>
            <a:r>
              <a:rPr lang="en-US" sz="2400" dirty="0"/>
              <a:t> == </a:t>
            </a:r>
            <a:r>
              <a:rPr lang="en-US" sz="2400" dirty="0">
                <a:solidFill>
                  <a:srgbClr val="00B050"/>
                </a:solidFill>
              </a:rPr>
              <a:t>"</a:t>
            </a:r>
            <a:r>
              <a:rPr lang="en-US" sz="2400" dirty="0" err="1">
                <a:solidFill>
                  <a:srgbClr val="00B050"/>
                </a:solidFill>
              </a:rPr>
              <a:t>es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 smtClean="0"/>
              <a:t> :  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  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rgbClr val="00B050"/>
                </a:solidFill>
              </a:rPr>
              <a:t>"</a:t>
            </a:r>
            <a:r>
              <a:rPr lang="en-US" sz="2400" dirty="0" err="1">
                <a:solidFill>
                  <a:srgbClr val="00B050"/>
                </a:solidFill>
              </a:rPr>
              <a:t>Hola</a:t>
            </a:r>
            <a:r>
              <a:rPr lang="en-US" sz="2400" dirty="0">
                <a:solidFill>
                  <a:srgbClr val="00B050"/>
                </a:solidFill>
              </a:rPr>
              <a:t>"</a:t>
            </a:r>
          </a:p>
          <a:p>
            <a:pPr marL="0" indent="0">
              <a:buNone/>
            </a:pPr>
            <a:r>
              <a:rPr lang="en-US" sz="2400" dirty="0" smtClean="0"/>
              <a:t>   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elif</a:t>
            </a:r>
            <a:r>
              <a:rPr lang="en-US" sz="2400" dirty="0" smtClean="0"/>
              <a:t> </a:t>
            </a:r>
            <a:r>
              <a:rPr lang="en-US" sz="2400" dirty="0" err="1"/>
              <a:t>lang</a:t>
            </a:r>
            <a:r>
              <a:rPr lang="en-US" sz="2400" dirty="0"/>
              <a:t> == </a:t>
            </a:r>
            <a:r>
              <a:rPr lang="en-US" sz="2400" dirty="0">
                <a:solidFill>
                  <a:srgbClr val="00B050"/>
                </a:solidFill>
              </a:rPr>
              <a:t>"</a:t>
            </a:r>
            <a:r>
              <a:rPr lang="en-US" sz="2400" dirty="0" err="1">
                <a:solidFill>
                  <a:srgbClr val="00B050"/>
                </a:solidFill>
              </a:rPr>
              <a:t>fr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 smtClean="0"/>
              <a:t> :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  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rgbClr val="00B050"/>
                </a:solidFill>
              </a:rPr>
              <a:t>"Bonjour"</a:t>
            </a:r>
          </a:p>
          <a:p>
            <a:pPr marL="0" indent="0">
              <a:buNone/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2400" dirty="0"/>
              <a:t>:       </a:t>
            </a:r>
          </a:p>
          <a:p>
            <a:pPr marL="0" indent="0">
              <a:buNone/>
            </a:pPr>
            <a:r>
              <a:rPr lang="en-US" sz="2400" dirty="0" smtClean="0"/>
              <a:t>       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rgbClr val="00B050"/>
                </a:solidFill>
              </a:rPr>
              <a:t>"Hello"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greet (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 err="1">
                <a:solidFill>
                  <a:srgbClr val="00B050"/>
                </a:solidFill>
              </a:rPr>
              <a:t>en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 smtClean="0"/>
              <a:t>), 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>
                <a:solidFill>
                  <a:srgbClr val="00B050"/>
                </a:solidFill>
              </a:rPr>
              <a:t>Peter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 smtClean="0"/>
              <a:t>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/>
              <a:t> ( greet (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 err="1">
                <a:solidFill>
                  <a:srgbClr val="00B050"/>
                </a:solidFill>
              </a:rPr>
              <a:t>es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 smtClean="0"/>
              <a:t>), 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>
                <a:solidFill>
                  <a:srgbClr val="00B050"/>
                </a:solidFill>
              </a:rPr>
              <a:t>Susan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 smtClean="0"/>
              <a:t> )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/>
              <a:t> </a:t>
            </a:r>
            <a:r>
              <a:rPr lang="en-US" sz="2400" dirty="0" smtClean="0"/>
              <a:t>( greet (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 err="1">
                <a:solidFill>
                  <a:srgbClr val="00B050"/>
                </a:solidFill>
              </a:rPr>
              <a:t>fr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 smtClean="0"/>
              <a:t>), 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>
                <a:solidFill>
                  <a:srgbClr val="00B050"/>
                </a:solidFill>
              </a:rPr>
              <a:t>Mary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 smtClean="0"/>
              <a:t> 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552680" y="2666999"/>
            <a:ext cx="2128059" cy="41147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Hello Peter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0000FF"/>
                </a:solidFill>
              </a:rPr>
              <a:t>Hola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Susan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Bonjour Mary</a:t>
            </a:r>
          </a:p>
          <a:p>
            <a:pPr marL="0" indent="0">
              <a:buNone/>
            </a:pP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05000" y="3048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135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 Multiple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 Python, multiple values can be return by separating them with commas</a:t>
            </a:r>
          </a:p>
          <a:p>
            <a:r>
              <a:rPr lang="en-US" sz="2400" dirty="0" smtClean="0"/>
              <a:t>The comma actually creates a tuple, which will be discussed later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2895600"/>
            <a:ext cx="6477000" cy="3810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</a:rPr>
              <a:t>rectangle</a:t>
            </a:r>
            <a:r>
              <a:rPr lang="en-US" sz="2400" dirty="0">
                <a:solidFill>
                  <a:schemeClr val="tx1"/>
                </a:solidFill>
              </a:rPr>
              <a:t> ( length, width ) 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area = length * width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perimeter = ( length + width ) * 2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400" dirty="0">
                <a:solidFill>
                  <a:schemeClr val="tx1"/>
                </a:solidFill>
              </a:rPr>
              <a:t> area, perimeter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a</a:t>
            </a:r>
            <a:r>
              <a:rPr lang="en-US" sz="2400" dirty="0">
                <a:solidFill>
                  <a:schemeClr val="tx1"/>
                </a:solidFill>
              </a:rPr>
              <a:t>, p = rectangle ( </a:t>
            </a:r>
            <a:r>
              <a:rPr lang="en-US" sz="2400" dirty="0" smtClean="0">
                <a:solidFill>
                  <a:schemeClr val="tx1"/>
                </a:solidFill>
              </a:rPr>
              <a:t>1, 1 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>
                <a:solidFill>
                  <a:srgbClr val="00B050"/>
                </a:solidFill>
              </a:rPr>
              <a:t>"Area of rectangle is"</a:t>
            </a:r>
            <a:r>
              <a:rPr lang="en-US" sz="2400" dirty="0">
                <a:solidFill>
                  <a:schemeClr val="tx1"/>
                </a:solidFill>
              </a:rPr>
              <a:t>, a, </a:t>
            </a:r>
            <a:r>
              <a:rPr lang="en-US" sz="2400" dirty="0">
                <a:solidFill>
                  <a:srgbClr val="00B050"/>
                </a:solidFill>
              </a:rPr>
              <a:t>", </a:t>
            </a:r>
            <a:r>
              <a:rPr lang="en-US" sz="2400" dirty="0" smtClean="0">
                <a:solidFill>
                  <a:srgbClr val="00B050"/>
                </a:solidFill>
              </a:rPr>
              <a:t>Perimeter </a:t>
            </a:r>
            <a:r>
              <a:rPr lang="en-US" sz="2400" dirty="0">
                <a:solidFill>
                  <a:srgbClr val="00B050"/>
                </a:solidFill>
              </a:rPr>
              <a:t>is"</a:t>
            </a:r>
            <a:r>
              <a:rPr lang="en-US" sz="2400" dirty="0">
                <a:solidFill>
                  <a:schemeClr val="tx1"/>
                </a:solidFill>
              </a:rPr>
              <a:t>, p)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a</a:t>
            </a:r>
            <a:r>
              <a:rPr lang="en-US" sz="2400" dirty="0">
                <a:solidFill>
                  <a:schemeClr val="tx1"/>
                </a:solidFill>
              </a:rPr>
              <a:t>, p = rectangle ( 2, 4 )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>
                <a:solidFill>
                  <a:srgbClr val="00B050"/>
                </a:solidFill>
              </a:rPr>
              <a:t>"Area of rectangle is"</a:t>
            </a:r>
            <a:r>
              <a:rPr lang="en-US" sz="2400" dirty="0">
                <a:solidFill>
                  <a:schemeClr val="tx1"/>
                </a:solidFill>
              </a:rPr>
              <a:t>, a, </a:t>
            </a:r>
            <a:r>
              <a:rPr lang="en-US" sz="2400" dirty="0">
                <a:solidFill>
                  <a:srgbClr val="00B050"/>
                </a:solidFill>
              </a:rPr>
              <a:t>", </a:t>
            </a:r>
            <a:r>
              <a:rPr lang="en-US" sz="2400" dirty="0" smtClean="0">
                <a:solidFill>
                  <a:srgbClr val="00B050"/>
                </a:solidFill>
              </a:rPr>
              <a:t>Perimeter </a:t>
            </a:r>
            <a:r>
              <a:rPr lang="en-US" sz="2400" dirty="0">
                <a:solidFill>
                  <a:srgbClr val="00B050"/>
                </a:solidFill>
              </a:rPr>
              <a:t>is"</a:t>
            </a:r>
            <a:r>
              <a:rPr lang="en-US" sz="2400" dirty="0">
                <a:solidFill>
                  <a:schemeClr val="tx1"/>
                </a:solidFill>
              </a:rPr>
              <a:t>, 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13684" y="3124200"/>
            <a:ext cx="3810000" cy="1981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Area of rectangle is 1 , Perimeter is 4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Area of rectangle is 8 , Perimeter is 12</a:t>
            </a:r>
          </a:p>
        </p:txBody>
      </p:sp>
    </p:spTree>
    <p:extLst>
      <p:ext uri="{BB962C8B-B14F-4D97-AF65-F5344CB8AC3E}">
        <p14:creationId xmlns:p14="http://schemas.microsoft.com/office/powerpoint/2010/main" val="152201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Arguments, Parameters, and </a:t>
            </a:r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85800" y="1645930"/>
            <a:ext cx="6477000" cy="3810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</a:rPr>
              <a:t>rectangle</a:t>
            </a:r>
            <a:r>
              <a:rPr lang="en-US" sz="2400" dirty="0">
                <a:solidFill>
                  <a:schemeClr val="tx1"/>
                </a:solidFill>
              </a:rPr>
              <a:t> ( length, width ) 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area = length * width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perimeter = ( length + width ) * 2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2400" dirty="0">
                <a:solidFill>
                  <a:schemeClr val="tx1"/>
                </a:solidFill>
              </a:rPr>
              <a:t> area, perimeter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a</a:t>
            </a:r>
            <a:r>
              <a:rPr lang="en-US" sz="2400" dirty="0">
                <a:solidFill>
                  <a:schemeClr val="tx1"/>
                </a:solidFill>
              </a:rPr>
              <a:t>, p = rectangle ( 2, 4 )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>
                <a:solidFill>
                  <a:srgbClr val="00B050"/>
                </a:solidFill>
              </a:rPr>
              <a:t>"Area of rectangle is"</a:t>
            </a:r>
            <a:r>
              <a:rPr lang="en-US" sz="2400" dirty="0">
                <a:solidFill>
                  <a:schemeClr val="tx1"/>
                </a:solidFill>
              </a:rPr>
              <a:t>, a, </a:t>
            </a:r>
            <a:r>
              <a:rPr lang="en-US" sz="2400" dirty="0">
                <a:solidFill>
                  <a:srgbClr val="00B050"/>
                </a:solidFill>
              </a:rPr>
              <a:t>", </a:t>
            </a:r>
            <a:r>
              <a:rPr lang="en-US" sz="2400" dirty="0" smtClean="0">
                <a:solidFill>
                  <a:srgbClr val="00B050"/>
                </a:solidFill>
              </a:rPr>
              <a:t>Perimeter </a:t>
            </a:r>
            <a:r>
              <a:rPr lang="en-US" sz="2400" dirty="0">
                <a:solidFill>
                  <a:srgbClr val="00B050"/>
                </a:solidFill>
              </a:rPr>
              <a:t>is"</a:t>
            </a:r>
            <a:r>
              <a:rPr lang="en-US" sz="2400" dirty="0">
                <a:solidFill>
                  <a:schemeClr val="tx1"/>
                </a:solidFill>
              </a:rPr>
              <a:t>, p)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34229" y="5736251"/>
            <a:ext cx="5032664" cy="990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Area </a:t>
            </a:r>
            <a:r>
              <a:rPr lang="en-US" sz="2400" dirty="0">
                <a:solidFill>
                  <a:srgbClr val="0000FF"/>
                </a:solidFill>
              </a:rPr>
              <a:t>of rectangle is 8 , Perimeter is 12</a:t>
            </a:r>
          </a:p>
        </p:txBody>
      </p:sp>
      <p:sp>
        <p:nvSpPr>
          <p:cNvPr id="26" name="AutoShape 4"/>
          <p:cNvSpPr>
            <a:spLocks noChangeArrowheads="1"/>
          </p:cNvSpPr>
          <p:nvPr/>
        </p:nvSpPr>
        <p:spPr bwMode="auto">
          <a:xfrm>
            <a:off x="5674732" y="1276658"/>
            <a:ext cx="1526601" cy="533400"/>
          </a:xfrm>
          <a:prstGeom prst="wedgeRoundRectCallout">
            <a:avLst>
              <a:gd name="adj1" fmla="val -137401"/>
              <a:gd name="adj2" fmla="val 92470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100" dirty="0" smtClean="0">
                <a:latin typeface="+mn-lt"/>
                <a:ea typeface="PMingLiU" pitchFamily="18" charset="-120"/>
              </a:rPr>
              <a:t>Parameters</a:t>
            </a:r>
            <a:endParaRPr lang="en-US" altLang="zh-TW" sz="21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3504614" y="4035968"/>
            <a:ext cx="1447800" cy="533400"/>
          </a:xfrm>
          <a:prstGeom prst="wedgeRoundRectCallout">
            <a:avLst>
              <a:gd name="adj1" fmla="val -61308"/>
              <a:gd name="adj2" fmla="val 72260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100" dirty="0" smtClean="0">
                <a:latin typeface="+mn-lt"/>
                <a:ea typeface="PMingLiU" pitchFamily="18" charset="-120"/>
              </a:rPr>
              <a:t>Arguments</a:t>
            </a:r>
            <a:endParaRPr lang="en-US" altLang="zh-TW" sz="21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 flipV="1">
            <a:off x="2970352" y="3759882"/>
            <a:ext cx="2311" cy="78164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972662" y="3759882"/>
            <a:ext cx="2286867" cy="1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259529" y="1750944"/>
            <a:ext cx="4" cy="200893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2972666" y="1750945"/>
            <a:ext cx="2286867" cy="1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2972665" y="1750944"/>
            <a:ext cx="1" cy="352186"/>
          </a:xfrm>
          <a:prstGeom prst="line">
            <a:avLst/>
          </a:prstGeom>
          <a:ln w="22225">
            <a:solidFill>
              <a:srgbClr val="FF000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3277465" y="3929547"/>
            <a:ext cx="1" cy="611983"/>
          </a:xfrm>
          <a:prstGeom prst="line">
            <a:avLst/>
          </a:prstGeom>
          <a:ln w="2222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3277465" y="3930738"/>
            <a:ext cx="2286867" cy="1"/>
          </a:xfrm>
          <a:prstGeom prst="line">
            <a:avLst/>
          </a:prstGeom>
          <a:ln w="2222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564330" y="1874833"/>
            <a:ext cx="3" cy="2054714"/>
          </a:xfrm>
          <a:prstGeom prst="line">
            <a:avLst/>
          </a:prstGeom>
          <a:ln w="2222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3924300" y="1874833"/>
            <a:ext cx="1640033" cy="6681"/>
          </a:xfrm>
          <a:prstGeom prst="line">
            <a:avLst/>
          </a:prstGeom>
          <a:ln w="2222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3924298" y="1878844"/>
            <a:ext cx="1" cy="224286"/>
          </a:xfrm>
          <a:prstGeom prst="line">
            <a:avLst/>
          </a:prstGeom>
          <a:ln w="22225">
            <a:solidFill>
              <a:schemeClr val="accent3">
                <a:lumMod val="50000"/>
              </a:schemeClr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990600" y="3588594"/>
            <a:ext cx="0" cy="1076522"/>
          </a:xfrm>
          <a:prstGeom prst="line">
            <a:avLst/>
          </a:prstGeom>
          <a:ln w="22225">
            <a:solidFill>
              <a:srgbClr val="0000FF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3965865" y="3352332"/>
            <a:ext cx="778451" cy="0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4743162" y="3341736"/>
            <a:ext cx="3464" cy="238760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990600" y="3580496"/>
            <a:ext cx="3753716" cy="8098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1092127" y="4006938"/>
            <a:ext cx="1070264" cy="457200"/>
          </a:xfrm>
          <a:prstGeom prst="wedgeRoundRectCallout">
            <a:avLst>
              <a:gd name="adj1" fmla="val -50280"/>
              <a:gd name="adj2" fmla="val 84302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100" dirty="0" smtClean="0">
                <a:latin typeface="+mn-lt"/>
                <a:ea typeface="PMingLiU" pitchFamily="18" charset="-120"/>
              </a:rPr>
              <a:t>Results</a:t>
            </a:r>
            <a:endParaRPr lang="en-US" altLang="zh-TW" sz="21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 flipH="1" flipV="1">
            <a:off x="4343400" y="5341245"/>
            <a:ext cx="1981200" cy="832917"/>
          </a:xfrm>
          <a:prstGeom prst="line">
            <a:avLst/>
          </a:prstGeom>
          <a:ln w="22225">
            <a:solidFill>
              <a:srgbClr val="0000FF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 flipV="1">
            <a:off x="6705600" y="5343831"/>
            <a:ext cx="1676400" cy="830331"/>
          </a:xfrm>
          <a:prstGeom prst="line">
            <a:avLst/>
          </a:prstGeom>
          <a:ln w="22225">
            <a:solidFill>
              <a:srgbClr val="0000FF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>
            <a:off x="457200" y="4876800"/>
            <a:ext cx="245052" cy="0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V="1">
            <a:off x="457200" y="4876800"/>
            <a:ext cx="0" cy="762000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>
            <a:off x="457200" y="5625594"/>
            <a:ext cx="3886200" cy="0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4343400" y="5357287"/>
            <a:ext cx="0" cy="268307"/>
          </a:xfrm>
          <a:prstGeom prst="line">
            <a:avLst/>
          </a:prstGeom>
          <a:ln w="22225">
            <a:solidFill>
              <a:srgbClr val="0000FF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39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The main()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HK" dirty="0" smtClean="0"/>
              <a:t>Many programming </a:t>
            </a:r>
            <a:r>
              <a:rPr lang="en-HK" dirty="0" err="1" smtClean="0"/>
              <a:t>programming</a:t>
            </a:r>
            <a:r>
              <a:rPr lang="en-HK" dirty="0" smtClean="0"/>
              <a:t> languages have a special function that is automatically executed when an operating system starts to run a program</a:t>
            </a:r>
          </a:p>
          <a:p>
            <a:r>
              <a:rPr lang="en-HK" dirty="0" smtClean="0"/>
              <a:t>This function is usually called main ( ) and must have a specific return type and arguments according to the language standard</a:t>
            </a:r>
          </a:p>
          <a:p>
            <a:r>
              <a:rPr lang="en-HK" dirty="0" smtClean="0"/>
              <a:t>However, Python interpreter executes scripts </a:t>
            </a:r>
            <a:r>
              <a:rPr lang="en-HK" b="1" dirty="0" smtClean="0"/>
              <a:t>starting at the top of the file</a:t>
            </a:r>
            <a:r>
              <a:rPr lang="en-HK" dirty="0" smtClean="0"/>
              <a:t>, and there is no specific function that Python automatically executes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6358" y="6474023"/>
            <a:ext cx="8581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1400" dirty="0" smtClean="0"/>
              <a:t>Reference: Defining Main Functions </a:t>
            </a:r>
            <a:r>
              <a:rPr lang="en-HK" sz="1400" dirty="0"/>
              <a:t>in </a:t>
            </a:r>
            <a:r>
              <a:rPr lang="en-HK" sz="1400" dirty="0" smtClean="0"/>
              <a:t>Python - </a:t>
            </a:r>
            <a:r>
              <a:rPr lang="en-HK" sz="1400" dirty="0">
                <a:hlinkClick r:id="rId2"/>
              </a:rPr>
              <a:t>https://realpython.com/python-main-function/#</a:t>
            </a:r>
            <a:r>
              <a:rPr lang="en-HK" sz="1400" dirty="0" smtClean="0">
                <a:hlinkClick r:id="rId2"/>
              </a:rPr>
              <a:t>a-basic-python-main</a:t>
            </a:r>
            <a:endParaRPr lang="en-HK" sz="1400" dirty="0" smtClean="0"/>
          </a:p>
        </p:txBody>
      </p:sp>
    </p:spTree>
    <p:extLst>
      <p:ext uri="{BB962C8B-B14F-4D97-AF65-F5344CB8AC3E}">
        <p14:creationId xmlns:p14="http://schemas.microsoft.com/office/powerpoint/2010/main" val="387263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Defining Main Functions in Python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2600" dirty="0" smtClean="0"/>
              <a:t>Having a defined starting point for the execution of program is useful for understanding how a program works</a:t>
            </a:r>
          </a:p>
          <a:p>
            <a:r>
              <a:rPr lang="en-HK" sz="2600" dirty="0" smtClean="0"/>
              <a:t>In some Python scripts, you may see a function definition and a conditional statement that looks like the example below:</a:t>
            </a:r>
            <a:endParaRPr lang="en-US" sz="2600" dirty="0" smtClean="0"/>
          </a:p>
          <a:p>
            <a:endParaRPr lang="en-HK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3352800"/>
            <a:ext cx="3962400" cy="2362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main ( ):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</a:t>
            </a: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>
                <a:solidFill>
                  <a:schemeClr val="tx1"/>
                </a:solidFill>
              </a:rPr>
              <a:t> ( </a:t>
            </a:r>
            <a:r>
              <a:rPr lang="en-US" sz="2400" dirty="0" smtClean="0">
                <a:solidFill>
                  <a:srgbClr val="00B050"/>
                </a:solidFill>
              </a:rPr>
              <a:t>"</a:t>
            </a:r>
            <a:r>
              <a:rPr lang="en-US" sz="2400" dirty="0">
                <a:solidFill>
                  <a:srgbClr val="00B050"/>
                </a:solidFill>
              </a:rPr>
              <a:t>Hello World</a:t>
            </a:r>
            <a:r>
              <a:rPr lang="en-US" sz="2400" dirty="0" smtClean="0">
                <a:solidFill>
                  <a:srgbClr val="00B050"/>
                </a:solidFill>
              </a:rPr>
              <a:t>!" 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2400" dirty="0">
                <a:solidFill>
                  <a:schemeClr val="tx1"/>
                </a:solidFill>
              </a:rPr>
              <a:t> __name__ == </a:t>
            </a:r>
            <a:r>
              <a:rPr lang="en-US" sz="2400" dirty="0">
                <a:solidFill>
                  <a:srgbClr val="00B050"/>
                </a:solidFill>
              </a:rPr>
              <a:t>"__main__"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</a:t>
            </a:r>
            <a:r>
              <a:rPr lang="en-US" sz="2400" dirty="0" smtClean="0">
                <a:solidFill>
                  <a:schemeClr val="tx1"/>
                </a:solidFill>
              </a:rPr>
              <a:t>main ( 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4648200" y="3352800"/>
            <a:ext cx="4042064" cy="2362200"/>
          </a:xfrm>
          <a:prstGeom prst="wedgeRoundRectCallout">
            <a:avLst>
              <a:gd name="adj1" fmla="val -59330"/>
              <a:gd name="adj2" fmla="val 2229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HK" sz="2400" b="1" dirty="0" smtClean="0"/>
              <a:t>Program starts 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HK" sz="2400" dirty="0" smtClean="0"/>
              <a:t>A module's __name__ is set equal to "__main__" when read from standard input, a script, or from an interactive prompt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6109772"/>
            <a:ext cx="895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 Defining Main Functions in Python -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://realpython.com/python-main-function</a:t>
            </a:r>
            <a:r>
              <a:rPr lang="en-US" dirty="0" smtClean="0">
                <a:hlinkClick r:id="rId2"/>
              </a:rPr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33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900" dirty="0" smtClean="0"/>
              <a:t>Reason to Have if Statement Calling main()</a:t>
            </a:r>
            <a:endParaRPr lang="en-US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HK" dirty="0" smtClean="0"/>
              <a:t>Other languages (like C and Java) have a  </a:t>
            </a:r>
            <a:r>
              <a:rPr lang="en-HK" dirty="0" smtClean="0">
                <a:solidFill>
                  <a:srgbClr val="0000FF"/>
                </a:solidFill>
              </a:rPr>
              <a:t>main() </a:t>
            </a:r>
            <a:r>
              <a:rPr lang="en-HK" dirty="0" smtClean="0"/>
              <a:t>function that is called when the program is executed. Using this </a:t>
            </a:r>
            <a:r>
              <a:rPr lang="en-HK" dirty="0" smtClean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HK" dirty="0" smtClean="0"/>
              <a:t>, we can make Python behave like them, which feels more familiar for many people</a:t>
            </a:r>
          </a:p>
          <a:p>
            <a:r>
              <a:rPr lang="en-HK" dirty="0" smtClean="0"/>
              <a:t>Code will be </a:t>
            </a:r>
            <a:r>
              <a:rPr lang="en-HK" b="1" dirty="0" smtClean="0"/>
              <a:t>cleaner, easier to read, and better organized</a:t>
            </a:r>
            <a:r>
              <a:rPr lang="en-HK" dirty="0" smtClean="0"/>
              <a:t>. Especially when the program grows big enough</a:t>
            </a:r>
          </a:p>
          <a:p>
            <a:r>
              <a:rPr lang="en-HK" dirty="0" smtClean="0"/>
              <a:t>It will be possible to </a:t>
            </a:r>
            <a:r>
              <a:rPr lang="en-HK" b="1" dirty="0" smtClean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HK" b="1" dirty="0" smtClean="0"/>
              <a:t> that python code as a module</a:t>
            </a:r>
            <a:r>
              <a:rPr lang="en-HK" dirty="0" smtClean="0"/>
              <a:t> without nasty side-effects.</a:t>
            </a:r>
          </a:p>
          <a:p>
            <a:r>
              <a:rPr lang="en-HK" dirty="0" smtClean="0"/>
              <a:t>Variable inside </a:t>
            </a:r>
            <a:r>
              <a:rPr lang="en-HK" dirty="0" err="1" smtClean="0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HK" dirty="0" smtClean="0"/>
              <a:t> </a:t>
            </a:r>
            <a:r>
              <a:rPr lang="en-HK" dirty="0" smtClean="0">
                <a:solidFill>
                  <a:srgbClr val="0000FF"/>
                </a:solidFill>
              </a:rPr>
              <a:t>main()</a:t>
            </a:r>
            <a:r>
              <a:rPr lang="en-HK" dirty="0" smtClean="0"/>
              <a:t> are local, while those outside it are global. This may introduce fewer bugs and unexpected </a:t>
            </a:r>
            <a:r>
              <a:rPr lang="en-HK" dirty="0" err="1" smtClean="0"/>
              <a:t>behaviors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6400800"/>
            <a:ext cx="8334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1600" dirty="0"/>
              <a:t>Reference: </a:t>
            </a:r>
            <a:r>
              <a:rPr lang="en-HK" sz="1600" dirty="0" smtClean="0"/>
              <a:t>Why use </a:t>
            </a:r>
            <a:r>
              <a:rPr lang="en-HK" sz="1600" dirty="0" err="1" smtClean="0"/>
              <a:t>def</a:t>
            </a:r>
            <a:r>
              <a:rPr lang="en-HK" sz="1600" dirty="0" smtClean="0"/>
              <a:t> main()? - </a:t>
            </a:r>
            <a:r>
              <a:rPr lang="en-HK" sz="1600" dirty="0" smtClean="0">
                <a:hlinkClick r:id="rId2"/>
              </a:rPr>
              <a:t>https</a:t>
            </a:r>
            <a:r>
              <a:rPr lang="en-HK" sz="1600" dirty="0">
                <a:hlinkClick r:id="rId2"/>
              </a:rPr>
              <a:t>://</a:t>
            </a:r>
            <a:r>
              <a:rPr lang="en-HK" sz="1600" dirty="0" smtClean="0">
                <a:hlinkClick r:id="rId2"/>
              </a:rPr>
              <a:t>stackoverflow.com/questions/4041238/why-use-def-main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9483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Lambda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lambda function is a small anonymous function.</a:t>
            </a:r>
          </a:p>
          <a:p>
            <a:r>
              <a:rPr lang="en-US" dirty="0"/>
              <a:t>A lambda function can take </a:t>
            </a:r>
            <a:r>
              <a:rPr lang="en-US" b="1" dirty="0"/>
              <a:t>any number of arguments</a:t>
            </a:r>
            <a:r>
              <a:rPr lang="en-US" dirty="0"/>
              <a:t>, but can only have </a:t>
            </a:r>
            <a:r>
              <a:rPr lang="en-US" b="1" dirty="0"/>
              <a:t>one expression</a:t>
            </a:r>
            <a:r>
              <a:rPr lang="en-US" dirty="0"/>
              <a:t>.</a:t>
            </a:r>
          </a:p>
          <a:p>
            <a:r>
              <a:rPr lang="en-US" dirty="0"/>
              <a:t>Python Syntax: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24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lambda </a:t>
            </a:r>
            <a:r>
              <a:rPr lang="en-US" sz="24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arguments : expression</a:t>
            </a:r>
          </a:p>
          <a:p>
            <a:r>
              <a:rPr lang="en-US" dirty="0"/>
              <a:t>The expression is executed and the result is returned.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9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Lambda Function Examples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lambda function that adds 10 to the number passed in as an argument, and print the result</a:t>
            </a:r>
            <a:r>
              <a:rPr lang="en-US" sz="2400" dirty="0" smtClean="0"/>
              <a:t>: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A </a:t>
            </a:r>
            <a:r>
              <a:rPr lang="en-US" sz="2400" dirty="0"/>
              <a:t>lambda function that </a:t>
            </a:r>
            <a:r>
              <a:rPr lang="en-US" sz="2400" dirty="0" smtClean="0"/>
              <a:t>multiplies argument </a:t>
            </a:r>
            <a:r>
              <a:rPr lang="en-US" sz="2400" b="1" dirty="0" smtClean="0">
                <a:solidFill>
                  <a:srgbClr val="0070C0"/>
                </a:solidFill>
              </a:rPr>
              <a:t>a</a:t>
            </a:r>
            <a:r>
              <a:rPr lang="en-US" sz="2400" dirty="0" smtClean="0"/>
              <a:t> with argument </a:t>
            </a:r>
            <a:r>
              <a:rPr lang="en-US" sz="2400" b="1" dirty="0" smtClean="0">
                <a:solidFill>
                  <a:srgbClr val="0070C0"/>
                </a:solidFill>
              </a:rPr>
              <a:t>b</a:t>
            </a:r>
            <a:r>
              <a:rPr lang="en-US" sz="2400" dirty="0" smtClean="0"/>
              <a:t> and print the result: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920" y="2314503"/>
            <a:ext cx="5800205" cy="12668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 err="1" smtClean="0">
                <a:solidFill>
                  <a:schemeClr val="tx1"/>
                </a:solidFill>
              </a:rPr>
              <a:t>my_func</a:t>
            </a:r>
            <a:r>
              <a:rPr lang="en-US" sz="2400" dirty="0" smtClean="0">
                <a:solidFill>
                  <a:schemeClr val="tx1"/>
                </a:solidFill>
              </a:rPr>
              <a:t> =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lambda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a</a:t>
            </a:r>
            <a:r>
              <a:rPr lang="en-US" sz="2400" dirty="0" smtClean="0">
                <a:solidFill>
                  <a:schemeClr val="tx1"/>
                </a:solidFill>
              </a:rPr>
              <a:t> : </a:t>
            </a:r>
            <a:r>
              <a:rPr lang="en-US" sz="2400" b="1" dirty="0" smtClean="0">
                <a:solidFill>
                  <a:srgbClr val="0070C0"/>
                </a:solidFill>
              </a:rPr>
              <a:t>a</a:t>
            </a:r>
            <a:r>
              <a:rPr lang="en-US" sz="2400" dirty="0" smtClean="0">
                <a:solidFill>
                  <a:schemeClr val="tx1"/>
                </a:solidFill>
              </a:rPr>
              <a:t> + 10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>
                <a:solidFill>
                  <a:schemeClr val="tx1"/>
                </a:solidFill>
              </a:rPr>
              <a:t> (</a:t>
            </a:r>
            <a:r>
              <a:rPr lang="en-US" sz="2400" dirty="0" err="1" smtClean="0">
                <a:solidFill>
                  <a:schemeClr val="tx1"/>
                </a:solidFill>
              </a:rPr>
              <a:t>my_func</a:t>
            </a:r>
            <a:r>
              <a:rPr lang="en-US" sz="2400" dirty="0" smtClean="0">
                <a:solidFill>
                  <a:schemeClr val="tx1"/>
                </a:solidFill>
              </a:rPr>
              <a:t> ( </a:t>
            </a:r>
            <a:r>
              <a:rPr lang="en-US" sz="2400" b="1" dirty="0" smtClean="0">
                <a:solidFill>
                  <a:srgbClr val="0070C0"/>
                </a:solidFill>
              </a:rPr>
              <a:t>5</a:t>
            </a:r>
            <a:r>
              <a:rPr lang="en-US" sz="2400" dirty="0" smtClean="0">
                <a:solidFill>
                  <a:schemeClr val="tx1"/>
                </a:solidFill>
              </a:rPr>
              <a:t> ) 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0" y="2314501"/>
            <a:ext cx="2128059" cy="12668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15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920" y="4876800"/>
            <a:ext cx="5800205" cy="12668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tx1"/>
                </a:solidFill>
              </a:rPr>
              <a:t>my_func</a:t>
            </a:r>
            <a:r>
              <a:rPr lang="en-US" sz="2400" dirty="0">
                <a:solidFill>
                  <a:schemeClr val="tx1"/>
                </a:solidFill>
              </a:rPr>
              <a:t> =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lambda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a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b="1" dirty="0" smtClean="0">
                <a:solidFill>
                  <a:srgbClr val="0070C0"/>
                </a:solidFill>
              </a:rPr>
              <a:t>b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en-US" sz="2400" b="1" dirty="0">
                <a:solidFill>
                  <a:srgbClr val="0070C0"/>
                </a:solidFill>
              </a:rPr>
              <a:t>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* </a:t>
            </a:r>
            <a:r>
              <a:rPr lang="en-US" sz="2400" b="1" dirty="0" smtClean="0">
                <a:solidFill>
                  <a:srgbClr val="0070C0"/>
                </a:solidFill>
              </a:rPr>
              <a:t>b</a:t>
            </a:r>
            <a:endParaRPr lang="en-US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my_func</a:t>
            </a:r>
            <a:r>
              <a:rPr lang="en-US" sz="2400" dirty="0">
                <a:solidFill>
                  <a:schemeClr val="tx1"/>
                </a:solidFill>
              </a:rPr>
              <a:t> ( </a:t>
            </a:r>
            <a:r>
              <a:rPr lang="en-US" sz="2400" b="1" dirty="0" smtClean="0">
                <a:solidFill>
                  <a:srgbClr val="0070C0"/>
                </a:solidFill>
              </a:rPr>
              <a:t>3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b="1" dirty="0" smtClean="0">
                <a:solidFill>
                  <a:srgbClr val="0070C0"/>
                </a:solidFill>
              </a:rPr>
              <a:t>4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) 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4876798"/>
            <a:ext cx="2128059" cy="12668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12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5410200" y="3306762"/>
            <a:ext cx="3088268" cy="762000"/>
          </a:xfrm>
          <a:prstGeom prst="wedgeRoundRectCallout">
            <a:avLst>
              <a:gd name="adj1" fmla="val -122077"/>
              <a:gd name="adj2" fmla="val -77004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72000" rIns="72000" bIns="72000"/>
          <a:lstStyle/>
          <a:p>
            <a:pPr algn="ctr">
              <a:defRPr/>
            </a:pPr>
            <a:r>
              <a:rPr lang="en-US" altLang="zh-TW" sz="2000" dirty="0" smtClean="0">
                <a:latin typeface="+mn-lt"/>
                <a:ea typeface="PMingLiU" pitchFamily="18" charset="-120"/>
              </a:rPr>
              <a:t>Value </a:t>
            </a:r>
            <a:r>
              <a:rPr lang="en-US" altLang="zh-TW" sz="2000" b="1" dirty="0" smtClean="0">
                <a:solidFill>
                  <a:srgbClr val="0070C0"/>
                </a:solidFill>
                <a:latin typeface="+mn-lt"/>
                <a:ea typeface="PMingLiU" pitchFamily="18" charset="-120"/>
              </a:rPr>
              <a:t>5</a:t>
            </a:r>
            <a:r>
              <a:rPr lang="en-US" altLang="zh-TW" sz="2000" dirty="0" smtClean="0">
                <a:latin typeface="+mn-lt"/>
                <a:ea typeface="PMingLiU" pitchFamily="18" charset="-120"/>
              </a:rPr>
              <a:t> is passed in lambda function variable </a:t>
            </a:r>
            <a:r>
              <a:rPr lang="en-US" altLang="zh-TW" sz="2000" b="1" dirty="0" smtClean="0">
                <a:solidFill>
                  <a:srgbClr val="0070C0"/>
                </a:solidFill>
                <a:latin typeface="+mn-lt"/>
                <a:ea typeface="PMingLiU" pitchFamily="18" charset="-120"/>
              </a:rPr>
              <a:t>a</a:t>
            </a:r>
            <a:r>
              <a:rPr lang="en-US" altLang="zh-TW" sz="2000" dirty="0" smtClean="0">
                <a:latin typeface="+mn-lt"/>
                <a:ea typeface="PMingLiU" pitchFamily="18" charset="-120"/>
              </a:rPr>
              <a:t> </a:t>
            </a:r>
            <a:endParaRPr lang="en-US" altLang="zh-TW" sz="20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3" name="Arc 2"/>
          <p:cNvSpPr/>
          <p:nvPr/>
        </p:nvSpPr>
        <p:spPr>
          <a:xfrm>
            <a:off x="2362200" y="2667000"/>
            <a:ext cx="3048000" cy="914400"/>
          </a:xfrm>
          <a:prstGeom prst="arc">
            <a:avLst>
              <a:gd name="adj1" fmla="val 12242749"/>
              <a:gd name="adj2" fmla="val 9855837"/>
            </a:avLst>
          </a:prstGeom>
          <a:ln w="22225">
            <a:solidFill>
              <a:srgbClr val="0070C0"/>
            </a:solidFill>
            <a:head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5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Lambda Functions?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power of lambda is better shown when </a:t>
            </a:r>
            <a:r>
              <a:rPr lang="en-US" sz="2800" dirty="0" smtClean="0"/>
              <a:t>it is used as </a:t>
            </a:r>
            <a:r>
              <a:rPr lang="en-US" sz="2800" dirty="0"/>
              <a:t>an anonymous function inside another function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2514600"/>
            <a:ext cx="5800205" cy="3429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my_func</a:t>
            </a:r>
            <a:r>
              <a:rPr lang="en-US" sz="2400" dirty="0" smtClean="0">
                <a:solidFill>
                  <a:schemeClr val="tx1"/>
                </a:solidFill>
              </a:rPr>
              <a:t> (</a:t>
            </a:r>
            <a:r>
              <a:rPr lang="en-US" sz="2400" b="1" dirty="0">
                <a:solidFill>
                  <a:srgbClr val="FF0000"/>
                </a:solidFill>
              </a:rPr>
              <a:t>n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return lambda </a:t>
            </a:r>
            <a:r>
              <a:rPr lang="en-US" sz="2400" b="1" dirty="0">
                <a:solidFill>
                  <a:srgbClr val="0070C0"/>
                </a:solidFill>
              </a:rPr>
              <a:t>a</a:t>
            </a:r>
            <a:r>
              <a:rPr lang="en-US" sz="2400" dirty="0">
                <a:solidFill>
                  <a:schemeClr val="tx1"/>
                </a:solidFill>
              </a:rPr>
              <a:t> : </a:t>
            </a:r>
            <a:r>
              <a:rPr lang="en-US" sz="2400" b="1" dirty="0">
                <a:solidFill>
                  <a:srgbClr val="0070C0"/>
                </a:solidFill>
              </a:rPr>
              <a:t>a</a:t>
            </a:r>
            <a:r>
              <a:rPr lang="en-US" sz="2400" dirty="0">
                <a:solidFill>
                  <a:schemeClr val="tx1"/>
                </a:solidFill>
              </a:rPr>
              <a:t> * </a:t>
            </a:r>
            <a:r>
              <a:rPr lang="en-US" sz="2400" b="1" dirty="0">
                <a:solidFill>
                  <a:srgbClr val="FF0000"/>
                </a:solidFill>
              </a:rPr>
              <a:t>n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chemeClr val="tx1"/>
                </a:solidFill>
              </a:rPr>
              <a:t>mydoubler</a:t>
            </a:r>
            <a:r>
              <a:rPr lang="en-US" sz="2400" dirty="0">
                <a:solidFill>
                  <a:schemeClr val="tx1"/>
                </a:solidFill>
              </a:rPr>
              <a:t> = </a:t>
            </a:r>
            <a:r>
              <a:rPr lang="en-US" sz="2400" dirty="0" err="1" smtClean="0">
                <a:solidFill>
                  <a:schemeClr val="tx1"/>
                </a:solidFill>
              </a:rPr>
              <a:t>my_func</a:t>
            </a:r>
            <a:r>
              <a:rPr lang="en-US" sz="2400" dirty="0" smtClean="0">
                <a:solidFill>
                  <a:schemeClr val="tx1"/>
                </a:solidFill>
              </a:rPr>
              <a:t> (</a:t>
            </a:r>
            <a:r>
              <a:rPr lang="en-US" sz="2400" b="1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 smtClean="0">
                <a:solidFill>
                  <a:schemeClr val="tx1"/>
                </a:solidFill>
              </a:rPr>
              <a:t>mydoubler</a:t>
            </a:r>
            <a:r>
              <a:rPr lang="en-US" sz="2400" dirty="0" smtClean="0">
                <a:solidFill>
                  <a:schemeClr val="tx1"/>
                </a:solidFill>
              </a:rPr>
              <a:t> (</a:t>
            </a:r>
            <a:r>
              <a:rPr lang="en-US" sz="2400" b="1" dirty="0">
                <a:solidFill>
                  <a:srgbClr val="0070C0"/>
                </a:solidFill>
              </a:rPr>
              <a:t>11</a:t>
            </a:r>
            <a:r>
              <a:rPr lang="en-US" sz="2400" dirty="0" smtClean="0">
                <a:solidFill>
                  <a:schemeClr val="tx1"/>
                </a:solidFill>
              </a:rPr>
              <a:t>) 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chemeClr val="tx1"/>
                </a:solidFill>
              </a:rPr>
              <a:t>mytripler</a:t>
            </a:r>
            <a:r>
              <a:rPr lang="en-US" sz="2400" dirty="0">
                <a:solidFill>
                  <a:schemeClr val="tx1"/>
                </a:solidFill>
              </a:rPr>
              <a:t> = </a:t>
            </a:r>
            <a:r>
              <a:rPr lang="en-US" sz="2400" dirty="0" err="1" smtClean="0">
                <a:solidFill>
                  <a:schemeClr val="tx1"/>
                </a:solidFill>
              </a:rPr>
              <a:t>my_func</a:t>
            </a:r>
            <a:r>
              <a:rPr lang="en-US" sz="2400" dirty="0" smtClean="0">
                <a:solidFill>
                  <a:schemeClr val="tx1"/>
                </a:solidFill>
              </a:rPr>
              <a:t> (</a:t>
            </a:r>
            <a:r>
              <a:rPr lang="en-US" sz="2400" b="1" dirty="0">
                <a:solidFill>
                  <a:srgbClr val="FF0000"/>
                </a:solidFill>
              </a:rPr>
              <a:t>3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7030A0"/>
                </a:solidFill>
              </a:rPr>
              <a:t>print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 smtClean="0">
                <a:solidFill>
                  <a:schemeClr val="tx1"/>
                </a:solidFill>
              </a:rPr>
              <a:t>mytripler</a:t>
            </a:r>
            <a:r>
              <a:rPr lang="en-US" sz="2400" dirty="0" smtClean="0">
                <a:solidFill>
                  <a:schemeClr val="tx1"/>
                </a:solidFill>
              </a:rPr>
              <a:t> (</a:t>
            </a:r>
            <a:r>
              <a:rPr lang="en-US" sz="2400" b="1" dirty="0">
                <a:solidFill>
                  <a:srgbClr val="0070C0"/>
                </a:solidFill>
              </a:rPr>
              <a:t>11</a:t>
            </a:r>
            <a:r>
              <a:rPr lang="en-US" sz="2400" dirty="0" smtClean="0">
                <a:solidFill>
                  <a:schemeClr val="tx1"/>
                </a:solidFill>
              </a:rPr>
              <a:t>) 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6480" y="2514598"/>
            <a:ext cx="2128059" cy="12882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22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33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828800" y="2743200"/>
            <a:ext cx="6318019" cy="1805780"/>
            <a:chOff x="1828800" y="2743200"/>
            <a:chExt cx="6318019" cy="1805780"/>
          </a:xfrm>
        </p:grpSpPr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6089419" y="3909218"/>
              <a:ext cx="2057400" cy="639762"/>
            </a:xfrm>
            <a:prstGeom prst="wedgeRoundRectCallout">
              <a:avLst>
                <a:gd name="adj1" fmla="val -158334"/>
                <a:gd name="adj2" fmla="val -14317"/>
                <a:gd name="adj3" fmla="val 16667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0" tIns="72000" rIns="72000" bIns="72000"/>
            <a:lstStyle/>
            <a:p>
              <a:pPr algn="ctr">
                <a:defRPr/>
              </a:pPr>
              <a:r>
                <a:rPr lang="en-US" altLang="zh-TW" sz="1600" dirty="0" smtClean="0">
                  <a:latin typeface="+mn-lt"/>
                  <a:ea typeface="PMingLiU" pitchFamily="18" charset="-120"/>
                </a:rPr>
                <a:t>Value 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+mn-lt"/>
                  <a:ea typeface="PMingLiU" pitchFamily="18" charset="-120"/>
                </a:rPr>
                <a:t>2</a:t>
              </a:r>
              <a:r>
                <a:rPr lang="en-US" altLang="zh-TW" sz="1600" dirty="0" smtClean="0">
                  <a:latin typeface="+mn-lt"/>
                  <a:ea typeface="PMingLiU" pitchFamily="18" charset="-120"/>
                </a:rPr>
                <a:t> is passed into function variable 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+mn-lt"/>
                  <a:ea typeface="PMingLiU" pitchFamily="18" charset="-120"/>
                </a:rPr>
                <a:t>n</a:t>
              </a:r>
              <a:r>
                <a:rPr lang="en-US" altLang="zh-TW" sz="1600" dirty="0" smtClean="0">
                  <a:latin typeface="+mn-lt"/>
                  <a:ea typeface="PMingLiU" pitchFamily="18" charset="-120"/>
                </a:rPr>
                <a:t> </a:t>
              </a:r>
              <a:endParaRPr lang="en-US" altLang="zh-TW" sz="1600" b="1" dirty="0">
                <a:solidFill>
                  <a:srgbClr val="FF0000"/>
                </a:solidFill>
                <a:latin typeface="+mn-lt"/>
                <a:ea typeface="PMingLiU" pitchFamily="18" charset="-120"/>
              </a:endParaRPr>
            </a:p>
          </p:txBody>
        </p:sp>
        <p:sp>
          <p:nvSpPr>
            <p:cNvPr id="7" name="Arc 6"/>
            <p:cNvSpPr/>
            <p:nvPr/>
          </p:nvSpPr>
          <p:spPr>
            <a:xfrm>
              <a:off x="1828800" y="2743200"/>
              <a:ext cx="4343400" cy="1524000"/>
            </a:xfrm>
            <a:prstGeom prst="arc">
              <a:avLst>
                <a:gd name="adj1" fmla="val 11893007"/>
                <a:gd name="adj2" fmla="val 6625804"/>
              </a:avLst>
            </a:prstGeom>
            <a:ln w="22225">
              <a:solidFill>
                <a:srgbClr val="FF0000"/>
              </a:solidFill>
              <a:head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514600" y="3048000"/>
            <a:ext cx="5867400" cy="2209800"/>
            <a:chOff x="2514600" y="3048000"/>
            <a:chExt cx="5867400" cy="2209800"/>
          </a:xfrm>
        </p:grpSpPr>
        <p:sp>
          <p:nvSpPr>
            <p:cNvPr id="10" name="AutoShape 4"/>
            <p:cNvSpPr>
              <a:spLocks noChangeArrowheads="1"/>
            </p:cNvSpPr>
            <p:nvPr/>
          </p:nvSpPr>
          <p:spPr bwMode="auto">
            <a:xfrm>
              <a:off x="5791200" y="4618038"/>
              <a:ext cx="2590800" cy="639762"/>
            </a:xfrm>
            <a:prstGeom prst="wedgeRoundRectCallout">
              <a:avLst>
                <a:gd name="adj1" fmla="val -138886"/>
                <a:gd name="adj2" fmla="val -53184"/>
                <a:gd name="adj3" fmla="val 16667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0" tIns="72000" rIns="72000" bIns="72000"/>
            <a:lstStyle/>
            <a:p>
              <a:pPr algn="ctr">
                <a:defRPr/>
              </a:pPr>
              <a:r>
                <a:rPr lang="en-US" altLang="zh-TW" sz="1600" dirty="0" smtClean="0">
                  <a:latin typeface="+mn-lt"/>
                  <a:ea typeface="PMingLiU" pitchFamily="18" charset="-120"/>
                </a:rPr>
                <a:t>Value </a:t>
              </a:r>
              <a:r>
                <a:rPr lang="en-US" altLang="zh-TW" sz="1600" b="1" dirty="0" smtClean="0">
                  <a:solidFill>
                    <a:srgbClr val="0070C0"/>
                  </a:solidFill>
                  <a:latin typeface="+mn-lt"/>
                  <a:ea typeface="PMingLiU" pitchFamily="18" charset="-120"/>
                </a:rPr>
                <a:t>11</a:t>
              </a:r>
              <a:r>
                <a:rPr lang="en-US" altLang="zh-TW" sz="1600" dirty="0" smtClean="0">
                  <a:latin typeface="+mn-lt"/>
                  <a:ea typeface="PMingLiU" pitchFamily="18" charset="-120"/>
                </a:rPr>
                <a:t> is passed </a:t>
              </a:r>
              <a:r>
                <a:rPr lang="en-US" altLang="zh-TW" sz="1600" dirty="0">
                  <a:ea typeface="PMingLiU" pitchFamily="18" charset="-120"/>
                </a:rPr>
                <a:t>into lambda function variable </a:t>
              </a:r>
              <a:r>
                <a:rPr lang="en-US" altLang="zh-TW" sz="1600" b="1" dirty="0" smtClean="0">
                  <a:solidFill>
                    <a:srgbClr val="0070C0"/>
                  </a:solidFill>
                  <a:ea typeface="PMingLiU" pitchFamily="18" charset="-120"/>
                </a:rPr>
                <a:t>a</a:t>
              </a:r>
              <a:endParaRPr lang="en-US" altLang="zh-TW" sz="1600" b="1" dirty="0">
                <a:solidFill>
                  <a:srgbClr val="0070C0"/>
                </a:solidFill>
                <a:ea typeface="PMingLiU" pitchFamily="18" charset="-120"/>
              </a:endParaRPr>
            </a:p>
          </p:txBody>
        </p:sp>
        <p:sp>
          <p:nvSpPr>
            <p:cNvPr id="8" name="Arc 7"/>
            <p:cNvSpPr/>
            <p:nvPr/>
          </p:nvSpPr>
          <p:spPr>
            <a:xfrm>
              <a:off x="2514600" y="3048000"/>
              <a:ext cx="3200400" cy="1981200"/>
            </a:xfrm>
            <a:prstGeom prst="arc">
              <a:avLst>
                <a:gd name="adj1" fmla="val 12436807"/>
                <a:gd name="adj2" fmla="val 8800366"/>
              </a:avLst>
            </a:prstGeom>
            <a:ln w="22225">
              <a:solidFill>
                <a:srgbClr val="0070C0"/>
              </a:solidFill>
              <a:head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657600" y="5388225"/>
            <a:ext cx="2943726" cy="1355474"/>
            <a:chOff x="3657600" y="5388225"/>
            <a:chExt cx="2943726" cy="1355474"/>
          </a:xfrm>
        </p:grpSpPr>
        <p:sp>
          <p:nvSpPr>
            <p:cNvPr id="14" name="AutoShape 4"/>
            <p:cNvSpPr>
              <a:spLocks noChangeArrowheads="1"/>
            </p:cNvSpPr>
            <p:nvPr/>
          </p:nvSpPr>
          <p:spPr bwMode="auto">
            <a:xfrm>
              <a:off x="4543926" y="5388225"/>
              <a:ext cx="2057400" cy="639762"/>
            </a:xfrm>
            <a:prstGeom prst="wedgeRoundRectCallout">
              <a:avLst>
                <a:gd name="adj1" fmla="val -98295"/>
                <a:gd name="adj2" fmla="val -49422"/>
                <a:gd name="adj3" fmla="val 16667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0" tIns="72000" rIns="72000" bIns="72000"/>
            <a:lstStyle/>
            <a:p>
              <a:pPr algn="ctr">
                <a:defRPr/>
              </a:pPr>
              <a:r>
                <a:rPr lang="en-US" altLang="zh-TW" sz="1600" dirty="0" smtClean="0">
                  <a:latin typeface="+mn-lt"/>
                  <a:ea typeface="PMingLiU" pitchFamily="18" charset="-120"/>
                </a:rPr>
                <a:t>Value 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+mn-lt"/>
                  <a:ea typeface="PMingLiU" pitchFamily="18" charset="-120"/>
                </a:rPr>
                <a:t>3</a:t>
              </a:r>
              <a:r>
                <a:rPr lang="en-US" altLang="zh-TW" sz="1600" dirty="0" smtClean="0">
                  <a:latin typeface="+mn-lt"/>
                  <a:ea typeface="PMingLiU" pitchFamily="18" charset="-120"/>
                </a:rPr>
                <a:t> is passed into function variable 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+mn-lt"/>
                  <a:ea typeface="PMingLiU" pitchFamily="18" charset="-120"/>
                </a:rPr>
                <a:t>n</a:t>
              </a:r>
              <a:r>
                <a:rPr lang="en-US" altLang="zh-TW" sz="1600" dirty="0" smtClean="0">
                  <a:latin typeface="+mn-lt"/>
                  <a:ea typeface="PMingLiU" pitchFamily="18" charset="-120"/>
                </a:rPr>
                <a:t> </a:t>
              </a:r>
              <a:endParaRPr lang="en-US" altLang="zh-TW" sz="1600" b="1" dirty="0">
                <a:solidFill>
                  <a:srgbClr val="FF0000"/>
                </a:solidFill>
                <a:latin typeface="+mn-lt"/>
                <a:ea typeface="PMingLiU" pitchFamily="18" charset="-120"/>
              </a:endParaRPr>
            </a:p>
          </p:txBody>
        </p:sp>
        <p:sp>
          <p:nvSpPr>
            <p:cNvPr id="15" name="AutoShape 4"/>
            <p:cNvSpPr>
              <a:spLocks noChangeArrowheads="1"/>
            </p:cNvSpPr>
            <p:nvPr/>
          </p:nvSpPr>
          <p:spPr bwMode="auto">
            <a:xfrm>
              <a:off x="3657600" y="6103937"/>
              <a:ext cx="2590800" cy="639762"/>
            </a:xfrm>
            <a:prstGeom prst="wedgeRoundRectCallout">
              <a:avLst>
                <a:gd name="adj1" fmla="val -80991"/>
                <a:gd name="adj2" fmla="val -90797"/>
                <a:gd name="adj3" fmla="val 16667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72000" tIns="72000" rIns="72000" bIns="72000"/>
            <a:lstStyle/>
            <a:p>
              <a:pPr algn="ctr">
                <a:defRPr/>
              </a:pPr>
              <a:r>
                <a:rPr lang="en-US" altLang="zh-TW" sz="1600" dirty="0" smtClean="0">
                  <a:latin typeface="+mn-lt"/>
                  <a:ea typeface="PMingLiU" pitchFamily="18" charset="-120"/>
                </a:rPr>
                <a:t>Value </a:t>
              </a:r>
              <a:r>
                <a:rPr lang="en-US" altLang="zh-TW" sz="1600" b="1" dirty="0" smtClean="0">
                  <a:solidFill>
                    <a:srgbClr val="0070C0"/>
                  </a:solidFill>
                  <a:latin typeface="+mn-lt"/>
                  <a:ea typeface="PMingLiU" pitchFamily="18" charset="-120"/>
                </a:rPr>
                <a:t>11</a:t>
              </a:r>
              <a:r>
                <a:rPr lang="en-US" altLang="zh-TW" sz="1600" dirty="0" smtClean="0">
                  <a:latin typeface="+mn-lt"/>
                  <a:ea typeface="PMingLiU" pitchFamily="18" charset="-120"/>
                </a:rPr>
                <a:t> is passed </a:t>
              </a:r>
              <a:r>
                <a:rPr lang="en-US" altLang="zh-TW" sz="1600" dirty="0">
                  <a:ea typeface="PMingLiU" pitchFamily="18" charset="-120"/>
                </a:rPr>
                <a:t>into lambda function variable </a:t>
              </a:r>
              <a:r>
                <a:rPr lang="en-US" altLang="zh-TW" sz="1600" b="1" dirty="0" smtClean="0">
                  <a:solidFill>
                    <a:srgbClr val="0070C0"/>
                  </a:solidFill>
                  <a:ea typeface="PMingLiU" pitchFamily="18" charset="-120"/>
                </a:rPr>
                <a:t>a</a:t>
              </a:r>
              <a:endParaRPr lang="en-US" altLang="zh-TW" sz="1600" b="1" dirty="0">
                <a:solidFill>
                  <a:srgbClr val="0070C0"/>
                </a:solidFill>
                <a:ea typeface="PMingLiU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8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Higher-Order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Lambda functions are frequently used with higher-order functions, which take </a:t>
            </a:r>
            <a:r>
              <a:rPr lang="en-US" sz="2800" b="1" dirty="0"/>
              <a:t>one or more functions as arguments </a:t>
            </a:r>
            <a:r>
              <a:rPr lang="en-US" sz="2800" dirty="0"/>
              <a:t>or </a:t>
            </a:r>
            <a:r>
              <a:rPr lang="en-US" sz="2800" b="1" dirty="0"/>
              <a:t>return one or more functions</a:t>
            </a:r>
            <a:r>
              <a:rPr lang="en-US" sz="2800" dirty="0"/>
              <a:t>.</a:t>
            </a:r>
          </a:p>
          <a:p>
            <a:r>
              <a:rPr lang="en-US" sz="2800" dirty="0"/>
              <a:t>A lambda function can be a higher-order function by taking a </a:t>
            </a:r>
            <a:r>
              <a:rPr lang="en-US" sz="2800" dirty="0">
                <a:solidFill>
                  <a:srgbClr val="FF0000"/>
                </a:solidFill>
              </a:rPr>
              <a:t>function</a:t>
            </a:r>
            <a:r>
              <a:rPr lang="en-US" sz="2800" dirty="0"/>
              <a:t> (normal or lambda) as an argument like in the following </a:t>
            </a:r>
            <a:r>
              <a:rPr lang="en-US" sz="2800" dirty="0" smtClean="0"/>
              <a:t>example: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0289" y="4237038"/>
            <a:ext cx="5800205" cy="1600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Program:</a:t>
            </a:r>
          </a:p>
          <a:p>
            <a:pPr marL="0" indent="0">
              <a:buNone/>
            </a:pPr>
            <a:r>
              <a:rPr lang="es-ES" sz="2400" dirty="0" err="1">
                <a:solidFill>
                  <a:schemeClr val="tx1"/>
                </a:solidFill>
              </a:rPr>
              <a:t>high_ord_func</a:t>
            </a:r>
            <a:r>
              <a:rPr lang="es-ES" sz="2400" dirty="0">
                <a:solidFill>
                  <a:schemeClr val="tx1"/>
                </a:solidFill>
              </a:rPr>
              <a:t> = 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</a:rPr>
              <a:t>lambda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>
                <a:solidFill>
                  <a:srgbClr val="0070C0"/>
                </a:solidFill>
              </a:rPr>
              <a:t>x</a:t>
            </a:r>
            <a:r>
              <a:rPr lang="es-ES" sz="2400" dirty="0">
                <a:solidFill>
                  <a:schemeClr val="tx1"/>
                </a:solidFill>
              </a:rPr>
              <a:t>, </a:t>
            </a:r>
            <a:r>
              <a:rPr lang="es-ES" sz="2400" dirty="0" smtClean="0">
                <a:solidFill>
                  <a:srgbClr val="FF0000"/>
                </a:solidFill>
              </a:rPr>
              <a:t>y</a:t>
            </a:r>
            <a:r>
              <a:rPr lang="es-ES" sz="2400" dirty="0" smtClean="0">
                <a:solidFill>
                  <a:schemeClr val="tx1"/>
                </a:solidFill>
              </a:rPr>
              <a:t> : </a:t>
            </a:r>
            <a:r>
              <a:rPr lang="es-ES" sz="2400" dirty="0">
                <a:solidFill>
                  <a:srgbClr val="0070C0"/>
                </a:solidFill>
              </a:rPr>
              <a:t>x</a:t>
            </a:r>
            <a:r>
              <a:rPr lang="es-ES" sz="2400" dirty="0">
                <a:solidFill>
                  <a:schemeClr val="tx1"/>
                </a:solidFill>
              </a:rPr>
              <a:t> + </a:t>
            </a:r>
            <a:r>
              <a:rPr lang="es-ES" sz="2400" dirty="0" smtClean="0">
                <a:solidFill>
                  <a:srgbClr val="FF0000"/>
                </a:solidFill>
              </a:rPr>
              <a:t>y</a:t>
            </a:r>
            <a:r>
              <a:rPr lang="es-ES" sz="2400" dirty="0" smtClean="0">
                <a:solidFill>
                  <a:schemeClr val="tx1"/>
                </a:solidFill>
              </a:rPr>
              <a:t> ( </a:t>
            </a:r>
            <a:r>
              <a:rPr lang="es-ES" sz="2400" dirty="0" smtClean="0">
                <a:solidFill>
                  <a:srgbClr val="0070C0"/>
                </a:solidFill>
              </a:rPr>
              <a:t>x</a:t>
            </a:r>
            <a:r>
              <a:rPr lang="es-ES" sz="2400" dirty="0" smtClean="0">
                <a:solidFill>
                  <a:schemeClr val="tx1"/>
                </a:solidFill>
              </a:rPr>
              <a:t> )</a:t>
            </a:r>
            <a:endParaRPr lang="en-US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>
                <a:solidFill>
                  <a:schemeClr val="tx1"/>
                </a:solidFill>
              </a:rPr>
              <a:t> ( </a:t>
            </a:r>
            <a:r>
              <a:rPr lang="en-US" sz="2400" dirty="0" err="1" smtClean="0">
                <a:solidFill>
                  <a:schemeClr val="tx1"/>
                </a:solidFill>
              </a:rPr>
              <a:t>high_ord_func</a:t>
            </a:r>
            <a:r>
              <a:rPr lang="en-US" sz="2400" dirty="0" smtClean="0">
                <a:solidFill>
                  <a:schemeClr val="tx1"/>
                </a:solidFill>
              </a:rPr>
              <a:t> ( </a:t>
            </a:r>
            <a:r>
              <a:rPr lang="en-US" sz="2400" dirty="0" smtClean="0">
                <a:solidFill>
                  <a:srgbClr val="0070C0"/>
                </a:solidFill>
              </a:rPr>
              <a:t>3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lambda</a:t>
            </a:r>
            <a:r>
              <a:rPr lang="en-US" sz="2400" dirty="0">
                <a:solidFill>
                  <a:schemeClr val="tx1"/>
                </a:solidFill>
              </a:rPr>
              <a:t> z: </a:t>
            </a:r>
            <a:r>
              <a:rPr lang="en-US" sz="2400" dirty="0" smtClean="0">
                <a:solidFill>
                  <a:schemeClr val="tx1"/>
                </a:solidFill>
              </a:rPr>
              <a:t>z*z ) 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print</a:t>
            </a:r>
            <a:r>
              <a:rPr lang="en-US" sz="2400" dirty="0" smtClean="0">
                <a:solidFill>
                  <a:schemeClr val="tx1"/>
                </a:solidFill>
              </a:rPr>
              <a:t> ( </a:t>
            </a:r>
            <a:r>
              <a:rPr lang="en-US" sz="2400" dirty="0" err="1" smtClean="0">
                <a:solidFill>
                  <a:schemeClr val="tx1"/>
                </a:solidFill>
              </a:rPr>
              <a:t>high_ord_func</a:t>
            </a:r>
            <a:r>
              <a:rPr lang="en-US" sz="2400" dirty="0" smtClean="0">
                <a:solidFill>
                  <a:schemeClr val="tx1"/>
                </a:solidFill>
              </a:rPr>
              <a:t> ( </a:t>
            </a:r>
            <a:r>
              <a:rPr lang="en-US" sz="2400" dirty="0" smtClean="0">
                <a:solidFill>
                  <a:srgbClr val="0070C0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lambda</a:t>
            </a:r>
            <a:r>
              <a:rPr lang="en-US" sz="2400" dirty="0">
                <a:solidFill>
                  <a:schemeClr val="tx1"/>
                </a:solidFill>
              </a:rPr>
              <a:t> z: z**</a:t>
            </a:r>
            <a:r>
              <a:rPr lang="en-US" sz="2400" dirty="0" smtClean="0">
                <a:solidFill>
                  <a:schemeClr val="tx1"/>
                </a:solidFill>
              </a:rPr>
              <a:t>3 ) 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48598" y="4618036"/>
            <a:ext cx="2128059" cy="121920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Output: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12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10</a:t>
            </a:r>
            <a:endParaRPr lang="en-US" sz="24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4345132" y="3917157"/>
            <a:ext cx="4572000" cy="427038"/>
          </a:xfrm>
          <a:prstGeom prst="wedgeRoundRectCallout">
            <a:avLst>
              <a:gd name="adj1" fmla="val -36778"/>
              <a:gd name="adj2" fmla="val 134843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" tIns="9144" rIns="9144" bIns="9144"/>
          <a:lstStyle/>
          <a:p>
            <a:pPr algn="ctr">
              <a:defRPr/>
            </a:pPr>
            <a:r>
              <a:rPr lang="en-US" altLang="zh-TW" sz="2000" dirty="0" smtClean="0">
                <a:solidFill>
                  <a:srgbClr val="FF0000"/>
                </a:solidFill>
                <a:latin typeface="+mn-lt"/>
                <a:ea typeface="PMingLiU" pitchFamily="18" charset="-120"/>
              </a:rPr>
              <a:t>y</a:t>
            </a:r>
            <a:r>
              <a:rPr lang="en-US" altLang="zh-TW" sz="2000" dirty="0" smtClean="0">
                <a:latin typeface="+mn-lt"/>
                <a:ea typeface="PMingLiU" pitchFamily="18" charset="-120"/>
              </a:rPr>
              <a:t> should be a normal or lambda </a:t>
            </a:r>
            <a:r>
              <a:rPr lang="en-US" altLang="zh-TW" sz="2000" dirty="0" smtClean="0">
                <a:solidFill>
                  <a:srgbClr val="FF0000"/>
                </a:solidFill>
                <a:latin typeface="+mn-lt"/>
                <a:ea typeface="PMingLiU" pitchFamily="18" charset="-120"/>
              </a:rPr>
              <a:t>function</a:t>
            </a:r>
            <a:endParaRPr lang="en-US" altLang="zh-TW" sz="20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360947" y="5943601"/>
            <a:ext cx="3984185" cy="685800"/>
          </a:xfrm>
          <a:prstGeom prst="wedgeRoundRectCallout">
            <a:avLst>
              <a:gd name="adj1" fmla="val 42582"/>
              <a:gd name="adj2" fmla="val -78316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" tIns="9144" rIns="9144" bIns="9144"/>
          <a:lstStyle/>
          <a:p>
            <a:pPr algn="ctr">
              <a:defRPr/>
            </a:pPr>
            <a:r>
              <a:rPr lang="en-US" altLang="zh-TW" sz="2000" dirty="0" smtClean="0">
                <a:latin typeface="+mn-lt"/>
                <a:ea typeface="PMingLiU" pitchFamily="18" charset="-120"/>
              </a:rPr>
              <a:t>This argument can be interpreted as y =  lambda z: z**3</a:t>
            </a:r>
            <a:endParaRPr lang="en-US" altLang="zh-TW" sz="2000" b="1" dirty="0">
              <a:solidFill>
                <a:srgbClr val="FF0000"/>
              </a:solidFill>
              <a:latin typeface="+mn-lt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0043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Higher-Order Functions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Python exposes higher-order functions as built-in functions or in the standard library.</a:t>
            </a:r>
          </a:p>
          <a:p>
            <a:r>
              <a:rPr lang="en-US" sz="2400" dirty="0"/>
              <a:t>Examples include </a:t>
            </a:r>
            <a:r>
              <a:rPr lang="en-US" sz="2400" dirty="0">
                <a:solidFill>
                  <a:srgbClr val="FF0000"/>
                </a:solidFill>
              </a:rPr>
              <a:t>map()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filter()</a:t>
            </a:r>
            <a:r>
              <a:rPr lang="en-US" sz="2400" dirty="0"/>
              <a:t>, </a:t>
            </a:r>
            <a:r>
              <a:rPr lang="en-US" sz="2400" dirty="0" err="1">
                <a:solidFill>
                  <a:srgbClr val="FF0000"/>
                </a:solidFill>
              </a:rPr>
              <a:t>functools.reduce</a:t>
            </a:r>
            <a:r>
              <a:rPr lang="en-US" sz="2400" dirty="0">
                <a:solidFill>
                  <a:srgbClr val="FF0000"/>
                </a:solidFill>
              </a:rPr>
              <a:t>()</a:t>
            </a:r>
            <a:r>
              <a:rPr lang="en-US" sz="2400" dirty="0"/>
              <a:t>, as well as key functions like </a:t>
            </a:r>
            <a:r>
              <a:rPr lang="en-US" sz="2400" dirty="0">
                <a:solidFill>
                  <a:srgbClr val="FF0000"/>
                </a:solidFill>
              </a:rPr>
              <a:t>sort()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sorted()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min()</a:t>
            </a:r>
            <a:r>
              <a:rPr lang="en-US" sz="2400" dirty="0"/>
              <a:t>, and </a:t>
            </a:r>
            <a:r>
              <a:rPr lang="en-US" sz="2400" dirty="0">
                <a:solidFill>
                  <a:srgbClr val="FF0000"/>
                </a:solidFill>
              </a:rPr>
              <a:t>max()</a:t>
            </a:r>
            <a:r>
              <a:rPr lang="en-US" sz="24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8691" y="3200402"/>
            <a:ext cx="5800205" cy="3505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000" b="1" u="sng" dirty="0" smtClean="0"/>
              <a:t>Program:</a:t>
            </a:r>
          </a:p>
          <a:p>
            <a:pPr marL="0" indent="0">
              <a:buNone/>
            </a:pPr>
            <a:r>
              <a:rPr lang="es-ES" sz="2000" dirty="0" err="1">
                <a:solidFill>
                  <a:schemeClr val="tx1"/>
                </a:solidFill>
              </a:rPr>
              <a:t>list_animal</a:t>
            </a:r>
            <a:r>
              <a:rPr lang="es-ES" sz="2000" dirty="0">
                <a:solidFill>
                  <a:schemeClr val="tx1"/>
                </a:solidFill>
              </a:rPr>
              <a:t> = [</a:t>
            </a:r>
            <a:r>
              <a:rPr lang="es-ES" sz="2000" dirty="0">
                <a:solidFill>
                  <a:srgbClr val="00B050"/>
                </a:solidFill>
              </a:rPr>
              <a:t>"</a:t>
            </a:r>
            <a:r>
              <a:rPr lang="es-ES" sz="2000" dirty="0" err="1">
                <a:solidFill>
                  <a:srgbClr val="00B050"/>
                </a:solidFill>
              </a:rPr>
              <a:t>cat</a:t>
            </a:r>
            <a:r>
              <a:rPr lang="es-ES" sz="2000" dirty="0">
                <a:solidFill>
                  <a:srgbClr val="00B050"/>
                </a:solidFill>
              </a:rPr>
              <a:t>"</a:t>
            </a:r>
            <a:r>
              <a:rPr lang="es-ES" sz="2000" dirty="0">
                <a:solidFill>
                  <a:schemeClr val="tx1"/>
                </a:solidFill>
              </a:rPr>
              <a:t>, </a:t>
            </a:r>
            <a:r>
              <a:rPr lang="es-ES" sz="2000" dirty="0">
                <a:solidFill>
                  <a:srgbClr val="00B050"/>
                </a:solidFill>
              </a:rPr>
              <a:t>"</a:t>
            </a:r>
            <a:r>
              <a:rPr lang="es-ES" sz="2000" dirty="0" err="1">
                <a:solidFill>
                  <a:srgbClr val="00B050"/>
                </a:solidFill>
              </a:rPr>
              <a:t>dog</a:t>
            </a:r>
            <a:r>
              <a:rPr lang="es-ES" sz="2000" dirty="0">
                <a:solidFill>
                  <a:srgbClr val="00B050"/>
                </a:solidFill>
              </a:rPr>
              <a:t>"</a:t>
            </a:r>
            <a:r>
              <a:rPr lang="es-ES" sz="2000" dirty="0">
                <a:solidFill>
                  <a:schemeClr val="tx1"/>
                </a:solidFill>
              </a:rPr>
              <a:t>, </a:t>
            </a:r>
            <a:r>
              <a:rPr lang="es-ES" sz="2000" dirty="0">
                <a:solidFill>
                  <a:srgbClr val="00B050"/>
                </a:solidFill>
              </a:rPr>
              <a:t>"</a:t>
            </a:r>
            <a:r>
              <a:rPr lang="es-ES" sz="2000" dirty="0" err="1">
                <a:solidFill>
                  <a:srgbClr val="00B050"/>
                </a:solidFill>
              </a:rPr>
              <a:t>cow</a:t>
            </a:r>
            <a:r>
              <a:rPr lang="es-ES" sz="2000" dirty="0">
                <a:solidFill>
                  <a:srgbClr val="00B050"/>
                </a:solidFill>
              </a:rPr>
              <a:t>"</a:t>
            </a:r>
            <a:r>
              <a:rPr lang="es-ES" sz="2000" dirty="0">
                <a:solidFill>
                  <a:schemeClr val="tx1"/>
                </a:solidFill>
              </a:rPr>
              <a:t>]</a:t>
            </a:r>
          </a:p>
          <a:p>
            <a:pPr marL="0" indent="0">
              <a:buNone/>
            </a:pPr>
            <a:r>
              <a:rPr lang="es-ES" sz="2000" dirty="0" err="1">
                <a:solidFill>
                  <a:srgbClr val="7030A0"/>
                </a:solidFill>
              </a:rPr>
              <a:t>print</a:t>
            </a:r>
            <a:r>
              <a:rPr lang="es-ES" sz="2000" dirty="0">
                <a:solidFill>
                  <a:schemeClr val="tx1"/>
                </a:solidFill>
              </a:rPr>
              <a:t> ( </a:t>
            </a:r>
            <a:r>
              <a:rPr lang="es-ES" sz="2000" dirty="0" err="1">
                <a:solidFill>
                  <a:srgbClr val="7030A0"/>
                </a:solidFill>
              </a:rPr>
              <a:t>list</a:t>
            </a:r>
            <a:r>
              <a:rPr lang="es-ES" sz="2000" dirty="0">
                <a:solidFill>
                  <a:schemeClr val="tx1"/>
                </a:solidFill>
              </a:rPr>
              <a:t> </a:t>
            </a:r>
            <a:r>
              <a:rPr lang="es-ES" sz="2000" dirty="0" smtClean="0">
                <a:solidFill>
                  <a:schemeClr val="tx1"/>
                </a:solidFill>
              </a:rPr>
              <a:t>( </a:t>
            </a:r>
            <a:r>
              <a:rPr lang="es-ES" sz="2000" dirty="0" err="1" smtClean="0">
                <a:solidFill>
                  <a:srgbClr val="7030A0"/>
                </a:solidFill>
              </a:rPr>
              <a:t>map</a:t>
            </a:r>
            <a:r>
              <a:rPr lang="es-ES" sz="2000" dirty="0" smtClean="0">
                <a:solidFill>
                  <a:schemeClr val="tx1"/>
                </a:solidFill>
              </a:rPr>
              <a:t> ( 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</a:rPr>
              <a:t>lambda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>
                <a:solidFill>
                  <a:schemeClr val="tx1"/>
                </a:solidFill>
              </a:rPr>
              <a:t>x: </a:t>
            </a:r>
            <a:r>
              <a:rPr lang="es-ES" sz="2000" dirty="0" err="1">
                <a:solidFill>
                  <a:schemeClr val="tx1"/>
                </a:solidFill>
              </a:rPr>
              <a:t>x.upper</a:t>
            </a:r>
            <a:r>
              <a:rPr lang="es-ES" sz="2000" dirty="0">
                <a:solidFill>
                  <a:schemeClr val="tx1"/>
                </a:solidFill>
              </a:rPr>
              <a:t>(), </a:t>
            </a:r>
            <a:r>
              <a:rPr lang="es-ES" sz="2000" dirty="0" err="1" smtClean="0">
                <a:solidFill>
                  <a:schemeClr val="tx1"/>
                </a:solidFill>
              </a:rPr>
              <a:t>list_animal</a:t>
            </a:r>
            <a:r>
              <a:rPr lang="es-ES" sz="2000" dirty="0" smtClean="0">
                <a:solidFill>
                  <a:schemeClr val="tx1"/>
                </a:solidFill>
              </a:rPr>
              <a:t> ) ) )</a:t>
            </a:r>
            <a:endParaRPr lang="es-E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000" dirty="0" err="1">
                <a:solidFill>
                  <a:srgbClr val="7030A0"/>
                </a:solidFill>
              </a:rPr>
              <a:t>print</a:t>
            </a:r>
            <a:r>
              <a:rPr lang="es-ES" sz="2000" dirty="0">
                <a:solidFill>
                  <a:schemeClr val="tx1"/>
                </a:solidFill>
              </a:rPr>
              <a:t> ( </a:t>
            </a:r>
            <a:r>
              <a:rPr lang="es-ES" sz="2000" dirty="0" err="1">
                <a:solidFill>
                  <a:srgbClr val="7030A0"/>
                </a:solidFill>
              </a:rPr>
              <a:t>list</a:t>
            </a:r>
            <a:r>
              <a:rPr lang="es-ES" sz="2000" dirty="0">
                <a:solidFill>
                  <a:schemeClr val="tx1"/>
                </a:solidFill>
              </a:rPr>
              <a:t> </a:t>
            </a:r>
            <a:r>
              <a:rPr lang="es-ES" sz="2000" dirty="0" smtClean="0">
                <a:solidFill>
                  <a:schemeClr val="tx1"/>
                </a:solidFill>
              </a:rPr>
              <a:t>( </a:t>
            </a:r>
            <a:r>
              <a:rPr lang="es-ES" sz="2000" dirty="0" err="1" smtClean="0">
                <a:solidFill>
                  <a:srgbClr val="7030A0"/>
                </a:solidFill>
              </a:rPr>
              <a:t>filter</a:t>
            </a:r>
            <a:r>
              <a:rPr lang="es-ES" sz="2000" dirty="0" smtClean="0">
                <a:solidFill>
                  <a:schemeClr val="tx1"/>
                </a:solidFill>
              </a:rPr>
              <a:t> ( 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</a:rPr>
              <a:t>lambda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>
                <a:solidFill>
                  <a:schemeClr val="tx1"/>
                </a:solidFill>
              </a:rPr>
              <a:t>x: </a:t>
            </a:r>
            <a:r>
              <a:rPr lang="es-ES" sz="2000" dirty="0">
                <a:solidFill>
                  <a:srgbClr val="00B050"/>
                </a:solidFill>
              </a:rPr>
              <a:t>"o"</a:t>
            </a:r>
            <a:r>
              <a:rPr lang="es-ES" sz="2000" dirty="0">
                <a:solidFill>
                  <a:schemeClr val="tx1"/>
                </a:solidFill>
              </a:rPr>
              <a:t> in x, </a:t>
            </a:r>
            <a:r>
              <a:rPr lang="es-ES" sz="2000" dirty="0" err="1" smtClean="0">
                <a:solidFill>
                  <a:schemeClr val="tx1"/>
                </a:solidFill>
              </a:rPr>
              <a:t>list_animal</a:t>
            </a:r>
            <a:r>
              <a:rPr lang="es-ES" sz="2000" dirty="0" smtClean="0">
                <a:solidFill>
                  <a:schemeClr val="tx1"/>
                </a:solidFill>
              </a:rPr>
              <a:t> ) ) )</a:t>
            </a:r>
            <a:endParaRPr lang="es-E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s-ES" sz="2000" dirty="0">
                <a:solidFill>
                  <a:schemeClr val="tx1"/>
                </a:solidFill>
              </a:rPr>
              <a:t> </a:t>
            </a:r>
            <a:r>
              <a:rPr lang="es-ES" sz="2000" dirty="0" err="1">
                <a:solidFill>
                  <a:schemeClr val="tx1"/>
                </a:solidFill>
              </a:rPr>
              <a:t>functools</a:t>
            </a:r>
            <a:r>
              <a:rPr lang="es-ES" sz="2000" dirty="0">
                <a:solidFill>
                  <a:schemeClr val="tx1"/>
                </a:solidFill>
              </a:rPr>
              <a:t> </a:t>
            </a: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s-ES" sz="2000" dirty="0">
                <a:solidFill>
                  <a:schemeClr val="tx1"/>
                </a:solidFill>
              </a:rPr>
              <a:t> reduce</a:t>
            </a:r>
          </a:p>
          <a:p>
            <a:pPr marL="0" indent="0">
              <a:buNone/>
            </a:pPr>
            <a:r>
              <a:rPr lang="es-ES" sz="2000" dirty="0" err="1" smtClean="0">
                <a:solidFill>
                  <a:srgbClr val="7030A0"/>
                </a:solidFill>
              </a:rPr>
              <a:t>print</a:t>
            </a:r>
            <a:r>
              <a:rPr lang="es-ES" sz="2000" dirty="0" smtClean="0">
                <a:solidFill>
                  <a:schemeClr val="tx1"/>
                </a:solidFill>
              </a:rPr>
              <a:t> ( reduce ( 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</a:rPr>
              <a:t>lambda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>
                <a:solidFill>
                  <a:schemeClr val="tx1"/>
                </a:solidFill>
              </a:rPr>
              <a:t>a, b: </a:t>
            </a:r>
            <a:r>
              <a:rPr lang="es-ES" sz="2000" dirty="0">
                <a:solidFill>
                  <a:srgbClr val="00B050"/>
                </a:solidFill>
              </a:rPr>
              <a:t>f"{a} | {b}"</a:t>
            </a:r>
            <a:r>
              <a:rPr lang="es-ES" sz="2000" dirty="0">
                <a:solidFill>
                  <a:schemeClr val="tx1"/>
                </a:solidFill>
              </a:rPr>
              <a:t>, </a:t>
            </a:r>
            <a:r>
              <a:rPr lang="es-ES" sz="2000" dirty="0" err="1" smtClean="0">
                <a:solidFill>
                  <a:schemeClr val="tx1"/>
                </a:solidFill>
              </a:rPr>
              <a:t>list_animal</a:t>
            </a:r>
            <a:r>
              <a:rPr lang="es-ES" sz="2000" dirty="0" smtClean="0">
                <a:solidFill>
                  <a:schemeClr val="tx1"/>
                </a:solidFill>
              </a:rPr>
              <a:t> ) )</a:t>
            </a:r>
            <a:endParaRPr lang="es-E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000" dirty="0">
                <a:solidFill>
                  <a:srgbClr val="C00000"/>
                </a:solidFill>
              </a:rPr>
              <a:t># </a:t>
            </a:r>
            <a:r>
              <a:rPr lang="es-ES" sz="2000" dirty="0" err="1">
                <a:solidFill>
                  <a:srgbClr val="C00000"/>
                </a:solidFill>
              </a:rPr>
              <a:t>Calculate</a:t>
            </a:r>
            <a:r>
              <a:rPr lang="es-ES" sz="2000" dirty="0">
                <a:solidFill>
                  <a:srgbClr val="C00000"/>
                </a:solidFill>
              </a:rPr>
              <a:t> ((((1+2)+3)+4)+5</a:t>
            </a:r>
            <a:r>
              <a:rPr lang="es-ES" sz="2000" dirty="0" smtClean="0">
                <a:solidFill>
                  <a:srgbClr val="C00000"/>
                </a:solidFill>
              </a:rPr>
              <a:t>)</a:t>
            </a:r>
            <a:endParaRPr lang="es-ES" sz="20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s-ES" sz="2000" dirty="0" err="1" smtClean="0">
                <a:solidFill>
                  <a:srgbClr val="7030A0"/>
                </a:solidFill>
              </a:rPr>
              <a:t>print</a:t>
            </a:r>
            <a:r>
              <a:rPr lang="es-ES" sz="2000" dirty="0" smtClean="0">
                <a:solidFill>
                  <a:schemeClr val="tx1"/>
                </a:solidFill>
              </a:rPr>
              <a:t> ( reduce ( 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</a:rPr>
              <a:t>lambda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>
                <a:solidFill>
                  <a:schemeClr val="tx1"/>
                </a:solidFill>
              </a:rPr>
              <a:t>a, b: </a:t>
            </a:r>
            <a:r>
              <a:rPr lang="es-ES" sz="2000" dirty="0" err="1">
                <a:solidFill>
                  <a:schemeClr val="tx1"/>
                </a:solidFill>
              </a:rPr>
              <a:t>a+b</a:t>
            </a:r>
            <a:r>
              <a:rPr lang="es-ES" sz="2000" dirty="0">
                <a:solidFill>
                  <a:schemeClr val="tx1"/>
                </a:solidFill>
              </a:rPr>
              <a:t>, [1,2,3,4,5</a:t>
            </a:r>
            <a:r>
              <a:rPr lang="es-ES" sz="2000" dirty="0" smtClean="0">
                <a:solidFill>
                  <a:schemeClr val="tx1"/>
                </a:solidFill>
              </a:rPr>
              <a:t>] ) 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0" y="3200402"/>
            <a:ext cx="2362200" cy="35051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en-US" sz="2000" b="1" u="sng" dirty="0" smtClean="0"/>
              <a:t>Output:</a:t>
            </a:r>
          </a:p>
          <a:p>
            <a:pPr marL="0" indent="0">
              <a:buNone/>
            </a:pPr>
            <a:endParaRPr lang="en-US" sz="20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[</a:t>
            </a:r>
            <a:r>
              <a:rPr lang="en-US" sz="2000" dirty="0">
                <a:solidFill>
                  <a:srgbClr val="0000FF"/>
                </a:solidFill>
              </a:rPr>
              <a:t>'CAT', 'DOG', 'COW</a:t>
            </a:r>
            <a:r>
              <a:rPr lang="en-US" sz="2000" dirty="0" smtClean="0">
                <a:solidFill>
                  <a:srgbClr val="0000FF"/>
                </a:solidFill>
              </a:rPr>
              <a:t>']</a:t>
            </a:r>
          </a:p>
          <a:p>
            <a:pPr marL="0" indent="0">
              <a:buNone/>
            </a:pPr>
            <a:endParaRPr lang="en-US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['dog', 'cow</a:t>
            </a:r>
            <a:r>
              <a:rPr lang="en-US" sz="2000" dirty="0" smtClean="0">
                <a:solidFill>
                  <a:srgbClr val="0000FF"/>
                </a:solidFill>
              </a:rPr>
              <a:t>']</a:t>
            </a:r>
          </a:p>
          <a:p>
            <a:pPr marL="0" indent="0">
              <a:buNone/>
            </a:pPr>
            <a:endParaRPr lang="en-US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cat | dog | </a:t>
            </a:r>
            <a:r>
              <a:rPr lang="en-US" sz="2000" dirty="0" smtClean="0">
                <a:solidFill>
                  <a:srgbClr val="0000FF"/>
                </a:solidFill>
              </a:rPr>
              <a:t>cow</a:t>
            </a:r>
          </a:p>
          <a:p>
            <a:pPr marL="0" indent="0">
              <a:buNone/>
            </a:pPr>
            <a:endParaRPr lang="en-US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15</a:t>
            </a:r>
            <a:endParaRPr lang="en-US" sz="20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35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Functions – Code </a:t>
            </a:r>
            <a:r>
              <a:rPr lang="en-US" dirty="0" smtClean="0"/>
              <a:t>Reuse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Organize your code into </a:t>
            </a:r>
            <a:r>
              <a:rPr lang="en-US" dirty="0" smtClean="0"/>
              <a:t>"paragraphs" </a:t>
            </a:r>
            <a:r>
              <a:rPr lang="en-US" dirty="0"/>
              <a:t>- capture a complete thought and </a:t>
            </a:r>
            <a:r>
              <a:rPr lang="en-US" dirty="0" smtClean="0"/>
              <a:t>"name it"</a:t>
            </a:r>
            <a:endParaRPr lang="en-US" dirty="0"/>
          </a:p>
          <a:p>
            <a:r>
              <a:rPr lang="en-US" dirty="0"/>
              <a:t>Don’t repeat yourself - make it work once and then reuse it</a:t>
            </a:r>
          </a:p>
          <a:p>
            <a:r>
              <a:rPr lang="en-US" dirty="0"/>
              <a:t>If something gets too long or complex, break up logical chunks and put those chunks in functions</a:t>
            </a:r>
          </a:p>
          <a:p>
            <a:r>
              <a:rPr lang="en-US" dirty="0"/>
              <a:t>Make a library of common stuff that you do over and over - perhaps share this with your friends</a:t>
            </a:r>
            <a:r>
              <a:rPr lang="en-US" dirty="0" smtClean="0"/>
              <a:t>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smtClean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32864</TotalTime>
  <Words>2972</Words>
  <Application>Microsoft Office PowerPoint</Application>
  <PresentationFormat>On-screen Show (4:3)</PresentationFormat>
  <Paragraphs>465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Gill Sans</vt:lpstr>
      <vt:lpstr>PMingLiU</vt:lpstr>
      <vt:lpstr>PMingLiU</vt:lpstr>
      <vt:lpstr>Arial</vt:lpstr>
      <vt:lpstr>Calibri</vt:lpstr>
      <vt:lpstr>Courier New</vt:lpstr>
      <vt:lpstr>Times New Roman</vt:lpstr>
      <vt:lpstr>Kelvin's Design</vt:lpstr>
      <vt:lpstr>Functions</vt:lpstr>
      <vt:lpstr>Lesson Intended Learning Outcomes</vt:lpstr>
      <vt:lpstr>Stored (and reused) Steps</vt:lpstr>
      <vt:lpstr>Function Definition</vt:lpstr>
      <vt:lpstr>Python Functions</vt:lpstr>
      <vt:lpstr>Naming rules of the function</vt:lpstr>
      <vt:lpstr>Max Function</vt:lpstr>
      <vt:lpstr>Type Conversions</vt:lpstr>
      <vt:lpstr>String Conversions</vt:lpstr>
      <vt:lpstr>Building our Own Functions</vt:lpstr>
      <vt:lpstr>Calling a Function</vt:lpstr>
      <vt:lpstr>Arguments</vt:lpstr>
      <vt:lpstr>Parameters</vt:lpstr>
      <vt:lpstr>Default Parameter Value</vt:lpstr>
      <vt:lpstr>Multiple Parameters / Arguments</vt:lpstr>
      <vt:lpstr>Keyword Arguments (kwargs)</vt:lpstr>
      <vt:lpstr>Keyword Arguments in print function</vt:lpstr>
      <vt:lpstr>Arbitrary Arguments, *args</vt:lpstr>
      <vt:lpstr>Arbitrary Keyword Arguments, **kwargs</vt:lpstr>
      <vt:lpstr>Arbitrary Keyword Arguments, **kwargs</vt:lpstr>
      <vt:lpstr>Return Value</vt:lpstr>
      <vt:lpstr>Return Multiple Values</vt:lpstr>
      <vt:lpstr>Arguments, Parameters, and Results</vt:lpstr>
      <vt:lpstr>The main() function</vt:lpstr>
      <vt:lpstr>Defining Main Functions in Python</vt:lpstr>
      <vt:lpstr>Reason to Have if Statement Calling main()</vt:lpstr>
      <vt:lpstr>Lambda Function</vt:lpstr>
      <vt:lpstr>Lambda Function Examples</vt:lpstr>
      <vt:lpstr>Why use Lambda Functions?</vt:lpstr>
      <vt:lpstr>Higher-Order Functions</vt:lpstr>
      <vt:lpstr>Higher-Order Functions (Cont.)</vt:lpstr>
      <vt:lpstr>Functions – Code Reuse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Administrator</cp:lastModifiedBy>
  <cp:revision>441</cp:revision>
  <dcterms:created xsi:type="dcterms:W3CDTF">2007-08-16T02:12:36Z</dcterms:created>
  <dcterms:modified xsi:type="dcterms:W3CDTF">2022-10-17T01:35:18Z</dcterms:modified>
</cp:coreProperties>
</file>