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autoCompressPictures="0">
  <p:sldMasterIdLst>
    <p:sldMasterId id="2147483673" r:id="rId1"/>
  </p:sldMasterIdLst>
  <p:notesMasterIdLst>
    <p:notesMasterId r:id="rId10"/>
  </p:notesMasterIdLst>
  <p:handoutMasterIdLst>
    <p:handoutMasterId r:id="rId11"/>
  </p:handoutMasterIdLst>
  <p:sldIdLst>
    <p:sldId id="482" r:id="rId2"/>
    <p:sldId id="401" r:id="rId3"/>
    <p:sldId id="402" r:id="rId4"/>
    <p:sldId id="403" r:id="rId5"/>
    <p:sldId id="404" r:id="rId6"/>
    <p:sldId id="405" r:id="rId7"/>
    <p:sldId id="406" r:id="rId8"/>
    <p:sldId id="481" r:id="rId9"/>
  </p:sldIdLst>
  <p:sldSz cx="12192000" cy="864076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F35751E-6A78-42CB-A706-98AE315EAE1C}">
          <p14:sldIdLst/>
        </p14:section>
        <p14:section name="Untitled Section" id="{A777A03A-C64A-4252-96CA-37C28244942C}">
          <p14:sldIdLst>
            <p14:sldId id="482"/>
            <p14:sldId id="401"/>
            <p14:sldId id="402"/>
            <p14:sldId id="403"/>
            <p14:sldId id="404"/>
            <p14:sldId id="405"/>
            <p14:sldId id="406"/>
            <p14:sldId id="4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2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00"/>
    <a:srgbClr val="937F7F"/>
    <a:srgbClr val="F6E7E7"/>
    <a:srgbClr val="ECCCCB"/>
    <a:srgbClr val="FFCBC2"/>
    <a:srgbClr val="993300"/>
    <a:srgbClr val="800000"/>
    <a:srgbClr val="FF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04" autoAdjust="0"/>
    <p:restoredTop sz="95861" autoAdjust="0"/>
  </p:normalViewPr>
  <p:slideViewPr>
    <p:cSldViewPr snapToGrid="0">
      <p:cViewPr varScale="1">
        <p:scale>
          <a:sx n="83" d="100"/>
          <a:sy n="83" d="100"/>
        </p:scale>
        <p:origin x="60" y="324"/>
      </p:cViewPr>
      <p:guideLst>
        <p:guide orient="horz" pos="272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90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F213EAE9-4CD4-418F-AFD6-96AF66E7E8C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21F0F416-E157-4A1A-9103-185278073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42013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875148EE-21DB-4548-9D89-CD922BC168FC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5050" y="1241425"/>
            <a:ext cx="472757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24" tIns="46614" rIns="93224" bIns="466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203"/>
            <a:ext cx="5438140" cy="3908613"/>
          </a:xfrm>
          <a:prstGeom prst="rect">
            <a:avLst/>
          </a:prstGeom>
        </p:spPr>
        <p:txBody>
          <a:bodyPr vert="horz" lIns="93224" tIns="46614" rIns="93224" bIns="466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91855B72-91DC-4178-86C8-F00A8B2B5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96273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198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644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349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096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968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771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5053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642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956244"/>
            <a:ext cx="10058400" cy="4493197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10080" spc="-63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5613877"/>
            <a:ext cx="10058400" cy="1440127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 algn="ctr">
              <a:buNone/>
              <a:defRPr sz="3024"/>
            </a:lvl2pPr>
            <a:lvl3pPr marL="1152144" indent="0" algn="ctr">
              <a:buNone/>
              <a:defRPr sz="3024"/>
            </a:lvl3pPr>
            <a:lvl4pPr marL="1728216" indent="0" algn="ctr">
              <a:buNone/>
              <a:defRPr sz="2520"/>
            </a:lvl4pPr>
            <a:lvl5pPr marL="2304288" indent="0" algn="ctr">
              <a:buNone/>
              <a:defRPr sz="2520"/>
            </a:lvl5pPr>
            <a:lvl6pPr marL="2880360" indent="0" algn="ctr">
              <a:buNone/>
              <a:defRPr sz="2520"/>
            </a:lvl6pPr>
            <a:lvl7pPr marL="3456432" indent="0" algn="ctr">
              <a:buNone/>
              <a:defRPr sz="2520"/>
            </a:lvl7pPr>
            <a:lvl8pPr marL="4032504" indent="0" algn="ctr">
              <a:buNone/>
              <a:defRPr sz="2520"/>
            </a:lvl8pPr>
            <a:lvl9pPr marL="4608576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84ED-EC72-4B8C-82E3-DCDEFBBD9A6E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24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3975-67CA-449E-A4DC-83C6C88938BD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313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956244"/>
            <a:ext cx="10058400" cy="4493197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1008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5610736"/>
            <a:ext cx="10058400" cy="1440127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2pPr>
            <a:lvl3pPr marL="1152144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3pPr>
            <a:lvl4pPr marL="172821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30428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88036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45643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60857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EEEE-85A6-4FFF-859F-72A3A7F860B4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1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325539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2325541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81FC-8CAA-4B4F-88FC-31C1902B58E0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306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C8FF-A5E8-4A42-99EF-05B0CA30EB05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391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1A2A-F1DB-4270-88C2-7AD78402F827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19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8D79-2255-4793-92D0-72FB970334E3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598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8640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8640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8865"/>
            <a:ext cx="3200400" cy="2880254"/>
          </a:xfrm>
        </p:spPr>
        <p:txBody>
          <a:bodyPr anchor="b">
            <a:norm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921681"/>
            <a:ext cx="6492240" cy="66245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686726"/>
            <a:ext cx="3200400" cy="425754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8139032"/>
            <a:ext cx="2618511" cy="460041"/>
          </a:xfrm>
        </p:spPr>
        <p:txBody>
          <a:bodyPr/>
          <a:lstStyle>
            <a:lvl1pPr algn="l">
              <a:defRPr/>
            </a:lvl1pPr>
          </a:lstStyle>
          <a:p>
            <a:fld id="{A8740085-769A-4956-9A07-0A77E42CCCA8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8139032"/>
            <a:ext cx="4648200" cy="460041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50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6240551"/>
            <a:ext cx="12188825" cy="24002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6192769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394164"/>
            <a:ext cx="10113645" cy="1036892"/>
          </a:xfrm>
        </p:spPr>
        <p:txBody>
          <a:bodyPr tIns="0" bIns="0" anchor="b">
            <a:no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6192769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4032"/>
            </a:lvl1pPr>
            <a:lvl2pPr marL="576072" indent="0">
              <a:buNone/>
              <a:defRPr sz="3528"/>
            </a:lvl2pPr>
            <a:lvl3pPr marL="1152144" indent="0">
              <a:buNone/>
              <a:defRPr sz="3024"/>
            </a:lvl3pPr>
            <a:lvl4pPr marL="1728216" indent="0">
              <a:buNone/>
              <a:defRPr sz="2520"/>
            </a:lvl4pPr>
            <a:lvl5pPr marL="2304288" indent="0">
              <a:buNone/>
              <a:defRPr sz="2520"/>
            </a:lvl5pPr>
            <a:lvl6pPr marL="2880360" indent="0">
              <a:buNone/>
              <a:defRPr sz="2520"/>
            </a:lvl6pPr>
            <a:lvl7pPr marL="3456432" indent="0">
              <a:buNone/>
              <a:defRPr sz="2520"/>
            </a:lvl7pPr>
            <a:lvl8pPr marL="4032504" indent="0">
              <a:buNone/>
              <a:defRPr sz="2520"/>
            </a:lvl8pPr>
            <a:lvl9pPr marL="4608576" indent="0">
              <a:buNone/>
              <a:defRPr sz="25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7442577"/>
            <a:ext cx="10119360" cy="748866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756"/>
              </a:spcAft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942D-1509-4461-A0B6-08CE92F3E019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09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2CF7C-2831-4469-B450-1C95032D78EB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57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519482"/>
            <a:ext cx="2628900" cy="72572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519482"/>
            <a:ext cx="7734300" cy="7257205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90B7F-EBC2-4D8A-833A-7981292F6416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209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8064712"/>
            <a:ext cx="12192001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7980945"/>
            <a:ext cx="12192001" cy="831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2325539"/>
            <a:ext cx="10058401" cy="506924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8139032"/>
            <a:ext cx="2472271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rgbClr val="FFFFFF"/>
                </a:solidFill>
              </a:defRPr>
            </a:lvl1pPr>
          </a:lstStyle>
          <a:p>
            <a:fld id="{71AEA230-5C13-43D1-B8A6-DF4DA2C5A560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8139032"/>
            <a:ext cx="4822804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8139032"/>
            <a:ext cx="1312025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2189604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5562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l" defTabSz="1152144" rtl="0" eaLnBrk="1" latinLnBrk="0" hangingPunct="1">
        <a:lnSpc>
          <a:spcPct val="85000"/>
        </a:lnSpc>
        <a:spcBef>
          <a:spcPct val="0"/>
        </a:spcBef>
        <a:buNone/>
        <a:defRPr sz="6048" kern="1200" spc="-63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15214" indent="-115214" algn="l" defTabSz="1152144" rtl="0" eaLnBrk="1" latinLnBrk="0" hangingPunct="1">
        <a:lnSpc>
          <a:spcPct val="90000"/>
        </a:lnSpc>
        <a:spcBef>
          <a:spcPts val="1512"/>
        </a:spcBef>
        <a:spcAft>
          <a:spcPts val="252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5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3900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22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14329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44758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75187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86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638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890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42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14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21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288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36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43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50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57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24"/>
              <a:t>0</a:t>
            </a:r>
            <a:endParaRPr lang="en-US" sz="3024" dirty="0"/>
          </a:p>
        </p:txBody>
      </p:sp>
      <p:graphicFrame>
        <p:nvGraphicFramePr>
          <p:cNvPr id="10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8316213"/>
              </p:ext>
            </p:extLst>
          </p:nvPr>
        </p:nvGraphicFramePr>
        <p:xfrm>
          <a:off x="468000" y="1488111"/>
          <a:ext cx="11559986" cy="6386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0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4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93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50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12366">
                <a:tc gridSpan="2">
                  <a:txBody>
                    <a:bodyPr/>
                    <a:lstStyle/>
                    <a:p>
                      <a:r>
                        <a:rPr lang="en-US" sz="18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 dirty="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3192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11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4-12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2021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4-12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749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收入</a:t>
                      </a:r>
                      <a:r>
                        <a:rPr lang="en-US" altLang="zh-TW" sz="2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1,905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2,095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(9%)</a:t>
                      </a:r>
                      <a:endParaRPr lang="en-US" sz="19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4,049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kern="120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&gt;100%</a:t>
                      </a:r>
                      <a:endParaRPr lang="en-US" sz="1900" b="0" i="1" u="none" strike="noStrike" kern="1200" dirty="0">
                        <a:solidFill>
                          <a:srgbClr val="7F7F7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b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其他收入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-</a:t>
                      </a:r>
                      <a:endParaRPr lang="en-US" sz="19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1" u="none" strike="noStrike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  <a:endParaRPr lang="en-US" sz="1900" b="0" i="1" u="none" strike="noStrike" dirty="0">
                        <a:solidFill>
                          <a:srgbClr val="7F7F7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b="1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總營運收入</a:t>
                      </a:r>
                      <a:endParaRPr lang="en-US" sz="20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1,908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/>
                        <a:t>2,098</a:t>
                      </a:r>
                      <a:endParaRPr 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(9%)</a:t>
                      </a:r>
                      <a:endParaRPr lang="en-US" sz="19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4,076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&gt;100%</a:t>
                      </a:r>
                      <a:endParaRPr lang="en-US" sz="1900" b="0" i="1" u="none" strike="noStrike" dirty="0">
                        <a:solidFill>
                          <a:srgbClr val="7F7F7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營運支出</a:t>
                      </a:r>
                      <a:r>
                        <a:rPr lang="en-US" altLang="zh-TW" sz="2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(21,245)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0"/>
                        <a:t>(21,818)</a:t>
                      </a:r>
                      <a:endParaRPr 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(3%)</a:t>
                      </a:r>
                      <a:endParaRPr lang="en-US" sz="19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(21,654)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(108)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&gt;100%</a:t>
                      </a:r>
                      <a:endParaRPr lang="en-US" sz="1900" b="0" i="1" u="none" strike="noStrike" dirty="0">
                        <a:solidFill>
                          <a:srgbClr val="7F7F7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kern="120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營運盈餘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(19,337)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/>
                        <a:t>(19,720)</a:t>
                      </a:r>
                      <a:endParaRPr 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(2%)</a:t>
                      </a:r>
                      <a:endParaRPr lang="en-US" sz="19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baseline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(17,578)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(25)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&gt;100%</a:t>
                      </a:r>
                      <a:endParaRPr lang="en-US" sz="1900" b="0" i="1" u="none" strike="noStrike" dirty="0">
                        <a:solidFill>
                          <a:srgbClr val="7F7F7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774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endParaRPr 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2459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還款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本金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)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(100,000)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(123,457)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1" u="none" strike="noStrike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(19%)</a:t>
                      </a:r>
                      <a:endParaRPr lang="en-US" sz="1900" b="0" i="1" u="none" strike="noStrike" dirty="0">
                        <a:solidFill>
                          <a:srgbClr val="7F7F7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9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(223,464)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(9)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&gt;100%</a:t>
                      </a:r>
                      <a:endParaRPr lang="en-US" sz="1900" b="0" i="1" u="none" strike="noStrike" dirty="0">
                        <a:solidFill>
                          <a:srgbClr val="7F7F7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1679">
                <a:tc gridSpan="2">
                  <a:txBody>
                    <a:bodyPr/>
                    <a:lstStyle/>
                    <a:p>
                      <a:endParaRPr lang="en-US" sz="3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u="non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94322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r>
                        <a:rPr lang="zh-TW" altLang="en-US" sz="1800">
                          <a:latin typeface="+mn-lt"/>
                          <a:ea typeface="SimHei" panose="02010609060101010101" pitchFamily="49" charset="-122"/>
                        </a:rPr>
                        <a:t>本月份收入下跌主要因為是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2488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>
                          <a:latin typeface="+mn-lt"/>
                          <a:ea typeface="SimHei" panose="02010609060101010101" pitchFamily="49" charset="-122"/>
                        </a:rPr>
                        <a:t>支出主要為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>
                <a:latin typeface="SimHei" panose="02010609060101010101" pitchFamily="49" charset="-122"/>
                <a:ea typeface="SimHei" panose="02010609060101010101" pitchFamily="49" charset="-122"/>
              </a:rPr>
              <a:t>2022</a:t>
            </a:r>
            <a:r>
              <a:rPr lang="zh-TW" altLang="en-US" sz="6048"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z="6048"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r>
              <a:rPr lang="zh-TW" altLang="en-US" sz="6048">
                <a:latin typeface="SimHei" panose="02010609060101010101" pitchFamily="49" charset="-122"/>
                <a:ea typeface="SimHei" panose="02010609060101010101" pitchFamily="49" charset="-122"/>
              </a:rPr>
              <a:t>月份營運收支表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1445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00"/>
              <a:t>1</a:t>
            </a:r>
            <a:endParaRPr lang="en-US" sz="3000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00">
                <a:latin typeface="SimHei" panose="02010609060101010101" pitchFamily="49" charset="-122"/>
                <a:ea typeface="SimHei" panose="02010609060101010101" pitchFamily="49" charset="-122"/>
              </a:rPr>
              <a:t>2022</a:t>
            </a:r>
            <a:r>
              <a:rPr lang="zh-TW" altLang="en-US" sz="6000"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z="6000"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r>
              <a:rPr lang="zh-TW" altLang="en-US" sz="6000">
                <a:latin typeface="SimHei" panose="02010609060101010101" pitchFamily="49" charset="-122"/>
                <a:ea typeface="SimHei" panose="02010609060101010101" pitchFamily="49" charset="-122"/>
              </a:rPr>
              <a:t>月份收入</a:t>
            </a:r>
            <a:endParaRPr lang="en-US" sz="6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194535"/>
              </p:ext>
            </p:extLst>
          </p:nvPr>
        </p:nvGraphicFramePr>
        <p:xfrm>
          <a:off x="468000" y="1488111"/>
          <a:ext cx="11325682" cy="6392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3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4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4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02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67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154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147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7029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97311">
                <a:tc gridSpan="2">
                  <a:txBody>
                    <a:bodyPr/>
                    <a:lstStyle/>
                    <a:p>
                      <a:r>
                        <a:rPr lang="en-US" sz="18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 dirty="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110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4-12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2021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4-12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A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1,000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/>
                        <a:t>1,100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(9%)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2,107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>
                          <a:latin typeface="+mn-lt"/>
                        </a:rPr>
                        <a:t>9</a:t>
                      </a:r>
                      <a:endParaRPr lang="en-US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&gt;100%</a:t>
                      </a:r>
                      <a:endParaRPr lang="en-US" altLang="zh-HK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B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1"/>
                        <a:t>900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/>
                        <a:t>990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(9%)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1"/>
                        <a:t>1,897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>
                          <a:latin typeface="+mn-lt"/>
                        </a:rPr>
                        <a:t>9</a:t>
                      </a:r>
                      <a:endParaRPr lang="en-US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&gt;100%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C</a:t>
                      </a:r>
                      <a:endParaRPr lang="en-US" altLang="zh-HK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/>
                        <a:t>1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-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9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>
                          <a:latin typeface="+mn-lt"/>
                        </a:rPr>
                        <a:t>9</a:t>
                      </a:r>
                      <a:endParaRPr lang="en-US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-</a:t>
                      </a:r>
                      <a:endParaRPr lang="en-US" altLang="zh-HK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D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/>
                        <a:t>1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-</a:t>
                      </a:r>
                      <a:endParaRPr lang="en-US" altLang="zh-HK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9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>
                          <a:latin typeface="+mn-lt"/>
                        </a:rPr>
                        <a:t>9</a:t>
                      </a:r>
                      <a:endParaRPr lang="en-US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-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E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/>
                        <a:t>1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-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9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>
                          <a:latin typeface="+mn-lt"/>
                        </a:rPr>
                        <a:t>9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-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1,903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/>
                        <a:t>2,093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(9%)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4,031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>
                          <a:latin typeface="+mn-lt"/>
                        </a:rPr>
                        <a:t>45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&gt;100%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其他收入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3)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2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/>
                        <a:t>2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-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18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>
                          <a:latin typeface="+mn-lt"/>
                        </a:rPr>
                        <a:t>17</a:t>
                      </a:r>
                      <a:endParaRPr lang="en-US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6%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1,905</a:t>
                      </a:r>
                      <a:endParaRPr lang="zh-HK" alt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0"/>
                        <a:t>2,095</a:t>
                      </a:r>
                      <a:endParaRPr lang="zh-HK" alt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(9%)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1"/>
                        <a:t>4,049</a:t>
                      </a:r>
                      <a:endParaRPr lang="zh-HK" alt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>
                          <a:latin typeface="+mn-lt"/>
                        </a:rPr>
                        <a:t>62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&gt;100%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0229">
                <a:tc gridSpan="2">
                  <a:txBody>
                    <a:bodyPr/>
                    <a:lstStyle/>
                    <a:p>
                      <a:pPr lvl="1"/>
                      <a:endParaRPr lang="en-US" sz="1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48383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本月份收入下跌主要因為是</a:t>
                      </a:r>
                      <a:r>
                        <a:rPr lang="en-US" altLang="zh-TW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42706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>
                          <a:latin typeface="+mn-lt"/>
                          <a:ea typeface="SimHei" panose="02010609060101010101" pitchFamily="49" charset="-122"/>
                        </a:rPr>
                        <a:t>本月份收入下跌主要因為是</a:t>
                      </a:r>
                      <a:r>
                        <a:rPr lang="en-US" altLang="zh-TW" sz="1800">
                          <a:latin typeface="+mn-lt"/>
                          <a:ea typeface="SimHei" panose="02010609060101010101" pitchFamily="49" charset="-122"/>
                        </a:rPr>
                        <a:t>2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7123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>
                          <a:latin typeface="+mn-lt"/>
                          <a:ea typeface="SimHei" panose="02010609060101010101" pitchFamily="49" charset="-122"/>
                        </a:rPr>
                        <a:t>本月份收入下跌主要因為是</a:t>
                      </a:r>
                      <a:r>
                        <a:rPr lang="en-US" altLang="zh-TW" sz="1800">
                          <a:latin typeface="+mn-lt"/>
                          <a:ea typeface="SimHei" panose="02010609060101010101" pitchFamily="49" charset="-122"/>
                        </a:rPr>
                        <a:t>3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3063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24"/>
              <a:t>2</a:t>
            </a:r>
            <a:endParaRPr lang="en-US" sz="3024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7865944"/>
              </p:ext>
            </p:extLst>
          </p:nvPr>
        </p:nvGraphicFramePr>
        <p:xfrm>
          <a:off x="468000" y="1486806"/>
          <a:ext cx="11520000" cy="6382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577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0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3988">
                <a:tc>
                  <a:txBody>
                    <a:bodyPr/>
                    <a:lstStyle/>
                    <a:p>
                      <a:r>
                        <a:rPr lang="en-US" altLang="zh-TW" sz="24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4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940">
                <a:tc>
                  <a:txBody>
                    <a:bodyPr/>
                    <a:lstStyle/>
                    <a:p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11</a:t>
                      </a:r>
                      <a:r>
                        <a:rPr lang="zh-TW" altLang="en-US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A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altLang="zh-HK" sz="24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-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-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N/A</a:t>
                      </a:r>
                      <a:endParaRPr lang="en-US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lvl="1" indent="0" algn="l"/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B</a:t>
                      </a:r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-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(100%)</a:t>
                      </a:r>
                      <a:endParaRPr lang="en-US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C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8,560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9,900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(14%)</a:t>
                      </a:r>
                      <a:endParaRPr lang="en-US" altLang="zh-HK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D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-</a:t>
                      </a:r>
                      <a:endParaRPr lang="en-US" altLang="zh-HK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E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9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&gt;100%</a:t>
                      </a:r>
                      <a:endParaRPr lang="en-US" altLang="zh-HK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F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100%</a:t>
                      </a:r>
                      <a:endParaRPr lang="en-US" altLang="zh-HK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G</a:t>
                      </a:r>
                      <a:endParaRPr lang="en-US" sz="2400" i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2,000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1,000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100%</a:t>
                      </a:r>
                      <a:endParaRPr lang="en-US" altLang="zh-HK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i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H</a:t>
                      </a:r>
                      <a:endParaRPr lang="en-US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-</a:t>
                      </a:r>
                      <a:endParaRPr lang="en-US" altLang="zh-HK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I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3)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-</a:t>
                      </a:r>
                      <a:endParaRPr lang="en-US" altLang="zh-HK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itle 5"/>
          <p:cNvSpPr txBox="1">
            <a:spLocks/>
          </p:cNvSpPr>
          <p:nvPr/>
        </p:nvSpPr>
        <p:spPr>
          <a:xfrm>
            <a:off x="468000" y="378000"/>
            <a:ext cx="11520000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48">
                <a:latin typeface="SimHei" panose="02010609060101010101" pitchFamily="49" charset="-122"/>
                <a:ea typeface="SimHei" panose="02010609060101010101" pitchFamily="49" charset="-122"/>
              </a:rPr>
              <a:t>營運支出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9686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24"/>
              <a:t>3</a:t>
            </a:r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416100"/>
            <a:ext cx="11520000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48">
                <a:ea typeface="SimHei" panose="02010609060101010101" pitchFamily="49" charset="-122"/>
              </a:rPr>
              <a:t>營運支出</a:t>
            </a:r>
            <a:r>
              <a:rPr lang="en-US" altLang="zh-TW" sz="6048">
                <a:ea typeface="SimHei" panose="02010609060101010101" pitchFamily="49" charset="-122"/>
              </a:rPr>
              <a:t>(</a:t>
            </a:r>
            <a:r>
              <a:rPr lang="zh-TW" altLang="en-US" sz="6048">
                <a:ea typeface="SimHei" panose="02010609060101010101" pitchFamily="49" charset="-122"/>
              </a:rPr>
              <a:t>續</a:t>
            </a:r>
            <a:r>
              <a:rPr lang="en-US" altLang="zh-TW" sz="6048">
                <a:ea typeface="SimHei" panose="02010609060101010101" pitchFamily="49" charset="-122"/>
              </a:rPr>
              <a:t>)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365979"/>
              </p:ext>
            </p:extLst>
          </p:nvPr>
        </p:nvGraphicFramePr>
        <p:xfrm>
          <a:off x="468001" y="1489275"/>
          <a:ext cx="11520000" cy="5675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04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77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33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48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1114">
                <a:tc gridSpan="2">
                  <a:txBody>
                    <a:bodyPr/>
                    <a:lstStyle/>
                    <a:p>
                      <a:r>
                        <a:rPr lang="en-US" altLang="zh-TW" sz="24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4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9871">
                <a:tc gridSpan="2">
                  <a:txBody>
                    <a:bodyPr/>
                    <a:lstStyle/>
                    <a:p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11</a:t>
                      </a:r>
                      <a:r>
                        <a:rPr lang="zh-TW" altLang="en-US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4527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其他支出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</a:t>
                      </a:r>
                      <a:endParaRPr 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TW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</a:t>
                      </a:r>
                      <a:endParaRPr 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altLang="zh-TW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60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10,576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10,908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(3%)</a:t>
                      </a:r>
                      <a:endParaRPr lang="en-US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643">
                <a:tc gridSpan="2">
                  <a:txBody>
                    <a:bodyPr/>
                    <a:lstStyle/>
                    <a:p>
                      <a:pPr lvl="1"/>
                      <a:endParaRPr lang="en-US" sz="5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>
                          <a:latin typeface="+mn-lt"/>
                          <a:ea typeface="SimHei" panose="02010609060101010101" pitchFamily="49" charset="-122"/>
                        </a:rPr>
                        <a:t>H71</a:t>
                      </a:r>
                      <a:endParaRPr lang="en-US" altLang="zh-HK" sz="2000" b="0" i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80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>
                          <a:latin typeface="+mn-lt"/>
                          <a:ea typeface="SimHei" panose="02010609060101010101" pitchFamily="49" charset="-122"/>
                        </a:rPr>
                        <a:t>H72</a:t>
                      </a:r>
                      <a:endParaRPr lang="en-US" altLang="zh-HK" sz="2000" b="0" i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>
                          <a:latin typeface="+mn-lt"/>
                          <a:ea typeface="SimHei" panose="02010609060101010101" pitchFamily="49" charset="-122"/>
                        </a:rPr>
                        <a:t>H73</a:t>
                      </a:r>
                      <a:endParaRPr lang="en-US" altLang="zh-HK" sz="2000" b="0" i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221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24"/>
              <a:t>4</a:t>
            </a:r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378000"/>
            <a:ext cx="11971785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>
                <a:latin typeface="+mn-lt"/>
                <a:ea typeface="SimHei" panose="02010609060101010101" pitchFamily="49" charset="-122"/>
              </a:rPr>
              <a:t>2022</a:t>
            </a:r>
            <a:r>
              <a:rPr lang="zh-TW" altLang="en-US" sz="6048">
                <a:latin typeface="+mn-lt"/>
                <a:ea typeface="SimHei" panose="02010609060101010101" pitchFamily="49" charset="-122"/>
              </a:rPr>
              <a:t>年</a:t>
            </a:r>
            <a:r>
              <a:rPr lang="en-US" altLang="zh-TW" sz="6048">
                <a:latin typeface="+mn-lt"/>
                <a:ea typeface="SimHei" panose="02010609060101010101" pitchFamily="49" charset="-122"/>
              </a:rPr>
              <a:t>12</a:t>
            </a:r>
            <a:r>
              <a:rPr lang="zh-TW" altLang="en-US" sz="6048">
                <a:latin typeface="+mn-lt"/>
                <a:ea typeface="SimHei" panose="02010609060101010101" pitchFamily="49" charset="-122"/>
              </a:rPr>
              <a:t>月個人收入及支出</a:t>
            </a:r>
            <a:endParaRPr lang="en-US" sz="6048" dirty="0">
              <a:latin typeface="+mn-lt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5673397"/>
              </p:ext>
            </p:extLst>
          </p:nvPr>
        </p:nvGraphicFramePr>
        <p:xfrm>
          <a:off x="468000" y="1400515"/>
          <a:ext cx="11377636" cy="6434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3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3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7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6256">
                <a:tc>
                  <a:txBody>
                    <a:bodyPr/>
                    <a:lstStyle/>
                    <a:p>
                      <a:r>
                        <a:rPr lang="en-US" altLang="zh-TW" sz="22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2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936">
                <a:tc>
                  <a:txBody>
                    <a:bodyPr/>
                    <a:lstStyle/>
                    <a:p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2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2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11</a:t>
                      </a:r>
                      <a:r>
                        <a:rPr lang="zh-TW" altLang="en-US" sz="22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126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收入</a:t>
                      </a:r>
                      <a:r>
                        <a:rPr lang="en-US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:Private income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8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8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358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zh-TW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zh-TW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支出</a:t>
                      </a:r>
                      <a:r>
                        <a:rPr lang="en-US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: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A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996</a:t>
                      </a:r>
                      <a:endParaRPr lang="en-US" altLang="zh-HK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1,000</a:t>
                      </a:r>
                      <a:endParaRPr lang="en-US" altLang="zh-HK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(0%)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B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11,000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1,000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&gt;100%</a:t>
                      </a:r>
                      <a:endParaRPr lang="en-US" altLang="zh-HK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C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2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2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D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3)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(100%)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F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N/A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J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2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2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altLang="zh-HK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H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700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999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(30%)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I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50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40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25%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J 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5)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6655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24"/>
              <a:t>5</a:t>
            </a:r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290946"/>
            <a:ext cx="11971785" cy="10139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>
                <a:latin typeface="+mn-lt"/>
                <a:ea typeface="SimHei" panose="02010609060101010101" pitchFamily="49" charset="-122"/>
              </a:rPr>
              <a:t>2022</a:t>
            </a:r>
            <a:r>
              <a:rPr lang="zh-TW" altLang="en-US" sz="6048">
                <a:latin typeface="+mn-lt"/>
                <a:ea typeface="SimHei" panose="02010609060101010101" pitchFamily="49" charset="-122"/>
              </a:rPr>
              <a:t>年</a:t>
            </a:r>
            <a:r>
              <a:rPr lang="en-US" altLang="zh-TW" sz="6048">
                <a:latin typeface="+mn-lt"/>
                <a:ea typeface="SimHei" panose="02010609060101010101" pitchFamily="49" charset="-122"/>
              </a:rPr>
              <a:t>12</a:t>
            </a:r>
            <a:r>
              <a:rPr lang="zh-TW" altLang="en-US" sz="6048">
                <a:latin typeface="+mn-lt"/>
                <a:ea typeface="SimHei" panose="02010609060101010101" pitchFamily="49" charset="-122"/>
              </a:rPr>
              <a:t>月個人收入及支出</a:t>
            </a:r>
            <a:r>
              <a:rPr lang="en-US" altLang="zh-TW" sz="6048">
                <a:latin typeface="+mn-lt"/>
                <a:ea typeface="SimHei" panose="02010609060101010101" pitchFamily="49" charset="-122"/>
              </a:rPr>
              <a:t>(</a:t>
            </a:r>
            <a:r>
              <a:rPr lang="zh-TW" altLang="en-US" sz="6048">
                <a:latin typeface="+mn-lt"/>
                <a:ea typeface="SimHei" panose="02010609060101010101" pitchFamily="49" charset="-122"/>
              </a:rPr>
              <a:t>續</a:t>
            </a:r>
            <a:r>
              <a:rPr lang="en-US" altLang="zh-TW" sz="6048">
                <a:latin typeface="+mn-lt"/>
                <a:ea typeface="SimHei" panose="02010609060101010101" pitchFamily="49" charset="-122"/>
              </a:rPr>
              <a:t>)</a:t>
            </a:r>
            <a:endParaRPr lang="en-US" sz="6048" dirty="0">
              <a:latin typeface="+mn-lt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4725930"/>
              </p:ext>
            </p:extLst>
          </p:nvPr>
        </p:nvGraphicFramePr>
        <p:xfrm>
          <a:off x="467998" y="1304848"/>
          <a:ext cx="11481546" cy="63393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1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18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74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74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4169">
                <a:tc gridSpan="2">
                  <a:txBody>
                    <a:bodyPr/>
                    <a:lstStyle/>
                    <a:p>
                      <a:r>
                        <a:rPr lang="en-US" altLang="zh-TW" sz="22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2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304">
                <a:tc gridSpan="2">
                  <a:txBody>
                    <a:bodyPr/>
                    <a:lstStyle/>
                    <a:p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2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2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11</a:t>
                      </a:r>
                      <a:r>
                        <a:rPr lang="zh-TW" altLang="en-US" sz="22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K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L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42033032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M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02466677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其他支出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6)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2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2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lvl="1" indent="0" algn="just" defTabSz="1152144" rtl="0" eaLnBrk="1" fontAlgn="b" latinLnBrk="0" hangingPunct="1"/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12,757</a:t>
                      </a:r>
                      <a:endParaRPr lang="zh-HK" altLang="en-US" sz="2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3,051</a:t>
                      </a:r>
                      <a:endParaRPr lang="zh-HK" altLang="en-US" sz="2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&gt;100%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106">
                <a:tc gridSpan="2">
                  <a:txBody>
                    <a:bodyPr/>
                    <a:lstStyle/>
                    <a:p>
                      <a:pPr algn="l" fontAlgn="b"/>
                      <a:endParaRPr lang="zh-TW" altLang="en-US" sz="300" b="0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3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本月份收入下跌主要因為是</a:t>
                      </a:r>
                      <a:r>
                        <a:rPr lang="en-US" altLang="zh-TW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9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本月份收入下跌主要因為是</a:t>
                      </a:r>
                      <a:r>
                        <a:rPr lang="en-US" altLang="zh-TW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7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3: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本月份收入下跌主要因為是</a:t>
                      </a:r>
                      <a:r>
                        <a:rPr lang="en-US" altLang="zh-TW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3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62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4: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本月份收入下跌主要因為是</a:t>
                      </a:r>
                      <a:r>
                        <a:rPr lang="en-US" altLang="zh-TW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4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678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24"/>
              <a:t>6</a:t>
            </a:r>
            <a:endParaRPr lang="en-US" sz="3024" dirty="0"/>
          </a:p>
        </p:txBody>
      </p:sp>
      <p:graphicFrame>
        <p:nvGraphicFramePr>
          <p:cNvPr id="1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8688432"/>
              </p:ext>
            </p:extLst>
          </p:nvPr>
        </p:nvGraphicFramePr>
        <p:xfrm>
          <a:off x="468000" y="1486800"/>
          <a:ext cx="11477565" cy="5392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6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0025">
                <a:tc>
                  <a:txBody>
                    <a:bodyPr/>
                    <a:lstStyle/>
                    <a:p>
                      <a:endParaRPr lang="en-US" altLang="zh-TW" sz="3000" b="0" dirty="0"/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ea typeface="SimHei" panose="02010609060101010101" pitchFamily="49" charset="-122"/>
                        </a:rPr>
                        <a:t>回報率</a:t>
                      </a:r>
                      <a:endParaRPr lang="en-US" altLang="zh-TW" sz="3000" dirty="0"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出租率 </a:t>
                      </a:r>
                      <a:r>
                        <a:rPr lang="en-US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(%)</a:t>
                      </a:r>
                      <a:endParaRPr lang="en-US" sz="3000" dirty="0"/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104" marR="68104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0025">
                <a:tc>
                  <a:txBody>
                    <a:bodyPr/>
                    <a:lstStyle/>
                    <a:p>
                      <a:endParaRPr lang="en-US" altLang="zh-TW" sz="3000" b="0" dirty="0"/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altLang="zh-TW" sz="30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altLang="zh-TW" sz="30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2021</a:t>
                      </a:r>
                      <a:r>
                        <a:rPr lang="zh-TW" altLang="en-US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altLang="zh-TW" sz="30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zh-TW" altLang="en-US" sz="33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總體</a:t>
                      </a:r>
                      <a:endParaRPr lang="en-US" sz="33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>
                          <a:latin typeface="+mn-lt"/>
                          <a:ea typeface="SimHei" panose="02010609060101010101" pitchFamily="49" charset="-122"/>
                        </a:rPr>
                        <a:t>2%</a:t>
                      </a:r>
                      <a:endParaRPr lang="en-US" sz="33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85%</a:t>
                      </a:r>
                      <a:endParaRPr lang="en-US" sz="3300" b="1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88%</a:t>
                      </a:r>
                      <a:endParaRPr lang="en-US" sz="3300" b="1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0500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A</a:t>
                      </a:r>
                      <a:endParaRPr lang="en-US" sz="30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latin typeface="+mn-lt"/>
                          <a:ea typeface="SimHei" panose="02010609060101010101" pitchFamily="49" charset="-122"/>
                        </a:rPr>
                        <a:t>2%</a:t>
                      </a:r>
                      <a:endParaRPr lang="en-US" sz="30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100%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99%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B</a:t>
                      </a:r>
                      <a:endParaRPr lang="en-US" sz="30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>
                          <a:latin typeface="+mn-lt"/>
                          <a:ea typeface="SimHei" panose="02010609060101010101" pitchFamily="49" charset="-122"/>
                        </a:rPr>
                        <a:t>4%</a:t>
                      </a:r>
                      <a:endParaRPr lang="en-US" sz="30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ctr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85%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88%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C</a:t>
                      </a:r>
                      <a:endParaRPr lang="en-US" sz="3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latin typeface="+mn-lt"/>
                          <a:ea typeface="SimHei" panose="02010609060101010101" pitchFamily="49" charset="-122"/>
                        </a:rPr>
                        <a:t>3%</a:t>
                      </a:r>
                      <a:endParaRPr lang="en-US" sz="30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95%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96%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D</a:t>
                      </a:r>
                      <a:endParaRPr lang="en-US" sz="32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latin typeface="+mn-lt"/>
                          <a:ea typeface="SimHei" panose="02010609060101010101" pitchFamily="49" charset="-122"/>
                        </a:rPr>
                        <a:t>2%</a:t>
                      </a:r>
                      <a:endParaRPr lang="en-US" sz="30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54%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59%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3627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</a:t>
                      </a:r>
                      <a:endParaRPr lang="en-US" sz="3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latin typeface="+mn-lt"/>
                          <a:ea typeface="SimHei" panose="02010609060101010101" pitchFamily="49" charset="-122"/>
                        </a:rPr>
                        <a:t>2%</a:t>
                      </a:r>
                      <a:endParaRPr lang="en-US" sz="30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97%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94%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7" name="Title 5"/>
          <p:cNvSpPr txBox="1">
            <a:spLocks/>
          </p:cNvSpPr>
          <p:nvPr/>
        </p:nvSpPr>
        <p:spPr>
          <a:xfrm>
            <a:off x="468000" y="378000"/>
            <a:ext cx="12673119" cy="1185437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>
                <a:ea typeface="SimHei" panose="02010609060101010101" pitchFamily="49" charset="-122"/>
              </a:rPr>
              <a:t>A%</a:t>
            </a:r>
            <a:r>
              <a:rPr lang="zh-TW" altLang="en-US" sz="6048">
                <a:ea typeface="SimHei" panose="02010609060101010101" pitchFamily="49" charset="-122"/>
              </a:rPr>
              <a:t>及</a:t>
            </a:r>
            <a:r>
              <a:rPr lang="en-US" altLang="zh-TW" sz="6048">
                <a:ea typeface="SimHei" panose="02010609060101010101" pitchFamily="49" charset="-122"/>
              </a:rPr>
              <a:t>B%</a:t>
            </a:r>
            <a:endParaRPr lang="en-US" sz="6048" dirty="0"/>
          </a:p>
        </p:txBody>
      </p:sp>
    </p:spTree>
    <p:extLst>
      <p:ext uri="{BB962C8B-B14F-4D97-AF65-F5344CB8AC3E}">
        <p14:creationId xmlns:p14="http://schemas.microsoft.com/office/powerpoint/2010/main" val="1488423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00"/>
              <a:t>9</a:t>
            </a:r>
            <a:endParaRPr lang="en-US" sz="3000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7999" y="378000"/>
            <a:ext cx="10800000" cy="98502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48">
                <a:ea typeface="SimHei" panose="02010609060101010101" pitchFamily="49" charset="-122"/>
              </a:rPr>
              <a:t>物業每月收租及按揭對比</a:t>
            </a:r>
            <a:endParaRPr lang="en-US" sz="6048" dirty="0"/>
          </a:p>
        </p:txBody>
      </p:sp>
      <p:graphicFrame>
        <p:nvGraphicFramePr>
          <p:cNvPr id="4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8064433"/>
              </p:ext>
            </p:extLst>
          </p:nvPr>
        </p:nvGraphicFramePr>
        <p:xfrm>
          <a:off x="216000" y="1363021"/>
          <a:ext cx="11800800" cy="6649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70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46136"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序號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物業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銀行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最後   供款日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利率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 每月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租金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 每月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供款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12</a:t>
                      </a:r>
                      <a:r>
                        <a:rPr lang="zh-TW" altLang="en-US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月</a:t>
                      </a:r>
                    </a:p>
                    <a:p>
                      <a:pPr algn="r"/>
                      <a:r>
                        <a:rPr lang="zh-TW" altLang="en-US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餘額</a:t>
                      </a:r>
                      <a:r>
                        <a:rPr lang="en-US" altLang="zh-TW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/</a:t>
                      </a:r>
                    </a:p>
                    <a:p>
                      <a:pPr algn="r"/>
                      <a:r>
                        <a:rPr lang="en-US" altLang="zh-TW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</a:t>
                      </a:r>
                      <a:r>
                        <a:rPr lang="zh-TW" altLang="en-US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差額</a:t>
                      </a:r>
                      <a:r>
                        <a:rPr lang="en-US" altLang="zh-TW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algn="r"/>
                      <a:r>
                        <a:rPr lang="en-US" altLang="zh-TW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12</a:t>
                      </a:r>
                      <a:r>
                        <a:rPr lang="zh-TW" altLang="en-US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月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按揭貨款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餘額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r>
                        <a:rPr lang="en-US" sz="1800"/>
                        <a:t>1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A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/>
                        <a:t>銀行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2042</a:t>
                      </a:r>
                      <a:r>
                        <a:rPr lang="zh-TW" altLang="en-US" sz="1800"/>
                        <a:t>年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6.01%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1,000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500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500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/>
                        <a:t>1,000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230">
                <a:tc>
                  <a:txBody>
                    <a:bodyPr/>
                    <a:lstStyle/>
                    <a:p>
                      <a:r>
                        <a:rPr lang="en-US" sz="1800"/>
                        <a:t>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B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/>
                        <a:t>銀行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06/2023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3.38%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125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120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5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/>
                        <a:t>2,000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110">
                <a:tc>
                  <a:txBody>
                    <a:bodyPr/>
                    <a:lstStyle/>
                    <a:p>
                      <a:r>
                        <a:rPr lang="en-US" sz="1800"/>
                        <a:t>3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C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/>
                        <a:t>銀行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06/2023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3.13%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200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100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100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/>
                        <a:t>3,000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r>
                        <a:rPr lang="en-US" sz="1800"/>
                        <a:t>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D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/>
                        <a:t>銀行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2032</a:t>
                      </a:r>
                      <a:r>
                        <a:rPr lang="zh-TW" altLang="en-US" sz="1800"/>
                        <a:t>年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3.03%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824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420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404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/>
                        <a:t>4,000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8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baseline="-250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+mn-lt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515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8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+mn-lt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515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endParaRPr lang="en-US" sz="18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63806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45545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Monthly ppt_1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CC2000"/>
      </a:accent1>
      <a:accent2>
        <a:srgbClr val="FF2800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129899</TotalTime>
  <Words>966</Words>
  <Application>Microsoft Office PowerPoint</Application>
  <PresentationFormat>Custom</PresentationFormat>
  <Paragraphs>388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新細明體</vt:lpstr>
      <vt:lpstr>SimHei</vt:lpstr>
      <vt:lpstr>Arial</vt:lpstr>
      <vt:lpstr>Calibri</vt:lpstr>
      <vt:lpstr>Calibri Light</vt:lpstr>
      <vt:lpstr>Shruti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尚嘉物業管理 財務報告</dc:title>
  <dc:creator>Summy Wong</dc:creator>
  <cp:lastModifiedBy>logic</cp:lastModifiedBy>
  <cp:revision>6071</cp:revision>
  <cp:lastPrinted>2022-12-15T07:29:43Z</cp:lastPrinted>
  <dcterms:created xsi:type="dcterms:W3CDTF">2015-03-26T06:29:01Z</dcterms:created>
  <dcterms:modified xsi:type="dcterms:W3CDTF">2023-03-15T14:32:11Z</dcterms:modified>
</cp:coreProperties>
</file>