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7" r:id="rId2"/>
  </p:sldMasterIdLst>
  <p:notesMasterIdLst>
    <p:notesMasterId r:id="rId96"/>
  </p:notesMasterIdLst>
  <p:handoutMasterIdLst>
    <p:handoutMasterId r:id="rId97"/>
  </p:handoutMasterIdLst>
  <p:sldIdLst>
    <p:sldId id="256" r:id="rId3"/>
    <p:sldId id="257" r:id="rId4"/>
    <p:sldId id="490" r:id="rId5"/>
    <p:sldId id="514" r:id="rId6"/>
    <p:sldId id="515" r:id="rId7"/>
    <p:sldId id="516" r:id="rId8"/>
    <p:sldId id="517" r:id="rId9"/>
    <p:sldId id="518" r:id="rId10"/>
    <p:sldId id="519" r:id="rId11"/>
    <p:sldId id="520" r:id="rId12"/>
    <p:sldId id="521" r:id="rId13"/>
    <p:sldId id="522" r:id="rId14"/>
    <p:sldId id="523" r:id="rId15"/>
    <p:sldId id="524" r:id="rId16"/>
    <p:sldId id="557" r:id="rId17"/>
    <p:sldId id="558" r:id="rId18"/>
    <p:sldId id="559" r:id="rId19"/>
    <p:sldId id="560" r:id="rId20"/>
    <p:sldId id="513" r:id="rId21"/>
    <p:sldId id="401" r:id="rId22"/>
    <p:sldId id="534" r:id="rId23"/>
    <p:sldId id="530" r:id="rId24"/>
    <p:sldId id="531" r:id="rId25"/>
    <p:sldId id="532" r:id="rId26"/>
    <p:sldId id="533" r:id="rId27"/>
    <p:sldId id="537" r:id="rId28"/>
    <p:sldId id="258" r:id="rId29"/>
    <p:sldId id="259" r:id="rId30"/>
    <p:sldId id="260" r:id="rId31"/>
    <p:sldId id="458" r:id="rId32"/>
    <p:sldId id="261" r:id="rId33"/>
    <p:sldId id="262" r:id="rId34"/>
    <p:sldId id="444" r:id="rId35"/>
    <p:sldId id="447" r:id="rId36"/>
    <p:sldId id="445" r:id="rId37"/>
    <p:sldId id="446" r:id="rId38"/>
    <p:sldId id="448" r:id="rId39"/>
    <p:sldId id="544" r:id="rId40"/>
    <p:sldId id="450" r:id="rId41"/>
    <p:sldId id="451" r:id="rId42"/>
    <p:sldId id="452" r:id="rId43"/>
    <p:sldId id="454" r:id="rId44"/>
    <p:sldId id="457" r:id="rId45"/>
    <p:sldId id="456" r:id="rId46"/>
    <p:sldId id="552" r:id="rId47"/>
    <p:sldId id="553" r:id="rId48"/>
    <p:sldId id="554" r:id="rId49"/>
    <p:sldId id="555" r:id="rId50"/>
    <p:sldId id="556" r:id="rId51"/>
    <p:sldId id="541" r:id="rId52"/>
    <p:sldId id="542" r:id="rId53"/>
    <p:sldId id="459" r:id="rId54"/>
    <p:sldId id="545" r:id="rId55"/>
    <p:sldId id="464" r:id="rId56"/>
    <p:sldId id="546" r:id="rId57"/>
    <p:sldId id="547" r:id="rId58"/>
    <p:sldId id="548" r:id="rId59"/>
    <p:sldId id="475" r:id="rId60"/>
    <p:sldId id="476" r:id="rId61"/>
    <p:sldId id="477" r:id="rId62"/>
    <p:sldId id="478" r:id="rId63"/>
    <p:sldId id="479" r:id="rId64"/>
    <p:sldId id="480" r:id="rId65"/>
    <p:sldId id="483" r:id="rId66"/>
    <p:sldId id="484" r:id="rId67"/>
    <p:sldId id="485" r:id="rId68"/>
    <p:sldId id="486" r:id="rId69"/>
    <p:sldId id="487" r:id="rId70"/>
    <p:sldId id="488" r:id="rId71"/>
    <p:sldId id="489" r:id="rId72"/>
    <p:sldId id="539" r:id="rId73"/>
    <p:sldId id="540" r:id="rId74"/>
    <p:sldId id="491" r:id="rId75"/>
    <p:sldId id="492" r:id="rId76"/>
    <p:sldId id="494" r:id="rId77"/>
    <p:sldId id="499" r:id="rId78"/>
    <p:sldId id="495" r:id="rId79"/>
    <p:sldId id="493" r:id="rId80"/>
    <p:sldId id="496" r:id="rId81"/>
    <p:sldId id="498" r:id="rId82"/>
    <p:sldId id="497" r:id="rId83"/>
    <p:sldId id="501" r:id="rId84"/>
    <p:sldId id="502" r:id="rId85"/>
    <p:sldId id="503" r:id="rId86"/>
    <p:sldId id="511" r:id="rId87"/>
    <p:sldId id="512" r:id="rId88"/>
    <p:sldId id="506" r:id="rId89"/>
    <p:sldId id="508" r:id="rId90"/>
    <p:sldId id="507" r:id="rId91"/>
    <p:sldId id="509" r:id="rId92"/>
    <p:sldId id="500" r:id="rId93"/>
    <p:sldId id="550" r:id="rId94"/>
    <p:sldId id="510" r:id="rId95"/>
  </p:sldIdLst>
  <p:sldSz cx="9144000" cy="6858000" type="screen4x3"/>
  <p:notesSz cx="6781800" cy="98806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2">
          <p15:clr>
            <a:srgbClr val="A4A3A4"/>
          </p15:clr>
        </p15:guide>
        <p15:guide id="2" pos="21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shkyuen"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66"/>
    <a:srgbClr val="008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37" autoAdjust="0"/>
    <p:restoredTop sz="94813" autoAdjust="0"/>
  </p:normalViewPr>
  <p:slideViewPr>
    <p:cSldViewPr snapToGrid="0">
      <p:cViewPr varScale="1">
        <p:scale>
          <a:sx n="82" d="100"/>
          <a:sy n="82" d="100"/>
        </p:scale>
        <p:origin x="184"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notesViewPr>
    <p:cSldViewPr snapToGrid="0">
      <p:cViewPr varScale="1">
        <p:scale>
          <a:sx n="94" d="100"/>
          <a:sy n="94" d="100"/>
        </p:scale>
        <p:origin x="-3672" y="-120"/>
      </p:cViewPr>
      <p:guideLst>
        <p:guide orient="horz" pos="3112"/>
        <p:guide pos="21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commentAuthors" Target="commentAuthors.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0952" tIns="45476" rIns="90952" bIns="45476" numCol="1" anchor="t" anchorCtr="0" compatLnSpc="1">
            <a:prstTxWarp prst="textNoShape">
              <a:avLst/>
            </a:prstTxWarp>
          </a:bodyPr>
          <a:lstStyle>
            <a:lvl1pPr defTabSz="909638">
              <a:defRPr sz="1200"/>
            </a:lvl1pPr>
          </a:lstStyle>
          <a:p>
            <a:endParaRPr lang="en-US" altLang="zh-TW"/>
          </a:p>
        </p:txBody>
      </p:sp>
      <p:sp>
        <p:nvSpPr>
          <p:cNvPr id="39939"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0952" tIns="45476" rIns="90952" bIns="45476" numCol="1" anchor="t" anchorCtr="0" compatLnSpc="1">
            <a:prstTxWarp prst="textNoShape">
              <a:avLst/>
            </a:prstTxWarp>
          </a:bodyPr>
          <a:lstStyle>
            <a:lvl1pPr algn="r" defTabSz="909638">
              <a:defRPr sz="1200"/>
            </a:lvl1pPr>
          </a:lstStyle>
          <a:p>
            <a:endParaRPr lang="en-US" altLang="zh-TW"/>
          </a:p>
        </p:txBody>
      </p:sp>
      <p:sp>
        <p:nvSpPr>
          <p:cNvPr id="39940" name="Rectangle 4"/>
          <p:cNvSpPr>
            <a:spLocks noGrp="1" noChangeArrowheads="1"/>
          </p:cNvSpPr>
          <p:nvPr>
            <p:ph type="ftr" sz="quarter" idx="2"/>
          </p:nvPr>
        </p:nvSpPr>
        <p:spPr bwMode="auto">
          <a:xfrm>
            <a:off x="0" y="9385300"/>
            <a:ext cx="2938463" cy="495300"/>
          </a:xfrm>
          <a:prstGeom prst="rect">
            <a:avLst/>
          </a:prstGeom>
          <a:noFill/>
          <a:ln w="9525">
            <a:noFill/>
            <a:miter lim="800000"/>
            <a:headEnd/>
            <a:tailEnd/>
          </a:ln>
          <a:effectLst/>
        </p:spPr>
        <p:txBody>
          <a:bodyPr vert="horz" wrap="square" lIns="90952" tIns="45476" rIns="90952" bIns="45476" numCol="1" anchor="b" anchorCtr="0" compatLnSpc="1">
            <a:prstTxWarp prst="textNoShape">
              <a:avLst/>
            </a:prstTxWarp>
          </a:bodyPr>
          <a:lstStyle>
            <a:lvl1pPr defTabSz="909638">
              <a:defRPr sz="1200"/>
            </a:lvl1pPr>
          </a:lstStyle>
          <a:p>
            <a:endParaRPr lang="en-US" altLang="zh-TW"/>
          </a:p>
        </p:txBody>
      </p:sp>
      <p:sp>
        <p:nvSpPr>
          <p:cNvPr id="39941" name="Rectangle 5"/>
          <p:cNvSpPr>
            <a:spLocks noGrp="1" noChangeArrowheads="1"/>
          </p:cNvSpPr>
          <p:nvPr>
            <p:ph type="sldNum" sz="quarter" idx="3"/>
          </p:nvPr>
        </p:nvSpPr>
        <p:spPr bwMode="auto">
          <a:xfrm>
            <a:off x="3843338" y="9385300"/>
            <a:ext cx="2938462" cy="495300"/>
          </a:xfrm>
          <a:prstGeom prst="rect">
            <a:avLst/>
          </a:prstGeom>
          <a:noFill/>
          <a:ln w="9525">
            <a:noFill/>
            <a:miter lim="800000"/>
            <a:headEnd/>
            <a:tailEnd/>
          </a:ln>
          <a:effectLst/>
        </p:spPr>
        <p:txBody>
          <a:bodyPr vert="horz" wrap="square" lIns="90952" tIns="45476" rIns="90952" bIns="45476" numCol="1" anchor="b" anchorCtr="0" compatLnSpc="1">
            <a:prstTxWarp prst="textNoShape">
              <a:avLst/>
            </a:prstTxWarp>
          </a:bodyPr>
          <a:lstStyle>
            <a:lvl1pPr algn="r" defTabSz="909638">
              <a:defRPr sz="1200"/>
            </a:lvl1pPr>
          </a:lstStyle>
          <a:p>
            <a:fld id="{BAF2C1AA-9DDB-4336-A37B-7DC1B8E8F7C4}" type="slidenum">
              <a:rPr lang="en-US" altLang="zh-TW"/>
              <a:pPr/>
              <a:t>‹#›</a:t>
            </a:fld>
            <a:endParaRPr lang="en-US" altLang="zh-TW"/>
          </a:p>
        </p:txBody>
      </p:sp>
    </p:spTree>
    <p:extLst>
      <p:ext uri="{BB962C8B-B14F-4D97-AF65-F5344CB8AC3E}">
        <p14:creationId xmlns:p14="http://schemas.microsoft.com/office/powerpoint/2010/main" val="4273346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0952" tIns="45476" rIns="90952" bIns="45476" numCol="1" anchor="t" anchorCtr="0" compatLnSpc="1">
            <a:prstTxWarp prst="textNoShape">
              <a:avLst/>
            </a:prstTxWarp>
          </a:bodyPr>
          <a:lstStyle>
            <a:lvl1pPr defTabSz="909638">
              <a:defRPr sz="1200"/>
            </a:lvl1pPr>
          </a:lstStyle>
          <a:p>
            <a:endParaRPr lang="en-US" altLang="zh-TW"/>
          </a:p>
        </p:txBody>
      </p:sp>
      <p:sp>
        <p:nvSpPr>
          <p:cNvPr id="378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0952" tIns="45476" rIns="90952" bIns="45476" numCol="1" anchor="t" anchorCtr="0" compatLnSpc="1">
            <a:prstTxWarp prst="textNoShape">
              <a:avLst/>
            </a:prstTxWarp>
          </a:bodyPr>
          <a:lstStyle>
            <a:lvl1pPr algn="r" defTabSz="909638">
              <a:defRPr sz="1200"/>
            </a:lvl1pPr>
          </a:lstStyle>
          <a:p>
            <a:endParaRPr lang="en-US" altLang="zh-TW"/>
          </a:p>
        </p:txBody>
      </p:sp>
      <p:sp>
        <p:nvSpPr>
          <p:cNvPr id="37892" name="Rectangle 4"/>
          <p:cNvSpPr>
            <a:spLocks noGrp="1" noRot="1" noChangeAspect="1" noChangeArrowheads="1" noTextEdit="1"/>
          </p:cNvSpPr>
          <p:nvPr>
            <p:ph type="sldImg" idx="2"/>
          </p:nvPr>
        </p:nvSpPr>
        <p:spPr bwMode="auto">
          <a:xfrm>
            <a:off x="922338" y="741363"/>
            <a:ext cx="4940300" cy="3705225"/>
          </a:xfrm>
          <a:prstGeom prst="rect">
            <a:avLst/>
          </a:prstGeom>
          <a:noFill/>
          <a:ln w="9525">
            <a:solidFill>
              <a:srgbClr val="000000"/>
            </a:solidFill>
            <a:miter lim="800000"/>
            <a:headEnd/>
            <a:tailEnd/>
          </a:ln>
          <a:effectLst/>
        </p:spPr>
      </p:sp>
      <p:sp>
        <p:nvSpPr>
          <p:cNvPr id="37893" name="Rectangle 5"/>
          <p:cNvSpPr>
            <a:spLocks noGrp="1" noChangeArrowheads="1"/>
          </p:cNvSpPr>
          <p:nvPr>
            <p:ph type="body" sz="quarter" idx="3"/>
          </p:nvPr>
        </p:nvSpPr>
        <p:spPr bwMode="auto">
          <a:xfrm>
            <a:off x="903288" y="4692650"/>
            <a:ext cx="4975225" cy="4446588"/>
          </a:xfrm>
          <a:prstGeom prst="rect">
            <a:avLst/>
          </a:prstGeom>
          <a:noFill/>
          <a:ln w="9525">
            <a:noFill/>
            <a:miter lim="800000"/>
            <a:headEnd/>
            <a:tailEnd/>
          </a:ln>
          <a:effectLst/>
        </p:spPr>
        <p:txBody>
          <a:bodyPr vert="horz" wrap="square" lIns="90952" tIns="45476" rIns="90952" bIns="45476"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37894" name="Rectangle 6"/>
          <p:cNvSpPr>
            <a:spLocks noGrp="1" noChangeArrowheads="1"/>
          </p:cNvSpPr>
          <p:nvPr>
            <p:ph type="ftr" sz="quarter" idx="4"/>
          </p:nvPr>
        </p:nvSpPr>
        <p:spPr bwMode="auto">
          <a:xfrm>
            <a:off x="0" y="9385300"/>
            <a:ext cx="2938463" cy="495300"/>
          </a:xfrm>
          <a:prstGeom prst="rect">
            <a:avLst/>
          </a:prstGeom>
          <a:noFill/>
          <a:ln w="9525">
            <a:noFill/>
            <a:miter lim="800000"/>
            <a:headEnd/>
            <a:tailEnd/>
          </a:ln>
          <a:effectLst/>
        </p:spPr>
        <p:txBody>
          <a:bodyPr vert="horz" wrap="square" lIns="90952" tIns="45476" rIns="90952" bIns="45476" numCol="1" anchor="b" anchorCtr="0" compatLnSpc="1">
            <a:prstTxWarp prst="textNoShape">
              <a:avLst/>
            </a:prstTxWarp>
          </a:bodyPr>
          <a:lstStyle>
            <a:lvl1pPr defTabSz="909638">
              <a:defRPr sz="1200"/>
            </a:lvl1pPr>
          </a:lstStyle>
          <a:p>
            <a:endParaRPr lang="en-US" altLang="zh-TW"/>
          </a:p>
        </p:txBody>
      </p:sp>
      <p:sp>
        <p:nvSpPr>
          <p:cNvPr id="37895" name="Rectangle 7"/>
          <p:cNvSpPr>
            <a:spLocks noGrp="1" noChangeArrowheads="1"/>
          </p:cNvSpPr>
          <p:nvPr>
            <p:ph type="sldNum" sz="quarter" idx="5"/>
          </p:nvPr>
        </p:nvSpPr>
        <p:spPr bwMode="auto">
          <a:xfrm>
            <a:off x="3843338" y="9385300"/>
            <a:ext cx="2938462" cy="495300"/>
          </a:xfrm>
          <a:prstGeom prst="rect">
            <a:avLst/>
          </a:prstGeom>
          <a:noFill/>
          <a:ln w="9525">
            <a:noFill/>
            <a:miter lim="800000"/>
            <a:headEnd/>
            <a:tailEnd/>
          </a:ln>
          <a:effectLst/>
        </p:spPr>
        <p:txBody>
          <a:bodyPr vert="horz" wrap="square" lIns="90952" tIns="45476" rIns="90952" bIns="45476" numCol="1" anchor="b" anchorCtr="0" compatLnSpc="1">
            <a:prstTxWarp prst="textNoShape">
              <a:avLst/>
            </a:prstTxWarp>
          </a:bodyPr>
          <a:lstStyle>
            <a:lvl1pPr algn="r" defTabSz="909638">
              <a:defRPr sz="1200"/>
            </a:lvl1pPr>
          </a:lstStyle>
          <a:p>
            <a:fld id="{5CC06032-5DC7-4466-9F21-BC0A9AEC2380}" type="slidenum">
              <a:rPr lang="en-US" altLang="zh-TW"/>
              <a:pPr/>
              <a:t>‹#›</a:t>
            </a:fld>
            <a:endParaRPr lang="en-US" altLang="zh-TW"/>
          </a:p>
        </p:txBody>
      </p:sp>
    </p:spTree>
    <p:extLst>
      <p:ext uri="{BB962C8B-B14F-4D97-AF65-F5344CB8AC3E}">
        <p14:creationId xmlns:p14="http://schemas.microsoft.com/office/powerpoint/2010/main" val="35644813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pPr>
              <a:defRPr/>
            </a:pPr>
            <a:fld id="{ED84712D-8AD1-47EB-9DAD-3A44F9DC1A26}" type="slidenum">
              <a:rPr lang="en-US" altLang="zh-TW" smtClean="0"/>
              <a:pPr>
                <a:defRPr/>
              </a:pPr>
              <a:t>21</a:t>
            </a:fld>
            <a:endParaRPr lang="en-US" altLang="zh-TW"/>
          </a:p>
        </p:txBody>
      </p:sp>
    </p:spTree>
    <p:extLst>
      <p:ext uri="{BB962C8B-B14F-4D97-AF65-F5344CB8AC3E}">
        <p14:creationId xmlns:p14="http://schemas.microsoft.com/office/powerpoint/2010/main" val="1154016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06032-5DC7-4466-9F21-BC0A9AEC2380}" type="slidenum">
              <a:rPr lang="en-US" altLang="zh-TW" smtClean="0"/>
              <a:pPr/>
              <a:t>66</a:t>
            </a:fld>
            <a:endParaRPr lang="en-US" altLang="zh-TW"/>
          </a:p>
        </p:txBody>
      </p:sp>
    </p:spTree>
    <p:extLst>
      <p:ext uri="{BB962C8B-B14F-4D97-AF65-F5344CB8AC3E}">
        <p14:creationId xmlns:p14="http://schemas.microsoft.com/office/powerpoint/2010/main" val="272479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a:t>Click to edit Master subtitle style</a:t>
            </a:r>
            <a:endParaRPr lang="zh-TW" altLang="en-US"/>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854BEFF6-E290-4BC9-9297-26D552226090}" type="slidenum">
              <a:rPr lang="en-US" altLang="zh-TW" smtClean="0"/>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7731" y="274638"/>
            <a:ext cx="8581292" cy="912324"/>
          </a:xfrm>
        </p:spPr>
        <p:txBody>
          <a:bodyPr>
            <a:normAutofit/>
          </a:bodyPr>
          <a:lstStyle>
            <a:lvl1pPr>
              <a:defRPr sz="3600"/>
            </a:lvl1pPr>
          </a:lstStyle>
          <a:p>
            <a:r>
              <a:rPr lang="en-US" altLang="zh-TW" dirty="0"/>
              <a:t>Click to edit Master title style</a:t>
            </a:r>
            <a:endParaRPr lang="zh-TW" altLang="en-US" dirty="0"/>
          </a:p>
        </p:txBody>
      </p:sp>
      <p:sp>
        <p:nvSpPr>
          <p:cNvPr id="3" name="Content Placeholder 2"/>
          <p:cNvSpPr>
            <a:spLocks noGrp="1"/>
          </p:cNvSpPr>
          <p:nvPr>
            <p:ph idx="1"/>
          </p:nvPr>
        </p:nvSpPr>
        <p:spPr>
          <a:xfrm>
            <a:off x="298938" y="1389186"/>
            <a:ext cx="8563708" cy="4736978"/>
          </a:xfrm>
        </p:spPr>
        <p:txBody>
          <a:bodyPr/>
          <a:lstStyle/>
          <a:p>
            <a:pPr lvl="0"/>
            <a:r>
              <a:rPr lang="en-US" altLang="zh-TW" dirty="0"/>
              <a:t>Click to 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endParaRPr lang="zh-TW" altLang="en-US" dirty="0"/>
          </a:p>
        </p:txBody>
      </p:sp>
      <p:sp>
        <p:nvSpPr>
          <p:cNvPr id="7" name="Date Placeholder 6"/>
          <p:cNvSpPr>
            <a:spLocks noGrp="1"/>
          </p:cNvSpPr>
          <p:nvPr>
            <p:ph type="dt" sz="half" idx="10"/>
          </p:nvPr>
        </p:nvSpPr>
        <p:spPr/>
        <p:txBody>
          <a:bodyPr/>
          <a:lstStyle/>
          <a:p>
            <a:endParaRPr lang="en-US" altLang="zh-TW"/>
          </a:p>
        </p:txBody>
      </p:sp>
      <p:sp>
        <p:nvSpPr>
          <p:cNvPr id="8" name="Slide Number Placeholder 7"/>
          <p:cNvSpPr>
            <a:spLocks noGrp="1"/>
          </p:cNvSpPr>
          <p:nvPr>
            <p:ph type="sldNum" sz="quarter" idx="11"/>
          </p:nvPr>
        </p:nvSpPr>
        <p:spPr/>
        <p:txBody>
          <a:bodyPr/>
          <a:lstStyle/>
          <a:p>
            <a:fld id="{6BCAA922-9331-46E5-9361-BD883AD5F491}" type="slidenum">
              <a:rPr lang="en-US" altLang="zh-TW" smtClean="0"/>
              <a:pPr/>
              <a:t>‹#›</a:t>
            </a:fld>
            <a:endParaRPr lang="en-US" altLang="zh-TW"/>
          </a:p>
        </p:txBody>
      </p:sp>
      <p:sp>
        <p:nvSpPr>
          <p:cNvPr id="9" name="Footer Placeholder 8"/>
          <p:cNvSpPr>
            <a:spLocks noGrp="1"/>
          </p:cNvSpPr>
          <p:nvPr>
            <p:ph type="ftr" sz="quarter" idx="12"/>
          </p:nvPr>
        </p:nvSpPr>
        <p:spPr/>
        <p:txBody>
          <a:bodyPr/>
          <a:lstStyle/>
          <a:p>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a:t>Click to edit Master text styles</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F4ECA329-1F23-495A-BCE9-0FF2C5D8AEB8}" type="slidenum">
              <a:rPr lang="en-US" altLang="zh-TW" smtClean="0"/>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4E9C7577-C025-4F79-AC77-1FFA2263A083}" type="slidenum">
              <a:rPr lang="en-US" altLang="zh-TW" smtClean="0"/>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6"/>
          <p:cNvSpPr>
            <a:spLocks noGrp="1"/>
          </p:cNvSpPr>
          <p:nvPr>
            <p:ph type="dt" sz="half" idx="10"/>
          </p:nvPr>
        </p:nvSpPr>
        <p:spPr/>
        <p:txBody>
          <a:bodyPr/>
          <a:lstStyle/>
          <a:p>
            <a:endParaRPr lang="en-US" altLang="zh-TW"/>
          </a:p>
        </p:txBody>
      </p:sp>
      <p:sp>
        <p:nvSpPr>
          <p:cNvPr id="8" name="Footer Placeholder 7"/>
          <p:cNvSpPr>
            <a:spLocks noGrp="1"/>
          </p:cNvSpPr>
          <p:nvPr>
            <p:ph type="ftr" sz="quarter" idx="11"/>
          </p:nvPr>
        </p:nvSpPr>
        <p:spPr/>
        <p:txBody>
          <a:bodyPr/>
          <a:lstStyle/>
          <a:p>
            <a:endParaRPr lang="en-US" altLang="zh-TW"/>
          </a:p>
        </p:txBody>
      </p:sp>
      <p:sp>
        <p:nvSpPr>
          <p:cNvPr id="9" name="Slide Number Placeholder 8"/>
          <p:cNvSpPr>
            <a:spLocks noGrp="1"/>
          </p:cNvSpPr>
          <p:nvPr>
            <p:ph type="sldNum" sz="quarter" idx="12"/>
          </p:nvPr>
        </p:nvSpPr>
        <p:spPr/>
        <p:txBody>
          <a:bodyPr/>
          <a:lstStyle/>
          <a:p>
            <a:fld id="{7CD49CC0-D97B-48C5-82E3-29D60D6D9FA4}" type="slidenum">
              <a:rPr lang="en-US" altLang="zh-TW" smtClean="0"/>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Date Placeholder 2"/>
          <p:cNvSpPr>
            <a:spLocks noGrp="1"/>
          </p:cNvSpPr>
          <p:nvPr>
            <p:ph type="dt" sz="half" idx="10"/>
          </p:nvPr>
        </p:nvSpPr>
        <p:spPr/>
        <p:txBody>
          <a:bodyPr/>
          <a:lstStyle/>
          <a:p>
            <a:endParaRPr lang="en-US" altLang="zh-TW"/>
          </a:p>
        </p:txBody>
      </p:sp>
      <p:sp>
        <p:nvSpPr>
          <p:cNvPr id="4" name="Footer Placeholder 3"/>
          <p:cNvSpPr>
            <a:spLocks noGrp="1"/>
          </p:cNvSpPr>
          <p:nvPr>
            <p:ph type="ftr" sz="quarter" idx="11"/>
          </p:nvPr>
        </p:nvSpPr>
        <p:spPr/>
        <p:txBody>
          <a:bodyPr/>
          <a:lstStyle/>
          <a:p>
            <a:endParaRPr lang="en-US" altLang="zh-TW"/>
          </a:p>
        </p:txBody>
      </p:sp>
      <p:sp>
        <p:nvSpPr>
          <p:cNvPr id="5" name="Slide Number Placeholder 4"/>
          <p:cNvSpPr>
            <a:spLocks noGrp="1"/>
          </p:cNvSpPr>
          <p:nvPr>
            <p:ph type="sldNum" sz="quarter" idx="12"/>
          </p:nvPr>
        </p:nvSpPr>
        <p:spPr/>
        <p:txBody>
          <a:bodyPr/>
          <a:lstStyle/>
          <a:p>
            <a:fld id="{1E463EC7-2B63-40C3-B43F-F55FCBB08D42}" type="slidenum">
              <a:rPr lang="en-US" altLang="zh-TW" smtClean="0"/>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TW"/>
          </a:p>
        </p:txBody>
      </p:sp>
      <p:sp>
        <p:nvSpPr>
          <p:cNvPr id="3" name="Footer Placeholder 2"/>
          <p:cNvSpPr>
            <a:spLocks noGrp="1"/>
          </p:cNvSpPr>
          <p:nvPr>
            <p:ph type="ftr" sz="quarter" idx="11"/>
          </p:nvPr>
        </p:nvSpPr>
        <p:spPr/>
        <p:txBody>
          <a:bodyPr/>
          <a:lstStyle/>
          <a:p>
            <a:endParaRPr lang="en-US" altLang="zh-TW"/>
          </a:p>
        </p:txBody>
      </p:sp>
      <p:sp>
        <p:nvSpPr>
          <p:cNvPr id="4" name="Slide Number Placeholder 3"/>
          <p:cNvSpPr>
            <a:spLocks noGrp="1"/>
          </p:cNvSpPr>
          <p:nvPr>
            <p:ph type="sldNum" sz="quarter" idx="12"/>
          </p:nvPr>
        </p:nvSpPr>
        <p:spPr/>
        <p:txBody>
          <a:bodyPr/>
          <a:lstStyle/>
          <a:p>
            <a:fld id="{C92A92C3-EA33-4BB3-9C6D-584736B28828}" type="slidenum">
              <a:rPr lang="en-US" altLang="zh-TW" smtClean="0"/>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F327AB93-B19C-49FE-99A7-533C33CB385B}" type="slidenum">
              <a:rPr lang="en-US" altLang="zh-TW" smtClean="0"/>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B4C43E08-71CA-493E-856A-B0A5E8B97BE9}" type="slidenum">
              <a:rPr lang="en-US" altLang="zh-TW" smtClean="0"/>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D170792-94CC-480E-B471-B99D4D8CEA70}"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502201BB-FF5E-4A90-9EEE-A8AA61628504}" type="slidenum">
              <a:rPr lang="en-US" altLang="zh-TW" smtClean="0"/>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118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40802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129044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214183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1900875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2511294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2313358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2252905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3006263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3789436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51DB2-36FE-42D5-A9A8-37FC5D7B8B10}" type="slidenum">
              <a:rPr lang="en-US" smtClean="0"/>
              <a:t>‹#›</a:t>
            </a:fld>
            <a:endParaRPr lang="en-US"/>
          </a:p>
        </p:txBody>
      </p:sp>
    </p:spTree>
    <p:extLst>
      <p:ext uri="{BB962C8B-B14F-4D97-AF65-F5344CB8AC3E}">
        <p14:creationId xmlns:p14="http://schemas.microsoft.com/office/powerpoint/2010/main" val="1810103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3431" y="274638"/>
            <a:ext cx="8739554" cy="1143000"/>
          </a:xfrm>
          <a:prstGeom prst="rect">
            <a:avLst/>
          </a:prstGeom>
        </p:spPr>
        <p:txBody>
          <a:bodyPr vert="horz" lIns="91440" tIns="45720" rIns="91440" bIns="45720" rtlCol="0" anchor="ctr">
            <a:normAutofit/>
          </a:bodyPr>
          <a:lstStyle/>
          <a:p>
            <a:r>
              <a:rPr lang="en-US" altLang="zh-TW" dirty="0"/>
              <a:t>Click to edit Master title style</a:t>
            </a:r>
            <a:endParaRPr lang="zh-TW" altLang="en-US" dirty="0"/>
          </a:p>
        </p:txBody>
      </p:sp>
      <p:sp>
        <p:nvSpPr>
          <p:cNvPr id="3" name="Text Placeholder 2"/>
          <p:cNvSpPr>
            <a:spLocks noGrp="1"/>
          </p:cNvSpPr>
          <p:nvPr>
            <p:ph type="body" idx="1"/>
          </p:nvPr>
        </p:nvSpPr>
        <p:spPr>
          <a:xfrm>
            <a:off x="184638" y="1600200"/>
            <a:ext cx="8739554" cy="4695092"/>
          </a:xfrm>
          <a:prstGeom prst="rect">
            <a:avLst/>
          </a:prstGeom>
        </p:spPr>
        <p:txBody>
          <a:bodyPr vert="horz" lIns="91440" tIns="45720" rIns="91440" bIns="45720" rtlCol="0">
            <a:normAutofit/>
          </a:bodyPr>
          <a:lstStyle/>
          <a:p>
            <a:pPr lvl="0"/>
            <a:r>
              <a:rPr lang="en-US" altLang="zh-TW" dirty="0"/>
              <a:t>Click to 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endParaRPr lang="zh-TW"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zh-T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TW"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AA922-9331-46E5-9361-BD883AD5F491}"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51DB2-36FE-42D5-A9A8-37FC5D7B8B10}" type="slidenum">
              <a:rPr lang="en-US" smtClean="0"/>
              <a:t>‹#›</a:t>
            </a:fld>
            <a:endParaRPr lang="en-US"/>
          </a:p>
        </p:txBody>
      </p:sp>
    </p:spTree>
    <p:extLst>
      <p:ext uri="{BB962C8B-B14F-4D97-AF65-F5344CB8AC3E}">
        <p14:creationId xmlns:p14="http://schemas.microsoft.com/office/powerpoint/2010/main" val="27798515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altLang="zh-TW" sz="4000" dirty="0">
                <a:ea typeface="新細明體" charset="-120"/>
              </a:rPr>
              <a:t>Chapter 1: Create a </a:t>
            </a:r>
            <a:r>
              <a:rPr lang="en-US" altLang="zh-TW" sz="4000" dirty="0" err="1">
                <a:ea typeface="新細明體" charset="-120"/>
              </a:rPr>
              <a:t>Userform</a:t>
            </a:r>
            <a:r>
              <a:rPr lang="en-US" altLang="zh-TW" sz="4000" dirty="0">
                <a:ea typeface="新細明體" charset="-120"/>
              </a:rPr>
              <a:t> with Excel Visual Basic for Applications</a:t>
            </a:r>
            <a:endParaRPr lang="en-US" altLang="zh-TW" dirty="0">
              <a:ea typeface="新細明體" charset="-120"/>
            </a:endParaRPr>
          </a:p>
        </p:txBody>
      </p:sp>
      <p:sp>
        <p:nvSpPr>
          <p:cNvPr id="2051" name="Rectangle 3"/>
          <p:cNvSpPr>
            <a:spLocks noGrp="1" noChangeArrowheads="1"/>
          </p:cNvSpPr>
          <p:nvPr>
            <p:ph type="subTitle" idx="1"/>
          </p:nvPr>
        </p:nvSpPr>
        <p:spPr>
          <a:xfrm>
            <a:off x="1752600" y="4191000"/>
            <a:ext cx="6400800" cy="1676400"/>
          </a:xfrm>
        </p:spPr>
        <p:txBody>
          <a:bodyPr/>
          <a:lstStyle/>
          <a:p>
            <a:endParaRPr lang="en-US" altLang="zh-TW" sz="2800" dirty="0">
              <a:solidFill>
                <a:schemeClr val="tx1"/>
              </a:solidFill>
              <a:ea typeface="新細明體" charset="-120"/>
            </a:endParaRPr>
          </a:p>
        </p:txBody>
      </p:sp>
      <p:sp>
        <p:nvSpPr>
          <p:cNvPr id="4" name="Rectangle 9"/>
          <p:cNvSpPr>
            <a:spLocks noGrp="1" noChangeArrowheads="1"/>
          </p:cNvSpPr>
          <p:nvPr>
            <p:ph type="sldNum" sz="quarter" idx="12"/>
          </p:nvPr>
        </p:nvSpPr>
        <p:spPr/>
        <p:txBody>
          <a:bodyPr/>
          <a:lstStyle/>
          <a:p>
            <a:endParaRPr lang="en-US" altLang="zh-TW"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zh-TW" dirty="0">
                <a:ea typeface="新細明體" charset="-120"/>
              </a:rPr>
              <a:t>Chapter Objectives</a:t>
            </a:r>
          </a:p>
        </p:txBody>
      </p:sp>
      <p:sp>
        <p:nvSpPr>
          <p:cNvPr id="5123" name="Rectangle 3"/>
          <p:cNvSpPr>
            <a:spLocks noGrp="1" noChangeArrowheads="1"/>
          </p:cNvSpPr>
          <p:nvPr>
            <p:ph idx="1"/>
          </p:nvPr>
        </p:nvSpPr>
        <p:spPr>
          <a:xfrm>
            <a:off x="153113" y="1389186"/>
            <a:ext cx="8799495" cy="4948114"/>
          </a:xfrm>
        </p:spPr>
        <p:txBody>
          <a:bodyPr>
            <a:normAutofit/>
          </a:bodyPr>
          <a:lstStyle/>
          <a:p>
            <a:pPr>
              <a:lnSpc>
                <a:spcPct val="90000"/>
              </a:lnSpc>
            </a:pPr>
            <a:r>
              <a:rPr lang="en-US" dirty="0"/>
              <a:t>After completing this chapter, you will be able to: </a:t>
            </a:r>
          </a:p>
          <a:p>
            <a:pPr lvl="1">
              <a:lnSpc>
                <a:spcPct val="90000"/>
              </a:lnSpc>
            </a:pPr>
            <a:r>
              <a:rPr lang="en-US" altLang="zh-TW" dirty="0">
                <a:ea typeface="新細明體" charset="-120"/>
              </a:rPr>
              <a:t>create a </a:t>
            </a:r>
            <a:r>
              <a:rPr lang="en-US" altLang="zh-TW" dirty="0" err="1">
                <a:ea typeface="新細明體" charset="-120"/>
              </a:rPr>
              <a:t>Userform</a:t>
            </a:r>
            <a:r>
              <a:rPr lang="en-US" altLang="zh-TW" dirty="0">
                <a:ea typeface="新細明體" charset="-120"/>
              </a:rPr>
              <a:t> which contains Label controls, </a:t>
            </a:r>
            <a:r>
              <a:rPr lang="en-US" altLang="zh-TW" dirty="0" err="1">
                <a:ea typeface="新細明體" charset="-120"/>
              </a:rPr>
              <a:t>TextBox</a:t>
            </a:r>
            <a:r>
              <a:rPr lang="en-US" altLang="zh-TW" dirty="0">
                <a:ea typeface="新細明體" charset="-120"/>
              </a:rPr>
              <a:t> controls, and </a:t>
            </a:r>
            <a:r>
              <a:rPr lang="en-US" altLang="zh-TW" dirty="0" err="1">
                <a:ea typeface="新細明體" charset="-120"/>
              </a:rPr>
              <a:t>CommandButton</a:t>
            </a:r>
            <a:r>
              <a:rPr lang="en-US" altLang="zh-TW" dirty="0">
                <a:ea typeface="新細明體" charset="-120"/>
              </a:rPr>
              <a:t> controls.</a:t>
            </a:r>
          </a:p>
          <a:p>
            <a:pPr lvl="1">
              <a:lnSpc>
                <a:spcPct val="90000"/>
              </a:lnSpc>
            </a:pPr>
            <a:r>
              <a:rPr lang="en-US" altLang="zh-TW" dirty="0">
                <a:ea typeface="新細明體" charset="-120"/>
              </a:rPr>
              <a:t>show a </a:t>
            </a:r>
            <a:r>
              <a:rPr lang="en-US" altLang="zh-TW" dirty="0" err="1">
                <a:ea typeface="新細明體" charset="-120"/>
              </a:rPr>
              <a:t>Userform</a:t>
            </a:r>
            <a:r>
              <a:rPr lang="en-US" altLang="zh-TW" dirty="0">
                <a:ea typeface="新細明體" charset="-120"/>
              </a:rPr>
              <a:t> at run time;</a:t>
            </a:r>
          </a:p>
          <a:p>
            <a:pPr lvl="1">
              <a:lnSpc>
                <a:spcPct val="90000"/>
              </a:lnSpc>
            </a:pPr>
            <a:r>
              <a:rPr lang="en-US" altLang="zh-TW" dirty="0">
                <a:ea typeface="新細明體" charset="-120"/>
              </a:rPr>
              <a:t>save and open an Excel workbook that contains a VBA program (or macro or application);</a:t>
            </a:r>
          </a:p>
          <a:p>
            <a:pPr lvl="1">
              <a:lnSpc>
                <a:spcPct val="90000"/>
              </a:lnSpc>
            </a:pPr>
            <a:r>
              <a:rPr lang="en-US" altLang="zh-TW" dirty="0">
                <a:ea typeface="新細明體" charset="-120"/>
              </a:rPr>
              <a:t>use variables to store information at the run time of the VBA program;</a:t>
            </a:r>
          </a:p>
          <a:p>
            <a:pPr lvl="1">
              <a:lnSpc>
                <a:spcPct val="90000"/>
              </a:lnSpc>
            </a:pPr>
            <a:r>
              <a:rPr lang="en-US" altLang="zh-TW" dirty="0">
                <a:ea typeface="新細明體" charset="-120"/>
              </a:rPr>
              <a:t>write code to perform simple computations;</a:t>
            </a:r>
          </a:p>
          <a:p>
            <a:pPr lvl="1">
              <a:lnSpc>
                <a:spcPct val="90000"/>
              </a:lnSpc>
            </a:pPr>
            <a:r>
              <a:rPr lang="en-US" altLang="zh-TW" dirty="0">
                <a:ea typeface="新細明體" charset="-120"/>
              </a:rPr>
              <a:t>make use of VBA functions in a program.</a:t>
            </a:r>
          </a:p>
        </p:txBody>
      </p:sp>
      <p:sp>
        <p:nvSpPr>
          <p:cNvPr id="4" name="Slide Number Placeholder 5"/>
          <p:cNvSpPr>
            <a:spLocks noGrp="1"/>
          </p:cNvSpPr>
          <p:nvPr>
            <p:ph type="sldNum" sz="quarter" idx="11"/>
          </p:nvPr>
        </p:nvSpPr>
        <p:spPr>
          <a:xfrm>
            <a:off x="6553200" y="6356350"/>
            <a:ext cx="2133600" cy="365125"/>
          </a:xfrm>
        </p:spPr>
        <p:txBody>
          <a:bodyPr/>
          <a:lstStyle/>
          <a:p>
            <a:fld id="{13153058-38A6-49FA-8771-0EEF365AC43B}" type="slidenum">
              <a:rPr lang="en-US" altLang="zh-TW"/>
              <a:pPr/>
              <a:t>2</a:t>
            </a:fld>
            <a:endParaRPr lang="en-US" altLang="zh-TW"/>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normAutofit/>
          </a:bodyPr>
          <a:lstStyle/>
          <a:p>
            <a:r>
              <a:rPr lang="en-US" dirty="0"/>
              <a:t>Example 1.1. CityU Cars uses an Access database to store customers’ and sales data. The manager of CityU Cars needs to </a:t>
            </a:r>
          </a:p>
          <a:p>
            <a:pPr lvl="1"/>
            <a:r>
              <a:rPr lang="en-US" dirty="0"/>
              <a:t>report the make and models of cars sold;</a:t>
            </a:r>
          </a:p>
          <a:p>
            <a:pPr lvl="1"/>
            <a:r>
              <a:rPr lang="en-US" dirty="0"/>
              <a:t>Report the net profits resulting from vehicle sales for each of the three dealerships; </a:t>
            </a:r>
          </a:p>
          <a:p>
            <a:pPr lvl="1"/>
            <a:r>
              <a:rPr lang="en-US" dirty="0"/>
              <a:t>Report the commissions generated by sales reps at each dealership; and</a:t>
            </a:r>
          </a:p>
          <a:p>
            <a:pPr lvl="1"/>
            <a:r>
              <a:rPr lang="en-US" dirty="0"/>
              <a:t>Enter new /updated existing customers’ information.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a:t>
            </a:fld>
            <a:endParaRPr lang="en-US" altLang="zh-TW"/>
          </a:p>
        </p:txBody>
      </p:sp>
    </p:spTree>
    <p:extLst>
      <p:ext uri="{BB962C8B-B14F-4D97-AF65-F5344CB8AC3E}">
        <p14:creationId xmlns:p14="http://schemas.microsoft.com/office/powerpoint/2010/main" val="2285431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a:xfrm>
            <a:off x="175845" y="1403167"/>
            <a:ext cx="8845063" cy="4736978"/>
          </a:xfrm>
        </p:spPr>
        <p:txBody>
          <a:bodyPr/>
          <a:lstStyle/>
          <a:p>
            <a:r>
              <a:rPr lang="en-US" dirty="0"/>
              <a:t>Example 1.1 (Cont’d)</a:t>
            </a:r>
          </a:p>
          <a:p>
            <a:pPr lvl="1"/>
            <a:r>
              <a:rPr lang="en-US" dirty="0"/>
              <a:t>Example of Data tables in Access file CityUCars.accdb:</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a:t>
            </a:fld>
            <a:endParaRPr lang="en-US" altLang="zh-TW"/>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346385" y="2504876"/>
            <a:ext cx="4765596" cy="4034036"/>
          </a:xfrm>
          <a:prstGeom prst="rect">
            <a:avLst/>
          </a:prstGeom>
        </p:spPr>
      </p:pic>
    </p:spTree>
    <p:extLst>
      <p:ext uri="{BB962C8B-B14F-4D97-AF65-F5344CB8AC3E}">
        <p14:creationId xmlns:p14="http://schemas.microsoft.com/office/powerpoint/2010/main" val="4288336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lstStyle/>
          <a:p>
            <a:r>
              <a:rPr lang="en-US" dirty="0"/>
              <a:t>Example 1.1 (Cont’d)</a:t>
            </a:r>
          </a:p>
          <a:p>
            <a:pPr lvl="1"/>
            <a:r>
              <a:rPr lang="en-US" dirty="0"/>
              <a:t>Manual Excel operation</a:t>
            </a:r>
          </a:p>
          <a:p>
            <a:pPr lvl="2"/>
            <a:r>
              <a:rPr lang="en-US" dirty="0"/>
              <a:t>To generate the required reports manually, the manager first imports each data table into a new worksheet in an Excel workbook.</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a:t>
            </a:fld>
            <a:endParaRPr lang="en-US" altLang="zh-TW"/>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742560" y="3365861"/>
            <a:ext cx="4944240" cy="3173051"/>
          </a:xfrm>
          <a:prstGeom prst="rect">
            <a:avLst/>
          </a:prstGeom>
        </p:spPr>
      </p:pic>
    </p:spTree>
    <p:extLst>
      <p:ext uri="{BB962C8B-B14F-4D97-AF65-F5344CB8AC3E}">
        <p14:creationId xmlns:p14="http://schemas.microsoft.com/office/powerpoint/2010/main" val="1750651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normAutofit fontScale="92500" lnSpcReduction="20000"/>
          </a:bodyPr>
          <a:lstStyle/>
          <a:p>
            <a:r>
              <a:rPr lang="en-US" dirty="0"/>
              <a:t>Example 1.1 (Cont’d)</a:t>
            </a:r>
          </a:p>
          <a:p>
            <a:pPr lvl="1"/>
            <a:r>
              <a:rPr lang="en-US" dirty="0"/>
              <a:t>Manual Excel operation</a:t>
            </a:r>
          </a:p>
          <a:p>
            <a:pPr lvl="2"/>
            <a:r>
              <a:rPr lang="en-US" dirty="0"/>
              <a:t>The records in these worksheets will be combined to generate the required reports.</a:t>
            </a:r>
          </a:p>
          <a:p>
            <a:pPr lvl="2"/>
            <a:r>
              <a:rPr lang="en-US" dirty="0"/>
              <a:t>For example, to report the net profits for each dealership, the manager needs to do the following data manipulations:</a:t>
            </a:r>
          </a:p>
          <a:p>
            <a:pPr lvl="3"/>
            <a:r>
              <a:rPr lang="en-US" dirty="0"/>
              <a:t>For each record in the </a:t>
            </a:r>
            <a:r>
              <a:rPr lang="en-US" dirty="0" err="1"/>
              <a:t>CustomerPurchases</a:t>
            </a:r>
            <a:r>
              <a:rPr lang="en-US" dirty="0"/>
              <a:t> worksheet:</a:t>
            </a:r>
          </a:p>
          <a:p>
            <a:pPr lvl="4"/>
            <a:r>
              <a:rPr lang="en-US" dirty="0"/>
              <a:t>Extract the respective value of </a:t>
            </a:r>
            <a:r>
              <a:rPr lang="en-US" dirty="0" err="1"/>
              <a:t>DealerPaid</a:t>
            </a:r>
            <a:r>
              <a:rPr lang="en-US" dirty="0"/>
              <a:t>, and </a:t>
            </a:r>
            <a:r>
              <a:rPr lang="en-US" dirty="0" err="1"/>
              <a:t>DealershipID</a:t>
            </a:r>
            <a:r>
              <a:rPr lang="en-US" dirty="0"/>
              <a:t> from the worksheet “Vehicles” with matching </a:t>
            </a:r>
            <a:r>
              <a:rPr lang="en-US" dirty="0" err="1"/>
              <a:t>VehicleID</a:t>
            </a:r>
            <a:r>
              <a:rPr lang="en-US" dirty="0"/>
              <a:t>.</a:t>
            </a:r>
          </a:p>
          <a:p>
            <a:pPr lvl="4"/>
            <a:r>
              <a:rPr lang="en-US" dirty="0"/>
              <a:t>Extract the respective value of </a:t>
            </a:r>
            <a:r>
              <a:rPr lang="en-US" dirty="0" err="1"/>
              <a:t>SalesRepID</a:t>
            </a:r>
            <a:r>
              <a:rPr lang="en-US" dirty="0"/>
              <a:t> from the worksheet “Customers” with a matching </a:t>
            </a:r>
            <a:r>
              <a:rPr lang="en-US" dirty="0" err="1"/>
              <a:t>CustomerID</a:t>
            </a:r>
            <a:r>
              <a:rPr lang="en-US" dirty="0"/>
              <a:t>.</a:t>
            </a:r>
          </a:p>
          <a:p>
            <a:pPr lvl="4"/>
            <a:r>
              <a:rPr lang="en-US" dirty="0"/>
              <a:t>Extract the respective value of </a:t>
            </a:r>
            <a:r>
              <a:rPr lang="en-US" dirty="0" err="1"/>
              <a:t>CommissionRate</a:t>
            </a:r>
            <a:r>
              <a:rPr lang="en-US" dirty="0"/>
              <a:t> from the worksheet “</a:t>
            </a:r>
            <a:r>
              <a:rPr lang="en-US" dirty="0" err="1"/>
              <a:t>SalesReps</a:t>
            </a:r>
            <a:r>
              <a:rPr lang="en-US" dirty="0"/>
              <a:t>” with a matching </a:t>
            </a:r>
            <a:r>
              <a:rPr lang="en-US" dirty="0" err="1"/>
              <a:t>SalesRepID</a:t>
            </a:r>
            <a:r>
              <a:rPr lang="en-US" dirty="0"/>
              <a:t>.</a:t>
            </a:r>
          </a:p>
          <a:p>
            <a:pPr lvl="4"/>
            <a:r>
              <a:rPr lang="en-US" dirty="0"/>
              <a:t>Compute respective net profit of the sales = </a:t>
            </a:r>
            <a:r>
              <a:rPr lang="en-US" dirty="0" err="1"/>
              <a:t>PurchasePrice</a:t>
            </a:r>
            <a:r>
              <a:rPr lang="en-US" dirty="0"/>
              <a:t> – </a:t>
            </a:r>
            <a:r>
              <a:rPr lang="en-US" dirty="0" err="1"/>
              <a:t>Dealerpaid</a:t>
            </a:r>
            <a:r>
              <a:rPr lang="en-US" dirty="0"/>
              <a:t> – </a:t>
            </a:r>
            <a:r>
              <a:rPr lang="en-US" dirty="0" err="1"/>
              <a:t>PurchasePrice</a:t>
            </a:r>
            <a:r>
              <a:rPr lang="en-US" dirty="0"/>
              <a:t>*</a:t>
            </a:r>
            <a:r>
              <a:rPr lang="en-US" dirty="0" err="1"/>
              <a:t>CommissionRate</a:t>
            </a:r>
            <a:r>
              <a:rPr lang="en-US" dirty="0"/>
              <a:t>.</a:t>
            </a:r>
          </a:p>
          <a:p>
            <a:pPr lvl="3"/>
            <a:r>
              <a:rPr lang="en-US" dirty="0"/>
              <a:t>Then report the net profits for each dealership.</a:t>
            </a:r>
          </a:p>
          <a:p>
            <a:pPr marL="457200" lvl="1"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a:t>
            </a:fld>
            <a:endParaRPr lang="en-US" altLang="zh-TW"/>
          </a:p>
        </p:txBody>
      </p:sp>
    </p:spTree>
    <p:extLst>
      <p:ext uri="{BB962C8B-B14F-4D97-AF65-F5344CB8AC3E}">
        <p14:creationId xmlns:p14="http://schemas.microsoft.com/office/powerpoint/2010/main" val="2579068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a:xfrm>
            <a:off x="298938" y="1120588"/>
            <a:ext cx="8563708" cy="5005576"/>
          </a:xfrm>
        </p:spPr>
        <p:txBody>
          <a:bodyPr>
            <a:normAutofit/>
          </a:bodyPr>
          <a:lstStyle/>
          <a:p>
            <a:r>
              <a:rPr lang="en-US" dirty="0"/>
              <a:t>Example 1.1 (Cont’d)</a:t>
            </a:r>
          </a:p>
          <a:p>
            <a:pPr lvl="1"/>
            <a:r>
              <a:rPr lang="en-US" dirty="0"/>
              <a:t>Manual Excel operation</a:t>
            </a:r>
          </a:p>
          <a:p>
            <a:pPr lvl="2"/>
            <a:r>
              <a:rPr lang="en-US" dirty="0"/>
              <a:t>Compute the </a:t>
            </a:r>
            <a:r>
              <a:rPr lang="en-US" dirty="0" err="1"/>
              <a:t>NetProfit</a:t>
            </a:r>
            <a:r>
              <a:rPr lang="en-US" dirty="0"/>
              <a:t> for each record in the worksheet “</a:t>
            </a:r>
            <a:r>
              <a:rPr lang="en-US" dirty="0" err="1"/>
              <a:t>CustomerPurchases</a:t>
            </a:r>
            <a:r>
              <a:rPr lang="en-US" dirty="0"/>
              <a:t>”</a:t>
            </a:r>
          </a:p>
          <a:p>
            <a:pPr lvl="3"/>
            <a:endParaRPr lang="en-US" dirty="0"/>
          </a:p>
          <a:p>
            <a:pPr lvl="3"/>
            <a:endParaRPr lang="en-US" dirty="0"/>
          </a:p>
          <a:p>
            <a:pPr lvl="3"/>
            <a:endParaRPr lang="en-US" dirty="0"/>
          </a:p>
          <a:p>
            <a:pPr lvl="3"/>
            <a:endParaRPr lang="en-US" dirty="0"/>
          </a:p>
          <a:p>
            <a:pPr lvl="3"/>
            <a:endParaRPr lang="en-US" dirty="0"/>
          </a:p>
          <a:p>
            <a:pPr lvl="2"/>
            <a:r>
              <a:rPr lang="en-US" dirty="0"/>
              <a:t>Report net profit for each dealership</a:t>
            </a:r>
          </a:p>
          <a:p>
            <a:pPr lvl="3"/>
            <a:endParaRPr lang="en-US" dirty="0"/>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a:t>
            </a:fld>
            <a:endParaRPr lang="en-US" altLang="zh-TW"/>
          </a:p>
        </p:txBody>
      </p:sp>
      <p:pic>
        <p:nvPicPr>
          <p:cNvPr id="5" name="Picture 4"/>
          <p:cNvPicPr>
            <a:picLocks noChangeAspect="1"/>
          </p:cNvPicPr>
          <p:nvPr/>
        </p:nvPicPr>
        <p:blipFill>
          <a:blip r:embed="rId2"/>
          <a:stretch>
            <a:fillRect/>
          </a:stretch>
        </p:blipFill>
        <p:spPr>
          <a:xfrm>
            <a:off x="1908201" y="2999837"/>
            <a:ext cx="5565585" cy="1900734"/>
          </a:xfrm>
          <a:prstGeom prst="rect">
            <a:avLst/>
          </a:prstGeom>
        </p:spPr>
      </p:pic>
      <p:pic>
        <p:nvPicPr>
          <p:cNvPr id="6" name="Picture 5"/>
          <p:cNvPicPr>
            <a:picLocks noChangeAspect="1"/>
          </p:cNvPicPr>
          <p:nvPr/>
        </p:nvPicPr>
        <p:blipFill>
          <a:blip r:embed="rId3"/>
          <a:stretch>
            <a:fillRect/>
          </a:stretch>
        </p:blipFill>
        <p:spPr>
          <a:xfrm>
            <a:off x="6140544" y="4900571"/>
            <a:ext cx="2958912" cy="1859395"/>
          </a:xfrm>
          <a:prstGeom prst="rect">
            <a:avLst/>
          </a:prstGeom>
        </p:spPr>
      </p:pic>
    </p:spTree>
    <p:extLst>
      <p:ext uri="{BB962C8B-B14F-4D97-AF65-F5344CB8AC3E}">
        <p14:creationId xmlns:p14="http://schemas.microsoft.com/office/powerpoint/2010/main" val="4109618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normAutofit/>
          </a:bodyPr>
          <a:lstStyle/>
          <a:p>
            <a:r>
              <a:rPr lang="en-US" dirty="0"/>
              <a:t>Example 1.1. (Cont’d)</a:t>
            </a:r>
          </a:p>
          <a:p>
            <a:pPr lvl="1"/>
            <a:r>
              <a:rPr lang="en-US" dirty="0"/>
              <a:t>Manual Excel operation</a:t>
            </a:r>
          </a:p>
          <a:p>
            <a:pPr lvl="2"/>
            <a:r>
              <a:rPr lang="en-US" dirty="0"/>
              <a:t>Computing the net profits, sales commissions, etc., for the sales is relatively easy but time-consuming and error-prone.</a:t>
            </a:r>
          </a:p>
          <a:p>
            <a:pPr lvl="2"/>
            <a:r>
              <a:rPr lang="en-US" dirty="0"/>
              <a:t>The manager needs to know how to create Pivot Tables and draw charts.</a:t>
            </a:r>
          </a:p>
          <a:p>
            <a:pPr lvl="2"/>
            <a:r>
              <a:rPr lang="en-US" dirty="0"/>
              <a:t>The manager needs to know how to operate Access data tables to enter new or modify existing customer information.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a:t>
            </a:fld>
            <a:endParaRPr lang="en-US" altLang="zh-TW"/>
          </a:p>
        </p:txBody>
      </p:sp>
    </p:spTree>
    <p:extLst>
      <p:ext uri="{BB962C8B-B14F-4D97-AF65-F5344CB8AC3E}">
        <p14:creationId xmlns:p14="http://schemas.microsoft.com/office/powerpoint/2010/main" val="494832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normAutofit fontScale="85000" lnSpcReduction="10000"/>
          </a:bodyPr>
          <a:lstStyle/>
          <a:p>
            <a:r>
              <a:rPr lang="en-US" dirty="0"/>
              <a:t>Example 1.1 (Cont’d) </a:t>
            </a:r>
          </a:p>
          <a:p>
            <a:pPr lvl="1"/>
            <a:r>
              <a:rPr lang="en-US" dirty="0"/>
              <a:t>How can Excel Visual Basic for Applications be helpful in this case?</a:t>
            </a:r>
          </a:p>
          <a:p>
            <a:pPr lvl="2"/>
            <a:r>
              <a:rPr lang="en-US" dirty="0"/>
              <a:t>An application should allow the manager (or anyone) to generate the required reports and update the information without knowledge of data manipulations, pivot tables, chart drawings, and Access tables.</a:t>
            </a:r>
          </a:p>
          <a:p>
            <a:pPr lvl="2"/>
            <a:r>
              <a:rPr lang="en-US" dirty="0"/>
              <a:t>Specifically,</a:t>
            </a:r>
          </a:p>
          <a:p>
            <a:pPr lvl="3"/>
            <a:r>
              <a:rPr lang="en-US" dirty="0"/>
              <a:t>The application should import the Access data tables into Excel automatically.</a:t>
            </a:r>
          </a:p>
          <a:p>
            <a:pPr lvl="3"/>
            <a:r>
              <a:rPr lang="en-US" dirty="0"/>
              <a:t>The application should automatically compute the net profit and commission for each record.</a:t>
            </a:r>
          </a:p>
          <a:p>
            <a:pPr lvl="3"/>
            <a:r>
              <a:rPr lang="en-US" dirty="0"/>
              <a:t>The application should automatically report the summary statistics of the sales by the makes and models, net profits for each dealership, and the commission for each sales rep.</a:t>
            </a:r>
          </a:p>
          <a:p>
            <a:pPr lvl="3"/>
            <a:r>
              <a:rPr lang="en-US" dirty="0"/>
              <a:t>The application should update the Access data table automatically based on the new customer’s information provided by the user at runtime.</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9</a:t>
            </a:fld>
            <a:endParaRPr lang="en-US" altLang="zh-TW"/>
          </a:p>
        </p:txBody>
      </p:sp>
    </p:spTree>
    <p:extLst>
      <p:ext uri="{BB962C8B-B14F-4D97-AF65-F5344CB8AC3E}">
        <p14:creationId xmlns:p14="http://schemas.microsoft.com/office/powerpoint/2010/main" val="2393729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normAutofit fontScale="92500" lnSpcReduction="10000"/>
          </a:bodyPr>
          <a:lstStyle/>
          <a:p>
            <a:r>
              <a:rPr lang="en-US" dirty="0"/>
              <a:t>Example 1.1. (Cont’d)</a:t>
            </a:r>
          </a:p>
          <a:p>
            <a:pPr lvl="1"/>
            <a:r>
              <a:rPr lang="en-US" dirty="0"/>
              <a:t>The tasks of the application:</a:t>
            </a:r>
          </a:p>
          <a:p>
            <a:pPr marL="1371600" lvl="2" indent="-457200">
              <a:buFont typeface="+mj-lt"/>
              <a:buAutoNum type="arabicPeriod"/>
            </a:pPr>
            <a:r>
              <a:rPr lang="en-US" dirty="0"/>
              <a:t>To import the data tables from the user-specified Access file into the designated worksheet of a new Excel workbook.</a:t>
            </a:r>
          </a:p>
          <a:p>
            <a:pPr marL="1371600" lvl="2" indent="-457200">
              <a:buFont typeface="+mj-lt"/>
              <a:buAutoNum type="arabicPeriod"/>
            </a:pPr>
            <a:r>
              <a:rPr lang="en-US" dirty="0"/>
              <a:t>To create a report on the makes and models of cars sold.</a:t>
            </a:r>
          </a:p>
          <a:p>
            <a:pPr marL="1371600" lvl="2" indent="-457200">
              <a:buFont typeface="+mj-lt"/>
              <a:buAutoNum type="arabicPeriod"/>
            </a:pPr>
            <a:r>
              <a:rPr lang="en-US" dirty="0"/>
              <a:t>To create a report on the net profits for each dealership.</a:t>
            </a:r>
          </a:p>
          <a:p>
            <a:pPr marL="1371600" lvl="2" indent="-457200">
              <a:buFont typeface="+mj-lt"/>
              <a:buAutoNum type="arabicPeriod"/>
            </a:pPr>
            <a:r>
              <a:rPr lang="en-US" dirty="0"/>
              <a:t>To create a report on commissions for each sales rep at each dealership.</a:t>
            </a:r>
          </a:p>
          <a:p>
            <a:pPr marL="1371600" lvl="2" indent="-457200">
              <a:buFont typeface="+mj-lt"/>
              <a:buAutoNum type="arabicPeriod"/>
            </a:pPr>
            <a:r>
              <a:rPr lang="en-US" dirty="0"/>
              <a:t>To enter new customer information into the respective Access table.</a:t>
            </a:r>
          </a:p>
          <a:p>
            <a:pPr marL="1371600" lvl="2" indent="-457200">
              <a:buFont typeface="+mj-lt"/>
              <a:buAutoNum type="arabicPeriod"/>
            </a:pPr>
            <a:r>
              <a:rPr lang="en-US" dirty="0"/>
              <a:t>To update existing customers’ information in the respective Access table. </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10</a:t>
            </a:fld>
            <a:endParaRPr lang="en-US" altLang="zh-TW"/>
          </a:p>
        </p:txBody>
      </p:sp>
    </p:spTree>
    <p:extLst>
      <p:ext uri="{BB962C8B-B14F-4D97-AF65-F5344CB8AC3E}">
        <p14:creationId xmlns:p14="http://schemas.microsoft.com/office/powerpoint/2010/main" val="3508039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lstStyle/>
          <a:p>
            <a:r>
              <a:rPr lang="en-US" dirty="0"/>
              <a:t>Example 1.1 (Cont’d)</a:t>
            </a:r>
          </a:p>
          <a:p>
            <a:pPr lvl="1"/>
            <a:r>
              <a:rPr lang="en-US" dirty="0"/>
              <a:t>The design of the application</a:t>
            </a:r>
          </a:p>
          <a:p>
            <a:pPr lvl="2"/>
            <a:r>
              <a:rPr lang="en-US" dirty="0"/>
              <a:t>A new Excel workbook will be created at run time for holding the imported data from the Access file. There will be one worksheet for each data table.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11</a:t>
            </a:fld>
            <a:endParaRPr lang="en-US" altLang="zh-TW"/>
          </a:p>
        </p:txBody>
      </p:sp>
      <p:pic>
        <p:nvPicPr>
          <p:cNvPr id="6" name="Picture 5"/>
          <p:cNvPicPr>
            <a:picLocks noChangeAspect="1"/>
          </p:cNvPicPr>
          <p:nvPr/>
        </p:nvPicPr>
        <p:blipFill>
          <a:blip r:embed="rId2"/>
          <a:stretch>
            <a:fillRect/>
          </a:stretch>
        </p:blipFill>
        <p:spPr>
          <a:xfrm>
            <a:off x="1053180" y="3658580"/>
            <a:ext cx="6768353" cy="2220866"/>
          </a:xfrm>
          <a:prstGeom prst="rect">
            <a:avLst/>
          </a:prstGeom>
        </p:spPr>
      </p:pic>
    </p:spTree>
    <p:extLst>
      <p:ext uri="{BB962C8B-B14F-4D97-AF65-F5344CB8AC3E}">
        <p14:creationId xmlns:p14="http://schemas.microsoft.com/office/powerpoint/2010/main" val="730814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lstStyle/>
          <a:p>
            <a:r>
              <a:rPr lang="en-US" dirty="0"/>
              <a:t>Example 1.1 (Cont’d)</a:t>
            </a:r>
          </a:p>
          <a:p>
            <a:pPr lvl="1"/>
            <a:r>
              <a:rPr lang="en-US" dirty="0"/>
              <a:t>The design of the application</a:t>
            </a:r>
          </a:p>
          <a:p>
            <a:pPr lvl="2"/>
            <a:r>
              <a:rPr lang="en-US" dirty="0"/>
              <a:t>The same workbook will also contain the reports to be generated, one worksheet for each report.</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12</a:t>
            </a:fld>
            <a:endParaRPr lang="en-US" altLang="zh-TW"/>
          </a:p>
        </p:txBody>
      </p:sp>
      <p:pic>
        <p:nvPicPr>
          <p:cNvPr id="6" name="Picture 5"/>
          <p:cNvPicPr>
            <a:picLocks noChangeAspect="1"/>
          </p:cNvPicPr>
          <p:nvPr/>
        </p:nvPicPr>
        <p:blipFill>
          <a:blip r:embed="rId2"/>
          <a:stretch>
            <a:fillRect/>
          </a:stretch>
        </p:blipFill>
        <p:spPr>
          <a:xfrm>
            <a:off x="421341" y="3525448"/>
            <a:ext cx="2501153" cy="2543456"/>
          </a:xfrm>
          <a:prstGeom prst="rect">
            <a:avLst/>
          </a:prstGeom>
        </p:spPr>
      </p:pic>
      <p:pic>
        <p:nvPicPr>
          <p:cNvPr id="7" name="Picture 6"/>
          <p:cNvPicPr>
            <a:picLocks noChangeAspect="1"/>
          </p:cNvPicPr>
          <p:nvPr/>
        </p:nvPicPr>
        <p:blipFill>
          <a:blip r:embed="rId3"/>
          <a:stretch>
            <a:fillRect/>
          </a:stretch>
        </p:blipFill>
        <p:spPr>
          <a:xfrm>
            <a:off x="3125428" y="3522928"/>
            <a:ext cx="2855432" cy="2545976"/>
          </a:xfrm>
          <a:prstGeom prst="rect">
            <a:avLst/>
          </a:prstGeom>
        </p:spPr>
      </p:pic>
      <p:pic>
        <p:nvPicPr>
          <p:cNvPr id="8" name="Picture 7"/>
          <p:cNvPicPr>
            <a:picLocks noChangeAspect="1"/>
          </p:cNvPicPr>
          <p:nvPr/>
        </p:nvPicPr>
        <p:blipFill>
          <a:blip r:embed="rId4"/>
          <a:stretch>
            <a:fillRect/>
          </a:stretch>
        </p:blipFill>
        <p:spPr>
          <a:xfrm>
            <a:off x="6179395" y="3525447"/>
            <a:ext cx="2775821" cy="2545976"/>
          </a:xfrm>
          <a:prstGeom prst="rect">
            <a:avLst/>
          </a:prstGeom>
        </p:spPr>
      </p:pic>
    </p:spTree>
    <p:extLst>
      <p:ext uri="{BB962C8B-B14F-4D97-AF65-F5344CB8AC3E}">
        <p14:creationId xmlns:p14="http://schemas.microsoft.com/office/powerpoint/2010/main" val="1569003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p:txBody>
          <a:bodyPr/>
          <a:lstStyle/>
          <a:p>
            <a:r>
              <a:rPr lang="en-US" dirty="0"/>
              <a:t>Example 1.1 (Cont’d)</a:t>
            </a:r>
          </a:p>
          <a:p>
            <a:pPr lvl="1"/>
            <a:r>
              <a:rPr lang="en-US" dirty="0"/>
              <a:t>The design of the application</a:t>
            </a:r>
          </a:p>
          <a:p>
            <a:pPr lvl="2"/>
            <a:r>
              <a:rPr lang="en-US" dirty="0"/>
              <a:t>Design of the </a:t>
            </a:r>
            <a:r>
              <a:rPr lang="en-US" dirty="0" err="1"/>
              <a:t>Userform</a:t>
            </a: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13</a:t>
            </a:fld>
            <a:endParaRPr lang="en-US" altLang="zh-TW"/>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0649" y="2999078"/>
            <a:ext cx="2793960" cy="2292691"/>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55947" y="2999078"/>
            <a:ext cx="2770020" cy="2299562"/>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087305" y="2999078"/>
            <a:ext cx="2772557" cy="2292691"/>
          </a:xfrm>
          <a:prstGeom prst="rect">
            <a:avLst/>
          </a:prstGeom>
        </p:spPr>
      </p:pic>
      <p:sp>
        <p:nvSpPr>
          <p:cNvPr id="10" name="TextBox 9"/>
          <p:cNvSpPr txBox="1"/>
          <p:nvPr/>
        </p:nvSpPr>
        <p:spPr>
          <a:xfrm>
            <a:off x="391876" y="5478132"/>
            <a:ext cx="2411506" cy="461665"/>
          </a:xfrm>
          <a:prstGeom prst="rect">
            <a:avLst/>
          </a:prstGeom>
          <a:noFill/>
        </p:spPr>
        <p:txBody>
          <a:bodyPr wrap="square" rtlCol="0">
            <a:spAutoFit/>
          </a:bodyPr>
          <a:lstStyle/>
          <a:p>
            <a:r>
              <a:rPr lang="en-US" dirty="0">
                <a:latin typeface="+mn-lt"/>
              </a:rPr>
              <a:t>For Task 1</a:t>
            </a:r>
          </a:p>
        </p:txBody>
      </p:sp>
      <p:sp>
        <p:nvSpPr>
          <p:cNvPr id="11" name="TextBox 10"/>
          <p:cNvSpPr txBox="1"/>
          <p:nvPr/>
        </p:nvSpPr>
        <p:spPr>
          <a:xfrm>
            <a:off x="3335204" y="5481569"/>
            <a:ext cx="2411506" cy="461665"/>
          </a:xfrm>
          <a:prstGeom prst="rect">
            <a:avLst/>
          </a:prstGeom>
          <a:noFill/>
        </p:spPr>
        <p:txBody>
          <a:bodyPr wrap="square" rtlCol="0">
            <a:spAutoFit/>
          </a:bodyPr>
          <a:lstStyle/>
          <a:p>
            <a:r>
              <a:rPr lang="en-US" dirty="0">
                <a:latin typeface="+mn-lt"/>
              </a:rPr>
              <a:t>For Tasks 2, 3, &amp; 4</a:t>
            </a:r>
          </a:p>
        </p:txBody>
      </p:sp>
      <p:sp>
        <p:nvSpPr>
          <p:cNvPr id="12" name="TextBox 11"/>
          <p:cNvSpPr txBox="1"/>
          <p:nvPr/>
        </p:nvSpPr>
        <p:spPr>
          <a:xfrm>
            <a:off x="6414247" y="5478133"/>
            <a:ext cx="2411506" cy="461665"/>
          </a:xfrm>
          <a:prstGeom prst="rect">
            <a:avLst/>
          </a:prstGeom>
          <a:noFill/>
        </p:spPr>
        <p:txBody>
          <a:bodyPr wrap="square" rtlCol="0">
            <a:spAutoFit/>
          </a:bodyPr>
          <a:lstStyle/>
          <a:p>
            <a:r>
              <a:rPr lang="en-US" dirty="0">
                <a:latin typeface="+mn-lt"/>
              </a:rPr>
              <a:t>For Tasks 5, &amp; 6</a:t>
            </a:r>
          </a:p>
        </p:txBody>
      </p:sp>
    </p:spTree>
    <p:extLst>
      <p:ext uri="{BB962C8B-B14F-4D97-AF65-F5344CB8AC3E}">
        <p14:creationId xmlns:p14="http://schemas.microsoft.com/office/powerpoint/2010/main" val="3924967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Excel VBA</a:t>
            </a:r>
          </a:p>
        </p:txBody>
      </p:sp>
      <p:sp>
        <p:nvSpPr>
          <p:cNvPr id="3" name="Content Placeholder 2"/>
          <p:cNvSpPr>
            <a:spLocks noGrp="1"/>
          </p:cNvSpPr>
          <p:nvPr>
            <p:ph idx="1"/>
          </p:nvPr>
        </p:nvSpPr>
        <p:spPr>
          <a:xfrm>
            <a:off x="298938" y="1389186"/>
            <a:ext cx="5133674" cy="4736978"/>
          </a:xfrm>
        </p:spPr>
        <p:txBody>
          <a:bodyPr>
            <a:normAutofit/>
          </a:bodyPr>
          <a:lstStyle/>
          <a:p>
            <a:r>
              <a:rPr lang="en-US" dirty="0"/>
              <a:t>Example 1.1 (Cont’d)</a:t>
            </a:r>
          </a:p>
          <a:p>
            <a:pPr lvl="1"/>
            <a:r>
              <a:rPr lang="en-US" dirty="0"/>
              <a:t>Run the application</a:t>
            </a:r>
          </a:p>
          <a:p>
            <a:pPr lvl="2"/>
            <a:r>
              <a:rPr lang="en-US" dirty="0"/>
              <a:t>Open the Excel file CityUCarsDemo.xlsm, and confirm enabling of macros. Then click the Run button on the Welcome sheet to run the Application. </a:t>
            </a:r>
          </a:p>
          <a:p>
            <a:pPr lvl="3"/>
            <a:r>
              <a:rPr lang="en-US" dirty="0"/>
              <a:t>The user is assumed to have access to the required data file CityUCars.accdb at the application’s run time. </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14</a:t>
            </a:fld>
            <a:endParaRPr lang="en-US" altLang="zh-TW"/>
          </a:p>
        </p:txBody>
      </p:sp>
      <p:grpSp>
        <p:nvGrpSpPr>
          <p:cNvPr id="8" name="Group 7"/>
          <p:cNvGrpSpPr/>
          <p:nvPr/>
        </p:nvGrpSpPr>
        <p:grpSpPr>
          <a:xfrm>
            <a:off x="5570401" y="2092273"/>
            <a:ext cx="3318622" cy="2954286"/>
            <a:chOff x="5570401" y="2092273"/>
            <a:chExt cx="3318622" cy="2954286"/>
          </a:xfrm>
        </p:grpSpPr>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70401" y="2092273"/>
              <a:ext cx="3318622" cy="2954286"/>
            </a:xfrm>
            <a:prstGeom prst="rect">
              <a:avLst/>
            </a:prstGeom>
          </p:spPr>
        </p:pic>
        <p:sp>
          <p:nvSpPr>
            <p:cNvPr id="7" name="Oval 6"/>
            <p:cNvSpPr/>
            <p:nvPr/>
          </p:nvSpPr>
          <p:spPr>
            <a:xfrm>
              <a:off x="6696635" y="2200466"/>
              <a:ext cx="851647" cy="2962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77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C62BB-90B8-554C-86F9-12A6329FC2B5}"/>
              </a:ext>
            </a:extLst>
          </p:cNvPr>
          <p:cNvSpPr>
            <a:spLocks noGrp="1"/>
          </p:cNvSpPr>
          <p:nvPr>
            <p:ph type="title"/>
          </p:nvPr>
        </p:nvSpPr>
        <p:spPr/>
        <p:txBody>
          <a:bodyPr/>
          <a:lstStyle/>
          <a:p>
            <a:r>
              <a:rPr lang="en-US" dirty="0"/>
              <a:t>How to Be a Successful VBA Programmer? </a:t>
            </a:r>
          </a:p>
        </p:txBody>
      </p:sp>
      <p:sp>
        <p:nvSpPr>
          <p:cNvPr id="3" name="Content Placeholder 2">
            <a:extLst>
              <a:ext uri="{FF2B5EF4-FFF2-40B4-BE49-F238E27FC236}">
                <a16:creationId xmlns:a16="http://schemas.microsoft.com/office/drawing/2014/main" id="{FC9306F0-342A-684F-A500-40D98431310A}"/>
              </a:ext>
            </a:extLst>
          </p:cNvPr>
          <p:cNvSpPr>
            <a:spLocks noGrp="1"/>
          </p:cNvSpPr>
          <p:nvPr>
            <p:ph idx="1"/>
          </p:nvPr>
        </p:nvSpPr>
        <p:spPr>
          <a:xfrm>
            <a:off x="298938" y="1092530"/>
            <a:ext cx="8563708" cy="5490832"/>
          </a:xfrm>
        </p:spPr>
        <p:txBody>
          <a:bodyPr>
            <a:normAutofit fontScale="77500" lnSpcReduction="20000"/>
          </a:bodyPr>
          <a:lstStyle/>
          <a:p>
            <a:r>
              <a:rPr lang="en-US" dirty="0"/>
              <a:t>To be successful in automating a reporting process with VBA, you will need at least the following skills and knowledge:</a:t>
            </a:r>
          </a:p>
          <a:p>
            <a:pPr lvl="1"/>
            <a:r>
              <a:rPr lang="en-US" dirty="0"/>
              <a:t>You must thoroughly understand the reporting process that you want to automate. You need the answers to many questions: Who is the application user? What are the available data sets? What kind of data manipulations need to be applied? What are the required results? How to work out the results manually (i.e., without using VBA)?</a:t>
            </a:r>
          </a:p>
          <a:p>
            <a:pPr lvl="1"/>
            <a:r>
              <a:rPr lang="en-US" dirty="0"/>
              <a:t>You must be capable of creating the required report manually (i.e., without using VBA) in an </a:t>
            </a:r>
            <a:r>
              <a:rPr lang="en-US" dirty="0" err="1"/>
              <a:t>organised</a:t>
            </a:r>
            <a:r>
              <a:rPr lang="en-US" dirty="0"/>
              <a:t> and repeatable manner.</a:t>
            </a:r>
          </a:p>
          <a:p>
            <a:pPr lvl="2"/>
            <a:r>
              <a:rPr lang="en-US" dirty="0"/>
              <a:t>That is the same procedure can be applied to another set of data</a:t>
            </a:r>
          </a:p>
          <a:p>
            <a:pPr lvl="1"/>
            <a:r>
              <a:rPr lang="en-US" dirty="0"/>
              <a:t>You must be familiar with the VBA programming language (i.e., the syntax and the features).</a:t>
            </a:r>
          </a:p>
          <a:p>
            <a:pPr lvl="1"/>
            <a:r>
              <a:rPr lang="en-US" dirty="0"/>
              <a:t>You must convert your manual approach into a set of programmable steps. To do that, you must develop sound programming logic.</a:t>
            </a:r>
          </a:p>
        </p:txBody>
      </p:sp>
      <p:sp>
        <p:nvSpPr>
          <p:cNvPr id="4" name="Slide Number Placeholder 3">
            <a:extLst>
              <a:ext uri="{FF2B5EF4-FFF2-40B4-BE49-F238E27FC236}">
                <a16:creationId xmlns:a16="http://schemas.microsoft.com/office/drawing/2014/main" id="{15A34FFD-0BB8-884A-9148-67000600CC36}"/>
              </a:ext>
            </a:extLst>
          </p:cNvPr>
          <p:cNvSpPr>
            <a:spLocks noGrp="1"/>
          </p:cNvSpPr>
          <p:nvPr>
            <p:ph type="sldNum" sz="quarter" idx="11"/>
          </p:nvPr>
        </p:nvSpPr>
        <p:spPr/>
        <p:txBody>
          <a:bodyPr/>
          <a:lstStyle/>
          <a:p>
            <a:fld id="{6BCAA922-9331-46E5-9361-BD883AD5F491}" type="slidenum">
              <a:rPr lang="en-US" altLang="zh-TW" smtClean="0"/>
              <a:pPr/>
              <a:t>15</a:t>
            </a:fld>
            <a:endParaRPr lang="en-US" altLang="zh-TW"/>
          </a:p>
        </p:txBody>
      </p:sp>
    </p:spTree>
    <p:extLst>
      <p:ext uri="{BB962C8B-B14F-4D97-AF65-F5344CB8AC3E}">
        <p14:creationId xmlns:p14="http://schemas.microsoft.com/office/powerpoint/2010/main" val="409124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1F05-EB52-7440-9DAD-16CD2F4A225D}"/>
              </a:ext>
            </a:extLst>
          </p:cNvPr>
          <p:cNvSpPr>
            <a:spLocks noGrp="1"/>
          </p:cNvSpPr>
          <p:nvPr>
            <p:ph type="title"/>
          </p:nvPr>
        </p:nvSpPr>
        <p:spPr/>
        <p:txBody>
          <a:bodyPr/>
          <a:lstStyle/>
          <a:p>
            <a:r>
              <a:rPr lang="en-US" dirty="0"/>
              <a:t>How to Be a Successful VBA Programmer? </a:t>
            </a:r>
          </a:p>
        </p:txBody>
      </p:sp>
      <p:sp>
        <p:nvSpPr>
          <p:cNvPr id="3" name="Content Placeholder 2">
            <a:extLst>
              <a:ext uri="{FF2B5EF4-FFF2-40B4-BE49-F238E27FC236}">
                <a16:creationId xmlns:a16="http://schemas.microsoft.com/office/drawing/2014/main" id="{48A7845A-3C40-DE42-8C82-B5CB3D3A00F4}"/>
              </a:ext>
            </a:extLst>
          </p:cNvPr>
          <p:cNvSpPr>
            <a:spLocks noGrp="1"/>
          </p:cNvSpPr>
          <p:nvPr>
            <p:ph idx="1"/>
          </p:nvPr>
        </p:nvSpPr>
        <p:spPr/>
        <p:txBody>
          <a:bodyPr>
            <a:normAutofit fontScale="92500" lnSpcReduction="10000"/>
          </a:bodyPr>
          <a:lstStyle/>
          <a:p>
            <a:r>
              <a:rPr lang="en-US" dirty="0"/>
              <a:t>Effective programming does not necessarily require using sophisticated algorithms and code. Clean and straightforward code allows one to use lesser complex logic. Some tips to improve the logic in your programs and effectively write better code:</a:t>
            </a:r>
          </a:p>
          <a:p>
            <a:pPr lvl="1"/>
            <a:r>
              <a:rPr lang="en-HK" dirty="0"/>
              <a:t>Check solutions by other people</a:t>
            </a:r>
          </a:p>
          <a:p>
            <a:pPr lvl="2"/>
            <a:r>
              <a:rPr lang="en-HK" dirty="0"/>
              <a:t>The best way to build programming logic is by understanding how others build it, ensuring you can reproduce the process when required.</a:t>
            </a:r>
          </a:p>
          <a:p>
            <a:pPr lvl="1"/>
            <a:r>
              <a:rPr lang="en-US" dirty="0"/>
              <a:t>Practice</a:t>
            </a:r>
          </a:p>
          <a:p>
            <a:pPr lvl="2"/>
            <a:r>
              <a:rPr lang="en-HK" dirty="0"/>
              <a:t>Building logic repeatedly allows you to build logic more effectively over time.</a:t>
            </a:r>
          </a:p>
        </p:txBody>
      </p:sp>
      <p:sp>
        <p:nvSpPr>
          <p:cNvPr id="4" name="Slide Number Placeholder 3">
            <a:extLst>
              <a:ext uri="{FF2B5EF4-FFF2-40B4-BE49-F238E27FC236}">
                <a16:creationId xmlns:a16="http://schemas.microsoft.com/office/drawing/2014/main" id="{FDBEE690-1BE3-344D-8227-4174669AE0B6}"/>
              </a:ext>
            </a:extLst>
          </p:cNvPr>
          <p:cNvSpPr>
            <a:spLocks noGrp="1"/>
          </p:cNvSpPr>
          <p:nvPr>
            <p:ph type="sldNum" sz="quarter" idx="11"/>
          </p:nvPr>
        </p:nvSpPr>
        <p:spPr/>
        <p:txBody>
          <a:bodyPr/>
          <a:lstStyle/>
          <a:p>
            <a:fld id="{6BCAA922-9331-46E5-9361-BD883AD5F491}" type="slidenum">
              <a:rPr lang="en-US" altLang="zh-TW" smtClean="0"/>
              <a:pPr/>
              <a:t>16</a:t>
            </a:fld>
            <a:endParaRPr lang="en-US" altLang="zh-TW"/>
          </a:p>
        </p:txBody>
      </p:sp>
    </p:spTree>
    <p:extLst>
      <p:ext uri="{BB962C8B-B14F-4D97-AF65-F5344CB8AC3E}">
        <p14:creationId xmlns:p14="http://schemas.microsoft.com/office/powerpoint/2010/main" val="3755631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A2F9E-3FAC-B34C-90A5-1EFF66785BF6}"/>
              </a:ext>
            </a:extLst>
          </p:cNvPr>
          <p:cNvSpPr>
            <a:spLocks noGrp="1"/>
          </p:cNvSpPr>
          <p:nvPr>
            <p:ph type="title"/>
          </p:nvPr>
        </p:nvSpPr>
        <p:spPr/>
        <p:txBody>
          <a:bodyPr/>
          <a:lstStyle/>
          <a:p>
            <a:r>
              <a:rPr lang="en-US" dirty="0"/>
              <a:t>How to Be a Successful VBA Programmer? </a:t>
            </a:r>
          </a:p>
        </p:txBody>
      </p:sp>
      <p:sp>
        <p:nvSpPr>
          <p:cNvPr id="3" name="Content Placeholder 2">
            <a:extLst>
              <a:ext uri="{FF2B5EF4-FFF2-40B4-BE49-F238E27FC236}">
                <a16:creationId xmlns:a16="http://schemas.microsoft.com/office/drawing/2014/main" id="{B82FDD7A-30A4-D240-94F7-ECC7FC1469BD}"/>
              </a:ext>
            </a:extLst>
          </p:cNvPr>
          <p:cNvSpPr>
            <a:spLocks noGrp="1"/>
          </p:cNvSpPr>
          <p:nvPr>
            <p:ph idx="1"/>
          </p:nvPr>
        </p:nvSpPr>
        <p:spPr/>
        <p:txBody>
          <a:bodyPr>
            <a:normAutofit fontScale="92500" lnSpcReduction="20000"/>
          </a:bodyPr>
          <a:lstStyle/>
          <a:p>
            <a:pPr lvl="1"/>
            <a:r>
              <a:rPr lang="en-US" dirty="0"/>
              <a:t>Use a pen and paper to work out solutions</a:t>
            </a:r>
          </a:p>
          <a:p>
            <a:pPr lvl="2"/>
            <a:r>
              <a:rPr lang="en-HK" dirty="0"/>
              <a:t>Breaking down solutions and thinking about them is much easier when you write them down.</a:t>
            </a:r>
          </a:p>
          <a:p>
            <a:pPr lvl="1"/>
            <a:r>
              <a:rPr lang="en-HK" dirty="0"/>
              <a:t>Keep learning new things</a:t>
            </a:r>
          </a:p>
          <a:p>
            <a:pPr lvl="2"/>
            <a:r>
              <a:rPr lang="en-HK" dirty="0"/>
              <a:t>By tackling new topics and challenges, you can expand your knowledge and logic-building skills. </a:t>
            </a:r>
          </a:p>
          <a:p>
            <a:pPr lvl="1"/>
            <a:r>
              <a:rPr lang="en-HK" dirty="0"/>
              <a:t>Face problems head-on</a:t>
            </a:r>
          </a:p>
          <a:p>
            <a:pPr lvl="2"/>
            <a:r>
              <a:rPr lang="en-HK" dirty="0"/>
              <a:t>It would help if you actively tried solving new challenges by referring to solutions and books. New problems provide good learning opportunities.</a:t>
            </a:r>
          </a:p>
          <a:p>
            <a:pPr lvl="1"/>
            <a:r>
              <a:rPr lang="en-HK" dirty="0"/>
              <a:t>Don't lose motivation</a:t>
            </a:r>
          </a:p>
          <a:p>
            <a:pPr lvl="2"/>
            <a:r>
              <a:rPr lang="en-HK" dirty="0"/>
              <a:t>Practice regularly and persistently are the determining factors of successful logic-building and programming skill development.</a:t>
            </a:r>
            <a:endParaRPr lang="en-US" dirty="0"/>
          </a:p>
        </p:txBody>
      </p:sp>
      <p:sp>
        <p:nvSpPr>
          <p:cNvPr id="4" name="Slide Number Placeholder 3">
            <a:extLst>
              <a:ext uri="{FF2B5EF4-FFF2-40B4-BE49-F238E27FC236}">
                <a16:creationId xmlns:a16="http://schemas.microsoft.com/office/drawing/2014/main" id="{81430586-84E4-2446-938D-9AB61D7A11DC}"/>
              </a:ext>
            </a:extLst>
          </p:cNvPr>
          <p:cNvSpPr>
            <a:spLocks noGrp="1"/>
          </p:cNvSpPr>
          <p:nvPr>
            <p:ph type="sldNum" sz="quarter" idx="11"/>
          </p:nvPr>
        </p:nvSpPr>
        <p:spPr/>
        <p:txBody>
          <a:bodyPr/>
          <a:lstStyle/>
          <a:p>
            <a:fld id="{6BCAA922-9331-46E5-9361-BD883AD5F491}" type="slidenum">
              <a:rPr lang="en-US" altLang="zh-TW" smtClean="0"/>
              <a:pPr/>
              <a:t>17</a:t>
            </a:fld>
            <a:endParaRPr lang="en-US" altLang="zh-TW"/>
          </a:p>
        </p:txBody>
      </p:sp>
    </p:spTree>
    <p:extLst>
      <p:ext uri="{BB962C8B-B14F-4D97-AF65-F5344CB8AC3E}">
        <p14:creationId xmlns:p14="http://schemas.microsoft.com/office/powerpoint/2010/main" val="2937347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8F9C-8861-4ABA-FD9C-691DC2538DD8}"/>
              </a:ext>
            </a:extLst>
          </p:cNvPr>
          <p:cNvSpPr>
            <a:spLocks noGrp="1"/>
          </p:cNvSpPr>
          <p:nvPr>
            <p:ph type="title"/>
          </p:nvPr>
        </p:nvSpPr>
        <p:spPr/>
        <p:txBody>
          <a:bodyPr/>
          <a:lstStyle/>
          <a:p>
            <a:r>
              <a:rPr lang="en-US" dirty="0"/>
              <a:t>How to Be a Successful VBA Programmer? </a:t>
            </a:r>
          </a:p>
        </p:txBody>
      </p:sp>
      <p:sp>
        <p:nvSpPr>
          <p:cNvPr id="3" name="Content Placeholder 2">
            <a:extLst>
              <a:ext uri="{FF2B5EF4-FFF2-40B4-BE49-F238E27FC236}">
                <a16:creationId xmlns:a16="http://schemas.microsoft.com/office/drawing/2014/main" id="{FD6B1A9F-15BA-51DD-CC1C-3CEF04805AF7}"/>
              </a:ext>
            </a:extLst>
          </p:cNvPr>
          <p:cNvSpPr>
            <a:spLocks noGrp="1"/>
          </p:cNvSpPr>
          <p:nvPr>
            <p:ph idx="1"/>
          </p:nvPr>
        </p:nvSpPr>
        <p:spPr/>
        <p:txBody>
          <a:bodyPr/>
          <a:lstStyle/>
          <a:p>
            <a:pPr lvl="1"/>
            <a:r>
              <a:rPr lang="en-US" dirty="0"/>
              <a:t>Know the difference between a human brain and a computer</a:t>
            </a:r>
          </a:p>
          <a:p>
            <a:pPr lvl="2"/>
            <a:r>
              <a:rPr lang="en-US" dirty="0"/>
              <a:t>The computer is faster at doing logical things and computations. However, the brain is better at interpreting the outside world and developing new ideas. The brain is capable of imagination.</a:t>
            </a:r>
          </a:p>
          <a:p>
            <a:pPr lvl="1"/>
            <a:endParaRPr lang="en-US" dirty="0"/>
          </a:p>
        </p:txBody>
      </p:sp>
      <p:sp>
        <p:nvSpPr>
          <p:cNvPr id="4" name="Slide Number Placeholder 3">
            <a:extLst>
              <a:ext uri="{FF2B5EF4-FFF2-40B4-BE49-F238E27FC236}">
                <a16:creationId xmlns:a16="http://schemas.microsoft.com/office/drawing/2014/main" id="{EA79E6E1-0A9B-F51C-81AA-1C6214FDBE85}"/>
              </a:ext>
            </a:extLst>
          </p:cNvPr>
          <p:cNvSpPr>
            <a:spLocks noGrp="1"/>
          </p:cNvSpPr>
          <p:nvPr>
            <p:ph type="sldNum" sz="quarter" idx="11"/>
          </p:nvPr>
        </p:nvSpPr>
        <p:spPr/>
        <p:txBody>
          <a:bodyPr/>
          <a:lstStyle/>
          <a:p>
            <a:fld id="{6BCAA922-9331-46E5-9361-BD883AD5F491}" type="slidenum">
              <a:rPr lang="en-US" altLang="zh-TW" smtClean="0"/>
              <a:pPr/>
              <a:t>18</a:t>
            </a:fld>
            <a:endParaRPr lang="en-US" altLang="zh-TW"/>
          </a:p>
        </p:txBody>
      </p:sp>
      <p:grpSp>
        <p:nvGrpSpPr>
          <p:cNvPr id="10" name="Group 9">
            <a:extLst>
              <a:ext uri="{FF2B5EF4-FFF2-40B4-BE49-F238E27FC236}">
                <a16:creationId xmlns:a16="http://schemas.microsoft.com/office/drawing/2014/main" id="{1F12CF25-906D-6B44-B273-A82E09DB4932}"/>
              </a:ext>
            </a:extLst>
          </p:cNvPr>
          <p:cNvGrpSpPr/>
          <p:nvPr/>
        </p:nvGrpSpPr>
        <p:grpSpPr>
          <a:xfrm>
            <a:off x="1048308" y="3953927"/>
            <a:ext cx="3420862" cy="2402423"/>
            <a:chOff x="1039669" y="4255118"/>
            <a:chExt cx="3420862" cy="2402423"/>
          </a:xfrm>
        </p:grpSpPr>
        <p:pic>
          <p:nvPicPr>
            <p:cNvPr id="6" name="Picture 5">
              <a:extLst>
                <a:ext uri="{FF2B5EF4-FFF2-40B4-BE49-F238E27FC236}">
                  <a16:creationId xmlns:a16="http://schemas.microsoft.com/office/drawing/2014/main" id="{CB718AA1-9721-E1E7-B052-102F60AB4946}"/>
                </a:ext>
              </a:extLst>
            </p:cNvPr>
            <p:cNvPicPr>
              <a:picLocks noChangeAspect="1"/>
            </p:cNvPicPr>
            <p:nvPr/>
          </p:nvPicPr>
          <p:blipFill>
            <a:blip r:embed="rId2"/>
            <a:stretch>
              <a:fillRect/>
            </a:stretch>
          </p:blipFill>
          <p:spPr>
            <a:xfrm>
              <a:off x="1039669" y="4688175"/>
              <a:ext cx="3420862" cy="1969366"/>
            </a:xfrm>
            <a:prstGeom prst="rect">
              <a:avLst/>
            </a:prstGeom>
          </p:spPr>
        </p:pic>
        <p:sp>
          <p:nvSpPr>
            <p:cNvPr id="7" name="TextBox 6">
              <a:extLst>
                <a:ext uri="{FF2B5EF4-FFF2-40B4-BE49-F238E27FC236}">
                  <a16:creationId xmlns:a16="http://schemas.microsoft.com/office/drawing/2014/main" id="{D1D41376-EBBE-ED61-3C91-96E224CD24C6}"/>
                </a:ext>
              </a:extLst>
            </p:cNvPr>
            <p:cNvSpPr txBox="1"/>
            <p:nvPr/>
          </p:nvSpPr>
          <p:spPr>
            <a:xfrm>
              <a:off x="1039669" y="4255118"/>
              <a:ext cx="1909497" cy="461665"/>
            </a:xfrm>
            <a:prstGeom prst="rect">
              <a:avLst/>
            </a:prstGeom>
            <a:noFill/>
          </p:spPr>
          <p:txBody>
            <a:bodyPr wrap="none" rtlCol="0">
              <a:spAutoFit/>
            </a:bodyPr>
            <a:lstStyle/>
            <a:p>
              <a:r>
                <a:rPr lang="en-US" dirty="0"/>
                <a:t>Who is older?</a:t>
              </a:r>
            </a:p>
          </p:txBody>
        </p:sp>
      </p:grpSp>
      <p:grpSp>
        <p:nvGrpSpPr>
          <p:cNvPr id="11" name="Group 10">
            <a:extLst>
              <a:ext uri="{FF2B5EF4-FFF2-40B4-BE49-F238E27FC236}">
                <a16:creationId xmlns:a16="http://schemas.microsoft.com/office/drawing/2014/main" id="{D6EDB3D0-3508-0A8D-A990-05D506C5C6A1}"/>
              </a:ext>
            </a:extLst>
          </p:cNvPr>
          <p:cNvGrpSpPr/>
          <p:nvPr/>
        </p:nvGrpSpPr>
        <p:grpSpPr>
          <a:xfrm>
            <a:off x="5218540" y="4118015"/>
            <a:ext cx="2669320" cy="958186"/>
            <a:chOff x="5218540" y="4266050"/>
            <a:chExt cx="2669320" cy="958186"/>
          </a:xfrm>
        </p:grpSpPr>
        <p:sp>
          <p:nvSpPr>
            <p:cNvPr id="8" name="TextBox 7">
              <a:extLst>
                <a:ext uri="{FF2B5EF4-FFF2-40B4-BE49-F238E27FC236}">
                  <a16:creationId xmlns:a16="http://schemas.microsoft.com/office/drawing/2014/main" id="{F9977287-3608-0F44-57F6-C255BB96DFC8}"/>
                </a:ext>
              </a:extLst>
            </p:cNvPr>
            <p:cNvSpPr txBox="1"/>
            <p:nvPr/>
          </p:nvSpPr>
          <p:spPr>
            <a:xfrm>
              <a:off x="5218540" y="4266050"/>
              <a:ext cx="2669320" cy="461665"/>
            </a:xfrm>
            <a:prstGeom prst="rect">
              <a:avLst/>
            </a:prstGeom>
            <a:noFill/>
          </p:spPr>
          <p:txBody>
            <a:bodyPr wrap="none" rtlCol="0">
              <a:spAutoFit/>
            </a:bodyPr>
            <a:lstStyle/>
            <a:p>
              <a:r>
                <a:rPr lang="en-US" dirty="0"/>
                <a:t>What is the answer?</a:t>
              </a:r>
            </a:p>
          </p:txBody>
        </p:sp>
        <p:sp>
          <p:nvSpPr>
            <p:cNvPr id="9" name="TextBox 8">
              <a:extLst>
                <a:ext uri="{FF2B5EF4-FFF2-40B4-BE49-F238E27FC236}">
                  <a16:creationId xmlns:a16="http://schemas.microsoft.com/office/drawing/2014/main" id="{119B5895-EAC5-5E19-46A0-34900580804A}"/>
                </a:ext>
              </a:extLst>
            </p:cNvPr>
            <p:cNvSpPr txBox="1"/>
            <p:nvPr/>
          </p:nvSpPr>
          <p:spPr>
            <a:xfrm>
              <a:off x="5218540" y="4762571"/>
              <a:ext cx="1879041" cy="461665"/>
            </a:xfrm>
            <a:prstGeom prst="rect">
              <a:avLst/>
            </a:prstGeom>
            <a:noFill/>
          </p:spPr>
          <p:txBody>
            <a:bodyPr wrap="none" rtlCol="0">
              <a:spAutoFit/>
            </a:bodyPr>
            <a:lstStyle/>
            <a:p>
              <a:r>
                <a:rPr lang="en-US" dirty="0"/>
                <a:t>234 x 456 = ?</a:t>
              </a:r>
            </a:p>
          </p:txBody>
        </p:sp>
      </p:grpSp>
    </p:spTree>
    <p:extLst>
      <p:ext uri="{BB962C8B-B14F-4D97-AF65-F5344CB8AC3E}">
        <p14:creationId xmlns:p14="http://schemas.microsoft.com/office/powerpoint/2010/main" val="1282670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a:xfrm>
            <a:off x="6553200" y="6356350"/>
            <a:ext cx="2133600" cy="365125"/>
          </a:xfrm>
        </p:spPr>
        <p:txBody>
          <a:bodyPr/>
          <a:lstStyle/>
          <a:p>
            <a:pPr algn="r"/>
            <a:fld id="{8EA826CD-1D20-4E3B-A5EF-58354C51449B}" type="slidenum">
              <a:rPr lang="en-US" altLang="zh-TW"/>
              <a:pPr algn="r"/>
              <a:t>19</a:t>
            </a:fld>
            <a:endParaRPr lang="en-US" altLang="zh-TW" dirty="0"/>
          </a:p>
        </p:txBody>
      </p:sp>
      <p:sp>
        <p:nvSpPr>
          <p:cNvPr id="103426" name="Rectangle 2" descr="Rectangle: Click to edit Master text styles&#10;Second level&#10;Third level&#10;Fourth level&#10;Fifth level"/>
          <p:cNvSpPr>
            <a:spLocks noGrp="1" noChangeArrowheads="1"/>
          </p:cNvSpPr>
          <p:nvPr>
            <p:ph type="body" idx="1"/>
          </p:nvPr>
        </p:nvSpPr>
        <p:spPr>
          <a:xfrm>
            <a:off x="254000" y="1244600"/>
            <a:ext cx="8689076" cy="5295900"/>
          </a:xfrm>
        </p:spPr>
        <p:txBody>
          <a:bodyPr>
            <a:normAutofit/>
          </a:bodyPr>
          <a:lstStyle/>
          <a:p>
            <a:r>
              <a:rPr lang="en-US" altLang="zh-TW" dirty="0"/>
              <a:t>Enable the </a:t>
            </a:r>
            <a:r>
              <a:rPr lang="en-US" altLang="zh-TW" b="1" dirty="0"/>
              <a:t>Developer</a:t>
            </a:r>
            <a:r>
              <a:rPr lang="en-US" altLang="zh-TW" dirty="0"/>
              <a:t> tab in </a:t>
            </a:r>
            <a:r>
              <a:rPr lang="en-US" altLang="zh-TW" b="1" dirty="0"/>
              <a:t>Ribbon</a:t>
            </a:r>
            <a:r>
              <a:rPr lang="en-US" altLang="zh-TW" dirty="0"/>
              <a:t>:</a:t>
            </a:r>
          </a:p>
          <a:p>
            <a:pPr lvl="1"/>
            <a:r>
              <a:rPr lang="en-US" altLang="zh-TW" dirty="0"/>
              <a:t>Click the </a:t>
            </a:r>
            <a:r>
              <a:rPr lang="en-US" altLang="zh-TW" b="1" dirty="0"/>
              <a:t>File </a:t>
            </a:r>
            <a:r>
              <a:rPr lang="en-US" altLang="zh-TW" dirty="0"/>
              <a:t>tab.</a:t>
            </a:r>
          </a:p>
          <a:p>
            <a:pPr lvl="1"/>
            <a:r>
              <a:rPr lang="en-US" altLang="zh-TW" dirty="0"/>
              <a:t>Click </a:t>
            </a:r>
            <a:r>
              <a:rPr lang="en-US" altLang="zh-TW" b="1" dirty="0"/>
              <a:t>Options</a:t>
            </a:r>
            <a:r>
              <a:rPr lang="en-US" altLang="zh-TW" dirty="0"/>
              <a:t> on the left.</a:t>
            </a:r>
          </a:p>
          <a:p>
            <a:pPr lvl="1"/>
            <a:r>
              <a:rPr lang="en-US" altLang="zh-TW" dirty="0"/>
              <a:t>Click </a:t>
            </a:r>
            <a:r>
              <a:rPr lang="en-US" altLang="zh-TW" b="1" dirty="0"/>
              <a:t>Customize Ribbon </a:t>
            </a:r>
            <a:r>
              <a:rPr lang="en-US" altLang="zh-TW" dirty="0"/>
              <a:t>on the left.</a:t>
            </a:r>
          </a:p>
          <a:p>
            <a:pPr lvl="1"/>
            <a:r>
              <a:rPr lang="en-US" altLang="zh-TW" dirty="0"/>
              <a:t>In the area on the right, Check the box next to </a:t>
            </a:r>
            <a:r>
              <a:rPr lang="en-US" altLang="zh-TW" b="1" dirty="0"/>
              <a:t>Developer</a:t>
            </a:r>
            <a:r>
              <a:rPr lang="en-US" altLang="zh-TW" dirty="0"/>
              <a:t>. </a:t>
            </a:r>
          </a:p>
          <a:p>
            <a:pPr lvl="1"/>
            <a:r>
              <a:rPr lang="en-US" altLang="zh-TW" dirty="0"/>
              <a:t>Click </a:t>
            </a:r>
            <a:r>
              <a:rPr lang="en-US" altLang="zh-TW" b="1" dirty="0"/>
              <a:t>OK</a:t>
            </a:r>
            <a:r>
              <a:rPr lang="en-US" altLang="zh-TW" dirty="0"/>
              <a:t>.</a:t>
            </a:r>
          </a:p>
        </p:txBody>
      </p:sp>
      <p:sp>
        <p:nvSpPr>
          <p:cNvPr id="103427" name="Rectangle 3"/>
          <p:cNvSpPr>
            <a:spLocks noGrp="1" noChangeArrowheads="1"/>
          </p:cNvSpPr>
          <p:nvPr>
            <p:ph type="title"/>
          </p:nvPr>
        </p:nvSpPr>
        <p:spPr>
          <a:xfrm>
            <a:off x="333375" y="219075"/>
            <a:ext cx="8039100" cy="923925"/>
          </a:xfrm>
          <a:noFill/>
          <a:ln/>
        </p:spPr>
        <p:txBody>
          <a:bodyPr>
            <a:normAutofit/>
          </a:bodyPr>
          <a:lstStyle/>
          <a:p>
            <a:r>
              <a:rPr lang="en-US" dirty="0"/>
              <a:t>Visual Basic Editor</a:t>
            </a:r>
            <a:endParaRPr lang="en-US" altLang="zh-TW" dirty="0">
              <a:ea typeface="新細明體" charset="-12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76444" y="3882589"/>
            <a:ext cx="4373594" cy="25489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8003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dirty="0"/>
              <a:t>Visual Basic Editor</a:t>
            </a:r>
            <a:endParaRPr lang="en-US" altLang="zh-TW" dirty="0">
              <a:ea typeface="新細明體" charset="-120"/>
            </a:endParaRPr>
          </a:p>
        </p:txBody>
      </p:sp>
      <p:sp>
        <p:nvSpPr>
          <p:cNvPr id="207875" name="Rectangle 3"/>
          <p:cNvSpPr>
            <a:spLocks noGrp="1" noChangeArrowheads="1"/>
          </p:cNvSpPr>
          <p:nvPr>
            <p:ph idx="1"/>
          </p:nvPr>
        </p:nvSpPr>
        <p:spPr>
          <a:xfrm>
            <a:off x="228600" y="1428749"/>
            <a:ext cx="8610600" cy="4769827"/>
          </a:xfrm>
        </p:spPr>
        <p:txBody>
          <a:bodyPr>
            <a:normAutofit/>
          </a:bodyPr>
          <a:lstStyle/>
          <a:p>
            <a:r>
              <a:rPr lang="en-US" altLang="zh-TW" sz="2800" dirty="0">
                <a:ea typeface="新細明體" charset="-120"/>
              </a:rPr>
              <a:t>Nearly every application developed requires a user interface for displaying information to the user or collecting information from the user.</a:t>
            </a:r>
          </a:p>
          <a:p>
            <a:r>
              <a:rPr lang="en-US" altLang="zh-TW" sz="2800" dirty="0">
                <a:ea typeface="新細明體" charset="-120"/>
              </a:rPr>
              <a:t>Excel offers several user interface elements:</a:t>
            </a:r>
          </a:p>
          <a:p>
            <a:pPr lvl="1"/>
            <a:r>
              <a:rPr lang="en-US" altLang="zh-TW" sz="2400" dirty="0">
                <a:ea typeface="新細明體" charset="-120"/>
              </a:rPr>
              <a:t>Worksheet Form Controls: From Ribbon, Developer | Insert | Form Controls.</a:t>
            </a:r>
          </a:p>
          <a:p>
            <a:pPr lvl="1"/>
            <a:r>
              <a:rPr lang="en-US" altLang="zh-TW" sz="2400" dirty="0">
                <a:ea typeface="新細明體" charset="-120"/>
              </a:rPr>
              <a:t>Worksheet ActiveX Controls: From Ribbon, Developer | Insert | ActiveX Controls.</a:t>
            </a:r>
          </a:p>
          <a:p>
            <a:pPr lvl="1"/>
            <a:r>
              <a:rPr lang="en-US" altLang="zh-TW" sz="2400" dirty="0">
                <a:ea typeface="新細明體" charset="-120"/>
              </a:rPr>
              <a:t>Built-in dialogue box functions: Such as </a:t>
            </a:r>
            <a:r>
              <a:rPr lang="en-US" altLang="zh-TW" sz="2400" dirty="0" err="1">
                <a:ea typeface="新細明體" charset="-120"/>
              </a:rPr>
              <a:t>MsgBox</a:t>
            </a:r>
            <a:r>
              <a:rPr lang="en-US" altLang="zh-TW" sz="2400" dirty="0">
                <a:ea typeface="新細明體" charset="-120"/>
              </a:rPr>
              <a:t>, or </a:t>
            </a:r>
            <a:r>
              <a:rPr lang="en-US" altLang="zh-TW" sz="2400" dirty="0" err="1">
                <a:ea typeface="新細明體" charset="-120"/>
              </a:rPr>
              <a:t>InputBox</a:t>
            </a:r>
            <a:r>
              <a:rPr lang="en-US" altLang="zh-TW" sz="2400" dirty="0">
                <a:ea typeface="新細明體" charset="-120"/>
              </a:rPr>
              <a:t>.</a:t>
            </a:r>
          </a:p>
          <a:p>
            <a:pPr lvl="1"/>
            <a:r>
              <a:rPr lang="en-US" altLang="zh-TW" sz="2400" dirty="0">
                <a:ea typeface="新細明體" charset="-120"/>
              </a:rPr>
              <a:t>VBA </a:t>
            </a:r>
            <a:r>
              <a:rPr lang="en-US" altLang="zh-TW" sz="2400" dirty="0" err="1">
                <a:ea typeface="新細明體" charset="-120"/>
              </a:rPr>
              <a:t>Userform</a:t>
            </a:r>
            <a:r>
              <a:rPr lang="en-US" altLang="zh-TW" sz="2400" dirty="0">
                <a:ea typeface="新細明體" charset="-120"/>
              </a:rPr>
              <a:t> object: Dialog box that you can design and control.</a:t>
            </a:r>
          </a:p>
        </p:txBody>
      </p:sp>
      <p:sp>
        <p:nvSpPr>
          <p:cNvPr id="4" name="Slide Number Placeholder 5"/>
          <p:cNvSpPr>
            <a:spLocks noGrp="1"/>
          </p:cNvSpPr>
          <p:nvPr>
            <p:ph type="sldNum" sz="quarter" idx="11"/>
          </p:nvPr>
        </p:nvSpPr>
        <p:spPr>
          <a:xfrm>
            <a:off x="6553200" y="6356350"/>
            <a:ext cx="2133600" cy="365125"/>
          </a:xfrm>
        </p:spPr>
        <p:txBody>
          <a:bodyPr/>
          <a:lstStyle/>
          <a:p>
            <a:fld id="{1DC63D00-1B41-4BC6-891A-6D3C981E1F5E}" type="slidenum">
              <a:rPr lang="en-US" altLang="zh-TW"/>
              <a:pPr/>
              <a:t>20</a:t>
            </a:fld>
            <a:endParaRPr lang="en-US" altLang="zh-TW"/>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Slide Number Placeholder 5"/>
          <p:cNvSpPr>
            <a:spLocks noGrp="1"/>
          </p:cNvSpPr>
          <p:nvPr>
            <p:ph type="sldNum" sz="quarter" idx="12"/>
          </p:nvPr>
        </p:nvSpPr>
        <p:spPr>
          <a:xfrm>
            <a:off x="5842000" y="6377145"/>
            <a:ext cx="2895600" cy="365125"/>
          </a:xfrm>
          <a:noFill/>
        </p:spPr>
        <p:txBody>
          <a:bodyPr/>
          <a:lstStyle/>
          <a:p>
            <a:pPr algn="r"/>
            <a:fld id="{CCE33B53-D48E-4EB3-BB85-4FB89C19F96B}" type="slidenum">
              <a:rPr lang="en-US" altLang="zh-TW"/>
              <a:pPr algn="r"/>
              <a:t>21</a:t>
            </a:fld>
            <a:endParaRPr lang="en-US" altLang="zh-TW"/>
          </a:p>
        </p:txBody>
      </p:sp>
      <p:sp>
        <p:nvSpPr>
          <p:cNvPr id="145410" name="Rectangle 2" descr="Rectangle: Click to edit Master text styles&#10;Second level&#10;Third level&#10;Fourth level&#10;Fifth level"/>
          <p:cNvSpPr>
            <a:spLocks noGrp="1" noChangeArrowheads="1"/>
          </p:cNvSpPr>
          <p:nvPr>
            <p:ph type="body" idx="1"/>
          </p:nvPr>
        </p:nvSpPr>
        <p:spPr>
          <a:xfrm>
            <a:off x="253999" y="1184275"/>
            <a:ext cx="8627534" cy="1288697"/>
          </a:xfrm>
        </p:spPr>
        <p:txBody>
          <a:bodyPr>
            <a:normAutofit fontScale="92500" lnSpcReduction="20000"/>
          </a:bodyPr>
          <a:lstStyle/>
          <a:p>
            <a:r>
              <a:rPr lang="en-US" altLang="zh-TW" dirty="0">
                <a:ea typeface="新細明體" charset="-120"/>
              </a:rPr>
              <a:t>Display Visual Basic Editor application window</a:t>
            </a:r>
          </a:p>
          <a:p>
            <a:pPr lvl="1"/>
            <a:r>
              <a:rPr lang="en-US" altLang="zh-TW" dirty="0">
                <a:ea typeface="新細明體" charset="-120"/>
              </a:rPr>
              <a:t>Click Visual Basic under the Developer tab to open the VB Editor window</a:t>
            </a:r>
          </a:p>
        </p:txBody>
      </p:sp>
      <p:sp>
        <p:nvSpPr>
          <p:cNvPr id="27653" name="Rectangle 23"/>
          <p:cNvSpPr>
            <a:spLocks noGrp="1" noChangeArrowheads="1"/>
          </p:cNvSpPr>
          <p:nvPr>
            <p:ph type="title"/>
          </p:nvPr>
        </p:nvSpPr>
        <p:spPr>
          <a:noFill/>
        </p:spPr>
        <p:txBody>
          <a:bodyPr/>
          <a:lstStyle/>
          <a:p>
            <a:r>
              <a:rPr lang="en-US" dirty="0"/>
              <a:t>Visual Basic Editor</a:t>
            </a:r>
            <a:endParaRPr lang="en-US" altLang="zh-TW" dirty="0">
              <a:ea typeface="新細明體" charset="-120"/>
            </a:endParaRPr>
          </a:p>
        </p:txBody>
      </p:sp>
      <p:grpSp>
        <p:nvGrpSpPr>
          <p:cNvPr id="3" name="Group 2"/>
          <p:cNvGrpSpPr/>
          <p:nvPr/>
        </p:nvGrpSpPr>
        <p:grpSpPr>
          <a:xfrm>
            <a:off x="734482" y="2320978"/>
            <a:ext cx="8003118" cy="4421292"/>
            <a:chOff x="734482" y="2320978"/>
            <a:chExt cx="8003118" cy="4421292"/>
          </a:xfrm>
        </p:grpSpPr>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39867" y="2320978"/>
              <a:ext cx="5093278" cy="44212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27661" name="Group 14"/>
            <p:cNvGrpSpPr>
              <a:grpSpLocks/>
            </p:cNvGrpSpPr>
            <p:nvPr/>
          </p:nvGrpSpPr>
          <p:grpSpPr bwMode="auto">
            <a:xfrm>
              <a:off x="734482" y="3410489"/>
              <a:ext cx="2024100" cy="620319"/>
              <a:chOff x="144" y="1807"/>
              <a:chExt cx="1074" cy="497"/>
            </a:xfrm>
          </p:grpSpPr>
          <p:sp>
            <p:nvSpPr>
              <p:cNvPr id="27668" name="Oval 15"/>
              <p:cNvSpPr>
                <a:spLocks noChangeArrowheads="1"/>
              </p:cNvSpPr>
              <p:nvPr/>
            </p:nvSpPr>
            <p:spPr bwMode="auto">
              <a:xfrm>
                <a:off x="144" y="1807"/>
                <a:ext cx="864" cy="497"/>
              </a:xfrm>
              <a:prstGeom prst="ellipse">
                <a:avLst/>
              </a:prstGeom>
              <a:noFill/>
              <a:ln w="9525">
                <a:solidFill>
                  <a:srgbClr val="CC3300"/>
                </a:solidFill>
                <a:round/>
                <a:headEnd/>
                <a:tailEnd/>
              </a:ln>
            </p:spPr>
            <p:txBody>
              <a:bodyPr wrap="none" anchor="ctr"/>
              <a:lstStyle/>
              <a:p>
                <a:pPr algn="ctr"/>
                <a:r>
                  <a:rPr lang="en-US" altLang="zh-TW" sz="1400" b="0" dirty="0">
                    <a:solidFill>
                      <a:srgbClr val="CC3300"/>
                    </a:solidFill>
                  </a:rPr>
                  <a:t>Project Explorer</a:t>
                </a:r>
              </a:p>
              <a:p>
                <a:pPr algn="ctr"/>
                <a:r>
                  <a:rPr lang="en-US" altLang="zh-TW" sz="1400" b="0" dirty="0">
                    <a:solidFill>
                      <a:srgbClr val="CC3300"/>
                    </a:solidFill>
                  </a:rPr>
                  <a:t> Window</a:t>
                </a:r>
              </a:p>
            </p:txBody>
          </p:sp>
          <p:sp>
            <p:nvSpPr>
              <p:cNvPr id="27669" name="Line 16"/>
              <p:cNvSpPr>
                <a:spLocks noChangeShapeType="1"/>
              </p:cNvSpPr>
              <p:nvPr/>
            </p:nvSpPr>
            <p:spPr bwMode="auto">
              <a:xfrm>
                <a:off x="1008" y="2045"/>
                <a:ext cx="210" cy="0"/>
              </a:xfrm>
              <a:prstGeom prst="line">
                <a:avLst/>
              </a:prstGeom>
              <a:noFill/>
              <a:ln w="9525">
                <a:solidFill>
                  <a:srgbClr val="CC3300"/>
                </a:solidFill>
                <a:round/>
                <a:headEnd/>
                <a:tailEnd type="triangle" w="med" len="med"/>
              </a:ln>
            </p:spPr>
            <p:txBody>
              <a:bodyPr wrap="none"/>
              <a:lstStyle/>
              <a:p>
                <a:endParaRPr lang="zh-TW" altLang="en-US"/>
              </a:p>
            </p:txBody>
          </p:sp>
        </p:grpSp>
        <p:grpSp>
          <p:nvGrpSpPr>
            <p:cNvPr id="27662" name="Group 17"/>
            <p:cNvGrpSpPr>
              <a:grpSpLocks/>
            </p:cNvGrpSpPr>
            <p:nvPr/>
          </p:nvGrpSpPr>
          <p:grpSpPr bwMode="auto">
            <a:xfrm>
              <a:off x="822669" y="5075211"/>
              <a:ext cx="2113827" cy="549176"/>
              <a:chOff x="60" y="3112"/>
              <a:chExt cx="1436" cy="440"/>
            </a:xfrm>
          </p:grpSpPr>
          <p:sp>
            <p:nvSpPr>
              <p:cNvPr id="27666" name="Oval 18"/>
              <p:cNvSpPr>
                <a:spLocks noChangeArrowheads="1"/>
              </p:cNvSpPr>
              <p:nvPr/>
            </p:nvSpPr>
            <p:spPr bwMode="auto">
              <a:xfrm>
                <a:off x="60" y="3112"/>
                <a:ext cx="996" cy="440"/>
              </a:xfrm>
              <a:prstGeom prst="ellipse">
                <a:avLst/>
              </a:prstGeom>
              <a:noFill/>
              <a:ln w="9525">
                <a:solidFill>
                  <a:srgbClr val="CC3300"/>
                </a:solidFill>
                <a:round/>
                <a:headEnd/>
                <a:tailEnd/>
              </a:ln>
            </p:spPr>
            <p:txBody>
              <a:bodyPr wrap="none" anchor="ctr"/>
              <a:lstStyle/>
              <a:p>
                <a:pPr algn="ctr"/>
                <a:r>
                  <a:rPr lang="en-US" altLang="zh-TW" sz="1400" b="0" dirty="0">
                    <a:solidFill>
                      <a:srgbClr val="CC3300"/>
                    </a:solidFill>
                  </a:rPr>
                  <a:t>Properties Window</a:t>
                </a:r>
              </a:p>
            </p:txBody>
          </p:sp>
          <p:sp>
            <p:nvSpPr>
              <p:cNvPr id="27667" name="Line 19"/>
              <p:cNvSpPr>
                <a:spLocks noChangeShapeType="1"/>
              </p:cNvSpPr>
              <p:nvPr/>
            </p:nvSpPr>
            <p:spPr bwMode="auto">
              <a:xfrm flipV="1">
                <a:off x="1056" y="3310"/>
                <a:ext cx="440" cy="24"/>
              </a:xfrm>
              <a:prstGeom prst="line">
                <a:avLst/>
              </a:prstGeom>
              <a:noFill/>
              <a:ln w="9525">
                <a:solidFill>
                  <a:srgbClr val="CC3300"/>
                </a:solidFill>
                <a:round/>
                <a:headEnd/>
                <a:tailEnd type="triangle" w="med" len="med"/>
              </a:ln>
            </p:spPr>
            <p:txBody>
              <a:bodyPr wrap="none"/>
              <a:lstStyle/>
              <a:p>
                <a:endParaRPr lang="zh-TW" altLang="en-US"/>
              </a:p>
            </p:txBody>
          </p:sp>
        </p:grpSp>
        <p:grpSp>
          <p:nvGrpSpPr>
            <p:cNvPr id="31" name="Group 30"/>
            <p:cNvGrpSpPr/>
            <p:nvPr/>
          </p:nvGrpSpPr>
          <p:grpSpPr>
            <a:xfrm>
              <a:off x="6882354" y="4128339"/>
              <a:ext cx="1855246" cy="479281"/>
              <a:chOff x="6519333" y="3780869"/>
              <a:chExt cx="2235196" cy="609600"/>
            </a:xfrm>
          </p:grpSpPr>
          <p:sp>
            <p:nvSpPr>
              <p:cNvPr id="27664" name="Oval 21"/>
              <p:cNvSpPr>
                <a:spLocks noChangeArrowheads="1"/>
              </p:cNvSpPr>
              <p:nvPr/>
            </p:nvSpPr>
            <p:spPr bwMode="auto">
              <a:xfrm>
                <a:off x="7637204" y="3780869"/>
                <a:ext cx="1117325" cy="609600"/>
              </a:xfrm>
              <a:prstGeom prst="ellipse">
                <a:avLst/>
              </a:prstGeom>
              <a:noFill/>
              <a:ln w="9525">
                <a:solidFill>
                  <a:srgbClr val="CC3300"/>
                </a:solidFill>
                <a:round/>
                <a:headEnd/>
                <a:tailEnd/>
              </a:ln>
            </p:spPr>
            <p:txBody>
              <a:bodyPr wrap="none" anchor="ctr"/>
              <a:lstStyle/>
              <a:p>
                <a:pPr algn="ctr"/>
                <a:r>
                  <a:rPr lang="en-US" altLang="zh-TW" sz="1400" b="0" dirty="0">
                    <a:solidFill>
                      <a:srgbClr val="CC3300"/>
                    </a:solidFill>
                  </a:rPr>
                  <a:t>Code</a:t>
                </a:r>
              </a:p>
              <a:p>
                <a:pPr algn="ctr"/>
                <a:r>
                  <a:rPr lang="en-US" altLang="zh-TW" sz="1400" b="0" dirty="0">
                    <a:solidFill>
                      <a:srgbClr val="CC3300"/>
                    </a:solidFill>
                  </a:rPr>
                  <a:t> Window</a:t>
                </a:r>
              </a:p>
            </p:txBody>
          </p:sp>
          <p:sp>
            <p:nvSpPr>
              <p:cNvPr id="27665" name="Line 22"/>
              <p:cNvSpPr>
                <a:spLocks noChangeShapeType="1"/>
              </p:cNvSpPr>
              <p:nvPr/>
            </p:nvSpPr>
            <p:spPr bwMode="auto">
              <a:xfrm flipH="1">
                <a:off x="6519333" y="4096874"/>
                <a:ext cx="1117871" cy="29520"/>
              </a:xfrm>
              <a:prstGeom prst="line">
                <a:avLst/>
              </a:prstGeom>
              <a:noFill/>
              <a:ln w="9525">
                <a:solidFill>
                  <a:srgbClr val="CC3300"/>
                </a:solidFill>
                <a:round/>
                <a:headEnd/>
                <a:tailEnd type="triangle" w="med" len="med"/>
              </a:ln>
            </p:spPr>
            <p:txBody>
              <a:bodyPr wrap="none"/>
              <a:lstStyle/>
              <a:p>
                <a:endParaRPr lang="zh-TW" altLang="en-US"/>
              </a:p>
            </p:txBody>
          </p:sp>
        </p:grpSp>
      </p:grpSp>
    </p:spTree>
    <p:extLst>
      <p:ext uri="{BB962C8B-B14F-4D97-AF65-F5344CB8AC3E}">
        <p14:creationId xmlns:p14="http://schemas.microsoft.com/office/powerpoint/2010/main" val="1199873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5"/>
          <p:cNvSpPr>
            <a:spLocks noGrp="1"/>
          </p:cNvSpPr>
          <p:nvPr>
            <p:ph type="sldNum" sz="quarter" idx="12"/>
          </p:nvPr>
        </p:nvSpPr>
        <p:spPr>
          <a:xfrm>
            <a:off x="5969000" y="6289675"/>
            <a:ext cx="2895600" cy="365125"/>
          </a:xfrm>
          <a:noFill/>
        </p:spPr>
        <p:txBody>
          <a:bodyPr/>
          <a:lstStyle/>
          <a:p>
            <a:pPr algn="r"/>
            <a:fld id="{DBAEDF45-027F-45DB-9C7A-245186639173}" type="slidenum">
              <a:rPr lang="en-US" altLang="zh-TW"/>
              <a:pPr algn="r"/>
              <a:t>22</a:t>
            </a:fld>
            <a:endParaRPr lang="en-US" altLang="zh-TW" dirty="0"/>
          </a:p>
        </p:txBody>
      </p:sp>
      <p:sp>
        <p:nvSpPr>
          <p:cNvPr id="28676" name="Rectangle 2"/>
          <p:cNvSpPr>
            <a:spLocks noGrp="1" noChangeArrowheads="1"/>
          </p:cNvSpPr>
          <p:nvPr>
            <p:ph type="title"/>
          </p:nvPr>
        </p:nvSpPr>
        <p:spPr/>
        <p:txBody>
          <a:bodyPr/>
          <a:lstStyle/>
          <a:p>
            <a:r>
              <a:rPr lang="en-US" dirty="0"/>
              <a:t>Visual Basic Editor</a:t>
            </a:r>
            <a:endParaRPr lang="en-US" altLang="zh-TW" dirty="0">
              <a:ea typeface="新細明體" charset="-120"/>
            </a:endParaRPr>
          </a:p>
        </p:txBody>
      </p:sp>
      <p:sp>
        <p:nvSpPr>
          <p:cNvPr id="28677" name="Rectangle 3" descr="Rectangle: Click to edit Master text styles&#10;Second level&#10;Third level&#10;Fourth level&#10;Fifth level"/>
          <p:cNvSpPr>
            <a:spLocks noGrp="1" noChangeArrowheads="1"/>
          </p:cNvSpPr>
          <p:nvPr>
            <p:ph type="body" idx="1"/>
          </p:nvPr>
        </p:nvSpPr>
        <p:spPr/>
        <p:txBody>
          <a:bodyPr/>
          <a:lstStyle/>
          <a:p>
            <a:pPr eaLnBrk="1" hangingPunct="1"/>
            <a:r>
              <a:rPr lang="en-US" altLang="zh-TW" dirty="0">
                <a:ea typeface="新細明體" charset="-120"/>
              </a:rPr>
              <a:t>VBA Projects</a:t>
            </a:r>
          </a:p>
          <a:p>
            <a:pPr lvl="1" eaLnBrk="1" hangingPunct="1"/>
            <a:r>
              <a:rPr lang="en-US" altLang="zh-TW" dirty="0">
                <a:ea typeface="新細明體" charset="-120"/>
              </a:rPr>
              <a:t>Each Excel workbook is a VBA project.</a:t>
            </a:r>
          </a:p>
          <a:p>
            <a:pPr lvl="2" eaLnBrk="1" hangingPunct="1"/>
            <a:r>
              <a:rPr lang="en-US" altLang="zh-TW" dirty="0">
                <a:ea typeface="新細明體" charset="-120"/>
              </a:rPr>
              <a:t>The default project name is in the form of </a:t>
            </a:r>
            <a:r>
              <a:rPr lang="en-US" altLang="zh-TW" dirty="0" err="1">
                <a:ea typeface="新細明體" charset="-120"/>
              </a:rPr>
              <a:t>VBAProject</a:t>
            </a:r>
            <a:r>
              <a:rPr lang="en-US" altLang="zh-TW" dirty="0">
                <a:ea typeface="新細明體" charset="-120"/>
              </a:rPr>
              <a:t>, followed by the workbook name in parentheses.</a:t>
            </a:r>
          </a:p>
          <a:p>
            <a:pPr lvl="2" eaLnBrk="1" hangingPunct="1"/>
            <a:r>
              <a:rPr lang="en-US" altLang="zh-TW" dirty="0">
                <a:ea typeface="新細明體" charset="-120"/>
              </a:rPr>
              <a:t>If more than one workbook is opened, you will see more than one VBA project in Project Explorer Window.</a:t>
            </a:r>
          </a:p>
          <a:p>
            <a:pPr lvl="3"/>
            <a:r>
              <a:rPr lang="en-US" altLang="zh-TW" dirty="0">
                <a:ea typeface="新細明體" charset="-120"/>
              </a:rPr>
              <a:t>All VBA projects share the same Visual Basic Editor application window.</a:t>
            </a:r>
          </a:p>
          <a:p>
            <a:pPr lvl="1" eaLnBrk="1" hangingPunct="1">
              <a:buFont typeface="Wingdings" pitchFamily="2" charset="2"/>
              <a:buNone/>
            </a:pPr>
            <a:endParaRPr lang="en-US" altLang="zh-TW" dirty="0">
              <a:ea typeface="新細明體" charset="-120"/>
            </a:endParaRPr>
          </a:p>
        </p:txBody>
      </p:sp>
    </p:spTree>
    <p:extLst>
      <p:ext uri="{BB962C8B-B14F-4D97-AF65-F5344CB8AC3E}">
        <p14:creationId xmlns:p14="http://schemas.microsoft.com/office/powerpoint/2010/main" val="2049222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5"/>
          <p:cNvSpPr>
            <a:spLocks noGrp="1"/>
          </p:cNvSpPr>
          <p:nvPr>
            <p:ph type="sldNum" sz="quarter" idx="12"/>
          </p:nvPr>
        </p:nvSpPr>
        <p:spPr>
          <a:xfrm>
            <a:off x="6045200" y="6330950"/>
            <a:ext cx="2895600" cy="365125"/>
          </a:xfrm>
          <a:noFill/>
        </p:spPr>
        <p:txBody>
          <a:bodyPr/>
          <a:lstStyle/>
          <a:p>
            <a:pPr algn="r"/>
            <a:fld id="{F8507A59-CFF8-4A46-A716-FBF03283EC5D}" type="slidenum">
              <a:rPr lang="en-US" altLang="zh-TW"/>
              <a:pPr algn="r"/>
              <a:t>23</a:t>
            </a:fld>
            <a:endParaRPr lang="en-US" altLang="zh-TW" dirty="0"/>
          </a:p>
        </p:txBody>
      </p:sp>
      <p:sp>
        <p:nvSpPr>
          <p:cNvPr id="29700" name="Rectangle 2"/>
          <p:cNvSpPr>
            <a:spLocks noGrp="1" noChangeArrowheads="1"/>
          </p:cNvSpPr>
          <p:nvPr>
            <p:ph type="title"/>
          </p:nvPr>
        </p:nvSpPr>
        <p:spPr/>
        <p:txBody>
          <a:bodyPr/>
          <a:lstStyle/>
          <a:p>
            <a:r>
              <a:rPr lang="en-US" dirty="0"/>
              <a:t>Visual Basic Editor</a:t>
            </a:r>
            <a:endParaRPr lang="en-US" altLang="zh-TW" dirty="0">
              <a:ea typeface="新細明體" charset="-120"/>
            </a:endParaRPr>
          </a:p>
        </p:txBody>
      </p:sp>
      <p:sp>
        <p:nvSpPr>
          <p:cNvPr id="29701" name="Rectangle 3" descr="Rectangle: Click to edit Master text styles&#10;Second level&#10;Third level&#10;Fourth level&#10;Fifth level"/>
          <p:cNvSpPr>
            <a:spLocks noGrp="1" noChangeArrowheads="1"/>
          </p:cNvSpPr>
          <p:nvPr>
            <p:ph type="body" idx="1"/>
          </p:nvPr>
        </p:nvSpPr>
        <p:spPr/>
        <p:txBody>
          <a:bodyPr>
            <a:normAutofit lnSpcReduction="10000"/>
          </a:bodyPr>
          <a:lstStyle/>
          <a:p>
            <a:r>
              <a:rPr lang="en-US" altLang="zh-TW" dirty="0">
                <a:ea typeface="新細明體" charset="-120"/>
              </a:rPr>
              <a:t>VBA Projects</a:t>
            </a:r>
          </a:p>
          <a:p>
            <a:pPr lvl="1" eaLnBrk="1" hangingPunct="1"/>
            <a:r>
              <a:rPr lang="en-US" altLang="zh-TW" dirty="0">
                <a:ea typeface="新細明體" charset="-120"/>
              </a:rPr>
              <a:t>Each VBA project may contain up to 4 types of objects:</a:t>
            </a:r>
          </a:p>
          <a:p>
            <a:pPr marL="914400" lvl="2" indent="0" eaLnBrk="1" hangingPunct="1">
              <a:buNone/>
            </a:pPr>
            <a:r>
              <a:rPr lang="en-US" altLang="zh-TW" dirty="0">
                <a:ea typeface="新細明體" charset="-120"/>
              </a:rPr>
              <a:t>1. Microsoft Excel Objects</a:t>
            </a:r>
          </a:p>
          <a:p>
            <a:pPr lvl="3" eaLnBrk="1" hangingPunct="1"/>
            <a:r>
              <a:rPr lang="en-US" altLang="zh-TW" dirty="0">
                <a:ea typeface="新細明體" charset="-120"/>
              </a:rPr>
              <a:t>Contains at least one Worksheet object and </a:t>
            </a:r>
            <a:r>
              <a:rPr lang="en-US" altLang="zh-TW" dirty="0" err="1">
                <a:ea typeface="新細明體" charset="-120"/>
              </a:rPr>
              <a:t>ThisWorkbook</a:t>
            </a:r>
            <a:r>
              <a:rPr lang="en-US" altLang="zh-TW" dirty="0">
                <a:ea typeface="新細明體" charset="-120"/>
              </a:rPr>
              <a:t> object.</a:t>
            </a:r>
          </a:p>
          <a:p>
            <a:pPr lvl="4" eaLnBrk="1" hangingPunct="1"/>
            <a:r>
              <a:rPr lang="en-US" altLang="zh-TW" dirty="0">
                <a:ea typeface="新細明體" charset="-120"/>
              </a:rPr>
              <a:t>The Worksheet object contains event codes that are related to the associated worksheet.</a:t>
            </a:r>
          </a:p>
          <a:p>
            <a:pPr lvl="5"/>
            <a:r>
              <a:rPr lang="en-US" altLang="zh-TW" dirty="0">
                <a:ea typeface="新細明體" charset="-120"/>
              </a:rPr>
              <a:t>Each Worksheet object has its own set of event codes. The system runs event codes automatically according to the type of events.</a:t>
            </a:r>
          </a:p>
          <a:p>
            <a:pPr lvl="4" eaLnBrk="1" hangingPunct="1"/>
            <a:r>
              <a:rPr lang="en-US" altLang="zh-TW" dirty="0">
                <a:ea typeface="新細明體" charset="-120"/>
              </a:rPr>
              <a:t>The </a:t>
            </a:r>
            <a:r>
              <a:rPr lang="en-US" altLang="zh-TW" dirty="0" err="1">
                <a:ea typeface="新細明體" charset="-120"/>
              </a:rPr>
              <a:t>ThisWorkbook</a:t>
            </a:r>
            <a:r>
              <a:rPr lang="en-US" altLang="zh-TW" dirty="0">
                <a:ea typeface="新細明體" charset="-120"/>
              </a:rPr>
              <a:t> object contains event codes that are related to the entire workbook. The system runs event codes automatically according to the type of events.</a:t>
            </a:r>
          </a:p>
        </p:txBody>
      </p:sp>
    </p:spTree>
    <p:extLst>
      <p:ext uri="{BB962C8B-B14F-4D97-AF65-F5344CB8AC3E}">
        <p14:creationId xmlns:p14="http://schemas.microsoft.com/office/powerpoint/2010/main" val="2143193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5"/>
          <p:cNvSpPr>
            <a:spLocks noGrp="1"/>
          </p:cNvSpPr>
          <p:nvPr>
            <p:ph type="sldNum" sz="quarter" idx="12"/>
          </p:nvPr>
        </p:nvSpPr>
        <p:spPr>
          <a:xfrm>
            <a:off x="5930900" y="6356350"/>
            <a:ext cx="2895600" cy="365125"/>
          </a:xfrm>
          <a:noFill/>
        </p:spPr>
        <p:txBody>
          <a:bodyPr/>
          <a:lstStyle/>
          <a:p>
            <a:pPr algn="r"/>
            <a:fld id="{6B1E66C7-2B8C-4CFF-8348-A64F10C5ECE3}" type="slidenum">
              <a:rPr lang="en-US" altLang="zh-TW"/>
              <a:pPr algn="r"/>
              <a:t>24</a:t>
            </a:fld>
            <a:endParaRPr lang="en-US" altLang="zh-TW" dirty="0"/>
          </a:p>
        </p:txBody>
      </p:sp>
      <p:sp>
        <p:nvSpPr>
          <p:cNvPr id="30724" name="Rectangle 2"/>
          <p:cNvSpPr>
            <a:spLocks noGrp="1" noChangeArrowheads="1"/>
          </p:cNvSpPr>
          <p:nvPr>
            <p:ph type="title"/>
          </p:nvPr>
        </p:nvSpPr>
        <p:spPr/>
        <p:txBody>
          <a:bodyPr/>
          <a:lstStyle/>
          <a:p>
            <a:r>
              <a:rPr lang="en-US" dirty="0"/>
              <a:t>Visual Basic Editor</a:t>
            </a:r>
            <a:endParaRPr lang="en-US" altLang="zh-TW" dirty="0">
              <a:ea typeface="新細明體" charset="-120"/>
            </a:endParaRPr>
          </a:p>
        </p:txBody>
      </p:sp>
      <p:sp>
        <p:nvSpPr>
          <p:cNvPr id="30725" name="Rectangle 3" descr="Rectangle: Click to edit Master text styles&#10;Second level&#10;Third level&#10;Fourth level&#10;Fifth level"/>
          <p:cNvSpPr>
            <a:spLocks noGrp="1" noChangeArrowheads="1"/>
          </p:cNvSpPr>
          <p:nvPr>
            <p:ph type="body" idx="1"/>
          </p:nvPr>
        </p:nvSpPr>
        <p:spPr>
          <a:xfrm>
            <a:off x="186267" y="1176867"/>
            <a:ext cx="8576733" cy="5528733"/>
          </a:xfrm>
        </p:spPr>
        <p:txBody>
          <a:bodyPr/>
          <a:lstStyle/>
          <a:p>
            <a:r>
              <a:rPr lang="en-US" altLang="zh-TW" dirty="0">
                <a:ea typeface="新細明體" charset="-120"/>
              </a:rPr>
              <a:t>VBA Projects</a:t>
            </a:r>
          </a:p>
          <a:p>
            <a:pPr lvl="1" eaLnBrk="1" hangingPunct="1"/>
            <a:r>
              <a:rPr lang="en-US" altLang="zh-TW" dirty="0">
                <a:ea typeface="新細明體" charset="-120"/>
              </a:rPr>
              <a:t>Each VBA project may contain up to 4 types of objects:</a:t>
            </a:r>
          </a:p>
          <a:p>
            <a:pPr marL="914400" lvl="2" indent="0" eaLnBrk="1" hangingPunct="1">
              <a:buNone/>
            </a:pPr>
            <a:r>
              <a:rPr lang="en-US" altLang="zh-TW" dirty="0">
                <a:ea typeface="新細明體" charset="-120"/>
              </a:rPr>
              <a:t>2. Module object</a:t>
            </a:r>
          </a:p>
          <a:p>
            <a:pPr lvl="3" eaLnBrk="1" hangingPunct="1"/>
            <a:r>
              <a:rPr lang="en-US" altLang="zh-TW" dirty="0">
                <a:ea typeface="新細明體" charset="-120"/>
              </a:rPr>
              <a:t>It contains the macros (or procedures or programs) that you wrote. These macros will only run by the system once some statements call them at runtime. </a:t>
            </a:r>
          </a:p>
          <a:p>
            <a:pPr marL="914400" lvl="2" indent="0" eaLnBrk="1" hangingPunct="1">
              <a:buNone/>
            </a:pPr>
            <a:r>
              <a:rPr lang="en-US" altLang="zh-TW" dirty="0">
                <a:ea typeface="新細明體" charset="-120"/>
              </a:rPr>
              <a:t>3. Forms object</a:t>
            </a:r>
          </a:p>
          <a:p>
            <a:pPr lvl="3"/>
            <a:r>
              <a:rPr lang="en-US" altLang="zh-TW" dirty="0">
                <a:ea typeface="新細明體" charset="-120"/>
              </a:rPr>
              <a:t>It contains </a:t>
            </a:r>
            <a:r>
              <a:rPr lang="en-US" altLang="zh-TW" dirty="0" err="1">
                <a:ea typeface="新細明體" charset="-120"/>
              </a:rPr>
              <a:t>Userforms</a:t>
            </a:r>
            <a:r>
              <a:rPr lang="en-US" altLang="zh-TW" dirty="0">
                <a:ea typeface="新細明體" charset="-120"/>
              </a:rPr>
              <a:t> and associated event codes that you created. </a:t>
            </a:r>
          </a:p>
          <a:p>
            <a:pPr marL="914400" lvl="2" indent="0" eaLnBrk="1" hangingPunct="1">
              <a:buNone/>
            </a:pPr>
            <a:r>
              <a:rPr lang="en-US" altLang="zh-TW" dirty="0">
                <a:ea typeface="新細明體" charset="-120"/>
              </a:rPr>
              <a:t>4. Class modules</a:t>
            </a:r>
          </a:p>
          <a:p>
            <a:pPr lvl="3" eaLnBrk="1" hangingPunct="1"/>
            <a:r>
              <a:rPr lang="en-US" altLang="zh-TW" dirty="0">
                <a:ea typeface="新細明體" charset="-120"/>
              </a:rPr>
              <a:t>It contains special objects created (not in the syllabus) by the application developer.</a:t>
            </a:r>
          </a:p>
        </p:txBody>
      </p:sp>
    </p:spTree>
    <p:extLst>
      <p:ext uri="{BB962C8B-B14F-4D97-AF65-F5344CB8AC3E}">
        <p14:creationId xmlns:p14="http://schemas.microsoft.com/office/powerpoint/2010/main" val="1216527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lstStyle/>
          <a:p>
            <a:r>
              <a:rPr lang="en-US" dirty="0"/>
              <a:t>Visual Basic Editor</a:t>
            </a:r>
            <a:endParaRPr lang="en-US" altLang="zh-TW" dirty="0"/>
          </a:p>
        </p:txBody>
      </p:sp>
      <p:sp>
        <p:nvSpPr>
          <p:cNvPr id="31749" name="Rectangle 3" descr="Rectangle: Click to edit Master text styles&#10;Second level&#10;Third level&#10;Fourth level&#10;Fifth level"/>
          <p:cNvSpPr>
            <a:spLocks noGrp="1" noChangeArrowheads="1"/>
          </p:cNvSpPr>
          <p:nvPr>
            <p:ph idx="1"/>
          </p:nvPr>
        </p:nvSpPr>
        <p:spPr/>
        <p:txBody>
          <a:bodyPr/>
          <a:lstStyle/>
          <a:p>
            <a:r>
              <a:rPr lang="en-US" altLang="zh-TW" dirty="0"/>
              <a:t>VBA code window</a:t>
            </a:r>
          </a:p>
          <a:p>
            <a:pPr lvl="1"/>
            <a:r>
              <a:rPr lang="en-US" altLang="zh-TW" dirty="0"/>
              <a:t>Each of the four types of objects has its own VBA code window for storing the associated program.</a:t>
            </a:r>
          </a:p>
          <a:p>
            <a:pPr lvl="1"/>
            <a:r>
              <a:rPr lang="en-US" altLang="zh-TW" dirty="0"/>
              <a:t>You can view the code window associated with an object by selecting the object in Project Explorer and clicking the View Code button.</a:t>
            </a:r>
          </a:p>
          <a:p>
            <a:pPr lvl="2"/>
            <a:r>
              <a:rPr lang="en-US" altLang="zh-TW" dirty="0"/>
              <a:t>E.g. Select object Sheet1 (Sheet1) and view the associated code window.</a:t>
            </a:r>
          </a:p>
          <a:p>
            <a:pPr lvl="1"/>
            <a:endParaRPr lang="en-US" altLang="zh-TW" dirty="0"/>
          </a:p>
        </p:txBody>
      </p:sp>
      <p:sp>
        <p:nvSpPr>
          <p:cNvPr id="31747" name="Slide Number Placeholder 5"/>
          <p:cNvSpPr>
            <a:spLocks noGrp="1"/>
          </p:cNvSpPr>
          <p:nvPr>
            <p:ph type="sldNum" sz="quarter" idx="11"/>
          </p:nvPr>
        </p:nvSpPr>
        <p:spPr>
          <a:xfrm>
            <a:off x="6553200" y="6356350"/>
            <a:ext cx="2235200" cy="365125"/>
          </a:xfrm>
        </p:spPr>
        <p:txBody>
          <a:bodyPr/>
          <a:lstStyle/>
          <a:p>
            <a:fld id="{E144AC35-80EA-F640-A67C-3171A33F3FA2}" type="slidenum">
              <a:rPr lang="en-US" altLang="zh-TW" smtClean="0"/>
              <a:t>25</a:t>
            </a:fld>
            <a:endParaRPr lang="en-US" altLang="zh-TW" dirty="0"/>
          </a:p>
        </p:txBody>
      </p:sp>
      <p:grpSp>
        <p:nvGrpSpPr>
          <p:cNvPr id="11" name="Group 10"/>
          <p:cNvGrpSpPr/>
          <p:nvPr/>
        </p:nvGrpSpPr>
        <p:grpSpPr>
          <a:xfrm>
            <a:off x="3691466" y="4902200"/>
            <a:ext cx="2743691" cy="1407792"/>
            <a:chOff x="3428508" y="4578141"/>
            <a:chExt cx="2743691" cy="1407792"/>
          </a:xfrm>
        </p:grpSpPr>
        <p:pic>
          <p:nvPicPr>
            <p:cNvPr id="9" name="Picture 8"/>
            <p:cNvPicPr/>
            <p:nvPr/>
          </p:nvPicPr>
          <p:blipFill>
            <a:blip r:embed="rId2" cstate="print">
              <a:extLst>
                <a:ext uri="{28A0092B-C50C-407E-A947-70E740481C1C}">
                  <a14:useLocalDpi xmlns:a14="http://schemas.microsoft.com/office/drawing/2010/main"/>
                </a:ext>
              </a:extLst>
            </a:blip>
            <a:srcRect/>
            <a:stretch>
              <a:fillRect/>
            </a:stretch>
          </p:blipFill>
          <p:spPr bwMode="auto">
            <a:xfrm>
              <a:off x="3428508" y="4578141"/>
              <a:ext cx="2743691" cy="1407792"/>
            </a:xfrm>
            <a:prstGeom prst="rect">
              <a:avLst/>
            </a:prstGeom>
            <a:noFill/>
            <a:ln w="9525">
              <a:noFill/>
              <a:miter lim="800000"/>
              <a:headEnd/>
              <a:tailEnd/>
            </a:ln>
          </p:spPr>
        </p:pic>
        <p:sp>
          <p:nvSpPr>
            <p:cNvPr id="10" name="Oval 9"/>
            <p:cNvSpPr/>
            <p:nvPr/>
          </p:nvSpPr>
          <p:spPr bwMode="auto">
            <a:xfrm>
              <a:off x="3429000" y="4707467"/>
              <a:ext cx="524933" cy="389466"/>
            </a:xfrm>
            <a:prstGeom prst="ellipse">
              <a:avLst/>
            </a:prstGeom>
            <a:noFill/>
            <a:ln w="22225" cap="flat" cmpd="sng" algn="ctr">
              <a:solidFill>
                <a:srgbClr val="CC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chemeClr val="tx1"/>
                </a:solidFill>
                <a:effectLst/>
                <a:latin typeface="Tahoma" pitchFamily="34" charset="0"/>
                <a:ea typeface="新細明體" charset="-120"/>
              </a:endParaRPr>
            </a:p>
          </p:txBody>
        </p:sp>
      </p:grpSp>
    </p:spTree>
    <p:extLst>
      <p:ext uri="{BB962C8B-B14F-4D97-AF65-F5344CB8AC3E}">
        <p14:creationId xmlns:p14="http://schemas.microsoft.com/office/powerpoint/2010/main" val="934402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Slide Number Placeholder 5"/>
          <p:cNvSpPr>
            <a:spLocks noGrp="1"/>
          </p:cNvSpPr>
          <p:nvPr>
            <p:ph type="sldNum" sz="quarter" idx="12"/>
          </p:nvPr>
        </p:nvSpPr>
        <p:spPr>
          <a:xfrm>
            <a:off x="5803900" y="6343650"/>
            <a:ext cx="2895600" cy="365125"/>
          </a:xfrm>
          <a:noFill/>
        </p:spPr>
        <p:txBody>
          <a:bodyPr/>
          <a:lstStyle/>
          <a:p>
            <a:pPr algn="r"/>
            <a:fld id="{627B31BD-5119-4D3E-AEDA-3C3888BA70D7}" type="slidenum">
              <a:rPr lang="en-US" altLang="zh-TW"/>
              <a:pPr algn="r"/>
              <a:t>26</a:t>
            </a:fld>
            <a:endParaRPr lang="en-US" altLang="zh-TW" dirty="0"/>
          </a:p>
        </p:txBody>
      </p:sp>
      <p:sp>
        <p:nvSpPr>
          <p:cNvPr id="33796" name="Rectangle 2"/>
          <p:cNvSpPr>
            <a:spLocks noGrp="1" noChangeArrowheads="1"/>
          </p:cNvSpPr>
          <p:nvPr>
            <p:ph type="title"/>
          </p:nvPr>
        </p:nvSpPr>
        <p:spPr/>
        <p:txBody>
          <a:bodyPr/>
          <a:lstStyle/>
          <a:p>
            <a:r>
              <a:rPr lang="en-US" dirty="0"/>
              <a:t>Creating</a:t>
            </a:r>
            <a:r>
              <a:rPr lang="en-US" altLang="zh-TW" dirty="0">
                <a:ea typeface="新細明體" charset="-120"/>
              </a:rPr>
              <a:t> a </a:t>
            </a:r>
            <a:r>
              <a:rPr lang="en-US" dirty="0" err="1"/>
              <a:t>Userform</a:t>
            </a:r>
            <a:r>
              <a:rPr lang="en-US" dirty="0"/>
              <a:t> </a:t>
            </a:r>
            <a:r>
              <a:rPr lang="en-US" altLang="zh-TW" dirty="0">
                <a:ea typeface="新細明體" charset="-120"/>
              </a:rPr>
              <a:t>(self-study)</a:t>
            </a:r>
          </a:p>
        </p:txBody>
      </p:sp>
      <p:sp>
        <p:nvSpPr>
          <p:cNvPr id="33797" name="Rectangle 3" descr="Rectangle: Click to edit Master text styles&#10;Second level&#10;Third level&#10;Fourth level&#10;Fifth level"/>
          <p:cNvSpPr>
            <a:spLocks noGrp="1" noChangeArrowheads="1"/>
          </p:cNvSpPr>
          <p:nvPr>
            <p:ph type="body" idx="1"/>
          </p:nvPr>
        </p:nvSpPr>
        <p:spPr>
          <a:xfrm>
            <a:off x="194733" y="1193799"/>
            <a:ext cx="8568267" cy="5444645"/>
          </a:xfrm>
        </p:spPr>
        <p:txBody>
          <a:bodyPr>
            <a:normAutofit fontScale="92500" lnSpcReduction="10000"/>
          </a:bodyPr>
          <a:lstStyle/>
          <a:p>
            <a:pPr eaLnBrk="1" hangingPunct="1">
              <a:lnSpc>
                <a:spcPct val="90000"/>
              </a:lnSpc>
            </a:pPr>
            <a:r>
              <a:rPr lang="en-US" altLang="zh-TW" dirty="0">
                <a:ea typeface="新細明體" charset="-120"/>
              </a:rPr>
              <a:t>Managing your project</a:t>
            </a:r>
          </a:p>
          <a:p>
            <a:pPr lvl="1" eaLnBrk="1" hangingPunct="1">
              <a:lnSpc>
                <a:spcPct val="90000"/>
              </a:lnSpc>
            </a:pPr>
            <a:r>
              <a:rPr lang="en-US" altLang="zh-TW" dirty="0">
                <a:ea typeface="新細明體" charset="-120"/>
              </a:rPr>
              <a:t>Removing components</a:t>
            </a:r>
          </a:p>
          <a:p>
            <a:pPr lvl="2" eaLnBrk="1" hangingPunct="1">
              <a:lnSpc>
                <a:spcPct val="90000"/>
              </a:lnSpc>
            </a:pPr>
            <a:r>
              <a:rPr lang="en-US" altLang="zh-TW" dirty="0">
                <a:ea typeface="新細明體" charset="-120"/>
              </a:rPr>
              <a:t>Right-click the object to be removed in the </a:t>
            </a:r>
            <a:r>
              <a:rPr lang="en-US" altLang="zh-TW" b="1" dirty="0">
                <a:ea typeface="新細明體" charset="-120"/>
              </a:rPr>
              <a:t>Project Explorer</a:t>
            </a:r>
            <a:r>
              <a:rPr lang="en-US" altLang="zh-TW" dirty="0">
                <a:ea typeface="新細明體" charset="-120"/>
              </a:rPr>
              <a:t> and choose Remove </a:t>
            </a:r>
            <a:r>
              <a:rPr lang="en-US" altLang="zh-TW" i="1" dirty="0" err="1">
                <a:ea typeface="新細明體" charset="-120"/>
              </a:rPr>
              <a:t>YourCompnentName</a:t>
            </a:r>
            <a:r>
              <a:rPr lang="en-US" altLang="zh-TW" dirty="0">
                <a:ea typeface="新細明體" charset="-120"/>
              </a:rPr>
              <a:t>.</a:t>
            </a:r>
          </a:p>
          <a:p>
            <a:pPr lvl="2" eaLnBrk="1" hangingPunct="1">
              <a:lnSpc>
                <a:spcPct val="90000"/>
              </a:lnSpc>
            </a:pPr>
            <a:r>
              <a:rPr lang="en-US" altLang="zh-TW" dirty="0">
                <a:ea typeface="新細明體" charset="-120"/>
              </a:rPr>
              <a:t>Confirm whether you want to export the selected component before removing it.</a:t>
            </a:r>
          </a:p>
          <a:p>
            <a:pPr lvl="2" eaLnBrk="1" hangingPunct="1">
              <a:lnSpc>
                <a:spcPct val="90000"/>
              </a:lnSpc>
            </a:pPr>
            <a:r>
              <a:rPr lang="en-US" altLang="zh-TW" u="sng" dirty="0">
                <a:solidFill>
                  <a:srgbClr val="FF0000"/>
                </a:solidFill>
                <a:ea typeface="新細明體" charset="-120"/>
              </a:rPr>
              <a:t>A removed component is not recoverable.</a:t>
            </a:r>
            <a:r>
              <a:rPr lang="en-US" altLang="zh-TW" dirty="0">
                <a:solidFill>
                  <a:srgbClr val="FF0000"/>
                </a:solidFill>
                <a:ea typeface="新細明體" charset="-120"/>
              </a:rPr>
              <a:t> </a:t>
            </a:r>
          </a:p>
          <a:p>
            <a:pPr lvl="1" eaLnBrk="1" hangingPunct="1">
              <a:lnSpc>
                <a:spcPct val="90000"/>
              </a:lnSpc>
            </a:pPr>
            <a:r>
              <a:rPr lang="en-US" altLang="zh-TW" dirty="0">
                <a:ea typeface="新細明體" charset="-120"/>
              </a:rPr>
              <a:t>Importing and Exporting Components</a:t>
            </a:r>
          </a:p>
          <a:p>
            <a:pPr lvl="2" eaLnBrk="1" hangingPunct="1">
              <a:lnSpc>
                <a:spcPct val="90000"/>
              </a:lnSpc>
            </a:pPr>
            <a:r>
              <a:rPr lang="en-US" altLang="zh-TW" dirty="0">
                <a:ea typeface="新細明體" charset="-120"/>
              </a:rPr>
              <a:t>An individual component can be imported or exported.</a:t>
            </a:r>
          </a:p>
          <a:p>
            <a:pPr lvl="3" eaLnBrk="1" hangingPunct="1">
              <a:lnSpc>
                <a:spcPct val="90000"/>
              </a:lnSpc>
            </a:pPr>
            <a:r>
              <a:rPr lang="en-US" altLang="zh-TW" dirty="0">
                <a:ea typeface="新細明體" charset="-120"/>
              </a:rPr>
              <a:t>To Export a component, right-click the component in the </a:t>
            </a:r>
            <a:r>
              <a:rPr lang="en-US" altLang="zh-TW" b="1" dirty="0">
                <a:ea typeface="新細明體" charset="-120"/>
              </a:rPr>
              <a:t>Project Explorer</a:t>
            </a:r>
            <a:r>
              <a:rPr lang="en-US" altLang="zh-TW" dirty="0">
                <a:ea typeface="新細明體" charset="-120"/>
              </a:rPr>
              <a:t> and choose </a:t>
            </a:r>
            <a:r>
              <a:rPr lang="en-US" altLang="zh-TW" b="1" dirty="0">
                <a:ea typeface="新細明體" charset="-120"/>
              </a:rPr>
              <a:t>Export File</a:t>
            </a:r>
            <a:r>
              <a:rPr lang="en-US" altLang="zh-TW" dirty="0">
                <a:ea typeface="新細明體" charset="-120"/>
              </a:rPr>
              <a:t>.</a:t>
            </a:r>
            <a:endParaRPr lang="en-US" altLang="zh-TW" b="1" dirty="0">
              <a:ea typeface="新細明體" charset="-120"/>
            </a:endParaRPr>
          </a:p>
          <a:p>
            <a:pPr lvl="3" eaLnBrk="1" hangingPunct="1">
              <a:lnSpc>
                <a:spcPct val="90000"/>
              </a:lnSpc>
            </a:pPr>
            <a:r>
              <a:rPr lang="en-US" altLang="zh-TW" dirty="0">
                <a:ea typeface="新細明體" charset="-120"/>
              </a:rPr>
              <a:t>To Import a component, right-click the project in </a:t>
            </a:r>
            <a:r>
              <a:rPr lang="en-US" altLang="zh-TW" b="1" dirty="0">
                <a:ea typeface="新細明體" charset="-120"/>
              </a:rPr>
              <a:t>the Project Explorer</a:t>
            </a:r>
            <a:r>
              <a:rPr lang="en-US" altLang="zh-TW" dirty="0">
                <a:ea typeface="新細明體" charset="-120"/>
              </a:rPr>
              <a:t> and choose </a:t>
            </a:r>
            <a:r>
              <a:rPr lang="en-US" altLang="zh-TW" b="1" dirty="0">
                <a:ea typeface="新細明體" charset="-120"/>
              </a:rPr>
              <a:t>Import File</a:t>
            </a:r>
            <a:r>
              <a:rPr lang="en-US" altLang="zh-TW" dirty="0">
                <a:ea typeface="新細明體" charset="-120"/>
              </a:rPr>
              <a:t>.</a:t>
            </a:r>
          </a:p>
          <a:p>
            <a:pPr lvl="2">
              <a:lnSpc>
                <a:spcPct val="90000"/>
              </a:lnSpc>
            </a:pPr>
            <a:r>
              <a:rPr lang="en-US" altLang="zh-TW" dirty="0">
                <a:ea typeface="新細明體" charset="-120"/>
              </a:rPr>
              <a:t>An individual component can be copied from one project into another project.</a:t>
            </a:r>
          </a:p>
          <a:p>
            <a:pPr lvl="3">
              <a:lnSpc>
                <a:spcPct val="90000"/>
              </a:lnSpc>
            </a:pPr>
            <a:r>
              <a:rPr lang="en-US" altLang="zh-TW" dirty="0">
                <a:ea typeface="新細明體" charset="-120"/>
              </a:rPr>
              <a:t>To copy a component, drag the component in the Project Explorer to another project.</a:t>
            </a:r>
          </a:p>
          <a:p>
            <a:pPr eaLnBrk="1" hangingPunct="1">
              <a:lnSpc>
                <a:spcPct val="90000"/>
              </a:lnSpc>
            </a:pPr>
            <a:endParaRPr lang="en-US" altLang="zh-TW" sz="2800" dirty="0">
              <a:ea typeface="新細明體" charset="-120"/>
            </a:endParaRPr>
          </a:p>
        </p:txBody>
      </p:sp>
    </p:spTree>
    <p:extLst>
      <p:ext uri="{BB962C8B-B14F-4D97-AF65-F5344CB8AC3E}">
        <p14:creationId xmlns:p14="http://schemas.microsoft.com/office/powerpoint/2010/main" val="480722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596900" y="342900"/>
            <a:ext cx="8242300" cy="914400"/>
          </a:xfrm>
        </p:spPr>
        <p:txBody>
          <a:bodyPr/>
          <a:lstStyle/>
          <a:p>
            <a:r>
              <a:rPr lang="en-US" dirty="0"/>
              <a:t>Creating a </a:t>
            </a:r>
            <a:r>
              <a:rPr lang="en-US" dirty="0" err="1"/>
              <a:t>Userform</a:t>
            </a:r>
            <a:endParaRPr lang="en-US" altLang="zh-TW" dirty="0">
              <a:ea typeface="新細明體" charset="-120"/>
            </a:endParaRPr>
          </a:p>
        </p:txBody>
      </p:sp>
      <p:sp>
        <p:nvSpPr>
          <p:cNvPr id="1027" name="Rectangle 3"/>
          <p:cNvSpPr>
            <a:spLocks noGrp="1" noChangeArrowheads="1"/>
          </p:cNvSpPr>
          <p:nvPr>
            <p:ph idx="1"/>
          </p:nvPr>
        </p:nvSpPr>
        <p:spPr>
          <a:xfrm>
            <a:off x="114300" y="1368425"/>
            <a:ext cx="8897815" cy="3032125"/>
          </a:xfrm>
        </p:spPr>
        <p:txBody>
          <a:bodyPr>
            <a:normAutofit/>
          </a:bodyPr>
          <a:lstStyle/>
          <a:p>
            <a:r>
              <a:rPr lang="en-US" altLang="zh-TW" dirty="0">
                <a:ea typeface="新細明體" charset="-120"/>
              </a:rPr>
              <a:t>Example 1.2</a:t>
            </a:r>
          </a:p>
          <a:p>
            <a:pPr lvl="1"/>
            <a:r>
              <a:rPr lang="en-US" altLang="zh-TW" dirty="0">
                <a:ea typeface="新細明體" charset="-120"/>
              </a:rPr>
              <a:t>Adding a </a:t>
            </a:r>
            <a:r>
              <a:rPr lang="en-US" altLang="zh-TW" dirty="0" err="1">
                <a:ea typeface="新細明體" charset="-120"/>
              </a:rPr>
              <a:t>Userform</a:t>
            </a:r>
            <a:r>
              <a:rPr lang="en-US" altLang="zh-TW" dirty="0">
                <a:ea typeface="新細明體" charset="-120"/>
              </a:rPr>
              <a:t> object to your application</a:t>
            </a:r>
          </a:p>
          <a:p>
            <a:pPr lvl="2"/>
            <a:r>
              <a:rPr lang="en-US" altLang="zh-TW" dirty="0">
                <a:ea typeface="新細明體" charset="-120"/>
              </a:rPr>
              <a:t>From Ribbon, click Developer | Visual Basic to activate Visual Basic Editor</a:t>
            </a:r>
          </a:p>
          <a:p>
            <a:pPr lvl="2"/>
            <a:r>
              <a:rPr lang="en-US" altLang="zh-TW" dirty="0">
                <a:ea typeface="新細明體" charset="-120"/>
              </a:rPr>
              <a:t>Click </a:t>
            </a:r>
            <a:r>
              <a:rPr lang="en-US" altLang="zh-TW" b="1" dirty="0">
                <a:ea typeface="新細明體" charset="-120"/>
              </a:rPr>
              <a:t>Insert</a:t>
            </a:r>
            <a:r>
              <a:rPr lang="en-US" altLang="zh-TW" dirty="0">
                <a:ea typeface="新細明體" charset="-120"/>
              </a:rPr>
              <a:t> from the </a:t>
            </a:r>
            <a:r>
              <a:rPr lang="en-US" altLang="zh-TW" b="1" dirty="0">
                <a:ea typeface="新細明體" charset="-120"/>
              </a:rPr>
              <a:t>Tool Bar </a:t>
            </a:r>
            <a:r>
              <a:rPr lang="en-US" altLang="zh-TW" dirty="0">
                <a:ea typeface="新細明體" charset="-120"/>
              </a:rPr>
              <a:t>and select </a:t>
            </a:r>
            <a:r>
              <a:rPr lang="en-US" altLang="zh-TW" b="1" dirty="0" err="1">
                <a:ea typeface="新細明體" charset="-120"/>
              </a:rPr>
              <a:t>Userform</a:t>
            </a:r>
            <a:r>
              <a:rPr lang="en-US" altLang="zh-TW" b="1" dirty="0">
                <a:ea typeface="新細明體" charset="-120"/>
              </a:rPr>
              <a:t> </a:t>
            </a:r>
            <a:r>
              <a:rPr lang="en-US" altLang="zh-TW" dirty="0">
                <a:ea typeface="新細明體" charset="-120"/>
              </a:rPr>
              <a:t>from the menu.</a:t>
            </a:r>
          </a:p>
        </p:txBody>
      </p:sp>
      <p:sp>
        <p:nvSpPr>
          <p:cNvPr id="6" name="Slide Number Placeholder 5"/>
          <p:cNvSpPr>
            <a:spLocks noGrp="1"/>
          </p:cNvSpPr>
          <p:nvPr>
            <p:ph type="sldNum" sz="quarter" idx="11"/>
          </p:nvPr>
        </p:nvSpPr>
        <p:spPr>
          <a:xfrm>
            <a:off x="6553200" y="6356350"/>
            <a:ext cx="2133600" cy="365125"/>
          </a:xfrm>
        </p:spPr>
        <p:txBody>
          <a:bodyPr/>
          <a:lstStyle/>
          <a:p>
            <a:fld id="{863B9EFB-B7DC-4E3F-AA23-56B1EA738CDF}" type="slidenum">
              <a:rPr lang="en-US" altLang="zh-TW"/>
              <a:pPr/>
              <a:t>27</a:t>
            </a:fld>
            <a:endParaRPr lang="en-US" altLang="zh-TW"/>
          </a:p>
        </p:txBody>
      </p:sp>
      <p:sp>
        <p:nvSpPr>
          <p:cNvPr id="1029" name="Rectangle 5"/>
          <p:cNvSpPr>
            <a:spLocks noChangeArrowheads="1"/>
          </p:cNvSpPr>
          <p:nvPr/>
        </p:nvSpPr>
        <p:spPr bwMode="auto">
          <a:xfrm>
            <a:off x="2971800" y="2571750"/>
            <a:ext cx="9144000" cy="0"/>
          </a:xfrm>
          <a:prstGeom prst="rect">
            <a:avLst/>
          </a:prstGeom>
          <a:noFill/>
          <a:ln w="9525">
            <a:noFill/>
            <a:miter lim="800000"/>
            <a:headEnd/>
            <a:tailEnd/>
          </a:ln>
          <a:effectLst/>
        </p:spPr>
        <p:txBody>
          <a:bodyPr>
            <a:spAutoFit/>
          </a:bodyPr>
          <a:lstStyle/>
          <a:p>
            <a:endParaRPr lang="zh-TW" altLang="en-US"/>
          </a:p>
        </p:txBody>
      </p:sp>
      <p:pic>
        <p:nvPicPr>
          <p:cNvPr id="7" name="Picture 6"/>
          <p:cNvPicPr/>
          <p:nvPr/>
        </p:nvPicPr>
        <p:blipFill>
          <a:blip r:embed="rId2" cstate="print"/>
          <a:srcRect/>
          <a:stretch>
            <a:fillRect/>
          </a:stretch>
        </p:blipFill>
        <p:spPr bwMode="auto">
          <a:xfrm>
            <a:off x="1612190" y="4359576"/>
            <a:ext cx="3888864" cy="2274868"/>
          </a:xfrm>
          <a:prstGeom prst="rect">
            <a:avLst/>
          </a:prstGeom>
          <a:noFill/>
          <a:ln w="9525">
            <a:noFill/>
            <a:miter lim="800000"/>
            <a:headEnd/>
            <a:tailEnd/>
          </a:ln>
        </p:spPr>
      </p:pic>
      <p:sp>
        <p:nvSpPr>
          <p:cNvPr id="2" name="TextBox 1"/>
          <p:cNvSpPr txBox="1"/>
          <p:nvPr/>
        </p:nvSpPr>
        <p:spPr>
          <a:xfrm>
            <a:off x="5843814" y="4395032"/>
            <a:ext cx="3072768" cy="1323439"/>
          </a:xfrm>
          <a:prstGeom prst="rect">
            <a:avLst/>
          </a:prstGeom>
          <a:noFill/>
        </p:spPr>
        <p:txBody>
          <a:bodyPr wrap="square" rtlCol="0">
            <a:spAutoFit/>
          </a:bodyPr>
          <a:lstStyle/>
          <a:p>
            <a:r>
              <a:rPr lang="en-US" sz="2000" dirty="0"/>
              <a:t>(The completed application for Examples 1.2 -1.6 can be found in </a:t>
            </a:r>
            <a:r>
              <a:rPr lang="en-US" sz="2000" dirty="0" err="1"/>
              <a:t>CityUDemo.xlsm</a:t>
            </a:r>
            <a:r>
              <a:rPr lang="en-US" sz="2000" dirty="0"/>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p:cNvSpPr>
            <a:spLocks noGrp="1" noChangeArrowheads="1"/>
          </p:cNvSpPr>
          <p:nvPr>
            <p:ph type="title"/>
          </p:nvPr>
        </p:nvSpPr>
        <p:spPr>
          <a:xfrm>
            <a:off x="596900" y="342900"/>
            <a:ext cx="8242300" cy="914400"/>
          </a:xfrm>
          <a:noFill/>
          <a:ln/>
        </p:spPr>
        <p:txBody>
          <a:bodyPr/>
          <a:lstStyle/>
          <a:p>
            <a:r>
              <a:rPr lang="en-US" dirty="0"/>
              <a:t>Creating a </a:t>
            </a:r>
            <a:r>
              <a:rPr lang="en-US" dirty="0" err="1"/>
              <a:t>Userform</a:t>
            </a:r>
            <a:endParaRPr lang="en-US" altLang="zh-TW" dirty="0">
              <a:ea typeface="新細明體" charset="-120"/>
            </a:endParaRPr>
          </a:p>
        </p:txBody>
      </p:sp>
      <p:sp>
        <p:nvSpPr>
          <p:cNvPr id="6147" name="Rectangle 3"/>
          <p:cNvSpPr>
            <a:spLocks noGrp="1" noChangeArrowheads="1"/>
          </p:cNvSpPr>
          <p:nvPr>
            <p:ph idx="1"/>
          </p:nvPr>
        </p:nvSpPr>
        <p:spPr>
          <a:xfrm>
            <a:off x="558800" y="1311274"/>
            <a:ext cx="5718834" cy="5165037"/>
          </a:xfrm>
        </p:spPr>
        <p:txBody>
          <a:bodyPr>
            <a:normAutofit fontScale="92500" lnSpcReduction="10000"/>
          </a:bodyPr>
          <a:lstStyle/>
          <a:p>
            <a:r>
              <a:rPr lang="en-US" altLang="zh-TW" dirty="0">
                <a:ea typeface="新細明體" charset="-120"/>
              </a:rPr>
              <a:t>Example 1.2 (Cont’d)</a:t>
            </a:r>
          </a:p>
          <a:p>
            <a:pPr lvl="1"/>
            <a:r>
              <a:rPr lang="en-US" altLang="zh-TW" dirty="0">
                <a:ea typeface="新細明體" charset="-120"/>
              </a:rPr>
              <a:t>Setting a </a:t>
            </a:r>
            <a:r>
              <a:rPr lang="en-US" altLang="zh-TW" dirty="0" err="1">
                <a:ea typeface="新細明體" charset="-120"/>
              </a:rPr>
              <a:t>Userform's</a:t>
            </a:r>
            <a:r>
              <a:rPr lang="en-US" altLang="zh-TW" dirty="0">
                <a:ea typeface="新細明體" charset="-120"/>
              </a:rPr>
              <a:t> Properties</a:t>
            </a:r>
          </a:p>
          <a:p>
            <a:pPr lvl="2"/>
            <a:r>
              <a:rPr lang="en-US" altLang="zh-TW" dirty="0">
                <a:ea typeface="新細明體" charset="-120"/>
              </a:rPr>
              <a:t>If the properties window is not displayed, press F4.</a:t>
            </a:r>
          </a:p>
          <a:p>
            <a:pPr lvl="2"/>
            <a:r>
              <a:rPr lang="en-US" altLang="zh-TW" dirty="0">
                <a:ea typeface="新細明體" charset="-120"/>
              </a:rPr>
              <a:t>Naming the </a:t>
            </a:r>
            <a:r>
              <a:rPr lang="en-US" altLang="zh-TW" dirty="0" err="1">
                <a:ea typeface="新細明體" charset="-120"/>
              </a:rPr>
              <a:t>Userform</a:t>
            </a:r>
            <a:r>
              <a:rPr lang="en-US" altLang="zh-TW" dirty="0">
                <a:ea typeface="新細明體" charset="-120"/>
              </a:rPr>
              <a:t>: Select the </a:t>
            </a:r>
            <a:r>
              <a:rPr lang="en-US" altLang="zh-TW" b="1" dirty="0">
                <a:ea typeface="新細明體" charset="-120"/>
              </a:rPr>
              <a:t>Name</a:t>
            </a:r>
            <a:r>
              <a:rPr lang="en-US" altLang="zh-TW" dirty="0">
                <a:ea typeface="新細明體" charset="-120"/>
              </a:rPr>
              <a:t> property, and enter “frmEx1”.</a:t>
            </a:r>
          </a:p>
          <a:p>
            <a:pPr lvl="3"/>
            <a:r>
              <a:rPr lang="en-US" altLang="zh-TW" dirty="0">
                <a:ea typeface="新細明體" charset="-120"/>
              </a:rPr>
              <a:t>frmEx1 is the object name of the newly created form.</a:t>
            </a:r>
          </a:p>
          <a:p>
            <a:pPr lvl="3"/>
            <a:r>
              <a:rPr lang="en-US" altLang="zh-TW" sz="2000" dirty="0">
                <a:ea typeface="新細明體" charset="-120"/>
              </a:rPr>
              <a:t>Refer to this form programmatically by this name in this application.</a:t>
            </a:r>
          </a:p>
          <a:p>
            <a:pPr lvl="2"/>
            <a:r>
              <a:rPr lang="en-US" altLang="zh-TW" dirty="0">
                <a:ea typeface="新細明體" charset="-120"/>
              </a:rPr>
              <a:t>Defining the Caption: Select the </a:t>
            </a:r>
            <a:r>
              <a:rPr lang="en-US" altLang="zh-TW" b="1" dirty="0">
                <a:ea typeface="新細明體" charset="-120"/>
              </a:rPr>
              <a:t>Caption</a:t>
            </a:r>
            <a:r>
              <a:rPr lang="en-US" altLang="zh-TW" dirty="0">
                <a:ea typeface="新細明體" charset="-120"/>
              </a:rPr>
              <a:t> property, and enter “City University of Hong Kong”.</a:t>
            </a:r>
          </a:p>
          <a:p>
            <a:pPr lvl="3"/>
            <a:r>
              <a:rPr lang="en-US" altLang="zh-TW" dirty="0">
                <a:ea typeface="新細明體" charset="-120"/>
              </a:rPr>
              <a:t>This is the title to be displayed on the form.</a:t>
            </a:r>
          </a:p>
          <a:p>
            <a:pPr lvl="2"/>
            <a:endParaRPr lang="en-US" altLang="zh-TW" dirty="0">
              <a:ea typeface="新細明體" charset="-120"/>
            </a:endParaRPr>
          </a:p>
        </p:txBody>
      </p:sp>
      <p:sp>
        <p:nvSpPr>
          <p:cNvPr id="11" name="Slide Number Placeholder 5"/>
          <p:cNvSpPr>
            <a:spLocks noGrp="1"/>
          </p:cNvSpPr>
          <p:nvPr>
            <p:ph type="sldNum" sz="quarter" idx="11"/>
          </p:nvPr>
        </p:nvSpPr>
        <p:spPr>
          <a:xfrm>
            <a:off x="6553200" y="6356350"/>
            <a:ext cx="2133600" cy="365125"/>
          </a:xfrm>
        </p:spPr>
        <p:txBody>
          <a:bodyPr/>
          <a:lstStyle/>
          <a:p>
            <a:fld id="{73A09CE6-FEC8-438D-A5B4-CA3D5D07EB83}" type="slidenum">
              <a:rPr lang="en-US" altLang="zh-TW"/>
              <a:pPr/>
              <a:t>28</a:t>
            </a:fld>
            <a:endParaRPr lang="en-US" altLang="zh-TW"/>
          </a:p>
        </p:txBody>
      </p:sp>
      <p:sp>
        <p:nvSpPr>
          <p:cNvPr id="6149" name="Rectangle 5"/>
          <p:cNvSpPr>
            <a:spLocks noChangeArrowheads="1"/>
          </p:cNvSpPr>
          <p:nvPr/>
        </p:nvSpPr>
        <p:spPr bwMode="auto">
          <a:xfrm>
            <a:off x="3986213" y="2085975"/>
            <a:ext cx="9144000" cy="0"/>
          </a:xfrm>
          <a:prstGeom prst="rect">
            <a:avLst/>
          </a:prstGeom>
          <a:noFill/>
          <a:ln w="9525">
            <a:noFill/>
            <a:miter lim="800000"/>
            <a:headEnd/>
            <a:tailEnd/>
          </a:ln>
          <a:effectLst/>
        </p:spPr>
        <p:txBody>
          <a:bodyPr>
            <a:spAutoFit/>
          </a:bodyPr>
          <a:lstStyle/>
          <a:p>
            <a:endParaRPr lang="zh-TW" altLang="en-US"/>
          </a:p>
        </p:txBody>
      </p:sp>
      <p:grpSp>
        <p:nvGrpSpPr>
          <p:cNvPr id="6156" name="Group 12"/>
          <p:cNvGrpSpPr>
            <a:grpSpLocks/>
          </p:cNvGrpSpPr>
          <p:nvPr/>
        </p:nvGrpSpPr>
        <p:grpSpPr bwMode="auto">
          <a:xfrm>
            <a:off x="6421741" y="1783463"/>
            <a:ext cx="2236851" cy="3992754"/>
            <a:chOff x="768" y="1516"/>
            <a:chExt cx="1491" cy="2724"/>
          </a:xfrm>
        </p:grpSpPr>
        <p:grpSp>
          <p:nvGrpSpPr>
            <p:cNvPr id="6153" name="Group 9"/>
            <p:cNvGrpSpPr>
              <a:grpSpLocks/>
            </p:cNvGrpSpPr>
            <p:nvPr/>
          </p:nvGrpSpPr>
          <p:grpSpPr bwMode="auto">
            <a:xfrm>
              <a:off x="768" y="1516"/>
              <a:ext cx="1491" cy="2724"/>
              <a:chOff x="768" y="1516"/>
              <a:chExt cx="1491" cy="2724"/>
            </a:xfrm>
          </p:grpSpPr>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68" y="1516"/>
                <a:ext cx="1491" cy="2724"/>
              </a:xfrm>
              <a:prstGeom prst="rect">
                <a:avLst/>
              </a:prstGeom>
              <a:noFill/>
            </p:spPr>
          </p:pic>
          <p:sp>
            <p:nvSpPr>
              <p:cNvPr id="6152" name="Oval 8"/>
              <p:cNvSpPr>
                <a:spLocks noChangeArrowheads="1"/>
              </p:cNvSpPr>
              <p:nvPr/>
            </p:nvSpPr>
            <p:spPr bwMode="auto">
              <a:xfrm>
                <a:off x="1352" y="1744"/>
                <a:ext cx="504" cy="168"/>
              </a:xfrm>
              <a:prstGeom prst="ellipse">
                <a:avLst/>
              </a:prstGeom>
              <a:noFill/>
              <a:ln w="28575">
                <a:solidFill>
                  <a:srgbClr val="FF0000"/>
                </a:solidFill>
                <a:miter lim="800000"/>
                <a:headEnd/>
                <a:tailEnd/>
              </a:ln>
              <a:effectLst/>
            </p:spPr>
            <p:txBody>
              <a:bodyPr wrap="none" anchor="ctr"/>
              <a:lstStyle/>
              <a:p>
                <a:endParaRPr lang="zh-TW" altLang="en-US"/>
              </a:p>
            </p:txBody>
          </p:sp>
        </p:grpSp>
        <p:sp>
          <p:nvSpPr>
            <p:cNvPr id="6154" name="Oval 10"/>
            <p:cNvSpPr>
              <a:spLocks noChangeArrowheads="1"/>
            </p:cNvSpPr>
            <p:nvPr/>
          </p:nvSpPr>
          <p:spPr bwMode="auto">
            <a:xfrm>
              <a:off x="1376" y="2088"/>
              <a:ext cx="440" cy="136"/>
            </a:xfrm>
            <a:prstGeom prst="ellipse">
              <a:avLst/>
            </a:prstGeom>
            <a:noFill/>
            <a:ln w="28575">
              <a:solidFill>
                <a:srgbClr val="FF0000"/>
              </a:solidFill>
              <a:miter lim="800000"/>
              <a:headEnd/>
              <a:tailEnd/>
            </a:ln>
            <a:effectLst/>
          </p:spPr>
          <p:txBody>
            <a:bodyPr wrap="none" anchor="ctr"/>
            <a:lstStyle/>
            <a:p>
              <a:endParaRPr lang="zh-TW" altLang="en-US"/>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 name="Rectangle 10"/>
          <p:cNvSpPr>
            <a:spLocks noGrp="1" noChangeArrowheads="1"/>
          </p:cNvSpPr>
          <p:nvPr>
            <p:ph type="title"/>
          </p:nvPr>
        </p:nvSpPr>
        <p:spPr>
          <a:xfrm>
            <a:off x="596900" y="317500"/>
            <a:ext cx="8242300" cy="914400"/>
          </a:xfrm>
          <a:noFill/>
          <a:ln/>
        </p:spPr>
        <p:txBody>
          <a:bodyPr/>
          <a:lstStyle/>
          <a:p>
            <a:r>
              <a:rPr lang="en-US" dirty="0"/>
              <a:t>Creating a </a:t>
            </a:r>
            <a:r>
              <a:rPr lang="en-US" dirty="0" err="1"/>
              <a:t>Userform</a:t>
            </a:r>
            <a:endParaRPr lang="en-US" altLang="zh-TW" dirty="0">
              <a:ea typeface="新細明體" charset="-120"/>
            </a:endParaRPr>
          </a:p>
        </p:txBody>
      </p:sp>
      <p:sp>
        <p:nvSpPr>
          <p:cNvPr id="7171" name="Rectangle 3"/>
          <p:cNvSpPr>
            <a:spLocks noGrp="1" noChangeArrowheads="1"/>
          </p:cNvSpPr>
          <p:nvPr>
            <p:ph idx="1"/>
          </p:nvPr>
        </p:nvSpPr>
        <p:spPr>
          <a:xfrm>
            <a:off x="533400" y="1079500"/>
            <a:ext cx="7772400" cy="2438400"/>
          </a:xfrm>
        </p:spPr>
        <p:txBody>
          <a:bodyPr>
            <a:normAutofit fontScale="92500" lnSpcReduction="10000"/>
          </a:bodyPr>
          <a:lstStyle/>
          <a:p>
            <a:r>
              <a:rPr lang="en-US" altLang="zh-TW" dirty="0">
                <a:ea typeface="新細明體" charset="-120"/>
              </a:rPr>
              <a:t>Example 1.2 (Cont’d)</a:t>
            </a:r>
          </a:p>
          <a:p>
            <a:pPr lvl="1"/>
            <a:r>
              <a:rPr lang="en-US" altLang="zh-TW" dirty="0">
                <a:ea typeface="新細明體" charset="-120"/>
              </a:rPr>
              <a:t>Running the </a:t>
            </a:r>
            <a:r>
              <a:rPr lang="en-US" altLang="zh-TW" dirty="0" err="1">
                <a:ea typeface="新細明體" charset="-120"/>
              </a:rPr>
              <a:t>Userform</a:t>
            </a:r>
            <a:endParaRPr lang="en-US" altLang="zh-TW" dirty="0">
              <a:ea typeface="新細明體" charset="-120"/>
            </a:endParaRPr>
          </a:p>
          <a:p>
            <a:pPr lvl="2"/>
            <a:r>
              <a:rPr lang="en-US" altLang="zh-TW" dirty="0">
                <a:ea typeface="新細明體" charset="-120"/>
              </a:rPr>
              <a:t>Running a </a:t>
            </a:r>
            <a:r>
              <a:rPr lang="en-US" altLang="zh-TW" dirty="0" err="1">
                <a:ea typeface="新細明體" charset="-120"/>
              </a:rPr>
              <a:t>Userform</a:t>
            </a:r>
            <a:r>
              <a:rPr lang="en-US" altLang="zh-TW" dirty="0">
                <a:ea typeface="新細明體" charset="-120"/>
              </a:rPr>
              <a:t> means seeing it display as it would in your application.</a:t>
            </a:r>
          </a:p>
          <a:p>
            <a:pPr lvl="2"/>
            <a:r>
              <a:rPr lang="en-US" altLang="zh-TW" dirty="0">
                <a:ea typeface="新細明體" charset="-120"/>
              </a:rPr>
              <a:t>Click the </a:t>
            </a:r>
            <a:r>
              <a:rPr lang="en-US" altLang="zh-TW" dirty="0" err="1">
                <a:ea typeface="新細明體" charset="-120"/>
              </a:rPr>
              <a:t>Userform</a:t>
            </a:r>
            <a:r>
              <a:rPr lang="en-US" altLang="zh-TW" dirty="0">
                <a:ea typeface="新細明體" charset="-120"/>
              </a:rPr>
              <a:t> to select it.</a:t>
            </a:r>
          </a:p>
          <a:p>
            <a:pPr lvl="2"/>
            <a:r>
              <a:rPr lang="en-US" altLang="zh-TW" dirty="0">
                <a:ea typeface="新細明體" charset="-120"/>
              </a:rPr>
              <a:t>Press </a:t>
            </a:r>
            <a:r>
              <a:rPr lang="en-US" altLang="zh-TW" b="1" dirty="0">
                <a:ea typeface="新細明體" charset="-120"/>
              </a:rPr>
              <a:t>F5</a:t>
            </a:r>
            <a:r>
              <a:rPr lang="en-US" altLang="zh-TW" dirty="0">
                <a:ea typeface="新細明體" charset="-120"/>
              </a:rPr>
              <a:t> or click the </a:t>
            </a:r>
            <a:r>
              <a:rPr lang="en-US" altLang="zh-TW" b="1" dirty="0">
                <a:ea typeface="新細明體" charset="-120"/>
              </a:rPr>
              <a:t>Run Sub </a:t>
            </a:r>
            <a:r>
              <a:rPr lang="en-US" altLang="zh-TW" dirty="0">
                <a:ea typeface="新細明體" charset="-120"/>
              </a:rPr>
              <a:t>button on the Toolbar.</a:t>
            </a:r>
          </a:p>
        </p:txBody>
      </p:sp>
      <p:sp>
        <p:nvSpPr>
          <p:cNvPr id="10" name="Slide Number Placeholder 5"/>
          <p:cNvSpPr>
            <a:spLocks noGrp="1"/>
          </p:cNvSpPr>
          <p:nvPr>
            <p:ph type="sldNum" sz="quarter" idx="11"/>
          </p:nvPr>
        </p:nvSpPr>
        <p:spPr>
          <a:xfrm>
            <a:off x="6553200" y="6356350"/>
            <a:ext cx="2133600" cy="365125"/>
          </a:xfrm>
        </p:spPr>
        <p:txBody>
          <a:bodyPr/>
          <a:lstStyle/>
          <a:p>
            <a:fld id="{E74EAC45-BA35-49D8-89E3-89689622F75E}" type="slidenum">
              <a:rPr lang="en-US" altLang="zh-TW"/>
              <a:pPr/>
              <a:t>29</a:t>
            </a:fld>
            <a:endParaRPr lang="en-US" altLang="zh-TW"/>
          </a:p>
        </p:txBody>
      </p:sp>
      <p:sp>
        <p:nvSpPr>
          <p:cNvPr id="7173" name="Rectangle 5"/>
          <p:cNvSpPr>
            <a:spLocks noChangeArrowheads="1"/>
          </p:cNvSpPr>
          <p:nvPr/>
        </p:nvSpPr>
        <p:spPr bwMode="auto">
          <a:xfrm>
            <a:off x="3314700" y="2228850"/>
            <a:ext cx="9144000" cy="0"/>
          </a:xfrm>
          <a:prstGeom prst="rect">
            <a:avLst/>
          </a:prstGeom>
          <a:noFill/>
          <a:ln w="9525">
            <a:noFill/>
            <a:miter lim="800000"/>
            <a:headEnd/>
            <a:tailEnd/>
          </a:ln>
          <a:effectLst/>
        </p:spPr>
        <p:txBody>
          <a:bodyPr>
            <a:spAutoFit/>
          </a:bodyPr>
          <a:lstStyle/>
          <a:p>
            <a:endParaRPr lang="zh-TW" altLang="en-US"/>
          </a:p>
        </p:txBody>
      </p:sp>
      <p:grpSp>
        <p:nvGrpSpPr>
          <p:cNvPr id="2" name="Group 1"/>
          <p:cNvGrpSpPr/>
          <p:nvPr/>
        </p:nvGrpSpPr>
        <p:grpSpPr>
          <a:xfrm>
            <a:off x="439736" y="3941218"/>
            <a:ext cx="7572987" cy="2482240"/>
            <a:chOff x="439736" y="3941218"/>
            <a:chExt cx="7572987" cy="248224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9736" y="4043795"/>
              <a:ext cx="3141663" cy="2379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2" name="Group 11"/>
            <p:cNvGrpSpPr/>
            <p:nvPr/>
          </p:nvGrpSpPr>
          <p:grpSpPr>
            <a:xfrm>
              <a:off x="3047999" y="3941218"/>
              <a:ext cx="4964724" cy="1302906"/>
              <a:chOff x="2362199" y="4810370"/>
              <a:chExt cx="4964724" cy="1302906"/>
            </a:xfrm>
          </p:grpSpPr>
          <p:sp>
            <p:nvSpPr>
              <p:cNvPr id="7174" name="Text Box 6"/>
              <p:cNvSpPr txBox="1">
                <a:spLocks noChangeArrowheads="1"/>
              </p:cNvSpPr>
              <p:nvPr/>
            </p:nvSpPr>
            <p:spPr bwMode="auto">
              <a:xfrm>
                <a:off x="3669323" y="4912947"/>
                <a:ext cx="3657600" cy="1200329"/>
              </a:xfrm>
              <a:prstGeom prst="rect">
                <a:avLst/>
              </a:prstGeom>
              <a:noFill/>
              <a:ln w="9525">
                <a:noFill/>
                <a:miter lim="800000"/>
                <a:headEnd/>
                <a:tailEnd/>
              </a:ln>
              <a:effectLst/>
            </p:spPr>
            <p:txBody>
              <a:bodyPr>
                <a:spAutoFit/>
              </a:bodyPr>
              <a:lstStyle/>
              <a:p>
                <a:pPr>
                  <a:spcBef>
                    <a:spcPct val="50000"/>
                  </a:spcBef>
                </a:pPr>
                <a:r>
                  <a:rPr lang="en-US" altLang="zh-TW" dirty="0">
                    <a:latin typeface="+mn-lt"/>
                    <a:ea typeface="新細明體" charset="-120"/>
                  </a:rPr>
                  <a:t>Click the close button (X) on the form's title bar to close the </a:t>
                </a:r>
                <a:r>
                  <a:rPr lang="en-US" altLang="zh-TW" dirty="0" err="1">
                    <a:latin typeface="+mn-lt"/>
                    <a:ea typeface="新細明體" charset="-120"/>
                  </a:rPr>
                  <a:t>Userform</a:t>
                </a:r>
                <a:r>
                  <a:rPr lang="en-US" altLang="zh-TW" dirty="0">
                    <a:latin typeface="+mn-lt"/>
                    <a:ea typeface="新細明體" charset="-120"/>
                  </a:rPr>
                  <a:t>.</a:t>
                </a:r>
              </a:p>
            </p:txBody>
          </p:sp>
          <p:sp>
            <p:nvSpPr>
              <p:cNvPr id="7175" name="Oval 7"/>
              <p:cNvSpPr>
                <a:spLocks noChangeArrowheads="1"/>
              </p:cNvSpPr>
              <p:nvPr/>
            </p:nvSpPr>
            <p:spPr bwMode="auto">
              <a:xfrm>
                <a:off x="2362199" y="4810370"/>
                <a:ext cx="533400" cy="381000"/>
              </a:xfrm>
              <a:prstGeom prst="ellipse">
                <a:avLst/>
              </a:prstGeom>
              <a:noFill/>
              <a:ln w="9525">
                <a:solidFill>
                  <a:srgbClr val="FF0000"/>
                </a:solidFill>
                <a:miter lim="800000"/>
                <a:headEnd/>
                <a:tailEnd/>
              </a:ln>
              <a:effectLst/>
            </p:spPr>
            <p:txBody>
              <a:bodyPr wrap="none" anchor="ctr"/>
              <a:lstStyle/>
              <a:p>
                <a:endParaRPr lang="zh-TW" altLang="en-US"/>
              </a:p>
            </p:txBody>
          </p:sp>
          <p:sp>
            <p:nvSpPr>
              <p:cNvPr id="7176" name="Line 8"/>
              <p:cNvSpPr>
                <a:spLocks noChangeShapeType="1"/>
              </p:cNvSpPr>
              <p:nvPr/>
            </p:nvSpPr>
            <p:spPr bwMode="auto">
              <a:xfrm flipH="1" flipV="1">
                <a:off x="2831121" y="4989147"/>
                <a:ext cx="838202" cy="413905"/>
              </a:xfrm>
              <a:prstGeom prst="line">
                <a:avLst/>
              </a:prstGeom>
              <a:noFill/>
              <a:ln w="9525">
                <a:solidFill>
                  <a:schemeClr val="tx1"/>
                </a:solidFill>
                <a:miter lim="800000"/>
                <a:headEnd/>
                <a:tailEnd type="triangle" w="med" len="med"/>
              </a:ln>
              <a:effectLst/>
            </p:spPr>
            <p:txBody>
              <a:bodyPr wrap="none"/>
              <a:lstStyle/>
              <a:p>
                <a:endParaRPr lang="zh-TW" altLang="en-US"/>
              </a:p>
            </p:txBody>
          </p:sp>
        </p:grpSp>
      </p:grpSp>
      <p:sp>
        <p:nvSpPr>
          <p:cNvPr id="14" name="Rectangle 3"/>
          <p:cNvSpPr txBox="1">
            <a:spLocks noChangeArrowheads="1"/>
          </p:cNvSpPr>
          <p:nvPr/>
        </p:nvSpPr>
        <p:spPr>
          <a:xfrm>
            <a:off x="3752360" y="5003072"/>
            <a:ext cx="4992077" cy="15727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TW" dirty="0">
              <a:solidFill>
                <a:srgbClr val="FF0000"/>
              </a:solidFill>
              <a:ea typeface="新細明體"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err="1"/>
              <a:t>Userform</a:t>
            </a:r>
            <a:endParaRPr lang="en-US" dirty="0"/>
          </a:p>
        </p:txBody>
      </p:sp>
      <p:sp>
        <p:nvSpPr>
          <p:cNvPr id="3" name="Content Placeholder 2"/>
          <p:cNvSpPr>
            <a:spLocks noGrp="1"/>
          </p:cNvSpPr>
          <p:nvPr>
            <p:ph idx="1"/>
          </p:nvPr>
        </p:nvSpPr>
        <p:spPr>
          <a:xfrm>
            <a:off x="298938" y="1389185"/>
            <a:ext cx="8527562" cy="5186207"/>
          </a:xfrm>
        </p:spPr>
        <p:txBody>
          <a:bodyPr>
            <a:normAutofit fontScale="92500"/>
          </a:bodyPr>
          <a:lstStyle/>
          <a:p>
            <a:r>
              <a:rPr lang="en-US" altLang="zh-TW" dirty="0">
                <a:ea typeface="新細明體" charset="-120"/>
              </a:rPr>
              <a:t>Example 1.2 (Cont’d)</a:t>
            </a:r>
          </a:p>
          <a:p>
            <a:pPr lvl="1"/>
            <a:r>
              <a:rPr lang="en-US" altLang="zh-TW" dirty="0">
                <a:ea typeface="新細明體" charset="-120"/>
              </a:rPr>
              <a:t>Saving the application</a:t>
            </a:r>
          </a:p>
          <a:p>
            <a:pPr lvl="2"/>
            <a:r>
              <a:rPr lang="en-US" altLang="zh-TW" dirty="0">
                <a:ea typeface="新細明體" charset="-120"/>
              </a:rPr>
              <a:t>Save the workbook as CityU1.xlsm. </a:t>
            </a:r>
          </a:p>
          <a:p>
            <a:pPr lvl="3"/>
            <a:r>
              <a:rPr lang="en-US" altLang="zh-TW" dirty="0">
                <a:ea typeface="新細明體" charset="-120"/>
              </a:rPr>
              <a:t>All </a:t>
            </a:r>
            <a:r>
              <a:rPr lang="en-US" altLang="zh-TW" dirty="0" err="1">
                <a:ea typeface="新細明體" charset="-120"/>
              </a:rPr>
              <a:t>Userforms</a:t>
            </a:r>
            <a:r>
              <a:rPr lang="en-US" altLang="zh-TW" dirty="0">
                <a:ea typeface="新細明體" charset="-120"/>
              </a:rPr>
              <a:t> and macros will be saved with the workbook automatically.</a:t>
            </a:r>
          </a:p>
          <a:p>
            <a:pPr lvl="2"/>
            <a:r>
              <a:rPr lang="en-US" altLang="zh-TW" dirty="0">
                <a:solidFill>
                  <a:srgbClr val="FF0000"/>
                </a:solidFill>
                <a:ea typeface="新細明體" charset="-120"/>
              </a:rPr>
              <a:t>A workbook with </a:t>
            </a:r>
            <a:r>
              <a:rPr lang="en-US" altLang="zh-TW" dirty="0" err="1">
                <a:solidFill>
                  <a:srgbClr val="FF0000"/>
                </a:solidFill>
                <a:ea typeface="新細明體" charset="-120"/>
              </a:rPr>
              <a:t>Userforms</a:t>
            </a:r>
            <a:r>
              <a:rPr lang="en-US" altLang="zh-TW" dirty="0">
                <a:solidFill>
                  <a:srgbClr val="FF0000"/>
                </a:solidFill>
                <a:ea typeface="新細明體" charset="-120"/>
              </a:rPr>
              <a:t> or macros must be saved in the format of “Excel Macro-Enabled Workbook”, or else all </a:t>
            </a:r>
            <a:r>
              <a:rPr lang="en-US" altLang="zh-TW" dirty="0" err="1">
                <a:solidFill>
                  <a:srgbClr val="FF0000"/>
                </a:solidFill>
                <a:ea typeface="新細明體" charset="-120"/>
              </a:rPr>
              <a:t>Userforms</a:t>
            </a:r>
            <a:r>
              <a:rPr lang="en-US" altLang="zh-TW" dirty="0">
                <a:solidFill>
                  <a:srgbClr val="FF0000"/>
                </a:solidFill>
                <a:ea typeface="新細明體" charset="-120"/>
              </a:rPr>
              <a:t> and macros will be erased by the system.</a:t>
            </a:r>
          </a:p>
          <a:p>
            <a:pPr lvl="1"/>
            <a:r>
              <a:rPr lang="en-US" altLang="zh-TW" dirty="0"/>
              <a:t>Opening the workbook that contains macros</a:t>
            </a:r>
          </a:p>
          <a:p>
            <a:pPr lvl="2"/>
            <a:r>
              <a:rPr lang="en-US" altLang="zh-TW" dirty="0"/>
              <a:t>By default, all macros are disabled unless you have changed the security level to Minimum (not recommended).</a:t>
            </a:r>
          </a:p>
          <a:p>
            <a:pPr lvl="2"/>
            <a:r>
              <a:rPr lang="en-US" altLang="zh-TW" dirty="0"/>
              <a:t>Click the Enable Content in Security Warning to enable the running of attached macros.</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30</a:t>
            </a:fld>
            <a:endParaRPr lang="en-US" altLang="zh-TW"/>
          </a:p>
        </p:txBody>
      </p:sp>
    </p:spTree>
    <p:extLst>
      <p:ext uri="{BB962C8B-B14F-4D97-AF65-F5344CB8AC3E}">
        <p14:creationId xmlns:p14="http://schemas.microsoft.com/office/powerpoint/2010/main" val="1470951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184639" y="1230923"/>
            <a:ext cx="8748346" cy="5227027"/>
          </a:xfrm>
        </p:spPr>
        <p:txBody>
          <a:bodyPr>
            <a:normAutofit fontScale="77500" lnSpcReduction="20000"/>
          </a:bodyPr>
          <a:lstStyle/>
          <a:p>
            <a:r>
              <a:rPr lang="en-US" altLang="zh-TW" dirty="0" err="1">
                <a:ea typeface="新細明體" charset="-120"/>
              </a:rPr>
              <a:t>Userform</a:t>
            </a:r>
            <a:r>
              <a:rPr lang="en-US" altLang="zh-TW" dirty="0">
                <a:ea typeface="新細明體" charset="-120"/>
              </a:rPr>
              <a:t> controls</a:t>
            </a:r>
          </a:p>
          <a:p>
            <a:pPr lvl="1"/>
            <a:r>
              <a:rPr lang="en-US" altLang="zh-TW" dirty="0">
                <a:ea typeface="新細明體" charset="-120"/>
              </a:rPr>
              <a:t>Controls (also called ActiveX Controls) are the elements of a </a:t>
            </a:r>
            <a:r>
              <a:rPr lang="en-US" altLang="zh-TW" dirty="0" err="1">
                <a:ea typeface="新細明體" charset="-120"/>
              </a:rPr>
              <a:t>Userform</a:t>
            </a:r>
            <a:r>
              <a:rPr lang="en-US" altLang="zh-TW" dirty="0">
                <a:ea typeface="新細明體" charset="-120"/>
              </a:rPr>
              <a:t> (or dialogue box) that enable the user to interact with the application at run time.</a:t>
            </a:r>
          </a:p>
          <a:p>
            <a:pPr lvl="1"/>
            <a:r>
              <a:rPr lang="en-US" altLang="zh-TW" dirty="0" err="1">
                <a:ea typeface="新細明體" charset="-120"/>
              </a:rPr>
              <a:t>Userform</a:t>
            </a:r>
            <a:r>
              <a:rPr lang="en-US" altLang="zh-TW" dirty="0">
                <a:ea typeface="新細明體" charset="-120"/>
              </a:rPr>
              <a:t> object can be considered as a control by itself. It is mainly used to contain other controls.</a:t>
            </a:r>
          </a:p>
          <a:p>
            <a:pPr lvl="1"/>
            <a:r>
              <a:rPr lang="en-US" altLang="zh-TW" dirty="0">
                <a:ea typeface="新細明體" charset="-120"/>
              </a:rPr>
              <a:t>Every type of control (or object) comes with a set of properties, methods, and events.</a:t>
            </a:r>
          </a:p>
          <a:p>
            <a:pPr lvl="2"/>
            <a:r>
              <a:rPr lang="en-US" altLang="zh-TW" dirty="0">
                <a:ea typeface="新細明體" charset="-120"/>
              </a:rPr>
              <a:t>Properties can be set at program design time or run time. It allows you to manipulate the appearance (such as size, or </a:t>
            </a:r>
            <a:r>
              <a:rPr lang="en-US" altLang="zh-TW" dirty="0" err="1">
                <a:ea typeface="新細明體" charset="-120"/>
              </a:rPr>
              <a:t>colour</a:t>
            </a:r>
            <a:r>
              <a:rPr lang="en-US" altLang="zh-TW" dirty="0">
                <a:ea typeface="新細明體" charset="-120"/>
              </a:rPr>
              <a:t> etc.), and the features (such as visible or not, or enable or not etc.) of a control.</a:t>
            </a:r>
          </a:p>
          <a:p>
            <a:pPr lvl="2"/>
            <a:r>
              <a:rPr lang="en-US" altLang="zh-TW" dirty="0">
                <a:ea typeface="新細明體" charset="-120"/>
              </a:rPr>
              <a:t>Methods are the actions that a control can perform (such as coping, deleting, or selecting).</a:t>
            </a:r>
          </a:p>
          <a:p>
            <a:pPr lvl="2"/>
            <a:r>
              <a:rPr lang="en-US" altLang="zh-TW" dirty="0">
                <a:ea typeface="新細明體" charset="-120"/>
              </a:rPr>
              <a:t>The action applied to a control by is called an event. For example, when a </a:t>
            </a:r>
            <a:r>
              <a:rPr lang="en-US" altLang="zh-TW" dirty="0" err="1">
                <a:ea typeface="新細明體" charset="-120"/>
              </a:rPr>
              <a:t>CommandButton</a:t>
            </a:r>
            <a:r>
              <a:rPr lang="en-US" altLang="zh-TW" dirty="0">
                <a:ea typeface="新細明體" charset="-120"/>
              </a:rPr>
              <a:t> control is clicked, the click triggers the Click event of the control.</a:t>
            </a:r>
          </a:p>
          <a:p>
            <a:pPr lvl="3"/>
            <a:r>
              <a:rPr lang="en-US" altLang="zh-TW" dirty="0">
                <a:ea typeface="新細明體" charset="-120"/>
              </a:rPr>
              <a:t>A triggered event will cause the system to run a predefined program. It is called an event procedure.</a:t>
            </a:r>
          </a:p>
        </p:txBody>
      </p:sp>
      <p:sp>
        <p:nvSpPr>
          <p:cNvPr id="4" name="Slide Number Placeholder 5"/>
          <p:cNvSpPr>
            <a:spLocks noGrp="1"/>
          </p:cNvSpPr>
          <p:nvPr>
            <p:ph type="sldNum" sz="quarter" idx="11"/>
          </p:nvPr>
        </p:nvSpPr>
        <p:spPr>
          <a:xfrm>
            <a:off x="6553200" y="6356350"/>
            <a:ext cx="2133600" cy="365125"/>
          </a:xfrm>
        </p:spPr>
        <p:txBody>
          <a:bodyPr/>
          <a:lstStyle/>
          <a:p>
            <a:fld id="{69FC60CF-AA71-40F9-9F01-63E9CC798895}" type="slidenum">
              <a:rPr lang="en-US" altLang="zh-TW"/>
              <a:pPr/>
              <a:t>31</a:t>
            </a:fld>
            <a:endParaRPr lang="en-US" altLang="zh-TW"/>
          </a:p>
        </p:txBody>
      </p:sp>
      <p:sp>
        <p:nvSpPr>
          <p:cNvPr id="8196" name="Rectangle 4"/>
          <p:cNvSpPr>
            <a:spLocks noChangeArrowheads="1"/>
          </p:cNvSpPr>
          <p:nvPr/>
        </p:nvSpPr>
        <p:spPr bwMode="auto">
          <a:xfrm>
            <a:off x="622300" y="508000"/>
            <a:ext cx="8242300" cy="914400"/>
          </a:xfrm>
          <a:prstGeom prst="rect">
            <a:avLst/>
          </a:prstGeom>
          <a:noFill/>
          <a:ln w="9525">
            <a:noFill/>
            <a:miter lim="800000"/>
            <a:headEnd/>
            <a:tailEnd/>
          </a:ln>
          <a:effectLst/>
        </p:spPr>
        <p:txBody>
          <a:bodyPr anchor="b"/>
          <a:lstStyle/>
          <a:p>
            <a:pPr algn="ctr"/>
            <a:endParaRPr lang="en-US" altLang="zh-TW" sz="3600" dirty="0">
              <a:ea typeface="新細明體" charset="-120"/>
            </a:endParaRPr>
          </a:p>
        </p:txBody>
      </p:sp>
      <p:sp>
        <p:nvSpPr>
          <p:cNvPr id="5" name="Rectangle 10"/>
          <p:cNvSpPr>
            <a:spLocks noGrp="1" noChangeArrowheads="1"/>
          </p:cNvSpPr>
          <p:nvPr>
            <p:ph type="title"/>
          </p:nvPr>
        </p:nvSpPr>
        <p:spPr>
          <a:xfrm>
            <a:off x="596900" y="317500"/>
            <a:ext cx="8242300" cy="914400"/>
          </a:xfrm>
          <a:noFill/>
          <a:ln/>
        </p:spPr>
        <p:txBody>
          <a:bodyPr/>
          <a:lstStyle/>
          <a:p>
            <a:r>
              <a:rPr lang="en-US" dirty="0"/>
              <a:t>Creating a </a:t>
            </a:r>
            <a:r>
              <a:rPr lang="en-US" dirty="0" err="1"/>
              <a:t>Userform</a:t>
            </a:r>
            <a:endParaRPr lang="en-US" altLang="zh-TW" dirty="0">
              <a:ea typeface="新細明體"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4" name="Rectangle 18"/>
          <p:cNvSpPr>
            <a:spLocks noGrp="1" noChangeArrowheads="1"/>
          </p:cNvSpPr>
          <p:nvPr>
            <p:ph type="title"/>
          </p:nvPr>
        </p:nvSpPr>
        <p:spPr>
          <a:xfrm>
            <a:off x="622300" y="240323"/>
            <a:ext cx="8242300" cy="914400"/>
          </a:xfrm>
          <a:noFill/>
          <a:ln/>
        </p:spPr>
        <p:txBody>
          <a:bodyPr/>
          <a:lstStyle/>
          <a:p>
            <a:r>
              <a:rPr lang="en-US" dirty="0"/>
              <a:t>Creating a </a:t>
            </a:r>
            <a:r>
              <a:rPr lang="en-US" dirty="0" err="1"/>
              <a:t>Userform</a:t>
            </a:r>
            <a:endParaRPr lang="en-US" altLang="zh-TW" dirty="0">
              <a:ea typeface="新細明體" charset="-120"/>
            </a:endParaRPr>
          </a:p>
        </p:txBody>
      </p:sp>
      <p:sp>
        <p:nvSpPr>
          <p:cNvPr id="9219" name="Rectangle 3"/>
          <p:cNvSpPr>
            <a:spLocks noGrp="1" noChangeArrowheads="1"/>
          </p:cNvSpPr>
          <p:nvPr>
            <p:ph idx="1"/>
          </p:nvPr>
        </p:nvSpPr>
        <p:spPr>
          <a:xfrm>
            <a:off x="219808" y="1081454"/>
            <a:ext cx="8528538" cy="1826846"/>
          </a:xfrm>
        </p:spPr>
        <p:txBody>
          <a:bodyPr/>
          <a:lstStyle/>
          <a:p>
            <a:pPr>
              <a:lnSpc>
                <a:spcPct val="90000"/>
              </a:lnSpc>
            </a:pPr>
            <a:r>
              <a:rPr lang="en-US" altLang="zh-TW" dirty="0" err="1">
                <a:ea typeface="新細明體" charset="-120"/>
              </a:rPr>
              <a:t>Userform</a:t>
            </a:r>
            <a:r>
              <a:rPr lang="en-US" altLang="zh-TW" dirty="0">
                <a:ea typeface="新細明體" charset="-120"/>
              </a:rPr>
              <a:t> controls</a:t>
            </a:r>
          </a:p>
          <a:p>
            <a:pPr lvl="1">
              <a:lnSpc>
                <a:spcPct val="90000"/>
              </a:lnSpc>
            </a:pPr>
            <a:r>
              <a:rPr lang="en-US" altLang="zh-TW" dirty="0">
                <a:ea typeface="新細明體" charset="-120"/>
              </a:rPr>
              <a:t>If the </a:t>
            </a:r>
            <a:r>
              <a:rPr lang="en-US" altLang="zh-TW" b="1" dirty="0">
                <a:ea typeface="新細明體" charset="-120"/>
              </a:rPr>
              <a:t>Toolbox</a:t>
            </a:r>
            <a:r>
              <a:rPr lang="en-US" altLang="zh-TW" dirty="0">
                <a:ea typeface="新細明體" charset="-120"/>
              </a:rPr>
              <a:t> is not displayed, select </a:t>
            </a:r>
            <a:r>
              <a:rPr lang="en-US" altLang="zh-TW" b="1" dirty="0">
                <a:ea typeface="新細明體" charset="-120"/>
              </a:rPr>
              <a:t>View</a:t>
            </a:r>
            <a:r>
              <a:rPr lang="en-US" altLang="zh-TW" dirty="0">
                <a:ea typeface="新細明體" charset="-120"/>
              </a:rPr>
              <a:t> | </a:t>
            </a:r>
            <a:r>
              <a:rPr lang="en-US" altLang="zh-TW" b="1" dirty="0">
                <a:ea typeface="新細明體" charset="-120"/>
              </a:rPr>
              <a:t>Toolbox</a:t>
            </a:r>
            <a:r>
              <a:rPr lang="en-US" altLang="zh-TW" dirty="0">
                <a:ea typeface="新細明體" charset="-120"/>
              </a:rPr>
              <a:t>.</a:t>
            </a:r>
          </a:p>
        </p:txBody>
      </p:sp>
      <p:sp>
        <p:nvSpPr>
          <p:cNvPr id="9" name="Slide Number Placeholder 5"/>
          <p:cNvSpPr>
            <a:spLocks noGrp="1"/>
          </p:cNvSpPr>
          <p:nvPr>
            <p:ph type="sldNum" sz="quarter" idx="11"/>
          </p:nvPr>
        </p:nvSpPr>
        <p:spPr>
          <a:xfrm>
            <a:off x="6553200" y="6356350"/>
            <a:ext cx="2133600" cy="365125"/>
          </a:xfrm>
        </p:spPr>
        <p:txBody>
          <a:bodyPr/>
          <a:lstStyle/>
          <a:p>
            <a:fld id="{6A9D27C1-659D-43DD-B4FC-27F01E2072A6}" type="slidenum">
              <a:rPr lang="en-US" altLang="zh-TW"/>
              <a:pPr/>
              <a:t>32</a:t>
            </a:fld>
            <a:endParaRPr lang="en-US" altLang="zh-TW"/>
          </a:p>
        </p:txBody>
      </p:sp>
      <p:sp>
        <p:nvSpPr>
          <p:cNvPr id="9221" name="Rectangle 5"/>
          <p:cNvSpPr>
            <a:spLocks noChangeArrowheads="1"/>
          </p:cNvSpPr>
          <p:nvPr/>
        </p:nvSpPr>
        <p:spPr bwMode="auto">
          <a:xfrm>
            <a:off x="4171950" y="2919413"/>
            <a:ext cx="9144000" cy="0"/>
          </a:xfrm>
          <a:prstGeom prst="rect">
            <a:avLst/>
          </a:prstGeom>
          <a:noFill/>
          <a:ln w="9525">
            <a:noFill/>
            <a:miter lim="800000"/>
            <a:headEnd/>
            <a:tailEnd/>
          </a:ln>
          <a:effectLst/>
        </p:spPr>
        <p:txBody>
          <a:bodyPr>
            <a:spAutoFit/>
          </a:bodyPr>
          <a:lstStyle/>
          <a:p>
            <a:endParaRPr lang="zh-TW" altLang="en-US"/>
          </a:p>
        </p:txBody>
      </p:sp>
      <p:sp>
        <p:nvSpPr>
          <p:cNvPr id="9227" name="Rectangle 11"/>
          <p:cNvSpPr>
            <a:spLocks noChangeArrowheads="1"/>
          </p:cNvSpPr>
          <p:nvPr/>
        </p:nvSpPr>
        <p:spPr bwMode="auto">
          <a:xfrm>
            <a:off x="4343400" y="2747963"/>
            <a:ext cx="9144000" cy="0"/>
          </a:xfrm>
          <a:prstGeom prst="rect">
            <a:avLst/>
          </a:prstGeom>
          <a:noFill/>
          <a:ln w="9525">
            <a:noFill/>
            <a:miter lim="800000"/>
            <a:headEnd/>
            <a:tailEnd/>
          </a:ln>
          <a:effectLst/>
        </p:spPr>
        <p:txBody>
          <a:bodyPr>
            <a:spAutoFit/>
          </a:bodyPr>
          <a:lstStyle/>
          <a:p>
            <a:endParaRPr lang="zh-TW" altLang="en-US"/>
          </a:p>
        </p:txBody>
      </p:sp>
      <p:pic>
        <p:nvPicPr>
          <p:cNvPr id="9226"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733800" y="2743200"/>
            <a:ext cx="1733550" cy="3733800"/>
          </a:xfrm>
          <a:prstGeom prst="rect">
            <a:avLst/>
          </a:prstGeom>
          <a:noFill/>
        </p:spPr>
      </p:pic>
      <p:sp>
        <p:nvSpPr>
          <p:cNvPr id="9228" name="Text Box 12"/>
          <p:cNvSpPr txBox="1">
            <a:spLocks noChangeArrowheads="1"/>
          </p:cNvSpPr>
          <p:nvPr/>
        </p:nvSpPr>
        <p:spPr bwMode="auto">
          <a:xfrm>
            <a:off x="1447800" y="3657600"/>
            <a:ext cx="2209800" cy="2677656"/>
          </a:xfrm>
          <a:prstGeom prst="rect">
            <a:avLst/>
          </a:prstGeom>
          <a:noFill/>
          <a:ln w="9525">
            <a:noFill/>
            <a:miter lim="800000"/>
            <a:headEnd/>
            <a:tailEnd/>
          </a:ln>
          <a:effectLst/>
        </p:spPr>
        <p:txBody>
          <a:bodyPr>
            <a:spAutoFit/>
          </a:bodyPr>
          <a:lstStyle/>
          <a:p>
            <a:pPr algn="r"/>
            <a:r>
              <a:rPr lang="en-US" altLang="zh-TW" dirty="0">
                <a:ea typeface="新細明體" charset="-120"/>
              </a:rPr>
              <a:t>Textbox</a:t>
            </a:r>
          </a:p>
          <a:p>
            <a:pPr algn="r"/>
            <a:r>
              <a:rPr lang="en-US" altLang="zh-TW" dirty="0" err="1">
                <a:ea typeface="新細明體" charset="-120"/>
              </a:rPr>
              <a:t>Listbox</a:t>
            </a:r>
            <a:endParaRPr lang="en-US" altLang="zh-TW" dirty="0">
              <a:ea typeface="新細明體" charset="-120"/>
            </a:endParaRPr>
          </a:p>
          <a:p>
            <a:pPr algn="r"/>
            <a:r>
              <a:rPr lang="en-US" altLang="zh-TW" dirty="0" err="1">
                <a:ea typeface="新細明體" charset="-120"/>
              </a:rPr>
              <a:t>Optionbutton</a:t>
            </a:r>
            <a:endParaRPr lang="en-US" altLang="zh-TW" dirty="0">
              <a:ea typeface="新細明體" charset="-120"/>
            </a:endParaRPr>
          </a:p>
          <a:p>
            <a:pPr algn="r"/>
            <a:r>
              <a:rPr lang="en-US" altLang="zh-TW" dirty="0">
                <a:ea typeface="新細明體" charset="-120"/>
              </a:rPr>
              <a:t>Frame</a:t>
            </a:r>
          </a:p>
          <a:p>
            <a:pPr algn="r"/>
            <a:r>
              <a:rPr lang="en-US" altLang="zh-TW" dirty="0" err="1">
                <a:ea typeface="新細明體" charset="-120"/>
              </a:rPr>
              <a:t>Tabstrip</a:t>
            </a:r>
            <a:endParaRPr lang="en-US" altLang="zh-TW" dirty="0">
              <a:ea typeface="新細明體" charset="-120"/>
            </a:endParaRPr>
          </a:p>
          <a:p>
            <a:pPr algn="r"/>
            <a:r>
              <a:rPr lang="en-US" altLang="zh-TW" dirty="0">
                <a:ea typeface="新細明體" charset="-120"/>
              </a:rPr>
              <a:t>Scrollbar</a:t>
            </a:r>
          </a:p>
          <a:p>
            <a:pPr algn="r"/>
            <a:r>
              <a:rPr lang="en-US" altLang="zh-TW" dirty="0">
                <a:ea typeface="新細明體" charset="-120"/>
              </a:rPr>
              <a:t>Image</a:t>
            </a:r>
          </a:p>
        </p:txBody>
      </p:sp>
      <p:sp>
        <p:nvSpPr>
          <p:cNvPr id="9230" name="Text Box 14"/>
          <p:cNvSpPr txBox="1">
            <a:spLocks noChangeArrowheads="1"/>
          </p:cNvSpPr>
          <p:nvPr/>
        </p:nvSpPr>
        <p:spPr bwMode="auto">
          <a:xfrm>
            <a:off x="5486400" y="3276600"/>
            <a:ext cx="2362200" cy="3046988"/>
          </a:xfrm>
          <a:prstGeom prst="rect">
            <a:avLst/>
          </a:prstGeom>
          <a:noFill/>
          <a:ln w="9525">
            <a:noFill/>
            <a:miter lim="800000"/>
            <a:headEnd/>
            <a:tailEnd/>
          </a:ln>
          <a:effectLst/>
        </p:spPr>
        <p:txBody>
          <a:bodyPr>
            <a:spAutoFit/>
          </a:bodyPr>
          <a:lstStyle/>
          <a:p>
            <a:r>
              <a:rPr lang="en-US" altLang="zh-TW" dirty="0">
                <a:ea typeface="新細明體" charset="-120"/>
              </a:rPr>
              <a:t>Label (or text)</a:t>
            </a:r>
          </a:p>
          <a:p>
            <a:r>
              <a:rPr lang="en-US" altLang="zh-TW" dirty="0" err="1">
                <a:ea typeface="新細明體" charset="-120"/>
              </a:rPr>
              <a:t>Combobox</a:t>
            </a:r>
            <a:endParaRPr lang="en-US" altLang="zh-TW" dirty="0">
              <a:ea typeface="新細明體" charset="-120"/>
            </a:endParaRPr>
          </a:p>
          <a:p>
            <a:r>
              <a:rPr lang="en-US" altLang="zh-TW" dirty="0">
                <a:ea typeface="新細明體" charset="-120"/>
              </a:rPr>
              <a:t>Checkbox</a:t>
            </a:r>
          </a:p>
          <a:p>
            <a:r>
              <a:rPr lang="en-US" altLang="zh-TW" dirty="0" err="1">
                <a:ea typeface="新細明體" charset="-120"/>
              </a:rPr>
              <a:t>Togglebutton</a:t>
            </a:r>
            <a:endParaRPr lang="en-US" altLang="zh-TW" dirty="0">
              <a:ea typeface="新細明體" charset="-120"/>
            </a:endParaRPr>
          </a:p>
          <a:p>
            <a:r>
              <a:rPr lang="en-US" altLang="zh-TW" dirty="0" err="1">
                <a:ea typeface="新細明體" charset="-120"/>
              </a:rPr>
              <a:t>Commandbutton</a:t>
            </a:r>
            <a:endParaRPr lang="en-US" altLang="zh-TW" dirty="0">
              <a:ea typeface="新細明體" charset="-120"/>
            </a:endParaRPr>
          </a:p>
          <a:p>
            <a:r>
              <a:rPr lang="en-US" altLang="zh-TW" dirty="0">
                <a:ea typeface="新細明體" charset="-120"/>
              </a:rPr>
              <a:t>Multipage</a:t>
            </a:r>
          </a:p>
          <a:p>
            <a:r>
              <a:rPr lang="en-US" altLang="zh-TW" dirty="0" err="1">
                <a:ea typeface="新細明體" charset="-120"/>
              </a:rPr>
              <a:t>Spinbutton</a:t>
            </a:r>
            <a:endParaRPr lang="en-US" altLang="zh-TW" dirty="0">
              <a:ea typeface="新細明體" charset="-120"/>
            </a:endParaRPr>
          </a:p>
          <a:p>
            <a:r>
              <a:rPr lang="en-US" altLang="zh-TW" dirty="0" err="1">
                <a:ea typeface="新細明體" charset="-120"/>
              </a:rPr>
              <a:t>Refedit</a:t>
            </a:r>
            <a:endParaRPr lang="en-US" altLang="zh-TW" dirty="0">
              <a:ea typeface="新細明體"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Label Control</a:t>
            </a:r>
          </a:p>
        </p:txBody>
      </p:sp>
      <p:sp>
        <p:nvSpPr>
          <p:cNvPr id="3" name="Content Placeholder 2"/>
          <p:cNvSpPr>
            <a:spLocks noGrp="1"/>
          </p:cNvSpPr>
          <p:nvPr>
            <p:ph idx="1"/>
          </p:nvPr>
        </p:nvSpPr>
        <p:spPr>
          <a:xfrm>
            <a:off x="298938" y="1389186"/>
            <a:ext cx="8563708" cy="5024314"/>
          </a:xfrm>
        </p:spPr>
        <p:txBody>
          <a:bodyPr>
            <a:normAutofit lnSpcReduction="10000"/>
          </a:bodyPr>
          <a:lstStyle/>
          <a:p>
            <a:r>
              <a:rPr lang="en-US" dirty="0"/>
              <a:t>Label control is used to display text at run time. The user cannot edit the text while the application is running.</a:t>
            </a:r>
          </a:p>
          <a:p>
            <a:pPr lvl="1"/>
            <a:r>
              <a:rPr lang="en-US" altLang="zh-TW" dirty="0">
                <a:ea typeface="新細明體" charset="-120"/>
              </a:rPr>
              <a:t>Example 1.3. Open workbook CityU1.xlsm and go to the editor window of frmEx1.</a:t>
            </a:r>
          </a:p>
          <a:p>
            <a:pPr lvl="2"/>
            <a:r>
              <a:rPr lang="en-US" altLang="zh-TW" dirty="0">
                <a:ea typeface="新細明體" charset="-120"/>
              </a:rPr>
              <a:t>Click and drag a</a:t>
            </a:r>
            <a:r>
              <a:rPr lang="en-US" altLang="zh-TW" b="1" dirty="0">
                <a:ea typeface="新細明體" charset="-120"/>
              </a:rPr>
              <a:t> </a:t>
            </a:r>
            <a:r>
              <a:rPr lang="en-US" altLang="zh-TW" dirty="0">
                <a:ea typeface="新細明體" charset="-120"/>
              </a:rPr>
              <a:t>Label control from the toolbox to the bottom of the form frmEx1.</a:t>
            </a:r>
          </a:p>
          <a:p>
            <a:pPr lvl="2"/>
            <a:r>
              <a:rPr lang="en-US" altLang="zh-TW" dirty="0">
                <a:ea typeface="新細明體" charset="-120"/>
              </a:rPr>
              <a:t>In the Properties list of the Label control:</a:t>
            </a:r>
          </a:p>
          <a:p>
            <a:pPr lvl="3"/>
            <a:r>
              <a:rPr lang="en-US" altLang="zh-TW" dirty="0">
                <a:ea typeface="新細明體" charset="-120"/>
              </a:rPr>
              <a:t>Click ‘(Name)’. Type “</a:t>
            </a:r>
            <a:r>
              <a:rPr lang="en-US" altLang="zh-TW" dirty="0" err="1">
                <a:ea typeface="新細明體" charset="-120"/>
              </a:rPr>
              <a:t>lblName</a:t>
            </a:r>
            <a:r>
              <a:rPr lang="en-US" altLang="zh-TW" dirty="0">
                <a:ea typeface="新細明體" charset="-120"/>
              </a:rPr>
              <a:t>” in the Setting box.</a:t>
            </a:r>
          </a:p>
          <a:p>
            <a:pPr lvl="3"/>
            <a:r>
              <a:rPr lang="en-US" altLang="zh-TW" dirty="0">
                <a:ea typeface="新細明體" charset="-120"/>
              </a:rPr>
              <a:t>Click ‘Caption’. Type “City University of Hong Kong” in the Setting box.</a:t>
            </a:r>
          </a:p>
          <a:p>
            <a:pPr lvl="3"/>
            <a:r>
              <a:rPr lang="en-US" altLang="zh-TW" dirty="0">
                <a:ea typeface="新細明體" charset="-120"/>
              </a:rPr>
              <a:t>Click ‘</a:t>
            </a:r>
            <a:r>
              <a:rPr lang="en-US" altLang="zh-TW" dirty="0" err="1">
                <a:ea typeface="新細明體" charset="-120"/>
              </a:rPr>
              <a:t>Autosize</a:t>
            </a:r>
            <a:r>
              <a:rPr lang="en-US" altLang="zh-TW" dirty="0">
                <a:ea typeface="新細明體" charset="-120"/>
              </a:rPr>
              <a:t>’. Select True from the drop list so the system automatically sizes the </a:t>
            </a:r>
            <a:r>
              <a:rPr lang="en-US" altLang="zh-TW" dirty="0" err="1">
                <a:ea typeface="新細明體" charset="-120"/>
              </a:rPr>
              <a:t>lblName</a:t>
            </a:r>
            <a:r>
              <a:rPr lang="en-US" altLang="zh-TW" dirty="0">
                <a:ea typeface="新細明體" charset="-120"/>
              </a:rPr>
              <a:t> control to fit its current contents.</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33</a:t>
            </a:fld>
            <a:endParaRPr lang="en-US" altLang="zh-TW"/>
          </a:p>
        </p:txBody>
      </p:sp>
    </p:spTree>
    <p:extLst>
      <p:ext uri="{BB962C8B-B14F-4D97-AF65-F5344CB8AC3E}">
        <p14:creationId xmlns:p14="http://schemas.microsoft.com/office/powerpoint/2010/main" val="1796868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Label Control</a:t>
            </a:r>
          </a:p>
        </p:txBody>
      </p:sp>
      <p:sp>
        <p:nvSpPr>
          <p:cNvPr id="3" name="Content Placeholder 2"/>
          <p:cNvSpPr>
            <a:spLocks noGrp="1"/>
          </p:cNvSpPr>
          <p:nvPr>
            <p:ph idx="1"/>
          </p:nvPr>
        </p:nvSpPr>
        <p:spPr>
          <a:xfrm>
            <a:off x="298938" y="1219200"/>
            <a:ext cx="8563708" cy="4906964"/>
          </a:xfrm>
        </p:spPr>
        <p:txBody>
          <a:bodyPr/>
          <a:lstStyle/>
          <a:p>
            <a:r>
              <a:rPr lang="en-US" dirty="0"/>
              <a:t>Example 1.3 (Cont’d)</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34</a:t>
            </a:fld>
            <a:endParaRPr lang="en-US" altLang="zh-TW"/>
          </a:p>
        </p:txBody>
      </p:sp>
      <p:grpSp>
        <p:nvGrpSpPr>
          <p:cNvPr id="6" name="Group 5"/>
          <p:cNvGrpSpPr/>
          <p:nvPr/>
        </p:nvGrpSpPr>
        <p:grpSpPr>
          <a:xfrm>
            <a:off x="1080798" y="2314899"/>
            <a:ext cx="3121995" cy="4393755"/>
            <a:chOff x="668337" y="1828799"/>
            <a:chExt cx="3408363" cy="4591619"/>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68337" y="1828799"/>
              <a:ext cx="3408363" cy="45916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Oval 4"/>
            <p:cNvSpPr/>
            <p:nvPr/>
          </p:nvSpPr>
          <p:spPr>
            <a:xfrm>
              <a:off x="774700" y="4124608"/>
              <a:ext cx="850900" cy="2695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31837" y="2765708"/>
              <a:ext cx="850900" cy="2695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7"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07080" y="2317717"/>
            <a:ext cx="3351213" cy="2536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4696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Label Control</a:t>
            </a:r>
          </a:p>
        </p:txBody>
      </p:sp>
      <p:sp>
        <p:nvSpPr>
          <p:cNvPr id="3" name="Content Placeholder 2"/>
          <p:cNvSpPr>
            <a:spLocks noGrp="1"/>
          </p:cNvSpPr>
          <p:nvPr>
            <p:ph idx="1"/>
          </p:nvPr>
        </p:nvSpPr>
        <p:spPr>
          <a:xfrm>
            <a:off x="298938" y="1143000"/>
            <a:ext cx="8563708" cy="5549900"/>
          </a:xfrm>
        </p:spPr>
        <p:txBody>
          <a:bodyPr>
            <a:normAutofit fontScale="92500" lnSpcReduction="10000"/>
          </a:bodyPr>
          <a:lstStyle/>
          <a:p>
            <a:r>
              <a:rPr lang="en-US" altLang="zh-TW" dirty="0">
                <a:ea typeface="新細明體" charset="-120"/>
              </a:rPr>
              <a:t>Example 1.3 (Cont’d)</a:t>
            </a:r>
          </a:p>
          <a:p>
            <a:pPr lvl="1"/>
            <a:r>
              <a:rPr lang="en-US" altLang="zh-TW" dirty="0">
                <a:ea typeface="新細明體" charset="-120"/>
              </a:rPr>
              <a:t>Click and drag another</a:t>
            </a:r>
            <a:r>
              <a:rPr lang="en-US" altLang="zh-TW" b="1" dirty="0">
                <a:ea typeface="新細明體" charset="-120"/>
              </a:rPr>
              <a:t> </a:t>
            </a:r>
            <a:r>
              <a:rPr lang="en-US" altLang="zh-TW" dirty="0">
                <a:ea typeface="新細明體" charset="-120"/>
              </a:rPr>
              <a:t>Label control from the toolbox to frmEx1 and place it below </a:t>
            </a:r>
            <a:r>
              <a:rPr lang="en-US" altLang="zh-TW" dirty="0" err="1">
                <a:ea typeface="新細明體" charset="-120"/>
              </a:rPr>
              <a:t>lblName</a:t>
            </a:r>
            <a:r>
              <a:rPr lang="en-US" altLang="zh-TW" dirty="0">
                <a:ea typeface="新細明體" charset="-120"/>
              </a:rPr>
              <a:t>.</a:t>
            </a:r>
          </a:p>
          <a:p>
            <a:pPr lvl="1"/>
            <a:r>
              <a:rPr lang="en-US" altLang="zh-TW" dirty="0">
                <a:ea typeface="新細明體" charset="-120"/>
              </a:rPr>
              <a:t>In the Properties list of the Label control:</a:t>
            </a:r>
          </a:p>
          <a:p>
            <a:pPr lvl="2"/>
            <a:r>
              <a:rPr lang="en-US" altLang="zh-TW" dirty="0">
                <a:ea typeface="新細明體" charset="-120"/>
              </a:rPr>
              <a:t>Click ‘(Name)’. Type “</a:t>
            </a:r>
            <a:r>
              <a:rPr lang="en-US" altLang="zh-TW" dirty="0" err="1">
                <a:ea typeface="新細明體" charset="-120"/>
              </a:rPr>
              <a:t>lblWelcome</a:t>
            </a:r>
            <a:r>
              <a:rPr lang="en-US" altLang="zh-TW" dirty="0">
                <a:ea typeface="新細明體" charset="-120"/>
              </a:rPr>
              <a:t>” in the Setting box.</a:t>
            </a:r>
          </a:p>
          <a:p>
            <a:pPr lvl="2"/>
            <a:r>
              <a:rPr lang="en-US" altLang="zh-TW" dirty="0">
                <a:ea typeface="新細明體" charset="-120"/>
              </a:rPr>
              <a:t>Click ‘Caption’. Type “Welcome to the world-class education </a:t>
            </a:r>
            <a:r>
              <a:rPr lang="en-US" altLang="zh-TW" dirty="0" err="1">
                <a:ea typeface="新細明體" charset="-120"/>
              </a:rPr>
              <a:t>centre</a:t>
            </a:r>
            <a:r>
              <a:rPr lang="en-US" altLang="zh-TW" dirty="0">
                <a:ea typeface="新細明體" charset="-120"/>
              </a:rPr>
              <a:t>!” In the Setting box.</a:t>
            </a:r>
            <a:r>
              <a:rPr lang="en-US" altLang="zh-TW" dirty="0"/>
              <a:t> </a:t>
            </a:r>
          </a:p>
          <a:p>
            <a:pPr lvl="2"/>
            <a:r>
              <a:rPr lang="en-US" altLang="zh-TW" dirty="0">
                <a:ea typeface="新細明體" charset="-120"/>
              </a:rPr>
              <a:t>Click ‘</a:t>
            </a:r>
            <a:r>
              <a:rPr lang="en-US" altLang="zh-TW" dirty="0" err="1">
                <a:ea typeface="新細明體" charset="-120"/>
              </a:rPr>
              <a:t>Autosize</a:t>
            </a:r>
            <a:r>
              <a:rPr lang="en-US" altLang="zh-TW" dirty="0">
                <a:ea typeface="新細明體" charset="-120"/>
              </a:rPr>
              <a:t>’. Select True from the drop list so that the editor automatically sizes the </a:t>
            </a:r>
            <a:r>
              <a:rPr lang="en-US" altLang="zh-TW" dirty="0" err="1">
                <a:ea typeface="新細明體" charset="-120"/>
              </a:rPr>
              <a:t>lblWelcome</a:t>
            </a:r>
            <a:r>
              <a:rPr lang="en-US" altLang="zh-TW" dirty="0">
                <a:ea typeface="新細明體" charset="-120"/>
              </a:rPr>
              <a:t> control to fit its current contents.</a:t>
            </a:r>
          </a:p>
          <a:p>
            <a:pPr lvl="2"/>
            <a:r>
              <a:rPr lang="en-US" altLang="zh-TW" dirty="0">
                <a:ea typeface="新細明體" charset="-120"/>
              </a:rPr>
              <a:t>Click ‘</a:t>
            </a:r>
            <a:r>
              <a:rPr lang="en-US" altLang="zh-TW" dirty="0" err="1">
                <a:ea typeface="新細明體" charset="-120"/>
              </a:rPr>
              <a:t>Wordwrap</a:t>
            </a:r>
            <a:r>
              <a:rPr lang="en-US" altLang="zh-TW" dirty="0">
                <a:ea typeface="新細明體" charset="-120"/>
              </a:rPr>
              <a:t>’. Select False from the drop list so that the editor will not wrap the texts into multiple lines.</a:t>
            </a:r>
          </a:p>
          <a:p>
            <a:pPr lvl="1"/>
            <a:r>
              <a:rPr lang="en-US" altLang="zh-TW" dirty="0">
                <a:ea typeface="新細明體" charset="-120"/>
              </a:rPr>
              <a:t>Use the Format menu to align the two label controls as needed.</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35</a:t>
            </a:fld>
            <a:endParaRPr lang="en-US" altLang="zh-TW"/>
          </a:p>
        </p:txBody>
      </p:sp>
    </p:spTree>
    <p:extLst>
      <p:ext uri="{BB962C8B-B14F-4D97-AF65-F5344CB8AC3E}">
        <p14:creationId xmlns:p14="http://schemas.microsoft.com/office/powerpoint/2010/main" val="1625112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Control</a:t>
            </a:r>
          </a:p>
        </p:txBody>
      </p:sp>
      <p:sp>
        <p:nvSpPr>
          <p:cNvPr id="3" name="Content Placeholder 2"/>
          <p:cNvSpPr>
            <a:spLocks noGrp="1"/>
          </p:cNvSpPr>
          <p:nvPr>
            <p:ph idx="1"/>
          </p:nvPr>
        </p:nvSpPr>
        <p:spPr>
          <a:xfrm>
            <a:off x="298938" y="1089894"/>
            <a:ext cx="8563708" cy="5036270"/>
          </a:xfrm>
        </p:spPr>
        <p:txBody>
          <a:bodyPr>
            <a:normAutofit lnSpcReduction="10000"/>
          </a:bodyPr>
          <a:lstStyle/>
          <a:p>
            <a:r>
              <a:rPr lang="en-US" dirty="0"/>
              <a:t>Image control displays an image on a </a:t>
            </a:r>
            <a:r>
              <a:rPr lang="en-US" dirty="0" err="1"/>
              <a:t>Userform</a:t>
            </a:r>
            <a:r>
              <a:rPr lang="en-US" dirty="0"/>
              <a:t> at run time.</a:t>
            </a:r>
          </a:p>
          <a:p>
            <a:r>
              <a:rPr lang="en-US" dirty="0"/>
              <a:t>Example 1.4</a:t>
            </a:r>
          </a:p>
          <a:p>
            <a:pPr lvl="1"/>
            <a:r>
              <a:rPr lang="en-US" dirty="0"/>
              <a:t>Drag an Image control from the toolbox to the upper part of the form frmEx1 in CityU1.xlsm.</a:t>
            </a:r>
          </a:p>
          <a:p>
            <a:pPr lvl="1"/>
            <a:r>
              <a:rPr lang="en-US" dirty="0"/>
              <a:t>Name this control </a:t>
            </a:r>
            <a:r>
              <a:rPr lang="en-US" dirty="0" err="1"/>
              <a:t>imgCityU</a:t>
            </a:r>
            <a:r>
              <a:rPr lang="en-US" dirty="0"/>
              <a:t>.</a:t>
            </a:r>
          </a:p>
          <a:p>
            <a:pPr lvl="1"/>
            <a:r>
              <a:rPr lang="en-US" dirty="0"/>
              <a:t>Click Picture Property and select the image file </a:t>
            </a:r>
            <a:r>
              <a:rPr lang="en-US" dirty="0" err="1"/>
              <a:t>CityUSmall.jpg</a:t>
            </a:r>
            <a:r>
              <a:rPr lang="en-US" dirty="0"/>
              <a:t>.</a:t>
            </a:r>
          </a:p>
          <a:p>
            <a:pPr lvl="1"/>
            <a:r>
              <a:rPr lang="en-US" dirty="0"/>
              <a:t>Adjust the size of the control as needed.</a:t>
            </a:r>
          </a:p>
          <a:p>
            <a:pPr lvl="2"/>
            <a:r>
              <a:rPr lang="en-US" dirty="0"/>
              <a:t>Explore associated properties such as </a:t>
            </a:r>
            <a:r>
              <a:rPr lang="en-US" dirty="0" err="1"/>
              <a:t>BorderStyle</a:t>
            </a:r>
            <a:r>
              <a:rPr lang="en-US" dirty="0"/>
              <a:t>, </a:t>
            </a:r>
            <a:r>
              <a:rPr lang="en-US" dirty="0" err="1"/>
              <a:t>PictureSizeMode</a:t>
            </a:r>
            <a:r>
              <a:rPr lang="en-US" dirty="0"/>
              <a:t> etc.</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36</a:t>
            </a:fld>
            <a:endParaRPr lang="en-US" altLang="zh-TW"/>
          </a:p>
        </p:txBody>
      </p:sp>
    </p:spTree>
    <p:extLst>
      <p:ext uri="{BB962C8B-B14F-4D97-AF65-F5344CB8AC3E}">
        <p14:creationId xmlns:p14="http://schemas.microsoft.com/office/powerpoint/2010/main" val="4269323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CommandButton</a:t>
            </a:r>
            <a:r>
              <a:rPr lang="en-US" dirty="0"/>
              <a:t> Control</a:t>
            </a:r>
          </a:p>
        </p:txBody>
      </p:sp>
      <p:sp>
        <p:nvSpPr>
          <p:cNvPr id="3" name="Content Placeholder 2"/>
          <p:cNvSpPr>
            <a:spLocks noGrp="1"/>
          </p:cNvSpPr>
          <p:nvPr>
            <p:ph idx="1"/>
          </p:nvPr>
        </p:nvSpPr>
        <p:spPr>
          <a:xfrm>
            <a:off x="153113" y="1161953"/>
            <a:ext cx="8898569" cy="5287337"/>
          </a:xfrm>
        </p:spPr>
        <p:txBody>
          <a:bodyPr>
            <a:normAutofit/>
          </a:bodyPr>
          <a:lstStyle/>
          <a:p>
            <a:r>
              <a:rPr lang="en-US" dirty="0" err="1"/>
              <a:t>CommandButton</a:t>
            </a:r>
            <a:r>
              <a:rPr lang="en-US" dirty="0"/>
              <a:t> control is mostly used to perform predetermined actions when clicked.</a:t>
            </a:r>
          </a:p>
          <a:p>
            <a:r>
              <a:rPr lang="en-US" dirty="0"/>
              <a:t>Example 1.5</a:t>
            </a:r>
          </a:p>
          <a:p>
            <a:pPr lvl="1"/>
            <a:r>
              <a:rPr lang="en-US" dirty="0"/>
              <a:t>Drag a </a:t>
            </a:r>
            <a:r>
              <a:rPr lang="en-US" dirty="0" err="1"/>
              <a:t>CommandButton</a:t>
            </a:r>
            <a:r>
              <a:rPr lang="en-US" dirty="0"/>
              <a:t> control from the Toolbox to the form frmEx1 in CityU1.xlsm. Position the control in the lower-right corner of the form.</a:t>
            </a:r>
          </a:p>
          <a:p>
            <a:pPr lvl="1"/>
            <a:r>
              <a:rPr lang="en-US" dirty="0"/>
              <a:t>Name this control </a:t>
            </a:r>
            <a:r>
              <a:rPr lang="en-US" dirty="0" err="1"/>
              <a:t>btnExit</a:t>
            </a:r>
            <a:r>
              <a:rPr lang="en-US" dirty="0"/>
              <a:t>.</a:t>
            </a:r>
          </a:p>
          <a:p>
            <a:pPr lvl="1"/>
            <a:r>
              <a:rPr lang="en-US" dirty="0"/>
              <a:t>Click the Caption property of </a:t>
            </a:r>
            <a:r>
              <a:rPr lang="en-US" dirty="0" err="1"/>
              <a:t>btnExit</a:t>
            </a:r>
            <a:r>
              <a:rPr lang="en-US" dirty="0"/>
              <a:t> and type “Exit”.</a:t>
            </a:r>
          </a:p>
          <a:p>
            <a:pPr lvl="1"/>
            <a:r>
              <a:rPr lang="en-US" dirty="0"/>
              <a:t>This button is used for exiting the application when it is clicked.</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37</a:t>
            </a:fld>
            <a:endParaRPr lang="en-US" altLang="zh-TW"/>
          </a:p>
        </p:txBody>
      </p:sp>
    </p:spTree>
    <p:extLst>
      <p:ext uri="{BB962C8B-B14F-4D97-AF65-F5344CB8AC3E}">
        <p14:creationId xmlns:p14="http://schemas.microsoft.com/office/powerpoint/2010/main" val="958959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CommandButton</a:t>
            </a:r>
            <a:r>
              <a:rPr lang="en-US"/>
              <a:t> Control</a:t>
            </a:r>
            <a:endParaRPr lang="en-US" dirty="0"/>
          </a:p>
        </p:txBody>
      </p:sp>
      <p:sp>
        <p:nvSpPr>
          <p:cNvPr id="3" name="Content Placeholder 2"/>
          <p:cNvSpPr>
            <a:spLocks noGrp="1"/>
          </p:cNvSpPr>
          <p:nvPr>
            <p:ph idx="1"/>
          </p:nvPr>
        </p:nvSpPr>
        <p:spPr/>
        <p:txBody>
          <a:bodyPr/>
          <a:lstStyle/>
          <a:p>
            <a:r>
              <a:rPr lang="en-US" dirty="0"/>
              <a:t>All event procedures of the controls on a </a:t>
            </a:r>
            <a:r>
              <a:rPr lang="en-US" dirty="0" err="1"/>
              <a:t>Userform</a:t>
            </a:r>
            <a:r>
              <a:rPr lang="en-US" dirty="0"/>
              <a:t> are contained in the same Code Editor window of the form. Each </a:t>
            </a:r>
            <a:r>
              <a:rPr lang="en-US" dirty="0" err="1"/>
              <a:t>Userform</a:t>
            </a:r>
            <a:r>
              <a:rPr lang="en-US" dirty="0"/>
              <a:t> has only 1 Code Editor window.</a:t>
            </a:r>
          </a:p>
          <a:p>
            <a:r>
              <a:rPr lang="en-US" dirty="0"/>
              <a:t>To open the corresponding Code Editor window, select the </a:t>
            </a:r>
            <a:r>
              <a:rPr lang="en-US" dirty="0" err="1"/>
              <a:t>Userform</a:t>
            </a:r>
            <a:r>
              <a:rPr lang="en-US" dirty="0"/>
              <a:t> in the Project Explorer and click View Code on the context menu. </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38</a:t>
            </a:fld>
            <a:endParaRPr lang="en-US" altLang="zh-TW"/>
          </a:p>
        </p:txBody>
      </p:sp>
    </p:spTree>
    <p:extLst>
      <p:ext uri="{BB962C8B-B14F-4D97-AF65-F5344CB8AC3E}">
        <p14:creationId xmlns:p14="http://schemas.microsoft.com/office/powerpoint/2010/main" val="1541655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CommandButton</a:t>
            </a:r>
            <a:r>
              <a:rPr lang="en-US" dirty="0"/>
              <a:t> Control</a:t>
            </a:r>
          </a:p>
        </p:txBody>
      </p:sp>
      <p:sp>
        <p:nvSpPr>
          <p:cNvPr id="3" name="Content Placeholder 2"/>
          <p:cNvSpPr>
            <a:spLocks noGrp="1"/>
          </p:cNvSpPr>
          <p:nvPr>
            <p:ph idx="1"/>
          </p:nvPr>
        </p:nvSpPr>
        <p:spPr>
          <a:xfrm>
            <a:off x="298938" y="1225005"/>
            <a:ext cx="8563708" cy="4901159"/>
          </a:xfrm>
        </p:spPr>
        <p:txBody>
          <a:bodyPr/>
          <a:lstStyle/>
          <a:p>
            <a:r>
              <a:rPr lang="en-US" dirty="0"/>
              <a:t>Example 1.5 (Cont’d)</a:t>
            </a:r>
          </a:p>
          <a:p>
            <a:pPr lvl="1"/>
            <a:r>
              <a:rPr lang="en-US" dirty="0"/>
              <a:t>To write the code for the Click event of </a:t>
            </a:r>
            <a:r>
              <a:rPr lang="en-US" dirty="0" err="1"/>
              <a:t>btnExit</a:t>
            </a:r>
            <a:r>
              <a:rPr lang="en-US" dirty="0"/>
              <a:t>:</a:t>
            </a:r>
          </a:p>
          <a:p>
            <a:pPr lvl="2"/>
            <a:r>
              <a:rPr lang="en-US" dirty="0"/>
              <a:t>Click the Class Name list arrow and then select </a:t>
            </a:r>
            <a:r>
              <a:rPr lang="en-US" dirty="0" err="1"/>
              <a:t>btnExit</a:t>
            </a:r>
            <a:r>
              <a:rPr lang="en-US" dirty="0"/>
              <a:t> in the list.</a:t>
            </a:r>
          </a:p>
          <a:p>
            <a:pPr lvl="2"/>
            <a:r>
              <a:rPr lang="en-US" dirty="0"/>
              <a:t>Then click the Event Name list arrow and select Click in the list if the editor has not already selected it.</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39</a:t>
            </a:fld>
            <a:endParaRPr lang="en-US" altLang="zh-TW" dirty="0"/>
          </a:p>
        </p:txBody>
      </p:sp>
      <p:grpSp>
        <p:nvGrpSpPr>
          <p:cNvPr id="12" name="Group 11"/>
          <p:cNvGrpSpPr/>
          <p:nvPr/>
        </p:nvGrpSpPr>
        <p:grpSpPr>
          <a:xfrm>
            <a:off x="1733647" y="4289633"/>
            <a:ext cx="5694361" cy="2451100"/>
            <a:chOff x="2535239" y="4127500"/>
            <a:chExt cx="5694361" cy="2451100"/>
          </a:xfrm>
        </p:grpSpPr>
        <p:pic>
          <p:nvPicPr>
            <p:cNvPr id="5" name="Picture 3"/>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8157" b="23712"/>
            <a:stretch/>
          </p:blipFill>
          <p:spPr bwMode="auto">
            <a:xfrm>
              <a:off x="2535239" y="4699000"/>
              <a:ext cx="5326062" cy="187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24300" y="4127500"/>
              <a:ext cx="1828800" cy="400110"/>
            </a:xfrm>
            <a:prstGeom prst="rect">
              <a:avLst/>
            </a:prstGeom>
            <a:noFill/>
          </p:spPr>
          <p:txBody>
            <a:bodyPr wrap="square" rtlCol="0">
              <a:spAutoFit/>
            </a:bodyPr>
            <a:lstStyle/>
            <a:p>
              <a:r>
                <a:rPr lang="en-US" sz="2000" dirty="0"/>
                <a:t>Class Name list</a:t>
              </a:r>
            </a:p>
          </p:txBody>
        </p:sp>
        <p:sp>
          <p:nvSpPr>
            <p:cNvPr id="7" name="TextBox 6"/>
            <p:cNvSpPr txBox="1"/>
            <p:nvPr/>
          </p:nvSpPr>
          <p:spPr>
            <a:xfrm>
              <a:off x="6096000" y="4140200"/>
              <a:ext cx="2133600" cy="400110"/>
            </a:xfrm>
            <a:prstGeom prst="rect">
              <a:avLst/>
            </a:prstGeom>
            <a:noFill/>
          </p:spPr>
          <p:txBody>
            <a:bodyPr wrap="square" rtlCol="0">
              <a:spAutoFit/>
            </a:bodyPr>
            <a:lstStyle/>
            <a:p>
              <a:r>
                <a:rPr lang="en-US" sz="2000" dirty="0"/>
                <a:t>Event Name list</a:t>
              </a:r>
            </a:p>
          </p:txBody>
        </p:sp>
        <p:cxnSp>
          <p:nvCxnSpPr>
            <p:cNvPr id="9" name="Straight Arrow Connector 8"/>
            <p:cNvCxnSpPr>
              <a:stCxn id="6" idx="2"/>
            </p:cNvCxnSpPr>
            <p:nvPr/>
          </p:nvCxnSpPr>
          <p:spPr>
            <a:xfrm>
              <a:off x="4838700" y="4527610"/>
              <a:ext cx="0" cy="93339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162800" y="4540310"/>
              <a:ext cx="0" cy="92069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5555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CommandButton</a:t>
            </a:r>
            <a:r>
              <a:rPr lang="en-US" dirty="0"/>
              <a:t> Control</a:t>
            </a:r>
          </a:p>
        </p:txBody>
      </p:sp>
      <p:sp>
        <p:nvSpPr>
          <p:cNvPr id="3" name="Content Placeholder 2"/>
          <p:cNvSpPr>
            <a:spLocks noGrp="1"/>
          </p:cNvSpPr>
          <p:nvPr>
            <p:ph idx="1"/>
          </p:nvPr>
        </p:nvSpPr>
        <p:spPr>
          <a:xfrm>
            <a:off x="298938" y="1168400"/>
            <a:ext cx="8563708" cy="4957764"/>
          </a:xfrm>
        </p:spPr>
        <p:txBody>
          <a:bodyPr/>
          <a:lstStyle/>
          <a:p>
            <a:r>
              <a:rPr lang="en-US" dirty="0"/>
              <a:t>Example 1.5 (Cont’d)</a:t>
            </a:r>
          </a:p>
          <a:p>
            <a:pPr lvl="1"/>
            <a:r>
              <a:rPr lang="en-US" dirty="0"/>
              <a:t>A code template for the selected event is provided by default. </a:t>
            </a:r>
          </a:p>
          <a:p>
            <a:pPr lvl="1"/>
            <a:r>
              <a:rPr lang="en-US" dirty="0"/>
              <a:t>The first line in the code template is called the procedure header (E.g. Private Sub xxx). The last line is called the procedure footer (E.g. End Sub).</a:t>
            </a:r>
          </a:p>
          <a:p>
            <a:pPr marL="914400" lvl="2"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40</a:t>
            </a:fld>
            <a:endParaRPr lang="en-US" altLang="zh-TW"/>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63449" y="4222404"/>
            <a:ext cx="5358616" cy="2419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303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CommandButton</a:t>
            </a:r>
            <a:r>
              <a:rPr lang="en-US" dirty="0"/>
              <a:t> Control</a:t>
            </a:r>
          </a:p>
        </p:txBody>
      </p:sp>
      <p:sp>
        <p:nvSpPr>
          <p:cNvPr id="3" name="Content Placeholder 2"/>
          <p:cNvSpPr>
            <a:spLocks noGrp="1"/>
          </p:cNvSpPr>
          <p:nvPr>
            <p:ph idx="1"/>
          </p:nvPr>
        </p:nvSpPr>
        <p:spPr/>
        <p:txBody>
          <a:bodyPr/>
          <a:lstStyle/>
          <a:p>
            <a:r>
              <a:rPr lang="en-US" dirty="0"/>
              <a:t>Example 1.5 (Cont’d)</a:t>
            </a:r>
          </a:p>
          <a:p>
            <a:pPr lvl="1"/>
            <a:r>
              <a:rPr lang="en-US" dirty="0"/>
              <a:t>Type the statement “</a:t>
            </a:r>
            <a:r>
              <a:rPr lang="en-US" dirty="0" err="1"/>
              <a:t>VBA.Unload</a:t>
            </a:r>
            <a:r>
              <a:rPr lang="en-US" dirty="0"/>
              <a:t>   frmEx1” between the procedure header and footer of </a:t>
            </a:r>
            <a:r>
              <a:rPr lang="en-US" dirty="0" err="1"/>
              <a:t>btnExit_Click</a:t>
            </a:r>
            <a:r>
              <a:rPr lang="en-US" dirty="0"/>
              <a:t>.</a:t>
            </a:r>
          </a:p>
          <a:p>
            <a:pPr lvl="1"/>
            <a:r>
              <a:rPr lang="en-US" dirty="0"/>
              <a:t>Unload is a method of the VBA object that can be called upon for closing a running form.</a:t>
            </a:r>
          </a:p>
          <a:p>
            <a:pPr lvl="2"/>
            <a:r>
              <a:rPr lang="en-HK" dirty="0"/>
              <a:t>When an object is unloaded, it's removed from memory, and all associated memories are reclaimed. It can't be manipulated programmatically anymore.</a:t>
            </a:r>
            <a:endParaRPr lang="en-US" dirty="0"/>
          </a:p>
          <a:p>
            <a:pPr marL="914400" lvl="2" indent="0">
              <a:buNone/>
            </a:pPr>
            <a:endParaRPr lang="en-US" dirty="0"/>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41</a:t>
            </a:fld>
            <a:endParaRPr lang="en-US" altLang="zh-TW"/>
          </a:p>
        </p:txBody>
      </p:sp>
      <p:pic>
        <p:nvPicPr>
          <p:cNvPr id="4101"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967589" y="5060021"/>
            <a:ext cx="4242660" cy="165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538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altLang="zh-TW" dirty="0">
                <a:ea typeface="新細明體" charset="-120"/>
              </a:rPr>
              <a:t>Launching a </a:t>
            </a:r>
            <a:r>
              <a:rPr lang="en-US" altLang="zh-TW" dirty="0" err="1">
                <a:ea typeface="新細明體" charset="-120"/>
              </a:rPr>
              <a:t>Userform</a:t>
            </a:r>
            <a:r>
              <a:rPr lang="en-US" altLang="zh-TW" dirty="0">
                <a:ea typeface="新細明體" charset="-120"/>
              </a:rPr>
              <a:t> Programmatically</a:t>
            </a:r>
          </a:p>
        </p:txBody>
      </p:sp>
      <p:sp>
        <p:nvSpPr>
          <p:cNvPr id="171011" name="Rectangle 3"/>
          <p:cNvSpPr>
            <a:spLocks noGrp="1" noChangeArrowheads="1"/>
          </p:cNvSpPr>
          <p:nvPr>
            <p:ph idx="1"/>
          </p:nvPr>
        </p:nvSpPr>
        <p:spPr>
          <a:xfrm>
            <a:off x="298938" y="1071879"/>
            <a:ext cx="8563708" cy="5620610"/>
          </a:xfrm>
        </p:spPr>
        <p:txBody>
          <a:bodyPr>
            <a:normAutofit fontScale="92500" lnSpcReduction="20000"/>
          </a:bodyPr>
          <a:lstStyle/>
          <a:p>
            <a:r>
              <a:rPr lang="en-US" altLang="zh-TW" sz="3400" dirty="0">
                <a:ea typeface="新細明體" charset="-120"/>
              </a:rPr>
              <a:t>Method I: At the users’ request</a:t>
            </a:r>
          </a:p>
          <a:p>
            <a:pPr lvl="1"/>
            <a:r>
              <a:rPr lang="en-US" altLang="zh-TW" sz="3000" dirty="0">
                <a:ea typeface="新細明體" charset="-120"/>
              </a:rPr>
              <a:t>Example 1.6 </a:t>
            </a:r>
          </a:p>
          <a:p>
            <a:pPr lvl="2"/>
            <a:r>
              <a:rPr lang="en-US" altLang="zh-TW" sz="2600" dirty="0">
                <a:ea typeface="新細明體" charset="-120"/>
              </a:rPr>
              <a:t>In Sheet1 of the workbook CityU1.xlsm, insert a </a:t>
            </a:r>
            <a:r>
              <a:rPr lang="en-US" altLang="zh-TW" sz="2600" dirty="0" err="1">
                <a:ea typeface="新細明體" charset="-120"/>
              </a:rPr>
              <a:t>CommandButton</a:t>
            </a:r>
            <a:r>
              <a:rPr lang="en-US" altLang="zh-TW" sz="2600" dirty="0">
                <a:ea typeface="新細明體" charset="-120"/>
              </a:rPr>
              <a:t> (Active X control) from the Insert of Developer Tab.</a:t>
            </a:r>
          </a:p>
          <a:p>
            <a:pPr lvl="2"/>
            <a:r>
              <a:rPr lang="en-US" altLang="zh-TW" sz="2600" dirty="0">
                <a:ea typeface="新細明體" charset="-120"/>
              </a:rPr>
              <a:t>Double-click the inserted </a:t>
            </a:r>
            <a:r>
              <a:rPr lang="en-US" altLang="zh-TW" sz="2600" dirty="0" err="1">
                <a:ea typeface="新細明體" charset="-120"/>
              </a:rPr>
              <a:t>CommandButton</a:t>
            </a:r>
            <a:r>
              <a:rPr lang="en-US" altLang="zh-TW" sz="2600" dirty="0">
                <a:ea typeface="新細明體" charset="-120"/>
              </a:rPr>
              <a:t> to view the code window of the Sheet1 object.</a:t>
            </a:r>
          </a:p>
          <a:p>
            <a:pPr lvl="3"/>
            <a:r>
              <a:rPr lang="en-US" altLang="zh-TW" sz="2200" dirty="0">
                <a:ea typeface="新細明體" charset="-120"/>
              </a:rPr>
              <a:t>All code of inserted Active X controls is contained in this code window.</a:t>
            </a:r>
          </a:p>
          <a:p>
            <a:pPr lvl="2"/>
            <a:r>
              <a:rPr lang="en-US" altLang="zh-TW" sz="2600" dirty="0">
                <a:ea typeface="新細明體" charset="-120"/>
              </a:rPr>
              <a:t>Type the statement frmEx1.Show </a:t>
            </a:r>
            <a:r>
              <a:rPr lang="en-US" sz="2600" dirty="0"/>
              <a:t>between the procedure header and footer of CommandButton1_Click.</a:t>
            </a:r>
          </a:p>
          <a:p>
            <a:pPr lvl="3"/>
            <a:r>
              <a:rPr lang="en-US" sz="2200" dirty="0"/>
              <a:t>Show is one of the methods that are associated with a </a:t>
            </a:r>
            <a:r>
              <a:rPr lang="en-US" sz="2200" dirty="0" err="1"/>
              <a:t>Userform</a:t>
            </a:r>
            <a:r>
              <a:rPr lang="en-US" sz="2200" dirty="0"/>
              <a:t>.</a:t>
            </a:r>
          </a:p>
          <a:p>
            <a:pPr lvl="3"/>
            <a:r>
              <a:rPr lang="en-US" sz="2200" dirty="0"/>
              <a:t>A method is a predefined procedure that you can call when needed.</a:t>
            </a:r>
          </a:p>
          <a:p>
            <a:pPr lvl="2"/>
            <a:r>
              <a:rPr lang="en-US" sz="2600" dirty="0"/>
              <a:t>In the property window of control CommandButton1, click Caption and type Click Me! to change the text that appears on the button.</a:t>
            </a:r>
          </a:p>
          <a:p>
            <a:pPr lvl="2"/>
            <a:endParaRPr lang="en-US" altLang="zh-TW" dirty="0">
              <a:ea typeface="新細明體" charset="-120"/>
            </a:endParaRPr>
          </a:p>
          <a:p>
            <a:pPr lvl="2">
              <a:buFont typeface="Wingdings" pitchFamily="2" charset="2"/>
              <a:buNone/>
            </a:pPr>
            <a:endParaRPr lang="en-US" altLang="zh-TW" dirty="0">
              <a:ea typeface="新細明體" charset="-120"/>
            </a:endParaRPr>
          </a:p>
        </p:txBody>
      </p:sp>
      <p:sp>
        <p:nvSpPr>
          <p:cNvPr id="4" name="Slide Number Placeholder 5"/>
          <p:cNvSpPr>
            <a:spLocks noGrp="1"/>
          </p:cNvSpPr>
          <p:nvPr>
            <p:ph type="sldNum" sz="quarter" idx="11"/>
          </p:nvPr>
        </p:nvSpPr>
        <p:spPr>
          <a:xfrm>
            <a:off x="6553200" y="6356350"/>
            <a:ext cx="2133600" cy="365125"/>
          </a:xfrm>
        </p:spPr>
        <p:txBody>
          <a:bodyPr/>
          <a:lstStyle/>
          <a:p>
            <a:fld id="{687A94D2-A6FA-4290-A485-56CD687EE3D2}" type="slidenum">
              <a:rPr lang="en-US" altLang="zh-TW"/>
              <a:pPr/>
              <a:t>42</a:t>
            </a:fld>
            <a:endParaRPr lang="en-US" altLang="zh-TW" dirty="0"/>
          </a:p>
        </p:txBody>
      </p:sp>
    </p:spTree>
    <p:extLst>
      <p:ext uri="{BB962C8B-B14F-4D97-AF65-F5344CB8AC3E}">
        <p14:creationId xmlns:p14="http://schemas.microsoft.com/office/powerpoint/2010/main" val="4252207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Launching a </a:t>
            </a:r>
            <a:r>
              <a:rPr lang="en-US" altLang="zh-TW" dirty="0" err="1">
                <a:ea typeface="新細明體" charset="-120"/>
              </a:rPr>
              <a:t>Userform</a:t>
            </a:r>
            <a:r>
              <a:rPr lang="en-US" altLang="zh-TW" dirty="0">
                <a:ea typeface="新細明體" charset="-120"/>
              </a:rPr>
              <a:t> Programmatically</a:t>
            </a:r>
            <a:endParaRPr lang="en-US" dirty="0"/>
          </a:p>
        </p:txBody>
      </p:sp>
      <p:sp>
        <p:nvSpPr>
          <p:cNvPr id="3" name="Content Placeholder 2"/>
          <p:cNvSpPr>
            <a:spLocks noGrp="1"/>
          </p:cNvSpPr>
          <p:nvPr>
            <p:ph idx="1"/>
          </p:nvPr>
        </p:nvSpPr>
        <p:spPr>
          <a:xfrm>
            <a:off x="185187" y="1197983"/>
            <a:ext cx="8610600" cy="2074925"/>
          </a:xfrm>
        </p:spPr>
        <p:txBody>
          <a:bodyPr>
            <a:normAutofit/>
          </a:bodyPr>
          <a:lstStyle/>
          <a:p>
            <a:r>
              <a:rPr lang="en-US" altLang="zh-TW" dirty="0">
                <a:ea typeface="新細明體" charset="-120"/>
              </a:rPr>
              <a:t>Method I: At users’ request</a:t>
            </a:r>
          </a:p>
          <a:p>
            <a:pPr lvl="1"/>
            <a:r>
              <a:rPr lang="en-US" altLang="zh-TW" dirty="0">
                <a:ea typeface="新細明體" charset="-120"/>
              </a:rPr>
              <a:t>Example 1.6 (Cont’d)</a:t>
            </a:r>
          </a:p>
          <a:p>
            <a:pPr marL="742950" lvl="2" indent="-342900"/>
            <a:endParaRPr lang="en-US" altLang="zh-TW" dirty="0">
              <a:ea typeface="新細明體" charset="-120"/>
            </a:endParaRPr>
          </a:p>
          <a:p>
            <a:pPr marL="742950" lvl="2" indent="-342900"/>
            <a:endParaRPr lang="en-US" altLang="zh-TW" dirty="0">
              <a:ea typeface="新細明體" charset="-120"/>
            </a:endParaRPr>
          </a:p>
          <a:p>
            <a:pPr marL="742950" lvl="2" indent="-342900"/>
            <a:endParaRPr lang="en-US" altLang="zh-TW" dirty="0">
              <a:ea typeface="新細明體" charset="-120"/>
            </a:endParaRPr>
          </a:p>
          <a:p>
            <a:pPr marL="742950" lvl="2" indent="-342900"/>
            <a:endParaRPr lang="en-US" altLang="zh-TW" dirty="0">
              <a:ea typeface="新細明體" charset="-120"/>
            </a:endParaRPr>
          </a:p>
          <a:p>
            <a:pPr marL="742950" lvl="2" indent="-342900"/>
            <a:endParaRPr lang="en-US" altLang="zh-TW" dirty="0">
              <a:ea typeface="新細明體" charset="-120"/>
            </a:endParaRPr>
          </a:p>
          <a:p>
            <a:pPr marL="742950" lvl="2" indent="-342900"/>
            <a:endParaRPr lang="en-US" altLang="zh-TW" dirty="0">
              <a:ea typeface="新細明體" charset="-120"/>
            </a:endParaRPr>
          </a:p>
          <a:p>
            <a:pPr marL="857250" lvl="3" indent="0">
              <a:buNone/>
            </a:pPr>
            <a:endParaRPr lang="en-US" altLang="zh-TW" dirty="0">
              <a:ea typeface="新細明體" charset="-120"/>
            </a:endParaRP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43</a:t>
            </a:fld>
            <a:endParaRPr lang="en-US" altLang="zh-TW"/>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21458" y="2707172"/>
            <a:ext cx="3407327" cy="20172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32198" y="2619471"/>
            <a:ext cx="3795802" cy="15817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30618" y="4508497"/>
            <a:ext cx="3283182" cy="17891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Content Placeholder 2"/>
          <p:cNvSpPr txBox="1">
            <a:spLocks/>
          </p:cNvSpPr>
          <p:nvPr/>
        </p:nvSpPr>
        <p:spPr>
          <a:xfrm>
            <a:off x="114300" y="4724397"/>
            <a:ext cx="5207000" cy="20907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57350" lvl="4" indent="-342900"/>
            <a:r>
              <a:rPr lang="en-US" altLang="zh-TW" dirty="0">
                <a:ea typeface="新細明體" charset="-120"/>
              </a:rPr>
              <a:t>Click the </a:t>
            </a:r>
            <a:r>
              <a:rPr lang="en-US" altLang="zh-TW" dirty="0" err="1">
                <a:ea typeface="新細明體" charset="-120"/>
              </a:rPr>
              <a:t>CommandButton</a:t>
            </a:r>
            <a:r>
              <a:rPr lang="en-US" altLang="zh-TW" dirty="0">
                <a:ea typeface="新細明體" charset="-120"/>
              </a:rPr>
              <a:t> on Sheet1 to show the form. If the form does not display, turn off the Design Mode under the Developer Tab.</a:t>
            </a:r>
          </a:p>
          <a:p>
            <a:pPr marL="1200150" lvl="3" indent="-342900"/>
            <a:endParaRPr lang="en-US" altLang="zh-TW" dirty="0">
              <a:ea typeface="新細明體" charset="-120"/>
            </a:endParaRPr>
          </a:p>
          <a:p>
            <a:endParaRPr lang="en-US" dirty="0"/>
          </a:p>
        </p:txBody>
      </p:sp>
    </p:spTree>
    <p:extLst>
      <p:ext uri="{BB962C8B-B14F-4D97-AF65-F5344CB8AC3E}">
        <p14:creationId xmlns:p14="http://schemas.microsoft.com/office/powerpoint/2010/main" val="770820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altLang="zh-TW" dirty="0">
                <a:ea typeface="新細明體" charset="-120"/>
              </a:rPr>
              <a:t>Launching a </a:t>
            </a:r>
            <a:r>
              <a:rPr lang="en-US" altLang="zh-TW" dirty="0" err="1">
                <a:ea typeface="新細明體" charset="-120"/>
              </a:rPr>
              <a:t>Userform</a:t>
            </a:r>
            <a:r>
              <a:rPr lang="en-US" altLang="zh-TW" dirty="0">
                <a:ea typeface="新細明體" charset="-120"/>
              </a:rPr>
              <a:t> Programmatically</a:t>
            </a:r>
          </a:p>
        </p:txBody>
      </p:sp>
      <p:sp>
        <p:nvSpPr>
          <p:cNvPr id="176131" name="Rectangle 3"/>
          <p:cNvSpPr>
            <a:spLocks noGrp="1" noChangeArrowheads="1"/>
          </p:cNvSpPr>
          <p:nvPr>
            <p:ph idx="1"/>
          </p:nvPr>
        </p:nvSpPr>
        <p:spPr>
          <a:xfrm>
            <a:off x="243180" y="1206990"/>
            <a:ext cx="8596020" cy="5250960"/>
          </a:xfrm>
        </p:spPr>
        <p:txBody>
          <a:bodyPr/>
          <a:lstStyle/>
          <a:p>
            <a:r>
              <a:rPr lang="en-US" altLang="zh-TW" dirty="0">
                <a:ea typeface="新細明體" charset="-120"/>
              </a:rPr>
              <a:t>Method II: Show the form automatically when the workbook is opened.</a:t>
            </a:r>
          </a:p>
          <a:p>
            <a:pPr lvl="1"/>
            <a:r>
              <a:rPr lang="en-US" altLang="zh-TW" dirty="0">
                <a:ea typeface="新細明體" charset="-120"/>
              </a:rPr>
              <a:t>Example 1.6 (Cont’d)</a:t>
            </a:r>
          </a:p>
          <a:p>
            <a:pPr lvl="2"/>
            <a:r>
              <a:rPr lang="en-US" altLang="zh-TW" dirty="0">
                <a:ea typeface="新細明體" charset="-120"/>
              </a:rPr>
              <a:t>Double Click </a:t>
            </a:r>
            <a:r>
              <a:rPr lang="en-US" altLang="zh-TW" dirty="0" err="1">
                <a:ea typeface="新細明體" charset="-120"/>
              </a:rPr>
              <a:t>ThisWorkbook</a:t>
            </a:r>
            <a:r>
              <a:rPr lang="en-US" altLang="zh-TW" dirty="0">
                <a:ea typeface="新細明體" charset="-120"/>
              </a:rPr>
              <a:t> from the property list of CityU1.xlsm to view the code window of the </a:t>
            </a:r>
            <a:r>
              <a:rPr lang="en-US" altLang="zh-TW" dirty="0" err="1">
                <a:ea typeface="新細明體" charset="-120"/>
              </a:rPr>
              <a:t>Thisworkbook</a:t>
            </a:r>
            <a:r>
              <a:rPr lang="en-US" altLang="zh-TW" dirty="0">
                <a:ea typeface="新細明體" charset="-120"/>
              </a:rPr>
              <a:t> object.</a:t>
            </a:r>
          </a:p>
          <a:p>
            <a:pPr lvl="2"/>
            <a:r>
              <a:rPr lang="en-US" altLang="zh-TW" dirty="0">
                <a:ea typeface="新細明體" charset="-120"/>
              </a:rPr>
              <a:t>Type the statement frmEx1.Show in the event </a:t>
            </a:r>
            <a:r>
              <a:rPr lang="en-US" altLang="zh-TW" dirty="0" err="1">
                <a:ea typeface="新細明體" charset="-120"/>
              </a:rPr>
              <a:t>Workbook_Open</a:t>
            </a:r>
            <a:r>
              <a:rPr lang="en-US" altLang="zh-TW" dirty="0">
                <a:ea typeface="新細明體" charset="-120"/>
              </a:rPr>
              <a:t>.</a:t>
            </a:r>
          </a:p>
          <a:p>
            <a:pPr lvl="3"/>
            <a:endParaRPr lang="en-US" altLang="zh-TW" dirty="0">
              <a:ea typeface="新細明體" charset="-120"/>
            </a:endParaRPr>
          </a:p>
        </p:txBody>
      </p:sp>
      <p:sp>
        <p:nvSpPr>
          <p:cNvPr id="7" name="Slide Number Placeholder 5"/>
          <p:cNvSpPr>
            <a:spLocks noGrp="1"/>
          </p:cNvSpPr>
          <p:nvPr>
            <p:ph type="sldNum" sz="quarter" idx="11"/>
          </p:nvPr>
        </p:nvSpPr>
        <p:spPr>
          <a:xfrm>
            <a:off x="6553200" y="6356350"/>
            <a:ext cx="2133600" cy="365125"/>
          </a:xfrm>
        </p:spPr>
        <p:txBody>
          <a:bodyPr/>
          <a:lstStyle/>
          <a:p>
            <a:fld id="{2045BC2A-AEBB-4CC1-A513-04C3004A6BB5}" type="slidenum">
              <a:rPr lang="en-US" altLang="zh-TW"/>
              <a:pPr/>
              <a:t>44</a:t>
            </a:fld>
            <a:endParaRPr lang="en-US" altLang="zh-TW"/>
          </a:p>
        </p:txBody>
      </p:sp>
      <p:pic>
        <p:nvPicPr>
          <p:cNvPr id="4" name="Picture 3" descr="Screen Shot 2014-01-07 at 6.02.10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72858" y="4669284"/>
            <a:ext cx="3519383" cy="1876571"/>
          </a:xfrm>
          <a:prstGeom prst="rect">
            <a:avLst/>
          </a:prstGeom>
        </p:spPr>
      </p:pic>
    </p:spTree>
    <p:extLst>
      <p:ext uri="{BB962C8B-B14F-4D97-AF65-F5344CB8AC3E}">
        <p14:creationId xmlns:p14="http://schemas.microsoft.com/office/powerpoint/2010/main" val="2677500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89023" cy="912324"/>
          </a:xfrm>
        </p:spPr>
        <p:txBody>
          <a:bodyPr>
            <a:noAutofit/>
          </a:bodyPr>
          <a:lstStyle/>
          <a:p>
            <a:r>
              <a:rPr lang="en-US" dirty="0"/>
              <a:t>Changing Control Properties Programmatically</a:t>
            </a:r>
          </a:p>
        </p:txBody>
      </p:sp>
      <p:sp>
        <p:nvSpPr>
          <p:cNvPr id="3" name="Content Placeholder 2"/>
          <p:cNvSpPr>
            <a:spLocks noGrp="1"/>
          </p:cNvSpPr>
          <p:nvPr>
            <p:ph idx="1"/>
          </p:nvPr>
        </p:nvSpPr>
        <p:spPr>
          <a:xfrm>
            <a:off x="298938" y="1155700"/>
            <a:ext cx="8563708" cy="4970464"/>
          </a:xfrm>
        </p:spPr>
        <p:txBody>
          <a:bodyPr>
            <a:normAutofit fontScale="92500" lnSpcReduction="20000"/>
          </a:bodyPr>
          <a:lstStyle/>
          <a:p>
            <a:r>
              <a:rPr lang="en-US" dirty="0"/>
              <a:t>Control properties can be defined at design time as well as run time.</a:t>
            </a:r>
          </a:p>
          <a:p>
            <a:pPr>
              <a:lnSpc>
                <a:spcPct val="90000"/>
              </a:lnSpc>
            </a:pPr>
            <a:r>
              <a:rPr lang="en-US" altLang="zh-TW" dirty="0">
                <a:ea typeface="新細明體" charset="-120"/>
              </a:rPr>
              <a:t>To define a control property programmatically, an assignment statement is used to assign a value to the property of a control (or an object) while an application is running.</a:t>
            </a:r>
          </a:p>
          <a:p>
            <a:pPr>
              <a:lnSpc>
                <a:spcPct val="90000"/>
              </a:lnSpc>
            </a:pPr>
            <a:r>
              <a:rPr lang="en-US" altLang="zh-TW" dirty="0">
                <a:ea typeface="新細明體" charset="-120"/>
              </a:rPr>
              <a:t>Syntax of an assignment statement:</a:t>
            </a:r>
          </a:p>
          <a:p>
            <a:pPr lvl="3">
              <a:lnSpc>
                <a:spcPct val="90000"/>
              </a:lnSpc>
              <a:buNone/>
            </a:pPr>
            <a:r>
              <a:rPr lang="en-US" altLang="zh-TW" sz="2400" i="1" dirty="0" err="1">
                <a:ea typeface="新細明體" charset="-120"/>
              </a:rPr>
              <a:t>ControlName.Property</a:t>
            </a:r>
            <a:r>
              <a:rPr lang="en-US" altLang="zh-TW" sz="2400" dirty="0">
                <a:ea typeface="新細明體" charset="-120"/>
              </a:rPr>
              <a:t>  = </a:t>
            </a:r>
            <a:r>
              <a:rPr lang="en-US" altLang="zh-TW" sz="2400" i="1" dirty="0">
                <a:ea typeface="新細明體" charset="-120"/>
              </a:rPr>
              <a:t>expression</a:t>
            </a:r>
          </a:p>
          <a:p>
            <a:pPr lvl="1">
              <a:lnSpc>
                <a:spcPct val="90000"/>
              </a:lnSpc>
            </a:pPr>
            <a:endParaRPr lang="en-US" altLang="zh-TW" dirty="0">
              <a:ea typeface="新細明體" charset="-120"/>
            </a:endParaRPr>
          </a:p>
          <a:p>
            <a:pPr lvl="1">
              <a:lnSpc>
                <a:spcPct val="90000"/>
              </a:lnSpc>
            </a:pPr>
            <a:r>
              <a:rPr lang="en-US" altLang="zh-TW" dirty="0">
                <a:ea typeface="新細明體" charset="-120"/>
              </a:rPr>
              <a:t>All assignment statements must contain an assignment operator (=). The assignment operator can be thought of as meaning “is assigned the result”.</a:t>
            </a:r>
          </a:p>
          <a:p>
            <a:pPr lvl="1">
              <a:lnSpc>
                <a:spcPct val="90000"/>
              </a:lnSpc>
            </a:pPr>
            <a:r>
              <a:rPr lang="en-US" altLang="zh-TW" i="1" dirty="0">
                <a:ea typeface="新細明體" charset="-120"/>
              </a:rPr>
              <a:t>expression</a:t>
            </a:r>
            <a:r>
              <a:rPr lang="en-US" altLang="zh-TW" dirty="0">
                <a:ea typeface="新細明體" charset="-120"/>
              </a:rPr>
              <a:t> can be any combination of constants, operators, other object properties, and functions.</a:t>
            </a:r>
          </a:p>
          <a:p>
            <a:pPr lvl="3">
              <a:lnSpc>
                <a:spcPct val="90000"/>
              </a:lnSpc>
              <a:buNone/>
            </a:pPr>
            <a:endParaRPr lang="en-US" altLang="zh-TW" dirty="0">
              <a:ea typeface="新細明體" charset="-120"/>
            </a:endParaRP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45</a:t>
            </a:fld>
            <a:endParaRPr lang="en-US" altLang="zh-TW"/>
          </a:p>
        </p:txBody>
      </p:sp>
    </p:spTree>
    <p:extLst>
      <p:ext uri="{BB962C8B-B14F-4D97-AF65-F5344CB8AC3E}">
        <p14:creationId xmlns:p14="http://schemas.microsoft.com/office/powerpoint/2010/main" val="28336833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03" y="274638"/>
            <a:ext cx="8794020" cy="912324"/>
          </a:xfrm>
        </p:spPr>
        <p:txBody>
          <a:bodyPr>
            <a:normAutofit/>
          </a:bodyPr>
          <a:lstStyle/>
          <a:p>
            <a:r>
              <a:rPr lang="en-US" dirty="0"/>
              <a:t>Changing Control Properties Programmatically</a:t>
            </a:r>
          </a:p>
        </p:txBody>
      </p:sp>
      <p:sp>
        <p:nvSpPr>
          <p:cNvPr id="3" name="Content Placeholder 2"/>
          <p:cNvSpPr>
            <a:spLocks noGrp="1"/>
          </p:cNvSpPr>
          <p:nvPr>
            <p:ph idx="1"/>
          </p:nvPr>
        </p:nvSpPr>
        <p:spPr>
          <a:xfrm>
            <a:off x="298938" y="1188975"/>
            <a:ext cx="8563708" cy="5326125"/>
          </a:xfrm>
        </p:spPr>
        <p:txBody>
          <a:bodyPr>
            <a:normAutofit lnSpcReduction="10000"/>
          </a:bodyPr>
          <a:lstStyle/>
          <a:p>
            <a:r>
              <a:rPr lang="en-US" altLang="zh-TW" dirty="0">
                <a:ea typeface="新細明體" charset="-120"/>
              </a:rPr>
              <a:t>Some basic operators that can be used in the expression of an assignment statement are:</a:t>
            </a:r>
          </a:p>
          <a:p>
            <a:pPr lvl="2">
              <a:buNone/>
            </a:pPr>
            <a:r>
              <a:rPr lang="en-US" altLang="zh-TW" dirty="0">
                <a:ea typeface="新細明體" charset="-120"/>
              </a:rPr>
              <a:t>	+  addition			-  subtraction    </a:t>
            </a:r>
          </a:p>
          <a:p>
            <a:pPr lvl="2">
              <a:buNone/>
            </a:pPr>
            <a:r>
              <a:rPr lang="en-US" altLang="zh-TW" dirty="0">
                <a:ea typeface="新細明體" charset="-120"/>
              </a:rPr>
              <a:t>	*  multiplication		/  floating-point division	</a:t>
            </a:r>
          </a:p>
          <a:p>
            <a:pPr lvl="2">
              <a:buNone/>
            </a:pPr>
            <a:r>
              <a:rPr lang="en-US" altLang="zh-TW" dirty="0">
                <a:ea typeface="新細明體" charset="-120"/>
              </a:rPr>
              <a:t>	\  integer division		^  exponentiation</a:t>
            </a:r>
          </a:p>
          <a:p>
            <a:pPr lvl="2">
              <a:buNone/>
            </a:pPr>
            <a:r>
              <a:rPr lang="en-US" altLang="zh-TW" dirty="0">
                <a:ea typeface="新細明體" charset="-120"/>
              </a:rPr>
              <a:t>	&amp;  string concatenation</a:t>
            </a:r>
          </a:p>
          <a:p>
            <a:pPr lvl="2">
              <a:buNone/>
            </a:pPr>
            <a:r>
              <a:rPr lang="en-US" altLang="zh-TW" dirty="0">
                <a:ea typeface="新細明體" charset="-120"/>
              </a:rPr>
              <a:t>	_  line continuation character</a:t>
            </a:r>
          </a:p>
          <a:p>
            <a:pPr lvl="2">
              <a:buNone/>
            </a:pPr>
            <a:r>
              <a:rPr lang="en-US" altLang="zh-TW" dirty="0">
                <a:ea typeface="新細明體" charset="-120"/>
              </a:rPr>
              <a:t>  </a:t>
            </a:r>
          </a:p>
          <a:p>
            <a:pPr lvl="1"/>
            <a:r>
              <a:rPr lang="en-US" altLang="zh-TW" dirty="0">
                <a:ea typeface="新細明體" charset="-120"/>
              </a:rPr>
              <a:t>*, /, \, ^ have precedence over + and –. Parentheses ( ) may be used to group terms.</a:t>
            </a:r>
          </a:p>
          <a:p>
            <a:pPr lvl="1"/>
            <a:r>
              <a:rPr lang="en-US" altLang="zh-TW" dirty="0">
                <a:ea typeface="新細明體" charset="-120"/>
              </a:rPr>
              <a:t>Characters must be quoted with a pair of double quotation marks. For example, "David".</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46</a:t>
            </a:fld>
            <a:endParaRPr lang="en-US" altLang="zh-TW"/>
          </a:p>
        </p:txBody>
      </p:sp>
    </p:spTree>
    <p:extLst>
      <p:ext uri="{BB962C8B-B14F-4D97-AF65-F5344CB8AC3E}">
        <p14:creationId xmlns:p14="http://schemas.microsoft.com/office/powerpoint/2010/main" val="2236347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274638"/>
            <a:ext cx="8870867" cy="912324"/>
          </a:xfrm>
        </p:spPr>
        <p:txBody>
          <a:bodyPr>
            <a:normAutofit/>
          </a:bodyPr>
          <a:lstStyle/>
          <a:p>
            <a:r>
              <a:rPr lang="en-US" dirty="0"/>
              <a:t>Changing Control Properties Programmatically</a:t>
            </a:r>
          </a:p>
        </p:txBody>
      </p:sp>
      <p:sp>
        <p:nvSpPr>
          <p:cNvPr id="3" name="Content Placeholder 2"/>
          <p:cNvSpPr>
            <a:spLocks noGrp="1"/>
          </p:cNvSpPr>
          <p:nvPr>
            <p:ph idx="1"/>
          </p:nvPr>
        </p:nvSpPr>
        <p:spPr/>
        <p:txBody>
          <a:bodyPr>
            <a:normAutofit lnSpcReduction="10000"/>
          </a:bodyPr>
          <a:lstStyle/>
          <a:p>
            <a:r>
              <a:rPr lang="en-US" dirty="0"/>
              <a:t>Example 1.7. Insert a new </a:t>
            </a:r>
            <a:r>
              <a:rPr lang="en-US" dirty="0" err="1"/>
              <a:t>Userform</a:t>
            </a:r>
            <a:r>
              <a:rPr lang="en-US" dirty="0"/>
              <a:t> into a workbook. Drag a Label control and a </a:t>
            </a:r>
            <a:r>
              <a:rPr lang="en-US" dirty="0" err="1"/>
              <a:t>CommandButton</a:t>
            </a:r>
            <a:r>
              <a:rPr lang="en-US" dirty="0"/>
              <a:t> control onto the form. Name the Label control as </a:t>
            </a:r>
            <a:r>
              <a:rPr lang="en-US" dirty="0" err="1"/>
              <a:t>lblStatement</a:t>
            </a:r>
            <a:r>
              <a:rPr lang="en-US" dirty="0"/>
              <a:t> and the </a:t>
            </a:r>
            <a:r>
              <a:rPr lang="en-US" dirty="0" err="1"/>
              <a:t>CommandButton</a:t>
            </a:r>
            <a:r>
              <a:rPr lang="en-US" dirty="0"/>
              <a:t> control as </a:t>
            </a:r>
            <a:r>
              <a:rPr lang="en-US" dirty="0" err="1"/>
              <a:t>cmdRun</a:t>
            </a:r>
            <a:r>
              <a:rPr lang="en-US" dirty="0"/>
              <a:t>. Insert the following statement into the procedure of the </a:t>
            </a:r>
            <a:r>
              <a:rPr lang="en-US" dirty="0" err="1"/>
              <a:t>cmdRun_Click</a:t>
            </a:r>
            <a:r>
              <a:rPr lang="en-US" dirty="0"/>
              <a:t> event:</a:t>
            </a:r>
          </a:p>
          <a:p>
            <a:pPr marL="0" indent="0">
              <a:buNone/>
            </a:pPr>
            <a:r>
              <a:rPr lang="en-US" dirty="0"/>
              <a:t>	</a:t>
            </a:r>
            <a:r>
              <a:rPr lang="en-US" sz="2800" dirty="0" err="1"/>
              <a:t>lblStatement.Caption</a:t>
            </a:r>
            <a:r>
              <a:rPr lang="en-US" sz="2800" dirty="0"/>
              <a:t> = "My </a:t>
            </a:r>
            <a:r>
              <a:rPr lang="en-US" sz="2800" dirty="0" err="1"/>
              <a:t>Userform</a:t>
            </a:r>
            <a:r>
              <a:rPr lang="en-US" sz="2800" dirty="0"/>
              <a:t>!" &amp; _</a:t>
            </a:r>
          </a:p>
          <a:p>
            <a:pPr marL="0" indent="0">
              <a:buNone/>
            </a:pPr>
            <a:r>
              <a:rPr lang="en-US" sz="2800" dirty="0"/>
              <a:t>		"Today is " &amp; </a:t>
            </a:r>
            <a:r>
              <a:rPr lang="en-US" sz="2800" dirty="0" err="1"/>
              <a:t>vba.date</a:t>
            </a:r>
            <a:r>
              <a:rPr lang="en-US" sz="2800" dirty="0"/>
              <a:t>() &amp; ", " &amp; _</a:t>
            </a:r>
          </a:p>
          <a:p>
            <a:pPr marL="0" indent="0">
              <a:buNone/>
            </a:pPr>
            <a:r>
              <a:rPr lang="en-US" sz="2800" dirty="0"/>
              <a:t>		 </a:t>
            </a:r>
            <a:r>
              <a:rPr lang="en-US" sz="2800" dirty="0" err="1"/>
              <a:t>vba.weekdayname</a:t>
            </a:r>
            <a:r>
              <a:rPr lang="en-US" sz="2800" dirty="0"/>
              <a:t>(</a:t>
            </a:r>
            <a:r>
              <a:rPr lang="en-US" sz="2800" dirty="0" err="1"/>
              <a:t>vba.weekday</a:t>
            </a:r>
            <a:r>
              <a:rPr lang="en-US" sz="2800" dirty="0"/>
              <a:t>(</a:t>
            </a:r>
            <a:r>
              <a:rPr lang="en-US" sz="2800" dirty="0" err="1"/>
              <a:t>vba.date</a:t>
            </a:r>
            <a:r>
              <a:rPr lang="en-US" sz="2800" dirty="0"/>
              <a:t>()))</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47</a:t>
            </a:fld>
            <a:endParaRPr lang="en-US" altLang="zh-TW"/>
          </a:p>
        </p:txBody>
      </p:sp>
    </p:spTree>
    <p:extLst>
      <p:ext uri="{BB962C8B-B14F-4D97-AF65-F5344CB8AC3E}">
        <p14:creationId xmlns:p14="http://schemas.microsoft.com/office/powerpoint/2010/main" val="30388409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4969E-DCE0-E94B-9028-30606693A460}"/>
              </a:ext>
            </a:extLst>
          </p:cNvPr>
          <p:cNvSpPr>
            <a:spLocks noGrp="1"/>
          </p:cNvSpPr>
          <p:nvPr>
            <p:ph type="title"/>
          </p:nvPr>
        </p:nvSpPr>
        <p:spPr>
          <a:xfrm>
            <a:off x="95004" y="274638"/>
            <a:ext cx="8942118" cy="912324"/>
          </a:xfrm>
        </p:spPr>
        <p:txBody>
          <a:bodyPr>
            <a:normAutofit/>
          </a:bodyPr>
          <a:lstStyle/>
          <a:p>
            <a:r>
              <a:rPr lang="en-US" dirty="0"/>
              <a:t>Changing Control Properties Programmatically</a:t>
            </a:r>
          </a:p>
        </p:txBody>
      </p:sp>
      <p:sp>
        <p:nvSpPr>
          <p:cNvPr id="3" name="Content Placeholder 2">
            <a:extLst>
              <a:ext uri="{FF2B5EF4-FFF2-40B4-BE49-F238E27FC236}">
                <a16:creationId xmlns:a16="http://schemas.microsoft.com/office/drawing/2014/main" id="{0AD326D8-C21E-244B-9B80-D02FD5A6634D}"/>
              </a:ext>
            </a:extLst>
          </p:cNvPr>
          <p:cNvSpPr>
            <a:spLocks noGrp="1"/>
          </p:cNvSpPr>
          <p:nvPr>
            <p:ph idx="1"/>
          </p:nvPr>
        </p:nvSpPr>
        <p:spPr/>
        <p:txBody>
          <a:bodyPr>
            <a:normAutofit/>
          </a:bodyPr>
          <a:lstStyle/>
          <a:p>
            <a:r>
              <a:rPr lang="en-US" dirty="0"/>
              <a:t>Initialize event of </a:t>
            </a:r>
            <a:r>
              <a:rPr lang="en-US" dirty="0" err="1"/>
              <a:t>Userform</a:t>
            </a:r>
            <a:endParaRPr lang="en-US" dirty="0"/>
          </a:p>
          <a:p>
            <a:pPr lvl="1"/>
            <a:r>
              <a:rPr lang="en-US" dirty="0"/>
              <a:t>When launching a </a:t>
            </a:r>
            <a:r>
              <a:rPr lang="en-US" dirty="0" err="1"/>
              <a:t>Userform</a:t>
            </a:r>
            <a:r>
              <a:rPr lang="en-US" dirty="0"/>
              <a:t>, a series of events occur. One of these events is called Initialize.</a:t>
            </a:r>
          </a:p>
          <a:p>
            <a:pPr lvl="1"/>
            <a:r>
              <a:rPr lang="en-US" dirty="0"/>
              <a:t>Initialize event happens before the concerned </a:t>
            </a:r>
            <a:r>
              <a:rPr lang="en-US" dirty="0" err="1"/>
              <a:t>Userform</a:t>
            </a:r>
            <a:r>
              <a:rPr lang="en-US" dirty="0"/>
              <a:t> is drawn to the screen.</a:t>
            </a:r>
          </a:p>
          <a:p>
            <a:pPr lvl="1"/>
            <a:r>
              <a:rPr lang="en-US" dirty="0"/>
              <a:t>Properties of controls can be defined programmatically when the </a:t>
            </a:r>
            <a:r>
              <a:rPr lang="en-US" dirty="0" err="1"/>
              <a:t>Userform</a:t>
            </a:r>
            <a:r>
              <a:rPr lang="en-US" dirty="0"/>
              <a:t> containing the controls is being initialized (i.e., being prepared by the computer before showing it to the user).</a:t>
            </a:r>
          </a:p>
        </p:txBody>
      </p:sp>
      <p:sp>
        <p:nvSpPr>
          <p:cNvPr id="4" name="Slide Number Placeholder 3">
            <a:extLst>
              <a:ext uri="{FF2B5EF4-FFF2-40B4-BE49-F238E27FC236}">
                <a16:creationId xmlns:a16="http://schemas.microsoft.com/office/drawing/2014/main" id="{66AFD675-0CB6-5B4B-9882-897275EAEEF2}"/>
              </a:ext>
            </a:extLst>
          </p:cNvPr>
          <p:cNvSpPr>
            <a:spLocks noGrp="1"/>
          </p:cNvSpPr>
          <p:nvPr>
            <p:ph type="sldNum" sz="quarter" idx="11"/>
          </p:nvPr>
        </p:nvSpPr>
        <p:spPr/>
        <p:txBody>
          <a:bodyPr/>
          <a:lstStyle/>
          <a:p>
            <a:fld id="{6BCAA922-9331-46E5-9361-BD883AD5F491}" type="slidenum">
              <a:rPr lang="en-US" altLang="zh-TW" smtClean="0"/>
              <a:pPr/>
              <a:t>48</a:t>
            </a:fld>
            <a:endParaRPr lang="en-US" altLang="zh-TW"/>
          </a:p>
        </p:txBody>
      </p:sp>
    </p:spTree>
    <p:extLst>
      <p:ext uri="{BB962C8B-B14F-4D97-AF65-F5344CB8AC3E}">
        <p14:creationId xmlns:p14="http://schemas.microsoft.com/office/powerpoint/2010/main" val="2765780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B803-B6FB-CD43-857A-F422B8343A11}"/>
              </a:ext>
            </a:extLst>
          </p:cNvPr>
          <p:cNvSpPr>
            <a:spLocks noGrp="1"/>
          </p:cNvSpPr>
          <p:nvPr>
            <p:ph type="title"/>
          </p:nvPr>
        </p:nvSpPr>
        <p:spPr>
          <a:xfrm>
            <a:off x="83127" y="274638"/>
            <a:ext cx="8805896" cy="912324"/>
          </a:xfrm>
        </p:spPr>
        <p:txBody>
          <a:bodyPr>
            <a:normAutofit/>
          </a:bodyPr>
          <a:lstStyle/>
          <a:p>
            <a:r>
              <a:rPr lang="en-US" dirty="0"/>
              <a:t>Changing Control Properties Programmatically</a:t>
            </a:r>
          </a:p>
        </p:txBody>
      </p:sp>
      <p:sp>
        <p:nvSpPr>
          <p:cNvPr id="3" name="Content Placeholder 2">
            <a:extLst>
              <a:ext uri="{FF2B5EF4-FFF2-40B4-BE49-F238E27FC236}">
                <a16:creationId xmlns:a16="http://schemas.microsoft.com/office/drawing/2014/main" id="{0D2F38C3-6B2E-4E42-A57F-380B4C3DB7F7}"/>
              </a:ext>
            </a:extLst>
          </p:cNvPr>
          <p:cNvSpPr>
            <a:spLocks noGrp="1"/>
          </p:cNvSpPr>
          <p:nvPr>
            <p:ph idx="1"/>
          </p:nvPr>
        </p:nvSpPr>
        <p:spPr/>
        <p:txBody>
          <a:bodyPr/>
          <a:lstStyle/>
          <a:p>
            <a:r>
              <a:rPr lang="en-US" dirty="0"/>
              <a:t>Example 1.8: Refer to the </a:t>
            </a:r>
            <a:r>
              <a:rPr lang="en-US" dirty="0" err="1"/>
              <a:t>Userform</a:t>
            </a:r>
            <a:r>
              <a:rPr lang="en-US" dirty="0"/>
              <a:t> frmEx1B in </a:t>
            </a:r>
            <a:r>
              <a:rPr lang="en-US" dirty="0" err="1"/>
              <a:t>CityUDemo.xlsm</a:t>
            </a:r>
            <a:r>
              <a:rPr lang="en-US" dirty="0"/>
              <a:t>. The properties of </a:t>
            </a:r>
            <a:r>
              <a:rPr lang="en-US" dirty="0" err="1"/>
              <a:t>lblName</a:t>
            </a:r>
            <a:r>
              <a:rPr lang="en-US" dirty="0"/>
              <a:t> and </a:t>
            </a:r>
            <a:r>
              <a:rPr lang="en-US" dirty="0" err="1"/>
              <a:t>lblWelcome</a:t>
            </a:r>
            <a:r>
              <a:rPr lang="en-US" dirty="0"/>
              <a:t> are defined programmatically when the form frmEx1B is Initialized.</a:t>
            </a:r>
          </a:p>
        </p:txBody>
      </p:sp>
      <p:sp>
        <p:nvSpPr>
          <p:cNvPr id="4" name="Slide Number Placeholder 3">
            <a:extLst>
              <a:ext uri="{FF2B5EF4-FFF2-40B4-BE49-F238E27FC236}">
                <a16:creationId xmlns:a16="http://schemas.microsoft.com/office/drawing/2014/main" id="{10B70175-0305-A048-801F-674DE79175FB}"/>
              </a:ext>
            </a:extLst>
          </p:cNvPr>
          <p:cNvSpPr>
            <a:spLocks noGrp="1"/>
          </p:cNvSpPr>
          <p:nvPr>
            <p:ph type="sldNum" sz="quarter" idx="11"/>
          </p:nvPr>
        </p:nvSpPr>
        <p:spPr/>
        <p:txBody>
          <a:bodyPr/>
          <a:lstStyle/>
          <a:p>
            <a:fld id="{6BCAA922-9331-46E5-9361-BD883AD5F491}" type="slidenum">
              <a:rPr lang="en-US" altLang="zh-TW" smtClean="0"/>
              <a:pPr/>
              <a:t>49</a:t>
            </a:fld>
            <a:endParaRPr lang="en-US" altLang="zh-TW"/>
          </a:p>
        </p:txBody>
      </p:sp>
      <p:pic>
        <p:nvPicPr>
          <p:cNvPr id="5" name="Picture 4">
            <a:extLst>
              <a:ext uri="{FF2B5EF4-FFF2-40B4-BE49-F238E27FC236}">
                <a16:creationId xmlns:a16="http://schemas.microsoft.com/office/drawing/2014/main" id="{2C09FC01-EFC1-084B-9C79-38FDC4B29D32}"/>
              </a:ext>
            </a:extLst>
          </p:cNvPr>
          <p:cNvPicPr>
            <a:picLocks noChangeAspect="1"/>
          </p:cNvPicPr>
          <p:nvPr/>
        </p:nvPicPr>
        <p:blipFill rotWithShape="1">
          <a:blip r:embed="rId2"/>
          <a:srcRect l="22298" t="7940" r="6695" b="54757"/>
          <a:stretch/>
        </p:blipFill>
        <p:spPr>
          <a:xfrm>
            <a:off x="2856216" y="3441843"/>
            <a:ext cx="5410394" cy="3020602"/>
          </a:xfrm>
          <a:prstGeom prst="rect">
            <a:avLst/>
          </a:prstGeom>
        </p:spPr>
      </p:pic>
    </p:spTree>
    <p:extLst>
      <p:ext uri="{BB962C8B-B14F-4D97-AF65-F5344CB8AC3E}">
        <p14:creationId xmlns:p14="http://schemas.microsoft.com/office/powerpoint/2010/main" val="3331418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274638"/>
            <a:ext cx="8782145" cy="912324"/>
          </a:xfrm>
        </p:spPr>
        <p:txBody>
          <a:bodyPr>
            <a:normAutofit/>
          </a:bodyPr>
          <a:lstStyle/>
          <a:p>
            <a:r>
              <a:rPr lang="en-US" dirty="0"/>
              <a:t>Changing Control Properties Programmatically</a:t>
            </a:r>
          </a:p>
        </p:txBody>
      </p:sp>
      <p:sp>
        <p:nvSpPr>
          <p:cNvPr id="3" name="Content Placeholder 2"/>
          <p:cNvSpPr>
            <a:spLocks noGrp="1"/>
          </p:cNvSpPr>
          <p:nvPr>
            <p:ph idx="1"/>
          </p:nvPr>
        </p:nvSpPr>
        <p:spPr>
          <a:xfrm>
            <a:off x="298938" y="1389185"/>
            <a:ext cx="8563708" cy="4988045"/>
          </a:xfrm>
        </p:spPr>
        <p:txBody>
          <a:bodyPr>
            <a:normAutofit/>
          </a:bodyPr>
          <a:lstStyle/>
          <a:p>
            <a:r>
              <a:rPr lang="en-US" dirty="0" err="1"/>
              <a:t>TextBox</a:t>
            </a:r>
            <a:r>
              <a:rPr lang="en-US" dirty="0"/>
              <a:t> control</a:t>
            </a:r>
          </a:p>
          <a:p>
            <a:pPr lvl="1"/>
            <a:r>
              <a:rPr lang="en-US" dirty="0"/>
              <a:t>A </a:t>
            </a:r>
            <a:r>
              <a:rPr lang="en-US" dirty="0" err="1"/>
              <a:t>TextBox</a:t>
            </a:r>
            <a:r>
              <a:rPr lang="en-US" dirty="0"/>
              <a:t> control is used to get the user’s input or display text at run time. </a:t>
            </a:r>
          </a:p>
          <a:p>
            <a:pPr marL="742950" lvl="2" indent="-342900"/>
            <a:r>
              <a:rPr lang="en-US" sz="2800" dirty="0"/>
              <a:t>A user can enter any text into a </a:t>
            </a:r>
            <a:r>
              <a:rPr lang="en-US" sz="2800" dirty="0" err="1"/>
              <a:t>TextBox</a:t>
            </a:r>
            <a:r>
              <a:rPr lang="en-US" sz="2800" dirty="0"/>
              <a:t> control at run time. The Value property of </a:t>
            </a:r>
            <a:r>
              <a:rPr lang="en-US" sz="2800" dirty="0" err="1"/>
              <a:t>TextBox</a:t>
            </a:r>
            <a:r>
              <a:rPr lang="en-US" sz="2800" dirty="0"/>
              <a:t> control will automatically hold the entered value. The entered value will stay in the </a:t>
            </a:r>
            <a:r>
              <a:rPr lang="en-US" sz="2800" dirty="0" err="1"/>
              <a:t>TextBox</a:t>
            </a:r>
            <a:r>
              <a:rPr lang="en-US" sz="2800" dirty="0"/>
              <a:t> throughout the run time until it is changed.</a:t>
            </a:r>
          </a:p>
          <a:p>
            <a:pPr marL="742950" lvl="2" indent="-342900"/>
            <a:r>
              <a:rPr lang="en-US" sz="2800" dirty="0"/>
              <a:t>The Value property is the most commonly deployed property of a </a:t>
            </a:r>
            <a:r>
              <a:rPr lang="en-US" sz="2800" dirty="0" err="1"/>
              <a:t>TextBox</a:t>
            </a:r>
            <a:r>
              <a:rPr lang="en-US" sz="2800" dirty="0"/>
              <a:t> control.</a:t>
            </a:r>
          </a:p>
          <a:p>
            <a:pPr marL="342900" lvl="1" indent="-342900">
              <a:buFont typeface="Arial" pitchFamily="34" charset="0"/>
              <a:buChar char="•"/>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50</a:t>
            </a:fld>
            <a:endParaRPr lang="en-US" altLang="zh-TW"/>
          </a:p>
        </p:txBody>
      </p:sp>
    </p:spTree>
    <p:extLst>
      <p:ext uri="{BB962C8B-B14F-4D97-AF65-F5344CB8AC3E}">
        <p14:creationId xmlns:p14="http://schemas.microsoft.com/office/powerpoint/2010/main" val="3701106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04" y="274638"/>
            <a:ext cx="8746519" cy="912324"/>
          </a:xfrm>
        </p:spPr>
        <p:txBody>
          <a:bodyPr>
            <a:normAutofit/>
          </a:bodyPr>
          <a:lstStyle/>
          <a:p>
            <a:r>
              <a:rPr lang="en-US" dirty="0"/>
              <a:t>Changing Control Properties Programmatically</a:t>
            </a:r>
          </a:p>
        </p:txBody>
      </p:sp>
      <p:sp>
        <p:nvSpPr>
          <p:cNvPr id="3" name="Content Placeholder 2"/>
          <p:cNvSpPr>
            <a:spLocks noGrp="1"/>
          </p:cNvSpPr>
          <p:nvPr>
            <p:ph idx="1"/>
          </p:nvPr>
        </p:nvSpPr>
        <p:spPr>
          <a:xfrm>
            <a:off x="298938" y="1179968"/>
            <a:ext cx="8563708" cy="4946196"/>
          </a:xfrm>
        </p:spPr>
        <p:txBody>
          <a:bodyPr>
            <a:normAutofit/>
          </a:bodyPr>
          <a:lstStyle/>
          <a:p>
            <a:r>
              <a:rPr lang="en-US" dirty="0" err="1"/>
              <a:t>TextBox</a:t>
            </a:r>
            <a:r>
              <a:rPr lang="en-US" dirty="0"/>
              <a:t> control</a:t>
            </a:r>
          </a:p>
          <a:p>
            <a:pPr lvl="1"/>
            <a:r>
              <a:rPr lang="en-US" dirty="0"/>
              <a:t>Example 1.9. Insert a new </a:t>
            </a:r>
            <a:r>
              <a:rPr lang="en-US" dirty="0" err="1"/>
              <a:t>Userform</a:t>
            </a:r>
            <a:r>
              <a:rPr lang="en-US" dirty="0"/>
              <a:t> into a workbook. Drag a </a:t>
            </a:r>
            <a:r>
              <a:rPr lang="en-US" dirty="0" err="1"/>
              <a:t>TextBox</a:t>
            </a:r>
            <a:r>
              <a:rPr lang="en-US" dirty="0"/>
              <a:t> control, a </a:t>
            </a:r>
            <a:r>
              <a:rPr lang="en-US" dirty="0" err="1"/>
              <a:t>CommandButton</a:t>
            </a:r>
            <a:r>
              <a:rPr lang="en-US" dirty="0"/>
              <a:t> control, and a Label control onto the form. Name the controls as </a:t>
            </a:r>
            <a:r>
              <a:rPr lang="en-US" dirty="0" err="1"/>
              <a:t>txtInput</a:t>
            </a:r>
            <a:r>
              <a:rPr lang="en-US" dirty="0"/>
              <a:t>, </a:t>
            </a:r>
            <a:r>
              <a:rPr lang="en-US" dirty="0" err="1"/>
              <a:t>cmdRun</a:t>
            </a:r>
            <a:r>
              <a:rPr lang="en-US" dirty="0"/>
              <a:t>, and </a:t>
            </a:r>
            <a:r>
              <a:rPr lang="en-US" dirty="0" err="1"/>
              <a:t>lblEcho</a:t>
            </a:r>
            <a:r>
              <a:rPr lang="en-US" dirty="0"/>
              <a:t> respectively. </a:t>
            </a:r>
          </a:p>
          <a:p>
            <a:pPr lvl="2"/>
            <a:r>
              <a:rPr lang="en-US" dirty="0"/>
              <a:t>Enter the following statement into the </a:t>
            </a:r>
            <a:r>
              <a:rPr lang="en-US" dirty="0" err="1"/>
              <a:t>cmdRun_Click</a:t>
            </a:r>
            <a:r>
              <a:rPr lang="en-US" dirty="0"/>
              <a:t> procedure:</a:t>
            </a:r>
          </a:p>
          <a:p>
            <a:pPr marL="857250" lvl="2" indent="0">
              <a:buNone/>
            </a:pPr>
            <a:r>
              <a:rPr lang="en-US" dirty="0"/>
              <a:t>	</a:t>
            </a:r>
            <a:r>
              <a:rPr lang="en-US" dirty="0" err="1"/>
              <a:t>lblEcho.Caption</a:t>
            </a:r>
            <a:r>
              <a:rPr lang="en-US" dirty="0"/>
              <a:t> = </a:t>
            </a:r>
            <a:r>
              <a:rPr lang="en-US" dirty="0" err="1"/>
              <a:t>txtInput.value</a:t>
            </a: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51</a:t>
            </a:fld>
            <a:endParaRPr lang="en-US" altLang="zh-TW" dirty="0"/>
          </a:p>
        </p:txBody>
      </p:sp>
    </p:spTree>
    <p:extLst>
      <p:ext uri="{BB962C8B-B14F-4D97-AF65-F5344CB8AC3E}">
        <p14:creationId xmlns:p14="http://schemas.microsoft.com/office/powerpoint/2010/main" val="32134726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normAutofit fontScale="92500" lnSpcReduction="20000"/>
          </a:bodyPr>
          <a:lstStyle/>
          <a:p>
            <a:r>
              <a:rPr lang="en-US" dirty="0"/>
              <a:t>Example 1.10. Suppose you are asked to create a VBA application for CityU Phone, a small company that sells mobile phones. The phones are priced at $2,000 each and are available in two </a:t>
            </a:r>
            <a:r>
              <a:rPr lang="en-US" dirty="0" err="1"/>
              <a:t>colours</a:t>
            </a:r>
            <a:r>
              <a:rPr lang="en-US" dirty="0"/>
              <a:t>: black and white. The application will allow the salespeople to enter the customer’s name and address and the number of black and white phones ordered. It will then calculate and display the number of phones ordered and the total price of the order. The salespeople may use the application again for another order without quitting the application.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52</a:t>
            </a:fld>
            <a:endParaRPr lang="en-US" altLang="zh-TW"/>
          </a:p>
        </p:txBody>
      </p:sp>
    </p:spTree>
    <p:extLst>
      <p:ext uri="{BB962C8B-B14F-4D97-AF65-F5344CB8AC3E}">
        <p14:creationId xmlns:p14="http://schemas.microsoft.com/office/powerpoint/2010/main" val="3679826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Example 1.10 (Cont’d)</a:t>
            </a:r>
          </a:p>
          <a:p>
            <a:pPr lvl="1"/>
            <a:r>
              <a:rPr lang="en-US" dirty="0"/>
              <a:t>Tasks of the application:</a:t>
            </a:r>
          </a:p>
          <a:p>
            <a:pPr marL="1371600" lvl="2" indent="-457200">
              <a:buFont typeface="+mj-lt"/>
              <a:buAutoNum type="arabicPeriod"/>
            </a:pPr>
            <a:r>
              <a:rPr lang="en-US" dirty="0"/>
              <a:t>Get the following information from the user: customer’s name, street address, region, number of black phones ordered, and number of white phones ordered.</a:t>
            </a:r>
          </a:p>
          <a:p>
            <a:pPr marL="1371600" lvl="2" indent="-457200">
              <a:buFont typeface="+mj-lt"/>
              <a:buAutoNum type="arabicPeriod"/>
            </a:pPr>
            <a:r>
              <a:rPr lang="en-US" dirty="0"/>
              <a:t>Compute and display the total number of phones ordered and the total price of the order.</a:t>
            </a:r>
          </a:p>
          <a:p>
            <a:pPr marL="1371600" lvl="2" indent="-457200">
              <a:buFont typeface="+mj-lt"/>
              <a:buAutoNum type="arabicPeriod"/>
            </a:pPr>
            <a:r>
              <a:rPr lang="en-US" dirty="0"/>
              <a:t>Re-set the application so that the user can use it for another order.</a:t>
            </a:r>
          </a:p>
          <a:p>
            <a:pPr marL="1371600" lvl="2" indent="-457200">
              <a:buFont typeface="+mj-lt"/>
              <a:buAutoNum type="arabicPeriod"/>
            </a:pPr>
            <a:r>
              <a:rPr lang="en-US" dirty="0"/>
              <a:t>Allow the user to quit the application.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53</a:t>
            </a:fld>
            <a:endParaRPr lang="en-US" altLang="zh-TW"/>
          </a:p>
        </p:txBody>
      </p:sp>
    </p:spTree>
    <p:extLst>
      <p:ext uri="{BB962C8B-B14F-4D97-AF65-F5344CB8AC3E}">
        <p14:creationId xmlns:p14="http://schemas.microsoft.com/office/powerpoint/2010/main" val="12430045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Example 1.10 (Cont’d)</a:t>
            </a:r>
          </a:p>
          <a:p>
            <a:pPr lvl="1"/>
            <a:r>
              <a:rPr lang="en-US" dirty="0"/>
              <a:t>For Task 1, the following controls will be used to get the required information from the user at run time: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54</a:t>
            </a:fld>
            <a:endParaRPr lang="en-US" altLang="zh-TW"/>
          </a:p>
        </p:txBody>
      </p:sp>
      <p:graphicFrame>
        <p:nvGraphicFramePr>
          <p:cNvPr id="6" name="Table 5"/>
          <p:cNvGraphicFramePr>
            <a:graphicFrameLocks noGrp="1"/>
          </p:cNvGraphicFramePr>
          <p:nvPr>
            <p:extLst>
              <p:ext uri="{D42A27DB-BD31-4B8C-83A1-F6EECF244321}">
                <p14:modId xmlns:p14="http://schemas.microsoft.com/office/powerpoint/2010/main" val="408359750"/>
              </p:ext>
            </p:extLst>
          </p:nvPr>
        </p:nvGraphicFramePr>
        <p:xfrm>
          <a:off x="917187" y="2999461"/>
          <a:ext cx="7657142" cy="3136935"/>
        </p:xfrm>
        <a:graphic>
          <a:graphicData uri="http://schemas.openxmlformats.org/drawingml/2006/table">
            <a:tbl>
              <a:tblPr/>
              <a:tblGrid>
                <a:gridCol w="4568543">
                  <a:extLst>
                    <a:ext uri="{9D8B030D-6E8A-4147-A177-3AD203B41FA5}">
                      <a16:colId xmlns:a16="http://schemas.microsoft.com/office/drawing/2014/main" val="20000"/>
                    </a:ext>
                  </a:extLst>
                </a:gridCol>
                <a:gridCol w="3088599">
                  <a:extLst>
                    <a:ext uri="{9D8B030D-6E8A-4147-A177-3AD203B41FA5}">
                      <a16:colId xmlns:a16="http://schemas.microsoft.com/office/drawing/2014/main" val="20001"/>
                    </a:ext>
                  </a:extLst>
                </a:gridCol>
              </a:tblGrid>
              <a:tr h="745105">
                <a:tc>
                  <a:txBody>
                    <a:bodyPr/>
                    <a:lstStyle/>
                    <a:p>
                      <a:pPr algn="l" fontAlgn="b"/>
                      <a:r>
                        <a:rPr lang="en-US" sz="2400" b="0" i="0" u="none" strike="noStrike" dirty="0">
                          <a:solidFill>
                            <a:srgbClr val="000000"/>
                          </a:solidFill>
                          <a:effectLst/>
                          <a:latin typeface="Calibri"/>
                        </a:rPr>
                        <a:t>Information: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Type &amp; Name of Control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8366">
                <a:tc>
                  <a:txBody>
                    <a:bodyPr/>
                    <a:lstStyle/>
                    <a:p>
                      <a:pPr algn="l" fontAlgn="b"/>
                      <a:r>
                        <a:rPr lang="en-US" sz="2400" b="0" i="0" u="none" strike="noStrike" dirty="0">
                          <a:solidFill>
                            <a:srgbClr val="000000"/>
                          </a:solidFill>
                          <a:effectLst/>
                          <a:latin typeface="Calibri"/>
                        </a:rPr>
                        <a:t>Customer's name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400" b="0" i="0" u="none" strike="noStrike" dirty="0" err="1">
                          <a:solidFill>
                            <a:srgbClr val="000000"/>
                          </a:solidFill>
                          <a:effectLst/>
                          <a:latin typeface="Calibri"/>
                        </a:rPr>
                        <a:t>TextBox</a:t>
                      </a:r>
                      <a:r>
                        <a:rPr lang="en-US" sz="2400" b="0" i="0" u="none" strike="noStrike" dirty="0">
                          <a:solidFill>
                            <a:srgbClr val="000000"/>
                          </a:solidFill>
                          <a:effectLst/>
                          <a:latin typeface="Calibri"/>
                        </a:rPr>
                        <a:t>, </a:t>
                      </a:r>
                      <a:r>
                        <a:rPr lang="en-US" sz="2400" b="0" i="0" u="none" strike="noStrike" dirty="0" err="1">
                          <a:solidFill>
                            <a:srgbClr val="000000"/>
                          </a:solidFill>
                          <a:effectLst/>
                          <a:latin typeface="Calibri"/>
                        </a:rPr>
                        <a:t>txtName</a:t>
                      </a:r>
                      <a:endParaRPr lang="en-US" sz="2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78366">
                <a:tc>
                  <a:txBody>
                    <a:bodyPr/>
                    <a:lstStyle/>
                    <a:p>
                      <a:pPr algn="l" fontAlgn="b"/>
                      <a:r>
                        <a:rPr lang="en-US" sz="2400" b="0" i="0" u="none" strike="noStrike" dirty="0">
                          <a:solidFill>
                            <a:srgbClr val="000000"/>
                          </a:solidFill>
                          <a:effectLst/>
                          <a:latin typeface="Calibri"/>
                        </a:rPr>
                        <a:t>Street address</a:t>
                      </a:r>
                    </a:p>
                  </a:txBody>
                  <a:tcPr marL="9525" marR="9525" marT="9525" marB="0" anchor="b">
                    <a:lnL>
                      <a:noFill/>
                    </a:lnL>
                    <a:lnR>
                      <a:noFill/>
                    </a:lnR>
                    <a:lnT>
                      <a:noFill/>
                    </a:lnT>
                    <a:lnB>
                      <a:noFill/>
                    </a:lnB>
                  </a:tcPr>
                </a:tc>
                <a:tc>
                  <a:txBody>
                    <a:bodyPr/>
                    <a:lstStyle/>
                    <a:p>
                      <a:pPr algn="l" fontAlgn="b"/>
                      <a:r>
                        <a:rPr lang="en-US" sz="2400" b="0" i="0" u="none" strike="noStrike" dirty="0" err="1">
                          <a:solidFill>
                            <a:srgbClr val="000000"/>
                          </a:solidFill>
                          <a:effectLst/>
                          <a:latin typeface="+mn-lt"/>
                        </a:rPr>
                        <a:t>TextBox</a:t>
                      </a:r>
                      <a:r>
                        <a:rPr lang="en-US" sz="2400" b="0" i="0" u="none" strike="noStrike" dirty="0">
                          <a:solidFill>
                            <a:srgbClr val="000000"/>
                          </a:solidFill>
                          <a:effectLst/>
                          <a:latin typeface="+mn-lt"/>
                        </a:rPr>
                        <a:t>, </a:t>
                      </a:r>
                      <a:r>
                        <a:rPr lang="en-US" sz="2400" b="0" i="0" u="none" strike="noStrike" dirty="0" err="1">
                          <a:solidFill>
                            <a:srgbClr val="000000"/>
                          </a:solidFill>
                          <a:effectLst/>
                          <a:latin typeface="+mn-lt"/>
                        </a:rPr>
                        <a:t>txtAddress</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78366">
                <a:tc>
                  <a:txBody>
                    <a:bodyPr/>
                    <a:lstStyle/>
                    <a:p>
                      <a:pPr algn="l" fontAlgn="b"/>
                      <a:r>
                        <a:rPr lang="en-US" sz="2400" b="0" i="0" u="none" strike="noStrike" dirty="0">
                          <a:solidFill>
                            <a:srgbClr val="000000"/>
                          </a:solidFill>
                          <a:effectLst/>
                          <a:latin typeface="Calibri"/>
                        </a:rPr>
                        <a:t>Region</a:t>
                      </a:r>
                    </a:p>
                  </a:txBody>
                  <a:tcPr marL="9525" marR="9525" marT="9525" marB="0" anchor="b">
                    <a:lnL>
                      <a:noFill/>
                    </a:lnL>
                    <a:lnR>
                      <a:noFill/>
                    </a:lnR>
                    <a:lnT>
                      <a:noFill/>
                    </a:lnT>
                    <a:lnB>
                      <a:noFill/>
                    </a:lnB>
                  </a:tcPr>
                </a:tc>
                <a:tc>
                  <a:txBody>
                    <a:bodyPr/>
                    <a:lstStyle/>
                    <a:p>
                      <a:pPr algn="l" fontAlgn="b"/>
                      <a:r>
                        <a:rPr lang="en-US" sz="2400" b="0" i="0" u="none" strike="noStrike" dirty="0" err="1">
                          <a:solidFill>
                            <a:srgbClr val="000000"/>
                          </a:solidFill>
                          <a:effectLst/>
                          <a:latin typeface="+mn-lt"/>
                        </a:rPr>
                        <a:t>TextBox</a:t>
                      </a:r>
                      <a:r>
                        <a:rPr lang="en-US" sz="2400" b="0" i="0" u="none" strike="noStrike" dirty="0">
                          <a:solidFill>
                            <a:srgbClr val="000000"/>
                          </a:solidFill>
                          <a:effectLst/>
                          <a:latin typeface="+mn-lt"/>
                        </a:rPr>
                        <a:t>, </a:t>
                      </a:r>
                      <a:r>
                        <a:rPr lang="en-US" sz="2400" b="0" i="0" u="none" strike="noStrike" dirty="0" err="1">
                          <a:solidFill>
                            <a:srgbClr val="000000"/>
                          </a:solidFill>
                          <a:effectLst/>
                          <a:latin typeface="+mn-lt"/>
                        </a:rPr>
                        <a:t>txtRegion</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78366">
                <a:tc>
                  <a:txBody>
                    <a:bodyPr/>
                    <a:lstStyle/>
                    <a:p>
                      <a:pPr algn="l" fontAlgn="b"/>
                      <a:r>
                        <a:rPr lang="en-US" sz="2400" b="0" i="0" u="none" strike="noStrike">
                          <a:solidFill>
                            <a:srgbClr val="000000"/>
                          </a:solidFill>
                          <a:effectLst/>
                          <a:latin typeface="Calibri"/>
                        </a:rPr>
                        <a:t>Number of black phones ordered</a:t>
                      </a:r>
                    </a:p>
                  </a:txBody>
                  <a:tcPr marL="9525" marR="9525" marT="9525" marB="0" anchor="b">
                    <a:lnL>
                      <a:noFill/>
                    </a:lnL>
                    <a:lnR>
                      <a:noFill/>
                    </a:lnR>
                    <a:lnT>
                      <a:noFill/>
                    </a:lnT>
                    <a:lnB>
                      <a:noFill/>
                    </a:lnB>
                  </a:tcPr>
                </a:tc>
                <a:tc>
                  <a:txBody>
                    <a:bodyPr/>
                    <a:lstStyle/>
                    <a:p>
                      <a:pPr algn="l" fontAlgn="b"/>
                      <a:r>
                        <a:rPr lang="en-US" sz="2400" b="0" i="0" u="none" strike="noStrike" dirty="0" err="1">
                          <a:solidFill>
                            <a:srgbClr val="000000"/>
                          </a:solidFill>
                          <a:effectLst/>
                          <a:latin typeface="+mn-lt"/>
                        </a:rPr>
                        <a:t>TextBox</a:t>
                      </a:r>
                      <a:r>
                        <a:rPr lang="en-US" sz="2400" b="0" i="0" u="none" strike="noStrike" dirty="0">
                          <a:solidFill>
                            <a:srgbClr val="000000"/>
                          </a:solidFill>
                          <a:effectLst/>
                          <a:latin typeface="+mn-lt"/>
                        </a:rPr>
                        <a:t>, </a:t>
                      </a:r>
                      <a:r>
                        <a:rPr lang="en-US" sz="2400" b="0" i="0" u="none" strike="noStrike" dirty="0" err="1">
                          <a:solidFill>
                            <a:srgbClr val="000000"/>
                          </a:solidFill>
                          <a:effectLst/>
                          <a:latin typeface="+mn-lt"/>
                        </a:rPr>
                        <a:t>txtBlack</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478366">
                <a:tc>
                  <a:txBody>
                    <a:bodyPr/>
                    <a:lstStyle/>
                    <a:p>
                      <a:pPr algn="l" fontAlgn="b"/>
                      <a:r>
                        <a:rPr lang="en-US" sz="2400" b="0" i="0" u="none" strike="noStrike">
                          <a:solidFill>
                            <a:srgbClr val="000000"/>
                          </a:solidFill>
                          <a:effectLst/>
                          <a:latin typeface="Calibri"/>
                        </a:rPr>
                        <a:t>Number of white phones ordered</a:t>
                      </a:r>
                    </a:p>
                  </a:txBody>
                  <a:tcPr marL="9525" marR="9525" marT="9525" marB="0" anchor="b">
                    <a:lnL>
                      <a:noFill/>
                    </a:lnL>
                    <a:lnR>
                      <a:noFill/>
                    </a:lnR>
                    <a:lnT>
                      <a:noFill/>
                    </a:lnT>
                    <a:lnB>
                      <a:noFill/>
                    </a:lnB>
                  </a:tcPr>
                </a:tc>
                <a:tc>
                  <a:txBody>
                    <a:bodyPr/>
                    <a:lstStyle/>
                    <a:p>
                      <a:pPr algn="l" fontAlgn="b"/>
                      <a:r>
                        <a:rPr lang="en-US" sz="2400" b="0" i="0" u="none" strike="noStrike" dirty="0" err="1">
                          <a:solidFill>
                            <a:srgbClr val="000000"/>
                          </a:solidFill>
                          <a:effectLst/>
                          <a:latin typeface="+mn-lt"/>
                        </a:rPr>
                        <a:t>TextBox</a:t>
                      </a:r>
                      <a:r>
                        <a:rPr lang="en-US" sz="2400" b="0" i="0" u="none" strike="noStrike" dirty="0">
                          <a:solidFill>
                            <a:srgbClr val="000000"/>
                          </a:solidFill>
                          <a:effectLst/>
                          <a:latin typeface="+mn-lt"/>
                        </a:rPr>
                        <a:t>, </a:t>
                      </a:r>
                      <a:r>
                        <a:rPr lang="en-US" sz="2400" b="0" i="0" u="none" strike="noStrike" dirty="0" err="1">
                          <a:solidFill>
                            <a:srgbClr val="000000"/>
                          </a:solidFill>
                          <a:effectLst/>
                          <a:latin typeface="+mn-lt"/>
                        </a:rPr>
                        <a:t>txtWhite</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59469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Example 1.10 (Cont’d)</a:t>
            </a:r>
          </a:p>
          <a:p>
            <a:pPr lvl="1"/>
            <a:r>
              <a:rPr lang="en-US" dirty="0"/>
              <a:t>For Task 2, the following controls will be used to compute and display the total number of phones and the total price at run time:</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55</a:t>
            </a:fld>
            <a:endParaRPr lang="en-US" altLang="zh-TW"/>
          </a:p>
        </p:txBody>
      </p:sp>
      <p:graphicFrame>
        <p:nvGraphicFramePr>
          <p:cNvPr id="5" name="Table 4"/>
          <p:cNvGraphicFramePr>
            <a:graphicFrameLocks noGrp="1"/>
          </p:cNvGraphicFramePr>
          <p:nvPr>
            <p:extLst>
              <p:ext uri="{D42A27DB-BD31-4B8C-83A1-F6EECF244321}">
                <p14:modId xmlns:p14="http://schemas.microsoft.com/office/powerpoint/2010/main" val="1092912056"/>
              </p:ext>
            </p:extLst>
          </p:nvPr>
        </p:nvGraphicFramePr>
        <p:xfrm>
          <a:off x="683014" y="3462678"/>
          <a:ext cx="7657142" cy="2486955"/>
        </p:xfrm>
        <a:graphic>
          <a:graphicData uri="http://schemas.openxmlformats.org/drawingml/2006/table">
            <a:tbl>
              <a:tblPr/>
              <a:tblGrid>
                <a:gridCol w="4568543">
                  <a:extLst>
                    <a:ext uri="{9D8B030D-6E8A-4147-A177-3AD203B41FA5}">
                      <a16:colId xmlns:a16="http://schemas.microsoft.com/office/drawing/2014/main" val="20000"/>
                    </a:ext>
                  </a:extLst>
                </a:gridCol>
                <a:gridCol w="3088599">
                  <a:extLst>
                    <a:ext uri="{9D8B030D-6E8A-4147-A177-3AD203B41FA5}">
                      <a16:colId xmlns:a16="http://schemas.microsoft.com/office/drawing/2014/main" val="20001"/>
                    </a:ext>
                  </a:extLst>
                </a:gridCol>
              </a:tblGrid>
              <a:tr h="545610">
                <a:tc>
                  <a:txBody>
                    <a:bodyPr/>
                    <a:lstStyle/>
                    <a:p>
                      <a:pPr algn="l" fontAlgn="b"/>
                      <a:r>
                        <a:rPr lang="en-US" sz="2400" b="0" i="0" u="none" strike="noStrike" dirty="0">
                          <a:solidFill>
                            <a:srgbClr val="000000"/>
                          </a:solidFill>
                          <a:effectLst/>
                          <a:latin typeface="Calibri"/>
                        </a:rPr>
                        <a:t>Activity:</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Type &amp; Name of Control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11440">
                <a:tc>
                  <a:txBody>
                    <a:bodyPr/>
                    <a:lstStyle/>
                    <a:p>
                      <a:pPr algn="l" fontAlgn="b"/>
                      <a:r>
                        <a:rPr lang="en-US" sz="2400" b="0" i="0" u="none" strike="noStrike" dirty="0">
                          <a:solidFill>
                            <a:srgbClr val="000000"/>
                          </a:solidFill>
                          <a:effectLst/>
                          <a:latin typeface="Calibri"/>
                        </a:rPr>
                        <a:t>Compute</a:t>
                      </a:r>
                      <a:r>
                        <a:rPr lang="en-US" sz="2400" b="0" i="0" u="none" strike="noStrike" baseline="0" dirty="0">
                          <a:solidFill>
                            <a:srgbClr val="000000"/>
                          </a:solidFill>
                          <a:effectLst/>
                          <a:latin typeface="Calibri"/>
                        </a:rPr>
                        <a:t> the total number of phones ordered and the total price</a:t>
                      </a:r>
                      <a:endParaRPr lang="en-US" sz="2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400" b="0" i="0" u="none" strike="noStrike" dirty="0" err="1">
                          <a:solidFill>
                            <a:srgbClr val="000000"/>
                          </a:solidFill>
                          <a:effectLst/>
                          <a:latin typeface="Calibri"/>
                        </a:rPr>
                        <a:t>CommandButton</a:t>
                      </a:r>
                      <a:r>
                        <a:rPr lang="en-US" sz="2400" b="0" i="0" u="none" strike="noStrike" dirty="0">
                          <a:solidFill>
                            <a:srgbClr val="000000"/>
                          </a:solidFill>
                          <a:effectLst/>
                          <a:latin typeface="Calibri"/>
                        </a:rPr>
                        <a:t>, </a:t>
                      </a:r>
                      <a:r>
                        <a:rPr lang="en-US" sz="2400" b="0" i="0" u="none" strike="noStrike" dirty="0" err="1">
                          <a:solidFill>
                            <a:srgbClr val="000000"/>
                          </a:solidFill>
                          <a:effectLst/>
                          <a:latin typeface="Calibri"/>
                        </a:rPr>
                        <a:t>btnCal</a:t>
                      </a:r>
                      <a:endParaRPr lang="en-US" sz="2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711440">
                <a:tc>
                  <a:txBody>
                    <a:bodyPr/>
                    <a:lstStyle/>
                    <a:p>
                      <a:pPr algn="l" fontAlgn="b"/>
                      <a:r>
                        <a:rPr lang="en-US" sz="2400" b="0" i="0" u="none" strike="noStrike" dirty="0">
                          <a:solidFill>
                            <a:srgbClr val="000000"/>
                          </a:solidFill>
                          <a:effectLst/>
                          <a:latin typeface="Calibri"/>
                        </a:rPr>
                        <a:t>Display the total number of phones</a:t>
                      </a:r>
                      <a:r>
                        <a:rPr lang="en-US" sz="2400" b="0" i="0" u="none" strike="noStrike" baseline="0" dirty="0">
                          <a:solidFill>
                            <a:srgbClr val="000000"/>
                          </a:solidFill>
                          <a:effectLst/>
                          <a:latin typeface="Calibri"/>
                        </a:rPr>
                        <a:t> ordered</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effectLst/>
                          <a:latin typeface="+mn-lt"/>
                        </a:rPr>
                        <a:t>Label, </a:t>
                      </a:r>
                      <a:r>
                        <a:rPr lang="en-US" sz="2400" b="0" i="0" u="none" strike="noStrike" dirty="0" err="1">
                          <a:solidFill>
                            <a:srgbClr val="000000"/>
                          </a:solidFill>
                          <a:effectLst/>
                          <a:latin typeface="+mn-lt"/>
                        </a:rPr>
                        <a:t>lblTotalPhones</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59255">
                <a:tc>
                  <a:txBody>
                    <a:bodyPr/>
                    <a:lstStyle/>
                    <a:p>
                      <a:pPr algn="l" fontAlgn="b"/>
                      <a:r>
                        <a:rPr lang="en-US" sz="2400" b="0" i="0" u="none" strike="noStrike" dirty="0">
                          <a:solidFill>
                            <a:srgbClr val="000000"/>
                          </a:solidFill>
                          <a:effectLst/>
                          <a:latin typeface="Calibri"/>
                        </a:rPr>
                        <a:t>Display the total cost</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effectLst/>
                          <a:latin typeface="+mn-lt"/>
                        </a:rPr>
                        <a:t>Label, </a:t>
                      </a:r>
                      <a:r>
                        <a:rPr lang="en-US" sz="2400" b="0" i="0" u="none" strike="noStrike" dirty="0" err="1">
                          <a:solidFill>
                            <a:srgbClr val="000000"/>
                          </a:solidFill>
                          <a:effectLst/>
                          <a:latin typeface="+mn-lt"/>
                        </a:rPr>
                        <a:t>lblTotalPrice</a:t>
                      </a:r>
                      <a:endParaRPr lang="en-US" sz="24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92101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Example 1.10 (Cont’d)</a:t>
            </a:r>
          </a:p>
          <a:p>
            <a:pPr lvl="1"/>
            <a:r>
              <a:rPr lang="en-US" dirty="0"/>
              <a:t>For Task 3, the following control will be used to reset the application:</a:t>
            </a:r>
          </a:p>
          <a:p>
            <a:pPr lvl="1"/>
            <a:endParaRPr lang="en-US" dirty="0"/>
          </a:p>
          <a:p>
            <a:pPr lvl="1"/>
            <a:endParaRPr lang="en-US" dirty="0"/>
          </a:p>
          <a:p>
            <a:pPr lvl="1"/>
            <a:r>
              <a:rPr lang="en-US" dirty="0"/>
              <a:t>For Task 4, the following control will be used to quit the application: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56</a:t>
            </a:fld>
            <a:endParaRPr lang="en-US" altLang="zh-TW"/>
          </a:p>
        </p:txBody>
      </p:sp>
      <p:graphicFrame>
        <p:nvGraphicFramePr>
          <p:cNvPr id="5" name="Table 4"/>
          <p:cNvGraphicFramePr>
            <a:graphicFrameLocks noGrp="1"/>
          </p:cNvGraphicFramePr>
          <p:nvPr>
            <p:extLst>
              <p:ext uri="{D42A27DB-BD31-4B8C-83A1-F6EECF244321}">
                <p14:modId xmlns:p14="http://schemas.microsoft.com/office/powerpoint/2010/main" val="2130155345"/>
              </p:ext>
            </p:extLst>
          </p:nvPr>
        </p:nvGraphicFramePr>
        <p:xfrm>
          <a:off x="719040" y="3017474"/>
          <a:ext cx="8305622" cy="801657"/>
        </p:xfrm>
        <a:graphic>
          <a:graphicData uri="http://schemas.openxmlformats.org/drawingml/2006/table">
            <a:tbl>
              <a:tblPr/>
              <a:tblGrid>
                <a:gridCol w="3694218">
                  <a:extLst>
                    <a:ext uri="{9D8B030D-6E8A-4147-A177-3AD203B41FA5}">
                      <a16:colId xmlns:a16="http://schemas.microsoft.com/office/drawing/2014/main" val="20000"/>
                    </a:ext>
                  </a:extLst>
                </a:gridCol>
                <a:gridCol w="4611404">
                  <a:extLst>
                    <a:ext uri="{9D8B030D-6E8A-4147-A177-3AD203B41FA5}">
                      <a16:colId xmlns:a16="http://schemas.microsoft.com/office/drawing/2014/main" val="20001"/>
                    </a:ext>
                  </a:extLst>
                </a:gridCol>
              </a:tblGrid>
              <a:tr h="396325">
                <a:tc>
                  <a:txBody>
                    <a:bodyPr/>
                    <a:lstStyle/>
                    <a:p>
                      <a:pPr algn="l" fontAlgn="b"/>
                      <a:r>
                        <a:rPr lang="en-US" sz="2400" b="0" i="0" u="none" strike="noStrike" dirty="0">
                          <a:solidFill>
                            <a:srgbClr val="000000"/>
                          </a:solidFill>
                          <a:effectLst/>
                          <a:latin typeface="Calibri"/>
                        </a:rPr>
                        <a:t>Activity:</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Type &amp; Name of Control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5332">
                <a:tc>
                  <a:txBody>
                    <a:bodyPr/>
                    <a:lstStyle/>
                    <a:p>
                      <a:pPr algn="l" fontAlgn="b"/>
                      <a:r>
                        <a:rPr lang="en-US" sz="2400" b="0" i="0" u="none" strike="noStrike" dirty="0">
                          <a:solidFill>
                            <a:srgbClr val="000000"/>
                          </a:solidFill>
                          <a:effectLst/>
                          <a:latin typeface="Calibri"/>
                        </a:rPr>
                        <a:t>Re-set the application</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400" b="0" i="0" u="none" strike="noStrike" dirty="0" err="1">
                          <a:solidFill>
                            <a:srgbClr val="000000"/>
                          </a:solidFill>
                          <a:effectLst/>
                          <a:latin typeface="Calibri"/>
                        </a:rPr>
                        <a:t>CommandButton</a:t>
                      </a:r>
                      <a:r>
                        <a:rPr lang="en-US" sz="2400" b="0" i="0" u="none" strike="noStrike" dirty="0">
                          <a:solidFill>
                            <a:srgbClr val="000000"/>
                          </a:solidFill>
                          <a:effectLst/>
                          <a:latin typeface="Calibri"/>
                        </a:rPr>
                        <a:t>, </a:t>
                      </a:r>
                      <a:r>
                        <a:rPr lang="en-US" sz="2400" b="0" i="0" u="none" strike="noStrike" dirty="0" err="1">
                          <a:solidFill>
                            <a:srgbClr val="000000"/>
                          </a:solidFill>
                          <a:effectLst/>
                          <a:latin typeface="Calibri"/>
                        </a:rPr>
                        <a:t>btnClear</a:t>
                      </a:r>
                      <a:endParaRPr lang="en-US" sz="2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73195695"/>
              </p:ext>
            </p:extLst>
          </p:nvPr>
        </p:nvGraphicFramePr>
        <p:xfrm>
          <a:off x="721291" y="5115471"/>
          <a:ext cx="8305622" cy="801657"/>
        </p:xfrm>
        <a:graphic>
          <a:graphicData uri="http://schemas.openxmlformats.org/drawingml/2006/table">
            <a:tbl>
              <a:tblPr/>
              <a:tblGrid>
                <a:gridCol w="3430774">
                  <a:extLst>
                    <a:ext uri="{9D8B030D-6E8A-4147-A177-3AD203B41FA5}">
                      <a16:colId xmlns:a16="http://schemas.microsoft.com/office/drawing/2014/main" val="20000"/>
                    </a:ext>
                  </a:extLst>
                </a:gridCol>
                <a:gridCol w="4874848">
                  <a:extLst>
                    <a:ext uri="{9D8B030D-6E8A-4147-A177-3AD203B41FA5}">
                      <a16:colId xmlns:a16="http://schemas.microsoft.com/office/drawing/2014/main" val="20001"/>
                    </a:ext>
                  </a:extLst>
                </a:gridCol>
              </a:tblGrid>
              <a:tr h="396325">
                <a:tc>
                  <a:txBody>
                    <a:bodyPr/>
                    <a:lstStyle/>
                    <a:p>
                      <a:pPr algn="l" fontAlgn="b"/>
                      <a:r>
                        <a:rPr lang="en-US" sz="2400" b="0" i="0" u="none" strike="noStrike" dirty="0">
                          <a:solidFill>
                            <a:srgbClr val="000000"/>
                          </a:solidFill>
                          <a:effectLst/>
                          <a:latin typeface="Calibri"/>
                        </a:rPr>
                        <a:t>Activity:</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Type &amp; Name of Control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5332">
                <a:tc>
                  <a:txBody>
                    <a:bodyPr/>
                    <a:lstStyle/>
                    <a:p>
                      <a:pPr algn="l" fontAlgn="b"/>
                      <a:r>
                        <a:rPr lang="en-US" sz="2400" b="0" i="0" u="none" strike="noStrike" dirty="0">
                          <a:solidFill>
                            <a:srgbClr val="000000"/>
                          </a:solidFill>
                          <a:effectLst/>
                          <a:latin typeface="Calibri"/>
                        </a:rPr>
                        <a:t>Quit the application</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400" b="0" i="0" u="none" strike="noStrike" dirty="0" err="1">
                          <a:solidFill>
                            <a:srgbClr val="000000"/>
                          </a:solidFill>
                          <a:effectLst/>
                          <a:latin typeface="Calibri"/>
                        </a:rPr>
                        <a:t>CommandButton</a:t>
                      </a:r>
                      <a:r>
                        <a:rPr lang="en-US" sz="2400" b="0" i="0" u="none" strike="noStrike" dirty="0">
                          <a:solidFill>
                            <a:srgbClr val="000000"/>
                          </a:solidFill>
                          <a:effectLst/>
                          <a:latin typeface="Calibri"/>
                        </a:rPr>
                        <a:t>, </a:t>
                      </a:r>
                      <a:r>
                        <a:rPr lang="en-US" sz="2400" b="0" i="0" u="none" strike="noStrike" dirty="0" err="1">
                          <a:solidFill>
                            <a:srgbClr val="000000"/>
                          </a:solidFill>
                          <a:effectLst/>
                          <a:latin typeface="Calibri"/>
                        </a:rPr>
                        <a:t>btnExit</a:t>
                      </a:r>
                      <a:endParaRPr lang="en-US" sz="2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12542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Example 1.10 (Cont’d)</a:t>
            </a:r>
          </a:p>
          <a:p>
            <a:pPr lvl="1"/>
            <a:r>
              <a:rPr lang="en-US" dirty="0"/>
              <a:t>Design of the </a:t>
            </a:r>
            <a:r>
              <a:rPr lang="en-US" dirty="0" err="1"/>
              <a:t>UseForm</a:t>
            </a:r>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r>
              <a:rPr lang="en-US" dirty="0"/>
              <a:t>The file </a:t>
            </a:r>
            <a:r>
              <a:rPr lang="en-US" dirty="0" err="1"/>
              <a:t>CityuPhonePartial.xlsm</a:t>
            </a:r>
            <a:r>
              <a:rPr lang="en-US" dirty="0"/>
              <a:t> contains a partially completed application for CityU Phone.</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57</a:t>
            </a:fld>
            <a:endParaRPr lang="en-US" altLang="zh-TW"/>
          </a:p>
        </p:txBody>
      </p:sp>
      <p:pic>
        <p:nvPicPr>
          <p:cNvPr id="5" name="Picture 4"/>
          <p:cNvPicPr>
            <a:picLocks noChangeAspect="1"/>
          </p:cNvPicPr>
          <p:nvPr/>
        </p:nvPicPr>
        <p:blipFill>
          <a:blip r:embed="rId2"/>
          <a:stretch>
            <a:fillRect/>
          </a:stretch>
        </p:blipFill>
        <p:spPr>
          <a:xfrm>
            <a:off x="2537059" y="2486039"/>
            <a:ext cx="4946139" cy="2625410"/>
          </a:xfrm>
          <a:prstGeom prst="rect">
            <a:avLst/>
          </a:prstGeom>
        </p:spPr>
      </p:pic>
    </p:spTree>
    <p:extLst>
      <p:ext uri="{BB962C8B-B14F-4D97-AF65-F5344CB8AC3E}">
        <p14:creationId xmlns:p14="http://schemas.microsoft.com/office/powerpoint/2010/main" val="33822817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normAutofit/>
          </a:bodyPr>
          <a:lstStyle/>
          <a:p>
            <a:r>
              <a:rPr lang="en-US" dirty="0"/>
              <a:t>Coding the application</a:t>
            </a:r>
          </a:p>
          <a:p>
            <a:pPr lvl="1"/>
            <a:r>
              <a:rPr lang="en-US" dirty="0"/>
              <a:t>Before coding an object’s event procedure, you should plan it with a tool such as pseudocode or flowchart.</a:t>
            </a:r>
          </a:p>
          <a:p>
            <a:pPr lvl="1"/>
            <a:r>
              <a:rPr lang="en-US" dirty="0"/>
              <a:t>For a simple task, pseudocode works just fine. For a complex task, the procedure’s steps may be easier to understand in a flowchart.</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58</a:t>
            </a:fld>
            <a:endParaRPr lang="en-US" altLang="zh-TW"/>
          </a:p>
        </p:txBody>
      </p:sp>
    </p:spTree>
    <p:extLst>
      <p:ext uri="{BB962C8B-B14F-4D97-AF65-F5344CB8AC3E}">
        <p14:creationId xmlns:p14="http://schemas.microsoft.com/office/powerpoint/2010/main" val="19645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normAutofit/>
          </a:bodyPr>
          <a:lstStyle/>
          <a:p>
            <a:r>
              <a:rPr lang="en-US" dirty="0"/>
              <a:t>Coding the application</a:t>
            </a:r>
          </a:p>
          <a:p>
            <a:pPr lvl="1"/>
            <a:r>
              <a:rPr lang="en-US" dirty="0" err="1"/>
              <a:t>Pseudocode</a:t>
            </a:r>
            <a:endParaRPr lang="en-US" dirty="0"/>
          </a:p>
          <a:p>
            <a:pPr lvl="2"/>
            <a:r>
              <a:rPr lang="en-US" dirty="0"/>
              <a:t>It uses short phrases of plain language to describe the steps a procedure must take to accomplish the goal.</a:t>
            </a:r>
          </a:p>
          <a:p>
            <a:pPr lvl="2"/>
            <a:r>
              <a:rPr lang="en-US" dirty="0"/>
              <a:t>It allows the designer to focus on the logic of the program without being distracted by details of programming language syntax.</a:t>
            </a:r>
          </a:p>
          <a:p>
            <a:pPr lvl="2"/>
            <a:r>
              <a:rPr lang="en-US" dirty="0"/>
              <a:t>It can be used no matter what programming language is used.</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59</a:t>
            </a:fld>
            <a:endParaRPr lang="en-US" altLang="zh-TW"/>
          </a:p>
        </p:txBody>
      </p:sp>
    </p:spTree>
    <p:extLst>
      <p:ext uri="{BB962C8B-B14F-4D97-AF65-F5344CB8AC3E}">
        <p14:creationId xmlns:p14="http://schemas.microsoft.com/office/powerpoint/2010/main" val="31137112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lstStyle/>
          <a:p>
            <a:r>
              <a:rPr lang="en-US" dirty="0"/>
              <a:t>Coding the application</a:t>
            </a:r>
          </a:p>
          <a:p>
            <a:pPr lvl="1"/>
            <a:r>
              <a:rPr lang="en-US" dirty="0"/>
              <a:t>Example 1.10 (Cont’d)</a:t>
            </a:r>
          </a:p>
          <a:p>
            <a:pPr lvl="2"/>
            <a:r>
              <a:rPr lang="en-US" dirty="0" err="1"/>
              <a:t>Pseudocode</a:t>
            </a:r>
            <a:r>
              <a:rPr lang="en-US" dirty="0"/>
              <a:t> for the Click event of </a:t>
            </a:r>
            <a:r>
              <a:rPr lang="en-US" dirty="0" err="1"/>
              <a:t>btnCal</a:t>
            </a:r>
            <a:r>
              <a:rPr lang="en-US" dirty="0"/>
              <a:t> :</a:t>
            </a:r>
          </a:p>
          <a:p>
            <a:pPr marL="1314450" lvl="3" indent="0">
              <a:buNone/>
            </a:pPr>
            <a:r>
              <a:rPr lang="en-US" dirty="0"/>
              <a:t>The caption of </a:t>
            </a:r>
            <a:r>
              <a:rPr lang="en-US" dirty="0" err="1"/>
              <a:t>lblTotalPhones</a:t>
            </a:r>
            <a:r>
              <a:rPr lang="en-US" dirty="0"/>
              <a:t> equals the number of black phones ordered + the number of white phones ordered.</a:t>
            </a:r>
          </a:p>
          <a:p>
            <a:pPr marL="1314450" lvl="3" indent="0">
              <a:buNone/>
            </a:pPr>
            <a:r>
              <a:rPr lang="en-US" dirty="0"/>
              <a:t>The caption of </a:t>
            </a:r>
            <a:r>
              <a:rPr lang="en-US" dirty="0" err="1"/>
              <a:t>lblTotalPrice</a:t>
            </a:r>
            <a:r>
              <a:rPr lang="en-US" dirty="0"/>
              <a:t> equals the total number of phones ordered * price.</a:t>
            </a:r>
          </a:p>
          <a:p>
            <a:pPr marL="857250" lvl="2"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60</a:t>
            </a:fld>
            <a:endParaRPr lang="en-US" altLang="zh-TW"/>
          </a:p>
        </p:txBody>
      </p:sp>
    </p:spTree>
    <p:extLst>
      <p:ext uri="{BB962C8B-B14F-4D97-AF65-F5344CB8AC3E}">
        <p14:creationId xmlns:p14="http://schemas.microsoft.com/office/powerpoint/2010/main" val="15978576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p:txBody>
          <a:bodyPr>
            <a:normAutofit/>
          </a:bodyPr>
          <a:lstStyle/>
          <a:p>
            <a:r>
              <a:rPr lang="en-US" dirty="0"/>
              <a:t>Coding the application</a:t>
            </a:r>
          </a:p>
          <a:p>
            <a:pPr lvl="1"/>
            <a:r>
              <a:rPr lang="en-US" dirty="0"/>
              <a:t>Example 1.10 (Cont’d)</a:t>
            </a:r>
          </a:p>
          <a:p>
            <a:pPr lvl="2"/>
            <a:r>
              <a:rPr lang="en-US" dirty="0" err="1"/>
              <a:t>Pseudocode</a:t>
            </a:r>
            <a:r>
              <a:rPr lang="en-US" dirty="0"/>
              <a:t> for the Click event of </a:t>
            </a:r>
            <a:r>
              <a:rPr lang="en-US" dirty="0" err="1"/>
              <a:t>btnClear</a:t>
            </a:r>
            <a:r>
              <a:rPr lang="en-US" dirty="0"/>
              <a:t> :</a:t>
            </a:r>
          </a:p>
          <a:p>
            <a:pPr marL="1371600" lvl="3" indent="0">
              <a:buNone/>
            </a:pPr>
            <a:r>
              <a:rPr lang="en-US" dirty="0"/>
              <a:t>Clear the Value property of the five textbox controls.</a:t>
            </a:r>
          </a:p>
          <a:p>
            <a:pPr marL="1371600" lvl="3" indent="0">
              <a:buNone/>
            </a:pPr>
            <a:r>
              <a:rPr lang="en-US" dirty="0"/>
              <a:t>Clear the Caption property of the </a:t>
            </a:r>
            <a:r>
              <a:rPr lang="en-US" dirty="0" err="1"/>
              <a:t>lblTotalPhones</a:t>
            </a:r>
            <a:r>
              <a:rPr lang="en-US" dirty="0"/>
              <a:t> and </a:t>
            </a:r>
            <a:r>
              <a:rPr lang="en-US" dirty="0" err="1"/>
              <a:t>lblTotalPrice</a:t>
            </a:r>
            <a:r>
              <a:rPr lang="en-US" dirty="0"/>
              <a:t> controls.</a:t>
            </a:r>
          </a:p>
          <a:p>
            <a:pPr marL="1371600" lvl="3" indent="0">
              <a:buNone/>
            </a:pPr>
            <a:r>
              <a:rPr lang="en-US" dirty="0"/>
              <a:t>Send the focus to the </a:t>
            </a:r>
            <a:r>
              <a:rPr lang="en-US" dirty="0" err="1"/>
              <a:t>txtName</a:t>
            </a:r>
            <a:r>
              <a:rPr lang="en-US" dirty="0"/>
              <a:t> control so the user can begin entering the next order.</a:t>
            </a:r>
          </a:p>
          <a:p>
            <a:pPr lvl="2"/>
            <a:r>
              <a:rPr lang="en-US" dirty="0" err="1"/>
              <a:t>Pseudocode</a:t>
            </a:r>
            <a:r>
              <a:rPr lang="en-US" dirty="0"/>
              <a:t> for the Click event of </a:t>
            </a:r>
            <a:r>
              <a:rPr lang="en-US" dirty="0" err="1"/>
              <a:t>btnExit</a:t>
            </a:r>
            <a:r>
              <a:rPr lang="en-US" dirty="0"/>
              <a:t>:</a:t>
            </a:r>
          </a:p>
          <a:p>
            <a:pPr marL="1371600" lvl="3" indent="0">
              <a:buNone/>
            </a:pPr>
            <a:r>
              <a:rPr lang="en-US" dirty="0"/>
              <a:t>End the application.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61</a:t>
            </a:fld>
            <a:endParaRPr lang="en-US" altLang="zh-TW"/>
          </a:p>
        </p:txBody>
      </p:sp>
    </p:spTree>
    <p:extLst>
      <p:ext uri="{BB962C8B-B14F-4D97-AF65-F5344CB8AC3E}">
        <p14:creationId xmlns:p14="http://schemas.microsoft.com/office/powerpoint/2010/main" val="581868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 (self-study)</a:t>
            </a:r>
          </a:p>
        </p:txBody>
      </p:sp>
      <p:sp>
        <p:nvSpPr>
          <p:cNvPr id="3" name="Content Placeholder 2"/>
          <p:cNvSpPr>
            <a:spLocks noGrp="1"/>
          </p:cNvSpPr>
          <p:nvPr>
            <p:ph idx="1"/>
          </p:nvPr>
        </p:nvSpPr>
        <p:spPr/>
        <p:txBody>
          <a:bodyPr>
            <a:normAutofit/>
          </a:bodyPr>
          <a:lstStyle/>
          <a:p>
            <a:r>
              <a:rPr lang="en-US" dirty="0"/>
              <a:t>Coding the application</a:t>
            </a:r>
          </a:p>
          <a:p>
            <a:pPr lvl="1"/>
            <a:r>
              <a:rPr lang="en-US" dirty="0"/>
              <a:t>Flowchart</a:t>
            </a:r>
          </a:p>
          <a:p>
            <a:pPr lvl="2"/>
            <a:r>
              <a:rPr lang="en-US" dirty="0"/>
              <a:t>Use standardized symbols to show the steps of a procedure must follow to reach its goal.</a:t>
            </a:r>
          </a:p>
          <a:p>
            <a:pPr lvl="2"/>
            <a:r>
              <a:rPr lang="en-US" dirty="0"/>
              <a:t>Commonly used symbols are:</a:t>
            </a:r>
          </a:p>
          <a:p>
            <a:pPr lvl="3"/>
            <a:r>
              <a:rPr lang="en-US" dirty="0"/>
              <a:t>Start/Stop symbol</a:t>
            </a:r>
          </a:p>
          <a:p>
            <a:pPr lvl="3"/>
            <a:r>
              <a:rPr lang="en-US" dirty="0"/>
              <a:t>Process symbol</a:t>
            </a:r>
          </a:p>
          <a:p>
            <a:pPr lvl="3"/>
            <a:r>
              <a:rPr lang="en-US" dirty="0" err="1"/>
              <a:t>Input/Output</a:t>
            </a:r>
            <a:r>
              <a:rPr lang="en-US" dirty="0"/>
              <a:t> symbol</a:t>
            </a:r>
          </a:p>
          <a:p>
            <a:pPr lvl="2"/>
            <a:r>
              <a:rPr lang="en-US" dirty="0"/>
              <a:t>The lines connecting the symbols are called </a:t>
            </a:r>
            <a:r>
              <a:rPr lang="en-US" dirty="0" err="1"/>
              <a:t>flowlines</a:t>
            </a:r>
            <a:r>
              <a:rPr lang="en-US" dirty="0"/>
              <a:t> which indicates the direction of flow of the program. </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62</a:t>
            </a:fld>
            <a:endParaRPr lang="en-US" altLang="zh-TW"/>
          </a:p>
        </p:txBody>
      </p:sp>
      <p:sp>
        <p:nvSpPr>
          <p:cNvPr id="5" name="Flowchart: Process 4"/>
          <p:cNvSpPr/>
          <p:nvPr/>
        </p:nvSpPr>
        <p:spPr>
          <a:xfrm>
            <a:off x="4680859" y="4070041"/>
            <a:ext cx="812800" cy="3175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Terminator 5"/>
          <p:cNvSpPr/>
          <p:nvPr/>
        </p:nvSpPr>
        <p:spPr>
          <a:xfrm>
            <a:off x="4662846" y="3725071"/>
            <a:ext cx="723900" cy="2286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Data 6"/>
          <p:cNvSpPr/>
          <p:nvPr/>
        </p:nvSpPr>
        <p:spPr>
          <a:xfrm>
            <a:off x="4665306" y="4473196"/>
            <a:ext cx="838200" cy="317500"/>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6695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Application (self-study)</a:t>
            </a:r>
          </a:p>
        </p:txBody>
      </p:sp>
      <p:sp>
        <p:nvSpPr>
          <p:cNvPr id="3" name="Content Placeholder 2"/>
          <p:cNvSpPr>
            <a:spLocks noGrp="1"/>
          </p:cNvSpPr>
          <p:nvPr>
            <p:ph idx="1"/>
          </p:nvPr>
        </p:nvSpPr>
        <p:spPr>
          <a:xfrm>
            <a:off x="298938" y="1117600"/>
            <a:ext cx="8563708" cy="972114"/>
          </a:xfrm>
        </p:spPr>
        <p:txBody>
          <a:bodyPr>
            <a:normAutofit fontScale="92500" lnSpcReduction="10000"/>
          </a:bodyPr>
          <a:lstStyle/>
          <a:p>
            <a:r>
              <a:rPr lang="en-US" dirty="0"/>
              <a:t>Coding the application</a:t>
            </a:r>
          </a:p>
          <a:p>
            <a:pPr lvl="1"/>
            <a:r>
              <a:rPr lang="en-US" dirty="0"/>
              <a:t>Example 1.10 (Cont’d)</a:t>
            </a:r>
          </a:p>
          <a:p>
            <a:pPr marL="0"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63</a:t>
            </a:fld>
            <a:endParaRPr lang="en-US" altLang="zh-TW"/>
          </a:p>
        </p:txBody>
      </p:sp>
      <p:grpSp>
        <p:nvGrpSpPr>
          <p:cNvPr id="6" name="Group 5"/>
          <p:cNvGrpSpPr/>
          <p:nvPr/>
        </p:nvGrpSpPr>
        <p:grpSpPr>
          <a:xfrm>
            <a:off x="441326" y="2197802"/>
            <a:ext cx="2691746" cy="4445057"/>
            <a:chOff x="2806700" y="1371600"/>
            <a:chExt cx="3073400" cy="5091112"/>
          </a:xfrm>
        </p:grpSpPr>
        <p:sp>
          <p:nvSpPr>
            <p:cNvPr id="5" name="Flowchart: Terminator 4"/>
            <p:cNvSpPr/>
            <p:nvPr/>
          </p:nvSpPr>
          <p:spPr>
            <a:xfrm>
              <a:off x="3765550" y="1803400"/>
              <a:ext cx="1016000" cy="4064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8" name="Flowchart: Data 7"/>
            <p:cNvSpPr/>
            <p:nvPr/>
          </p:nvSpPr>
          <p:spPr>
            <a:xfrm>
              <a:off x="2806700" y="2531765"/>
              <a:ext cx="2959100" cy="1417935"/>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Caption of </a:t>
              </a:r>
              <a:r>
                <a:rPr lang="en-US" sz="1500" dirty="0" err="1">
                  <a:solidFill>
                    <a:schemeClr val="tx1"/>
                  </a:solidFill>
                </a:rPr>
                <a:t>lblTotalPhones</a:t>
              </a:r>
              <a:r>
                <a:rPr lang="en-US" sz="1500" dirty="0">
                  <a:solidFill>
                    <a:schemeClr val="tx1"/>
                  </a:solidFill>
                </a:rPr>
                <a:t> = black phones ordered + white phones ordered</a:t>
              </a:r>
            </a:p>
          </p:txBody>
        </p:sp>
        <p:sp>
          <p:nvSpPr>
            <p:cNvPr id="10" name="Flowchart: Data 9"/>
            <p:cNvSpPr/>
            <p:nvPr/>
          </p:nvSpPr>
          <p:spPr>
            <a:xfrm>
              <a:off x="2806700" y="4343748"/>
              <a:ext cx="2959100" cy="1211560"/>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Caption of </a:t>
              </a:r>
              <a:r>
                <a:rPr lang="en-US" sz="1500" dirty="0" err="1">
                  <a:solidFill>
                    <a:schemeClr val="tx1"/>
                  </a:solidFill>
                </a:rPr>
                <a:t>lblTotalPrice</a:t>
              </a:r>
              <a:r>
                <a:rPr lang="en-US" sz="1500" dirty="0">
                  <a:solidFill>
                    <a:schemeClr val="tx1"/>
                  </a:solidFill>
                </a:rPr>
                <a:t> = total phones ordered * phone price </a:t>
              </a:r>
            </a:p>
          </p:txBody>
        </p:sp>
        <p:sp>
          <p:nvSpPr>
            <p:cNvPr id="11" name="Flowchart: Terminator 10"/>
            <p:cNvSpPr/>
            <p:nvPr/>
          </p:nvSpPr>
          <p:spPr>
            <a:xfrm>
              <a:off x="3771900" y="6097587"/>
              <a:ext cx="1016000" cy="365125"/>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Stop</a:t>
              </a:r>
            </a:p>
          </p:txBody>
        </p:sp>
        <p:cxnSp>
          <p:nvCxnSpPr>
            <p:cNvPr id="13" name="Straight Arrow Connector 12"/>
            <p:cNvCxnSpPr/>
            <p:nvPr/>
          </p:nvCxnSpPr>
          <p:spPr>
            <a:xfrm>
              <a:off x="4273550" y="2209800"/>
              <a:ext cx="0" cy="2921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4"/>
              <a:endCxn id="10" idx="1"/>
            </p:cNvCxnSpPr>
            <p:nvPr/>
          </p:nvCxnSpPr>
          <p:spPr>
            <a:xfrm>
              <a:off x="4286250" y="3949700"/>
              <a:ext cx="0" cy="39404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0" idx="4"/>
              <a:endCxn id="11" idx="0"/>
            </p:cNvCxnSpPr>
            <p:nvPr/>
          </p:nvCxnSpPr>
          <p:spPr>
            <a:xfrm flipH="1">
              <a:off x="4279900" y="5555308"/>
              <a:ext cx="6350" cy="54227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997200" y="1371600"/>
              <a:ext cx="2882900" cy="461665"/>
            </a:xfrm>
            <a:prstGeom prst="rect">
              <a:avLst/>
            </a:prstGeom>
            <a:noFill/>
          </p:spPr>
          <p:txBody>
            <a:bodyPr wrap="square" rtlCol="0">
              <a:spAutoFit/>
            </a:bodyPr>
            <a:lstStyle/>
            <a:p>
              <a:pPr algn="ctr"/>
              <a:r>
                <a:rPr lang="en-US" dirty="0" err="1"/>
                <a:t>btnCal</a:t>
              </a:r>
              <a:r>
                <a:rPr lang="en-US" dirty="0"/>
                <a:t> Click event</a:t>
              </a:r>
            </a:p>
          </p:txBody>
        </p:sp>
      </p:grpSp>
      <p:grpSp>
        <p:nvGrpSpPr>
          <p:cNvPr id="89" name="Group 88"/>
          <p:cNvGrpSpPr/>
          <p:nvPr/>
        </p:nvGrpSpPr>
        <p:grpSpPr>
          <a:xfrm>
            <a:off x="3278419" y="2197803"/>
            <a:ext cx="2899866" cy="3929167"/>
            <a:chOff x="5969000" y="1346199"/>
            <a:chExt cx="3073400" cy="4744741"/>
          </a:xfrm>
        </p:grpSpPr>
        <p:sp>
          <p:nvSpPr>
            <p:cNvPr id="57" name="TextBox 56"/>
            <p:cNvSpPr txBox="1"/>
            <p:nvPr/>
          </p:nvSpPr>
          <p:spPr>
            <a:xfrm>
              <a:off x="6159500" y="1346199"/>
              <a:ext cx="2882900" cy="461665"/>
            </a:xfrm>
            <a:prstGeom prst="rect">
              <a:avLst/>
            </a:prstGeom>
            <a:noFill/>
          </p:spPr>
          <p:txBody>
            <a:bodyPr wrap="square" rtlCol="0">
              <a:spAutoFit/>
            </a:bodyPr>
            <a:lstStyle/>
            <a:p>
              <a:pPr algn="ctr"/>
              <a:r>
                <a:rPr lang="en-US" dirty="0" err="1"/>
                <a:t>btnClear</a:t>
              </a:r>
              <a:r>
                <a:rPr lang="en-US" dirty="0"/>
                <a:t> Click event</a:t>
              </a:r>
            </a:p>
          </p:txBody>
        </p:sp>
        <p:sp>
          <p:nvSpPr>
            <p:cNvPr id="60" name="Flowchart: Terminator 59"/>
            <p:cNvSpPr/>
            <p:nvPr/>
          </p:nvSpPr>
          <p:spPr>
            <a:xfrm>
              <a:off x="6915150" y="1833265"/>
              <a:ext cx="1016000" cy="4064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61" name="Flowchart: Process 60"/>
            <p:cNvSpPr/>
            <p:nvPr/>
          </p:nvSpPr>
          <p:spPr>
            <a:xfrm>
              <a:off x="5969000" y="2531765"/>
              <a:ext cx="2908300" cy="8001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Clear the Value property of the six textbox controls  </a:t>
              </a:r>
            </a:p>
          </p:txBody>
        </p:sp>
        <p:sp>
          <p:nvSpPr>
            <p:cNvPr id="62" name="Flowchart: Process 61"/>
            <p:cNvSpPr/>
            <p:nvPr/>
          </p:nvSpPr>
          <p:spPr>
            <a:xfrm>
              <a:off x="6108700" y="3700164"/>
              <a:ext cx="2628900" cy="840085"/>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Clear the Caption property </a:t>
              </a:r>
              <a:r>
                <a:rPr lang="en-US" sz="1600" dirty="0" err="1">
                  <a:solidFill>
                    <a:schemeClr val="tx1"/>
                  </a:solidFill>
                </a:rPr>
                <a:t>lblTotalPhones</a:t>
              </a:r>
              <a:r>
                <a:rPr lang="en-US" sz="1600" dirty="0">
                  <a:solidFill>
                    <a:schemeClr val="tx1"/>
                  </a:solidFill>
                </a:rPr>
                <a:t> and </a:t>
              </a:r>
              <a:r>
                <a:rPr lang="en-US" sz="1600" dirty="0" err="1">
                  <a:solidFill>
                    <a:schemeClr val="tx1"/>
                  </a:solidFill>
                </a:rPr>
                <a:t>lblTotalPrice</a:t>
              </a:r>
              <a:r>
                <a:rPr lang="en-US" sz="1600" dirty="0">
                  <a:solidFill>
                    <a:schemeClr val="tx1"/>
                  </a:solidFill>
                </a:rPr>
                <a:t> controls</a:t>
              </a:r>
            </a:p>
          </p:txBody>
        </p:sp>
        <p:sp>
          <p:nvSpPr>
            <p:cNvPr id="65" name="Flowchart: Terminator 64"/>
            <p:cNvSpPr/>
            <p:nvPr/>
          </p:nvSpPr>
          <p:spPr>
            <a:xfrm>
              <a:off x="6934200" y="5725815"/>
              <a:ext cx="1016000" cy="365125"/>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Stop</a:t>
              </a:r>
            </a:p>
          </p:txBody>
        </p:sp>
        <p:cxnSp>
          <p:nvCxnSpPr>
            <p:cNvPr id="66" name="Straight Arrow Connector 65"/>
            <p:cNvCxnSpPr>
              <a:endCxn id="61" idx="0"/>
            </p:cNvCxnSpPr>
            <p:nvPr/>
          </p:nvCxnSpPr>
          <p:spPr>
            <a:xfrm>
              <a:off x="7423150" y="2239665"/>
              <a:ext cx="0" cy="2921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61" idx="2"/>
              <a:endCxn id="62" idx="0"/>
            </p:cNvCxnSpPr>
            <p:nvPr/>
          </p:nvCxnSpPr>
          <p:spPr>
            <a:xfrm>
              <a:off x="7423150" y="3331865"/>
              <a:ext cx="0" cy="36829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75" name="Flowchart: Process 74"/>
            <p:cNvSpPr/>
            <p:nvPr/>
          </p:nvSpPr>
          <p:spPr>
            <a:xfrm>
              <a:off x="6375400" y="4836815"/>
              <a:ext cx="2108200" cy="547986"/>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Send the focus to the </a:t>
              </a:r>
              <a:r>
                <a:rPr lang="en-US" sz="1500" dirty="0" err="1">
                  <a:solidFill>
                    <a:schemeClr val="tx1"/>
                  </a:solidFill>
                </a:rPr>
                <a:t>txtName</a:t>
              </a:r>
              <a:r>
                <a:rPr lang="en-US" sz="1500" dirty="0">
                  <a:solidFill>
                    <a:schemeClr val="tx1"/>
                  </a:solidFill>
                </a:rPr>
                <a:t> control</a:t>
              </a:r>
            </a:p>
          </p:txBody>
        </p:sp>
        <p:cxnSp>
          <p:nvCxnSpPr>
            <p:cNvPr id="77" name="Straight Arrow Connector 76"/>
            <p:cNvCxnSpPr>
              <a:stCxn id="62" idx="2"/>
              <a:endCxn id="75" idx="0"/>
            </p:cNvCxnSpPr>
            <p:nvPr/>
          </p:nvCxnSpPr>
          <p:spPr>
            <a:xfrm>
              <a:off x="7423150" y="4540249"/>
              <a:ext cx="6350" cy="29656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stCxn id="75" idx="2"/>
              <a:endCxn id="65" idx="0"/>
            </p:cNvCxnSpPr>
            <p:nvPr/>
          </p:nvCxnSpPr>
          <p:spPr>
            <a:xfrm>
              <a:off x="7429500" y="5384801"/>
              <a:ext cx="12700" cy="34101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6259620" y="2197802"/>
            <a:ext cx="2686114" cy="2411988"/>
            <a:chOff x="190500" y="2006600"/>
            <a:chExt cx="2882900" cy="2702272"/>
          </a:xfrm>
        </p:grpSpPr>
        <p:sp>
          <p:nvSpPr>
            <p:cNvPr id="80" name="Flowchart: Terminator 79"/>
            <p:cNvSpPr/>
            <p:nvPr/>
          </p:nvSpPr>
          <p:spPr>
            <a:xfrm>
              <a:off x="901700" y="2698750"/>
              <a:ext cx="1016000" cy="4064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81" name="Flowchart: Process 80"/>
            <p:cNvSpPr/>
            <p:nvPr/>
          </p:nvSpPr>
          <p:spPr>
            <a:xfrm>
              <a:off x="520700" y="3401714"/>
              <a:ext cx="1778000" cy="547986"/>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End the application</a:t>
              </a:r>
            </a:p>
          </p:txBody>
        </p:sp>
        <p:sp>
          <p:nvSpPr>
            <p:cNvPr id="82" name="Flowchart: Terminator 81"/>
            <p:cNvSpPr/>
            <p:nvPr/>
          </p:nvSpPr>
          <p:spPr>
            <a:xfrm>
              <a:off x="901700" y="4343747"/>
              <a:ext cx="1016000" cy="365125"/>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Sto</a:t>
              </a:r>
              <a:r>
                <a:rPr lang="en-US" sz="1600" dirty="0">
                  <a:solidFill>
                    <a:schemeClr val="tx1"/>
                  </a:solidFill>
                </a:rPr>
                <a:t>p</a:t>
              </a:r>
            </a:p>
          </p:txBody>
        </p:sp>
        <p:cxnSp>
          <p:nvCxnSpPr>
            <p:cNvPr id="84" name="Straight Arrow Connector 83"/>
            <p:cNvCxnSpPr>
              <a:stCxn id="80" idx="2"/>
              <a:endCxn id="81" idx="0"/>
            </p:cNvCxnSpPr>
            <p:nvPr/>
          </p:nvCxnSpPr>
          <p:spPr>
            <a:xfrm>
              <a:off x="1409700" y="3105150"/>
              <a:ext cx="0" cy="29656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81" idx="2"/>
              <a:endCxn id="82" idx="0"/>
            </p:cNvCxnSpPr>
            <p:nvPr/>
          </p:nvCxnSpPr>
          <p:spPr>
            <a:xfrm>
              <a:off x="1409700" y="3949700"/>
              <a:ext cx="0" cy="39404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190500" y="2006600"/>
              <a:ext cx="2882900" cy="461665"/>
            </a:xfrm>
            <a:prstGeom prst="rect">
              <a:avLst/>
            </a:prstGeom>
            <a:noFill/>
          </p:spPr>
          <p:txBody>
            <a:bodyPr wrap="square" rtlCol="0">
              <a:spAutoFit/>
            </a:bodyPr>
            <a:lstStyle/>
            <a:p>
              <a:pPr algn="ctr"/>
              <a:r>
                <a:rPr lang="en-US" dirty="0" err="1"/>
                <a:t>btnExit</a:t>
              </a:r>
              <a:r>
                <a:rPr lang="en-US" dirty="0"/>
                <a:t> Click event</a:t>
              </a:r>
            </a:p>
          </p:txBody>
        </p:sp>
      </p:grpSp>
    </p:spTree>
    <p:extLst>
      <p:ext uri="{BB962C8B-B14F-4D97-AF65-F5344CB8AC3E}">
        <p14:creationId xmlns:p14="http://schemas.microsoft.com/office/powerpoint/2010/main" val="2155845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298938" y="1389186"/>
            <a:ext cx="8616462" cy="4736978"/>
          </a:xfrm>
        </p:spPr>
        <p:txBody>
          <a:bodyPr>
            <a:normAutofit/>
          </a:bodyPr>
          <a:lstStyle/>
          <a:p>
            <a:r>
              <a:rPr lang="en-US" dirty="0"/>
              <a:t>Coding the application</a:t>
            </a:r>
          </a:p>
          <a:p>
            <a:pPr lvl="1"/>
            <a:r>
              <a:rPr lang="en-US" dirty="0"/>
              <a:t>Example 1.10 (Cont’d). Enter the following code for the Click event of </a:t>
            </a:r>
            <a:r>
              <a:rPr lang="en-US" dirty="0" err="1"/>
              <a:t>btnCal</a:t>
            </a:r>
            <a:r>
              <a:rPr lang="en-US" dirty="0"/>
              <a:t> and test run the application for five black phones and five white phones:</a:t>
            </a:r>
          </a:p>
          <a:p>
            <a:pPr lvl="1"/>
            <a:endParaRPr lang="en-US" sz="2400" dirty="0"/>
          </a:p>
          <a:p>
            <a:pPr marL="857250" lvl="2" indent="0">
              <a:buNone/>
            </a:pPr>
            <a:r>
              <a:rPr lang="en-US" sz="2000" dirty="0">
                <a:solidFill>
                  <a:srgbClr val="00B050"/>
                </a:solidFill>
              </a:rPr>
              <a:t>'Define caption of </a:t>
            </a:r>
            <a:r>
              <a:rPr lang="en-US" sz="2000" dirty="0" err="1">
                <a:solidFill>
                  <a:srgbClr val="00B050"/>
                </a:solidFill>
              </a:rPr>
              <a:t>lblTotalPhones</a:t>
            </a:r>
            <a:endParaRPr lang="en-US" sz="2000" dirty="0">
              <a:solidFill>
                <a:srgbClr val="00B050"/>
              </a:solidFill>
            </a:endParaRPr>
          </a:p>
          <a:p>
            <a:pPr marL="857250" lvl="2" indent="0">
              <a:buNone/>
            </a:pPr>
            <a:r>
              <a:rPr lang="en-US" sz="2000" dirty="0" err="1"/>
              <a:t>lblTotalPhones.Caption</a:t>
            </a:r>
            <a:r>
              <a:rPr lang="en-US" sz="2000" dirty="0"/>
              <a:t> = </a:t>
            </a:r>
            <a:r>
              <a:rPr lang="en-US" sz="2000" dirty="0" err="1"/>
              <a:t>txtBlack.Value</a:t>
            </a:r>
            <a:r>
              <a:rPr lang="en-US" sz="2000" dirty="0"/>
              <a:t> + </a:t>
            </a:r>
            <a:r>
              <a:rPr lang="en-US" sz="2000" dirty="0" err="1"/>
              <a:t>txtWhite.Value</a:t>
            </a:r>
            <a:endParaRPr lang="en-US" sz="2000" dirty="0"/>
          </a:p>
          <a:p>
            <a:pPr marL="857250" lvl="2" indent="0">
              <a:buNone/>
            </a:pPr>
            <a:endParaRPr lang="en-US" sz="2000" dirty="0"/>
          </a:p>
          <a:p>
            <a:pPr marL="857250" lvl="2" indent="0">
              <a:buNone/>
            </a:pPr>
            <a:r>
              <a:rPr lang="en-US" sz="2000" dirty="0">
                <a:solidFill>
                  <a:srgbClr val="00B050"/>
                </a:solidFill>
              </a:rPr>
              <a:t>'Define caption of </a:t>
            </a:r>
            <a:r>
              <a:rPr lang="en-US" sz="2000" dirty="0" err="1">
                <a:solidFill>
                  <a:srgbClr val="00B050"/>
                </a:solidFill>
              </a:rPr>
              <a:t>lblTotalPrice</a:t>
            </a:r>
            <a:endParaRPr lang="en-US" sz="2000" dirty="0">
              <a:solidFill>
                <a:srgbClr val="00B050"/>
              </a:solidFill>
            </a:endParaRPr>
          </a:p>
          <a:p>
            <a:pPr marL="857250" lvl="2" indent="0">
              <a:buNone/>
            </a:pPr>
            <a:r>
              <a:rPr lang="en-US" sz="2000" dirty="0" err="1"/>
              <a:t>lblTotalPrice.Caption</a:t>
            </a:r>
            <a:r>
              <a:rPr lang="en-US" sz="2000" dirty="0"/>
              <a:t> = </a:t>
            </a:r>
            <a:r>
              <a:rPr lang="en-US" sz="2000" dirty="0" err="1"/>
              <a:t>lblTotalPhones.Caption</a:t>
            </a:r>
            <a:r>
              <a:rPr lang="en-US" sz="2000" dirty="0"/>
              <a:t> * 2000</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64</a:t>
            </a:fld>
            <a:endParaRPr lang="en-US" altLang="zh-TW"/>
          </a:p>
        </p:txBody>
      </p:sp>
    </p:spTree>
    <p:extLst>
      <p:ext uri="{BB962C8B-B14F-4D97-AF65-F5344CB8AC3E}">
        <p14:creationId xmlns:p14="http://schemas.microsoft.com/office/powerpoint/2010/main" val="3453618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298938" y="1389186"/>
            <a:ext cx="4701773" cy="4736978"/>
          </a:xfrm>
        </p:spPr>
        <p:txBody>
          <a:bodyPr>
            <a:normAutofit/>
          </a:bodyPr>
          <a:lstStyle/>
          <a:p>
            <a:r>
              <a:rPr lang="en-US" dirty="0"/>
              <a:t>Coding the application</a:t>
            </a:r>
          </a:p>
          <a:p>
            <a:pPr lvl="1"/>
            <a:r>
              <a:rPr lang="en-US" dirty="0"/>
              <a:t>Example 1.10 (Cont’d). </a:t>
            </a:r>
          </a:p>
          <a:p>
            <a:pPr lvl="2"/>
            <a:r>
              <a:rPr lang="en-US" dirty="0"/>
              <a:t>The displayed results are incorrect.</a:t>
            </a:r>
          </a:p>
          <a:p>
            <a:pPr lvl="2"/>
            <a:r>
              <a:rPr lang="en-US" dirty="0"/>
              <a:t>Instead of mathematically adding the two order quantities, the second order was appended to the first order quantity.</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65</a:t>
            </a:fld>
            <a:endParaRPr lang="en-US" altLang="zh-TW"/>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089611" y="3142534"/>
            <a:ext cx="3736889" cy="2362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6117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298938" y="1058239"/>
            <a:ext cx="8563708" cy="5578868"/>
          </a:xfrm>
        </p:spPr>
        <p:txBody>
          <a:bodyPr>
            <a:normAutofit fontScale="85000" lnSpcReduction="20000"/>
          </a:bodyPr>
          <a:lstStyle/>
          <a:p>
            <a:r>
              <a:rPr lang="en-US" dirty="0"/>
              <a:t>Coding the application</a:t>
            </a:r>
          </a:p>
          <a:p>
            <a:pPr lvl="1"/>
            <a:r>
              <a:rPr lang="en-US" dirty="0"/>
              <a:t>The system treats the value stored in a </a:t>
            </a:r>
            <a:r>
              <a:rPr lang="en-US" dirty="0" err="1"/>
              <a:t>TextBox</a:t>
            </a:r>
            <a:r>
              <a:rPr lang="en-US" dirty="0"/>
              <a:t> as a string. Adding two strings together is equivalent to joining them up.</a:t>
            </a:r>
          </a:p>
          <a:p>
            <a:pPr lvl="1"/>
            <a:r>
              <a:rPr lang="en-US" dirty="0"/>
              <a:t>To add the contents from the two </a:t>
            </a:r>
            <a:r>
              <a:rPr lang="en-US" dirty="0" err="1"/>
              <a:t>TextBox</a:t>
            </a:r>
            <a:r>
              <a:rPr lang="en-US" dirty="0"/>
              <a:t> controls, you must tell the computer to treat the contents as numbers.</a:t>
            </a:r>
          </a:p>
          <a:p>
            <a:pPr lvl="1"/>
            <a:r>
              <a:rPr lang="en-US" dirty="0"/>
              <a:t>Use </a:t>
            </a:r>
            <a:r>
              <a:rPr lang="en-US" dirty="0" err="1"/>
              <a:t>VBA.Val</a:t>
            </a:r>
            <a:r>
              <a:rPr lang="en-US" dirty="0"/>
              <a:t> function to convert a string to a numeric value</a:t>
            </a:r>
          </a:p>
          <a:p>
            <a:pPr lvl="2"/>
            <a:r>
              <a:rPr lang="en-US" dirty="0"/>
              <a:t>Syntax: </a:t>
            </a:r>
            <a:r>
              <a:rPr lang="en-US" dirty="0" err="1"/>
              <a:t>VBA.Val</a:t>
            </a:r>
            <a:r>
              <a:rPr lang="en-US" dirty="0"/>
              <a:t>(string)</a:t>
            </a:r>
          </a:p>
          <a:p>
            <a:pPr lvl="3"/>
            <a:r>
              <a:rPr lang="en-US" dirty="0"/>
              <a:t>Val function ignores spaces in the supplied string but continue to read the characters after any space.</a:t>
            </a:r>
          </a:p>
          <a:p>
            <a:pPr lvl="3"/>
            <a:r>
              <a:rPr lang="en-US" dirty="0"/>
              <a:t>The Val function stops reading the string once it encounters the first non-numeric and non-space character. For example </a:t>
            </a:r>
            <a:r>
              <a:rPr lang="en-US" dirty="0" err="1"/>
              <a:t>VBA.Val</a:t>
            </a:r>
            <a:r>
              <a:rPr lang="en-US" dirty="0"/>
              <a:t>(“   34 Tat Chee Avenue”) returns 34.</a:t>
            </a:r>
          </a:p>
          <a:p>
            <a:pPr lvl="3"/>
            <a:r>
              <a:rPr lang="en-US" dirty="0"/>
              <a:t>Val returns a 0 value or “Type mismatch” error message if no numeric is found. Characters that cannot be </a:t>
            </a:r>
            <a:r>
              <a:rPr lang="en-US" dirty="0" err="1"/>
              <a:t>recognised</a:t>
            </a:r>
            <a:r>
              <a:rPr lang="en-US" dirty="0"/>
              <a:t> as parts of numbers include currency symbols, the % symbol, and commas.</a:t>
            </a:r>
          </a:p>
          <a:p>
            <a:pPr lvl="1"/>
            <a:r>
              <a:rPr lang="en-US" dirty="0"/>
              <a:t>Other functions that can be used to convert a string are </a:t>
            </a:r>
            <a:r>
              <a:rPr lang="en-US" dirty="0" err="1"/>
              <a:t>VBA.CDbl</a:t>
            </a:r>
            <a:r>
              <a:rPr lang="en-US" dirty="0"/>
              <a:t>, </a:t>
            </a:r>
            <a:r>
              <a:rPr lang="en-US" dirty="0" err="1"/>
              <a:t>VBA.CSng</a:t>
            </a:r>
            <a:r>
              <a:rPr lang="en-US" dirty="0"/>
              <a:t>, </a:t>
            </a:r>
            <a:r>
              <a:rPr lang="en-US" dirty="0" err="1"/>
              <a:t>VBA.CCur</a:t>
            </a:r>
            <a:r>
              <a:rPr lang="en-US" dirty="0"/>
              <a:t> etc. See </a:t>
            </a:r>
            <a:r>
              <a:rPr lang="en-US" dirty="0" err="1"/>
              <a:t>Convert.xlsm</a:t>
            </a:r>
            <a:r>
              <a:rPr lang="en-US" dirty="0"/>
              <a:t> for an example.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66</a:t>
            </a:fld>
            <a:endParaRPr lang="en-US" altLang="zh-TW"/>
          </a:p>
        </p:txBody>
      </p:sp>
    </p:spTree>
    <p:extLst>
      <p:ext uri="{BB962C8B-B14F-4D97-AF65-F5344CB8AC3E}">
        <p14:creationId xmlns:p14="http://schemas.microsoft.com/office/powerpoint/2010/main" val="42302213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162120" y="1389186"/>
            <a:ext cx="8808502" cy="4736978"/>
          </a:xfrm>
        </p:spPr>
        <p:txBody>
          <a:bodyPr>
            <a:normAutofit/>
          </a:bodyPr>
          <a:lstStyle/>
          <a:p>
            <a:r>
              <a:rPr lang="en-US" dirty="0"/>
              <a:t>Coding the application</a:t>
            </a:r>
          </a:p>
          <a:p>
            <a:pPr lvl="1"/>
            <a:r>
              <a:rPr lang="en-US" dirty="0"/>
              <a:t>Example 1.10 (Cont’d). Modify the statements in the </a:t>
            </a:r>
            <a:r>
              <a:rPr lang="en-US" dirty="0" err="1"/>
              <a:t>bthCal_Click</a:t>
            </a:r>
            <a:r>
              <a:rPr lang="en-US" dirty="0"/>
              <a:t> procedure as follows:</a:t>
            </a:r>
          </a:p>
          <a:p>
            <a:pPr marL="457200" lvl="1" indent="0">
              <a:buNone/>
            </a:pPr>
            <a:endParaRPr lang="en-US" sz="2000" dirty="0"/>
          </a:p>
          <a:p>
            <a:pPr marL="457200" lvl="1" indent="0">
              <a:buNone/>
            </a:pPr>
            <a:r>
              <a:rPr lang="en-US" sz="2000" dirty="0">
                <a:solidFill>
                  <a:srgbClr val="00B050"/>
                </a:solidFill>
              </a:rPr>
              <a:t>'Define caption of </a:t>
            </a:r>
            <a:r>
              <a:rPr lang="en-US" sz="2000" dirty="0" err="1">
                <a:solidFill>
                  <a:srgbClr val="00B050"/>
                </a:solidFill>
              </a:rPr>
              <a:t>lblTotalPhones</a:t>
            </a:r>
            <a:endParaRPr lang="en-US" sz="2000" dirty="0">
              <a:solidFill>
                <a:srgbClr val="00B050"/>
              </a:solidFill>
            </a:endParaRPr>
          </a:p>
          <a:p>
            <a:pPr marL="457200" lvl="1" indent="0">
              <a:buNone/>
            </a:pPr>
            <a:r>
              <a:rPr lang="en-US" sz="2000" dirty="0" err="1"/>
              <a:t>lblTotalPhones.Caption</a:t>
            </a:r>
            <a:r>
              <a:rPr lang="en-US" sz="2000" dirty="0"/>
              <a:t> = </a:t>
            </a:r>
            <a:r>
              <a:rPr lang="en-US" sz="2000" dirty="0" err="1"/>
              <a:t>VBA.Val</a:t>
            </a:r>
            <a:r>
              <a:rPr lang="en-US" sz="2000" dirty="0"/>
              <a:t>(</a:t>
            </a:r>
            <a:r>
              <a:rPr lang="en-US" sz="2000" dirty="0" err="1"/>
              <a:t>txtBlack.Value</a:t>
            </a:r>
            <a:r>
              <a:rPr lang="en-US" sz="2000" dirty="0"/>
              <a:t>) + </a:t>
            </a:r>
            <a:r>
              <a:rPr lang="en-US" sz="2000" dirty="0" err="1"/>
              <a:t>VBA.Val</a:t>
            </a:r>
            <a:r>
              <a:rPr lang="en-US" sz="2000" dirty="0"/>
              <a:t>(</a:t>
            </a:r>
            <a:r>
              <a:rPr lang="en-US" sz="2000" dirty="0" err="1"/>
              <a:t>txtWhite.Value</a:t>
            </a:r>
            <a:r>
              <a:rPr lang="en-US" sz="2000" dirty="0"/>
              <a:t>)</a:t>
            </a:r>
          </a:p>
          <a:p>
            <a:pPr marL="457200" lvl="1" indent="0">
              <a:buNone/>
            </a:pPr>
            <a:endParaRPr lang="en-US" sz="2000" dirty="0"/>
          </a:p>
          <a:p>
            <a:pPr marL="457200" lvl="1" indent="0">
              <a:buNone/>
            </a:pPr>
            <a:r>
              <a:rPr lang="en-US" sz="2000" dirty="0">
                <a:solidFill>
                  <a:srgbClr val="00B050"/>
                </a:solidFill>
              </a:rPr>
              <a:t>'Define caption of </a:t>
            </a:r>
            <a:r>
              <a:rPr lang="en-US" sz="2000" dirty="0" err="1">
                <a:solidFill>
                  <a:srgbClr val="00B050"/>
                </a:solidFill>
              </a:rPr>
              <a:t>lblTotalPrice</a:t>
            </a:r>
            <a:endParaRPr lang="en-US" sz="2000" dirty="0">
              <a:solidFill>
                <a:srgbClr val="00B050"/>
              </a:solidFill>
            </a:endParaRPr>
          </a:p>
          <a:p>
            <a:pPr marL="457200" lvl="1" indent="0">
              <a:buNone/>
            </a:pPr>
            <a:r>
              <a:rPr lang="en-US" sz="2000" dirty="0" err="1"/>
              <a:t>lblTotalPrice.Caption</a:t>
            </a:r>
            <a:r>
              <a:rPr lang="en-US" sz="2000" dirty="0"/>
              <a:t> = </a:t>
            </a:r>
            <a:r>
              <a:rPr lang="en-US" sz="2000" dirty="0" err="1"/>
              <a:t>VBA.Val</a:t>
            </a:r>
            <a:r>
              <a:rPr lang="en-US" sz="2000" dirty="0"/>
              <a:t>(</a:t>
            </a:r>
            <a:r>
              <a:rPr lang="en-US" sz="2000" dirty="0" err="1"/>
              <a:t>lblTotalPhones.Caption</a:t>
            </a:r>
            <a:r>
              <a:rPr lang="en-US" sz="2000" dirty="0"/>
              <a:t>) * 2000</a:t>
            </a:r>
          </a:p>
          <a:p>
            <a:pPr marL="0" indent="0">
              <a:buNone/>
            </a:pPr>
            <a:endParaRPr lang="en-US" dirty="0"/>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67</a:t>
            </a:fld>
            <a:endParaRPr lang="en-US" altLang="zh-TW"/>
          </a:p>
        </p:txBody>
      </p:sp>
    </p:spTree>
    <p:extLst>
      <p:ext uri="{BB962C8B-B14F-4D97-AF65-F5344CB8AC3E}">
        <p14:creationId xmlns:p14="http://schemas.microsoft.com/office/powerpoint/2010/main" val="545877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298938" y="1389186"/>
            <a:ext cx="8679962" cy="4736978"/>
          </a:xfrm>
        </p:spPr>
        <p:txBody>
          <a:bodyPr/>
          <a:lstStyle/>
          <a:p>
            <a:r>
              <a:rPr lang="en-US" dirty="0"/>
              <a:t>Coding the application</a:t>
            </a:r>
          </a:p>
          <a:p>
            <a:pPr lvl="1"/>
            <a:r>
              <a:rPr lang="en-US" dirty="0"/>
              <a:t>Use </a:t>
            </a:r>
            <a:r>
              <a:rPr lang="en-US" dirty="0" err="1"/>
              <a:t>VBA.Format</a:t>
            </a:r>
            <a:r>
              <a:rPr lang="en-US" dirty="0"/>
              <a:t> function to display an amount with a dollar sign, a thousand separator, and in two decimal places.</a:t>
            </a:r>
          </a:p>
          <a:p>
            <a:pPr lvl="2"/>
            <a:r>
              <a:rPr lang="en-US" dirty="0"/>
              <a:t>Syntax </a:t>
            </a:r>
            <a:r>
              <a:rPr lang="en-US" dirty="0" err="1"/>
              <a:t>VBA.Format</a:t>
            </a:r>
            <a:r>
              <a:rPr lang="en-US" dirty="0"/>
              <a:t>(</a:t>
            </a:r>
            <a:r>
              <a:rPr lang="en-US" i="1" dirty="0"/>
              <a:t>expression</a:t>
            </a:r>
            <a:r>
              <a:rPr lang="en-US" dirty="0"/>
              <a:t>, "$#,##0.00")</a:t>
            </a:r>
          </a:p>
          <a:p>
            <a:pPr lvl="3"/>
            <a:r>
              <a:rPr lang="en-US" dirty="0"/>
              <a:t># is a digit placeholder for displaying a digit or nothing.</a:t>
            </a:r>
          </a:p>
          <a:p>
            <a:pPr lvl="3"/>
            <a:r>
              <a:rPr lang="en-US" dirty="0"/>
              <a:t>0 is a digit placeholder for displaying a digit or 0.</a:t>
            </a:r>
          </a:p>
          <a:p>
            <a:pPr lvl="1"/>
            <a:r>
              <a:rPr lang="en-US" dirty="0"/>
              <a:t>Example 1.10 (Cont’d). Modified the </a:t>
            </a:r>
            <a:r>
              <a:rPr lang="en-US" dirty="0" err="1"/>
              <a:t>lblTotalPrice.Caption</a:t>
            </a:r>
            <a:r>
              <a:rPr lang="en-US" dirty="0"/>
              <a:t> statement as</a:t>
            </a:r>
          </a:p>
          <a:p>
            <a:pPr marL="857250" lvl="2" indent="0">
              <a:buNone/>
            </a:pPr>
            <a:r>
              <a:rPr lang="en-US" sz="2000" dirty="0" err="1"/>
              <a:t>lblTotalPrice.Caption</a:t>
            </a:r>
            <a:r>
              <a:rPr lang="en-US" sz="2000" dirty="0"/>
              <a:t> = </a:t>
            </a:r>
            <a:r>
              <a:rPr lang="en-US" sz="2000" dirty="0" err="1"/>
              <a:t>VBA.Format</a:t>
            </a:r>
            <a:r>
              <a:rPr lang="en-US" sz="2000" dirty="0"/>
              <a:t>(</a:t>
            </a:r>
            <a:r>
              <a:rPr lang="en-US" sz="2000" dirty="0" err="1"/>
              <a:t>VBA.Val</a:t>
            </a:r>
            <a:r>
              <a:rPr lang="en-US" sz="2000" dirty="0"/>
              <a:t>(</a:t>
            </a:r>
            <a:r>
              <a:rPr lang="en-US" sz="2000" dirty="0" err="1"/>
              <a:t>lblTotalPhones.Caption</a:t>
            </a:r>
            <a:r>
              <a:rPr lang="en-US" sz="2000" dirty="0"/>
              <a:t>) *  _ 		2000 , "$#,##0.00")</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68</a:t>
            </a:fld>
            <a:endParaRPr lang="en-US" altLang="zh-TW"/>
          </a:p>
        </p:txBody>
      </p:sp>
    </p:spTree>
    <p:extLst>
      <p:ext uri="{BB962C8B-B14F-4D97-AF65-F5344CB8AC3E}">
        <p14:creationId xmlns:p14="http://schemas.microsoft.com/office/powerpoint/2010/main" val="17556278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a:t>
            </a:r>
          </a:p>
        </p:txBody>
      </p:sp>
      <p:sp>
        <p:nvSpPr>
          <p:cNvPr id="3" name="Content Placeholder 2"/>
          <p:cNvSpPr>
            <a:spLocks noGrp="1"/>
          </p:cNvSpPr>
          <p:nvPr>
            <p:ph idx="1"/>
          </p:nvPr>
        </p:nvSpPr>
        <p:spPr>
          <a:xfrm>
            <a:off x="190500" y="1080887"/>
            <a:ext cx="8813800" cy="5683661"/>
          </a:xfrm>
        </p:spPr>
        <p:txBody>
          <a:bodyPr>
            <a:normAutofit fontScale="55000" lnSpcReduction="20000"/>
          </a:bodyPr>
          <a:lstStyle/>
          <a:p>
            <a:r>
              <a:rPr lang="en-US" sz="5800" dirty="0"/>
              <a:t>Coding the application</a:t>
            </a:r>
          </a:p>
          <a:p>
            <a:pPr lvl="1"/>
            <a:r>
              <a:rPr lang="en-US" sz="5400" dirty="0"/>
              <a:t>Example 1.10 (Cont’d). Enter the following code for the Click event of </a:t>
            </a:r>
            <a:r>
              <a:rPr lang="en-US" sz="5400" dirty="0" err="1"/>
              <a:t>btnClear</a:t>
            </a:r>
            <a:endParaRPr lang="en-US" sz="5400" dirty="0"/>
          </a:p>
          <a:p>
            <a:pPr marL="0" indent="0">
              <a:buNone/>
            </a:pPr>
            <a:endParaRPr lang="en-US" dirty="0"/>
          </a:p>
          <a:p>
            <a:pPr marL="400050" lvl="1" indent="0">
              <a:buNone/>
            </a:pPr>
            <a:r>
              <a:rPr lang="en-US" sz="3600" dirty="0">
                <a:solidFill>
                  <a:srgbClr val="00B050"/>
                </a:solidFill>
              </a:rPr>
              <a:t>'Clear the value property of the 5 </a:t>
            </a:r>
            <a:r>
              <a:rPr lang="en-US" sz="3600" dirty="0" err="1">
                <a:solidFill>
                  <a:srgbClr val="00B050"/>
                </a:solidFill>
              </a:rPr>
              <a:t>TextBox</a:t>
            </a:r>
            <a:r>
              <a:rPr lang="en-US" sz="3600" dirty="0">
                <a:solidFill>
                  <a:srgbClr val="00B050"/>
                </a:solidFill>
              </a:rPr>
              <a:t> controls</a:t>
            </a:r>
          </a:p>
          <a:p>
            <a:pPr marL="400050" lvl="1" indent="0">
              <a:buNone/>
            </a:pPr>
            <a:r>
              <a:rPr lang="en-US" sz="3600" dirty="0" err="1"/>
              <a:t>txtName.Value</a:t>
            </a:r>
            <a:r>
              <a:rPr lang="en-US" sz="3600" dirty="0"/>
              <a:t> = ""</a:t>
            </a:r>
          </a:p>
          <a:p>
            <a:pPr marL="400050" lvl="1" indent="0">
              <a:buNone/>
            </a:pPr>
            <a:r>
              <a:rPr lang="en-US" sz="3600" dirty="0" err="1"/>
              <a:t>txtAddress.Value</a:t>
            </a:r>
            <a:r>
              <a:rPr lang="en-US" sz="3600" dirty="0"/>
              <a:t> = ""</a:t>
            </a:r>
          </a:p>
          <a:p>
            <a:pPr marL="400050" lvl="1" indent="0">
              <a:buNone/>
            </a:pPr>
            <a:r>
              <a:rPr lang="en-US" sz="3600" dirty="0" err="1"/>
              <a:t>txtRegion.Value</a:t>
            </a:r>
            <a:r>
              <a:rPr lang="en-US" sz="3600" dirty="0"/>
              <a:t> = ""</a:t>
            </a:r>
          </a:p>
          <a:p>
            <a:pPr marL="400050" lvl="1" indent="0">
              <a:buNone/>
            </a:pPr>
            <a:r>
              <a:rPr lang="en-US" sz="3600" dirty="0" err="1"/>
              <a:t>txtBlack.Value</a:t>
            </a:r>
            <a:r>
              <a:rPr lang="en-US" sz="3600" dirty="0"/>
              <a:t> = ""</a:t>
            </a:r>
          </a:p>
          <a:p>
            <a:pPr marL="400050" lvl="1" indent="0">
              <a:buNone/>
            </a:pPr>
            <a:r>
              <a:rPr lang="en-US" sz="3600" dirty="0" err="1"/>
              <a:t>txtWhite.Value</a:t>
            </a:r>
            <a:r>
              <a:rPr lang="en-US" sz="3600" dirty="0"/>
              <a:t> = ""</a:t>
            </a:r>
          </a:p>
          <a:p>
            <a:pPr marL="400050" lvl="1" indent="0">
              <a:buNone/>
            </a:pPr>
            <a:endParaRPr lang="en-US" sz="3600" dirty="0"/>
          </a:p>
          <a:p>
            <a:pPr marL="400050" lvl="1" indent="0">
              <a:buNone/>
            </a:pPr>
            <a:r>
              <a:rPr lang="en-US" sz="3600" dirty="0">
                <a:solidFill>
                  <a:srgbClr val="00B050"/>
                </a:solidFill>
              </a:rPr>
              <a:t>'Clear the caption property of </a:t>
            </a:r>
            <a:r>
              <a:rPr lang="en-US" sz="3600" dirty="0" err="1">
                <a:solidFill>
                  <a:srgbClr val="00B050"/>
                </a:solidFill>
              </a:rPr>
              <a:t>lblTotalPhones</a:t>
            </a:r>
            <a:r>
              <a:rPr lang="en-US" sz="3600" dirty="0">
                <a:solidFill>
                  <a:srgbClr val="00B050"/>
                </a:solidFill>
              </a:rPr>
              <a:t> and </a:t>
            </a:r>
            <a:r>
              <a:rPr lang="en-US" sz="3600" dirty="0" err="1">
                <a:solidFill>
                  <a:srgbClr val="00B050"/>
                </a:solidFill>
              </a:rPr>
              <a:t>lblTotalPrice</a:t>
            </a:r>
            <a:endParaRPr lang="en-US" sz="3600" dirty="0">
              <a:solidFill>
                <a:srgbClr val="00B050"/>
              </a:solidFill>
            </a:endParaRPr>
          </a:p>
          <a:p>
            <a:pPr marL="400050" lvl="1" indent="0">
              <a:buNone/>
            </a:pPr>
            <a:r>
              <a:rPr lang="en-US" sz="3600" dirty="0" err="1"/>
              <a:t>lblTotalPhones.Caption</a:t>
            </a:r>
            <a:r>
              <a:rPr lang="en-US" sz="3600" dirty="0"/>
              <a:t> = ""</a:t>
            </a:r>
          </a:p>
          <a:p>
            <a:pPr marL="400050" lvl="1" indent="0">
              <a:buNone/>
            </a:pPr>
            <a:r>
              <a:rPr lang="en-US" sz="3600" dirty="0" err="1"/>
              <a:t>lblTotalPrice.Caption</a:t>
            </a:r>
            <a:r>
              <a:rPr lang="en-US" sz="3600" dirty="0"/>
              <a:t> = ""</a:t>
            </a:r>
          </a:p>
          <a:p>
            <a:pPr marL="400050" lvl="1" indent="0">
              <a:buNone/>
            </a:pPr>
            <a:endParaRPr lang="en-US" sz="3600" dirty="0"/>
          </a:p>
          <a:p>
            <a:pPr marL="400050" lvl="1" indent="0">
              <a:buNone/>
            </a:pPr>
            <a:r>
              <a:rPr lang="en-US" sz="3600" dirty="0">
                <a:solidFill>
                  <a:srgbClr val="00B050"/>
                </a:solidFill>
              </a:rPr>
              <a:t>'Send the focus to the Name textbox</a:t>
            </a:r>
          </a:p>
          <a:p>
            <a:pPr marL="400050" lvl="1" indent="0">
              <a:buNone/>
            </a:pPr>
            <a:r>
              <a:rPr lang="en-US" sz="3600" dirty="0" err="1"/>
              <a:t>txtName.SetFocus</a:t>
            </a:r>
            <a:endParaRPr lang="en-US" sz="3600"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69</a:t>
            </a:fld>
            <a:endParaRPr lang="en-US" altLang="zh-TW"/>
          </a:p>
        </p:txBody>
      </p:sp>
    </p:spTree>
    <p:extLst>
      <p:ext uri="{BB962C8B-B14F-4D97-AF65-F5344CB8AC3E}">
        <p14:creationId xmlns:p14="http://schemas.microsoft.com/office/powerpoint/2010/main" val="28686230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a VBA Project</a:t>
            </a:r>
          </a:p>
        </p:txBody>
      </p:sp>
      <p:sp>
        <p:nvSpPr>
          <p:cNvPr id="3" name="Content Placeholder 2"/>
          <p:cNvSpPr>
            <a:spLocks noGrp="1"/>
          </p:cNvSpPr>
          <p:nvPr>
            <p:ph idx="1"/>
          </p:nvPr>
        </p:nvSpPr>
        <p:spPr/>
        <p:txBody>
          <a:bodyPr>
            <a:normAutofit/>
          </a:bodyPr>
          <a:lstStyle/>
          <a:p>
            <a:r>
              <a:rPr lang="en-US" sz="3800" dirty="0"/>
              <a:t>Coding the application</a:t>
            </a:r>
          </a:p>
          <a:p>
            <a:pPr lvl="1"/>
            <a:r>
              <a:rPr lang="en-US" sz="3300" dirty="0"/>
              <a:t>Example 1.10 (Cont’d). Enter the following code for the Click event of </a:t>
            </a:r>
            <a:r>
              <a:rPr lang="en-US" sz="3300" dirty="0" err="1"/>
              <a:t>btnExit</a:t>
            </a:r>
            <a:endParaRPr lang="en-US" sz="3300" dirty="0"/>
          </a:p>
          <a:p>
            <a:pPr marL="0" indent="0">
              <a:buNone/>
            </a:pPr>
            <a:endParaRPr lang="en-US" sz="2400" dirty="0"/>
          </a:p>
          <a:p>
            <a:pPr marL="800100" lvl="2" indent="0">
              <a:buNone/>
            </a:pPr>
            <a:r>
              <a:rPr lang="en-US" dirty="0">
                <a:solidFill>
                  <a:srgbClr val="00B050"/>
                </a:solidFill>
              </a:rPr>
              <a:t>'End the application</a:t>
            </a:r>
          </a:p>
          <a:p>
            <a:pPr marL="800100" lvl="2" indent="0">
              <a:buNone/>
            </a:pPr>
            <a:r>
              <a:rPr lang="en-US" dirty="0" err="1"/>
              <a:t>VBA.Unload</a:t>
            </a:r>
            <a:r>
              <a:rPr lang="en-US" dirty="0"/>
              <a:t> Me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70</a:t>
            </a:fld>
            <a:endParaRPr lang="en-US" altLang="zh-TW"/>
          </a:p>
        </p:txBody>
      </p:sp>
    </p:spTree>
    <p:extLst>
      <p:ext uri="{BB962C8B-B14F-4D97-AF65-F5344CB8AC3E}">
        <p14:creationId xmlns:p14="http://schemas.microsoft.com/office/powerpoint/2010/main" val="22778822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 (self-study)</a:t>
            </a:r>
          </a:p>
        </p:txBody>
      </p:sp>
      <p:sp>
        <p:nvSpPr>
          <p:cNvPr id="3" name="Content Placeholder 2"/>
          <p:cNvSpPr>
            <a:spLocks noGrp="1"/>
          </p:cNvSpPr>
          <p:nvPr>
            <p:ph idx="1"/>
          </p:nvPr>
        </p:nvSpPr>
        <p:spPr>
          <a:xfrm>
            <a:off x="298938" y="1389186"/>
            <a:ext cx="8563708" cy="5037014"/>
          </a:xfrm>
        </p:spPr>
        <p:txBody>
          <a:bodyPr>
            <a:normAutofit lnSpcReduction="10000"/>
          </a:bodyPr>
          <a:lstStyle/>
          <a:p>
            <a:r>
              <a:rPr lang="en-US" dirty="0"/>
              <a:t>Controlling the tab order</a:t>
            </a:r>
          </a:p>
          <a:p>
            <a:pPr lvl="1"/>
            <a:r>
              <a:rPr lang="en-US" dirty="0"/>
              <a:t>A number represents the order in which the control was added to the form.</a:t>
            </a:r>
          </a:p>
          <a:p>
            <a:pPr lvl="1"/>
            <a:r>
              <a:rPr lang="en-US" dirty="0"/>
              <a:t>The first control added to a form has a </a:t>
            </a:r>
            <a:r>
              <a:rPr lang="en-US" dirty="0" err="1"/>
              <a:t>TabIndex</a:t>
            </a:r>
            <a:r>
              <a:rPr lang="en-US" dirty="0"/>
              <a:t> value of 0. The second control has a </a:t>
            </a:r>
            <a:r>
              <a:rPr lang="en-US" dirty="0" err="1"/>
              <a:t>TabIndex</a:t>
            </a:r>
            <a:r>
              <a:rPr lang="en-US" dirty="0"/>
              <a:t> of 1, and so on.</a:t>
            </a:r>
          </a:p>
          <a:p>
            <a:pPr lvl="1"/>
            <a:r>
              <a:rPr lang="en-US" dirty="0"/>
              <a:t>The </a:t>
            </a:r>
            <a:r>
              <a:rPr lang="en-US" dirty="0" err="1"/>
              <a:t>TabIndex</a:t>
            </a:r>
            <a:r>
              <a:rPr lang="en-US" dirty="0"/>
              <a:t> values determine the tab order, which is the order in which each control receives the focus when the user presses the Tab key.</a:t>
            </a:r>
          </a:p>
          <a:p>
            <a:pPr lvl="2"/>
            <a:r>
              <a:rPr lang="en-US" dirty="0"/>
              <a:t>Some controls, such as a label control, have its </a:t>
            </a:r>
            <a:r>
              <a:rPr lang="en-US" dirty="0" err="1"/>
              <a:t>TabStop</a:t>
            </a:r>
            <a:r>
              <a:rPr lang="en-US" dirty="0"/>
              <a:t> property set to False by default so that it will not receives the focus.</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71</a:t>
            </a:fld>
            <a:endParaRPr lang="en-US" altLang="zh-TW"/>
          </a:p>
        </p:txBody>
      </p:sp>
    </p:spTree>
    <p:extLst>
      <p:ext uri="{BB962C8B-B14F-4D97-AF65-F5344CB8AC3E}">
        <p14:creationId xmlns:p14="http://schemas.microsoft.com/office/powerpoint/2010/main" val="2044712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VBA Project (self-study)</a:t>
            </a:r>
          </a:p>
        </p:txBody>
      </p:sp>
      <p:sp>
        <p:nvSpPr>
          <p:cNvPr id="3" name="Content Placeholder 2"/>
          <p:cNvSpPr>
            <a:spLocks noGrp="1"/>
          </p:cNvSpPr>
          <p:nvPr>
            <p:ph idx="1"/>
          </p:nvPr>
        </p:nvSpPr>
        <p:spPr>
          <a:xfrm>
            <a:off x="298938" y="1389186"/>
            <a:ext cx="4704862" cy="4736978"/>
          </a:xfrm>
        </p:spPr>
        <p:txBody>
          <a:bodyPr>
            <a:normAutofit lnSpcReduction="10000"/>
          </a:bodyPr>
          <a:lstStyle/>
          <a:p>
            <a:r>
              <a:rPr lang="en-US" dirty="0"/>
              <a:t>To set the </a:t>
            </a:r>
            <a:r>
              <a:rPr lang="en-US" dirty="0" err="1"/>
              <a:t>TabIndex</a:t>
            </a:r>
            <a:r>
              <a:rPr lang="en-US" dirty="0"/>
              <a:t> values, select the </a:t>
            </a:r>
            <a:r>
              <a:rPr lang="en-US" dirty="0" err="1"/>
              <a:t>Userform</a:t>
            </a:r>
            <a:r>
              <a:rPr lang="en-US" dirty="0"/>
              <a:t>, click View on the menu bar and then click ‘Tab Order’.</a:t>
            </a:r>
          </a:p>
          <a:p>
            <a:r>
              <a:rPr lang="en-US" dirty="0"/>
              <a:t>You can specify the desired tab order for each control by clicking the ‘Move Up’ or ‘Move Down’ buttons.</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72</a:t>
            </a:fld>
            <a:endParaRPr lang="en-US" altLang="zh-TW"/>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80024" y="2446338"/>
            <a:ext cx="3611239" cy="25447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017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563708" cy="4935414"/>
          </a:xfrm>
        </p:spPr>
        <p:txBody>
          <a:bodyPr>
            <a:normAutofit fontScale="92500" lnSpcReduction="10000"/>
          </a:bodyPr>
          <a:lstStyle/>
          <a:p>
            <a:r>
              <a:rPr lang="en-US" dirty="0"/>
              <a:t>Example 1.11. Preview file CityuPhoneVersion2.xlsm.  A dialogue box asks for the salesperson’s name. Click the Calculate Order button to calculate the order 2 or 3 times. Then click the Exit button. Another dialogue box appears. It displays the number of phones, the prices of all calculated orders, and the salesperson’s name.</a:t>
            </a:r>
          </a:p>
          <a:p>
            <a:pPr lvl="1"/>
            <a:r>
              <a:rPr lang="en-US" dirty="0"/>
              <a:t>How to display the two dialogue boxes?</a:t>
            </a:r>
          </a:p>
          <a:p>
            <a:pPr lvl="1"/>
            <a:r>
              <a:rPr lang="en-US" dirty="0"/>
              <a:t>How to store the order information so that the total number of phones, the total price of all calculated orders and the salesperson’s name can be displayed at the end?</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73</a:t>
            </a:fld>
            <a:endParaRPr lang="en-US" altLang="zh-TW"/>
          </a:p>
        </p:txBody>
      </p:sp>
    </p:spTree>
    <p:extLst>
      <p:ext uri="{BB962C8B-B14F-4D97-AF65-F5344CB8AC3E}">
        <p14:creationId xmlns:p14="http://schemas.microsoft.com/office/powerpoint/2010/main" val="87901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p:txBody>
          <a:bodyPr/>
          <a:lstStyle/>
          <a:p>
            <a:r>
              <a:rPr lang="en-US" dirty="0"/>
              <a:t>Data can be stored temporarily in a memory location inside the computer. The memory locations are called variables because the contents of the locations can change as the application runs.</a:t>
            </a:r>
          </a:p>
          <a:p>
            <a:r>
              <a:rPr lang="en-US" dirty="0"/>
              <a:t>Assigning a control’s property, such as the Value of a </a:t>
            </a:r>
            <a:r>
              <a:rPr lang="en-US" dirty="0" err="1"/>
              <a:t>TextBox</a:t>
            </a:r>
            <a:r>
              <a:rPr lang="en-US" dirty="0"/>
              <a:t> control, to a variable allows you to recall such value even if the corresponding property value has been changed at run time.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74</a:t>
            </a:fld>
            <a:endParaRPr lang="en-US" altLang="zh-TW"/>
          </a:p>
        </p:txBody>
      </p:sp>
    </p:spTree>
    <p:extLst>
      <p:ext uri="{BB962C8B-B14F-4D97-AF65-F5344CB8AC3E}">
        <p14:creationId xmlns:p14="http://schemas.microsoft.com/office/powerpoint/2010/main" val="5337585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p:txBody>
          <a:bodyPr>
            <a:normAutofit fontScale="92500" lnSpcReduction="10000"/>
          </a:bodyPr>
          <a:lstStyle/>
          <a:p>
            <a:r>
              <a:rPr lang="en-US" dirty="0"/>
              <a:t>Creating a variable</a:t>
            </a:r>
          </a:p>
          <a:p>
            <a:pPr lvl="1"/>
            <a:r>
              <a:rPr lang="en-US" dirty="0"/>
              <a:t>A name must be assigned to each variable.</a:t>
            </a:r>
          </a:p>
          <a:p>
            <a:pPr lvl="1"/>
            <a:r>
              <a:rPr lang="en-US" dirty="0"/>
              <a:t>Variable names for prime variables should be descriptive. </a:t>
            </a:r>
          </a:p>
          <a:p>
            <a:pPr lvl="2"/>
            <a:r>
              <a:rPr lang="en-US" dirty="0"/>
              <a:t>For example, to represent total monthly sales,  acceptable variable names are Sales, </a:t>
            </a:r>
            <a:r>
              <a:rPr lang="en-US" dirty="0" err="1"/>
              <a:t>TotalSales</a:t>
            </a:r>
            <a:r>
              <a:rPr lang="en-US" dirty="0"/>
              <a:t>, or </a:t>
            </a:r>
            <a:r>
              <a:rPr lang="en-US" dirty="0" err="1"/>
              <a:t>TotalMonthlySales</a:t>
            </a:r>
            <a:r>
              <a:rPr lang="en-US" dirty="0"/>
              <a:t> etc.</a:t>
            </a:r>
          </a:p>
          <a:p>
            <a:pPr lvl="1"/>
            <a:r>
              <a:rPr lang="en-US" dirty="0"/>
              <a:t>Single character names, such as </a:t>
            </a:r>
            <a:r>
              <a:rPr lang="en-US" dirty="0" err="1"/>
              <a:t>i</a:t>
            </a:r>
            <a:r>
              <a:rPr lang="en-US" dirty="0"/>
              <a:t>, j, k, or x, y, and z, are mostly used for auxiliary variables.</a:t>
            </a:r>
          </a:p>
          <a:p>
            <a:pPr lvl="1"/>
            <a:r>
              <a:rPr lang="en-US" dirty="0"/>
              <a:t>Some rules for naming variables:</a:t>
            </a:r>
          </a:p>
          <a:p>
            <a:pPr lvl="2"/>
            <a:r>
              <a:rPr lang="en-US" dirty="0"/>
              <a:t>A name must begin with a letter.</a:t>
            </a:r>
          </a:p>
          <a:p>
            <a:pPr lvl="2"/>
            <a:r>
              <a:rPr lang="en-US" dirty="0"/>
              <a:t>A name may contain a combination of letters, numbers, and the underscore character.</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75</a:t>
            </a:fld>
            <a:endParaRPr lang="en-US" altLang="zh-TW"/>
          </a:p>
        </p:txBody>
      </p:sp>
    </p:spTree>
    <p:extLst>
      <p:ext uri="{BB962C8B-B14F-4D97-AF65-F5344CB8AC3E}">
        <p14:creationId xmlns:p14="http://schemas.microsoft.com/office/powerpoint/2010/main" val="22904020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p:txBody>
          <a:bodyPr>
            <a:normAutofit fontScale="92500" lnSpcReduction="10000"/>
          </a:bodyPr>
          <a:lstStyle/>
          <a:p>
            <a:r>
              <a:rPr lang="en-US" dirty="0"/>
              <a:t>Creating a variable</a:t>
            </a:r>
          </a:p>
          <a:p>
            <a:pPr lvl="1"/>
            <a:r>
              <a:rPr lang="en-US" dirty="0"/>
              <a:t>An assignment statement is often used to assign a value to a variable during run time. The syntax is:</a:t>
            </a:r>
          </a:p>
          <a:p>
            <a:pPr lvl="3">
              <a:lnSpc>
                <a:spcPct val="90000"/>
              </a:lnSpc>
              <a:buNone/>
            </a:pPr>
            <a:r>
              <a:rPr lang="en-US" altLang="zh-TW" sz="2400" i="1" dirty="0" err="1">
                <a:ea typeface="新細明體" charset="-120"/>
              </a:rPr>
              <a:t>variableName</a:t>
            </a:r>
            <a:r>
              <a:rPr lang="en-US" altLang="zh-TW" sz="2400" dirty="0">
                <a:ea typeface="新細明體" charset="-120"/>
              </a:rPr>
              <a:t>  = </a:t>
            </a:r>
            <a:r>
              <a:rPr lang="en-US" altLang="zh-TW" sz="2400" i="1" dirty="0">
                <a:ea typeface="新細明體" charset="-120"/>
              </a:rPr>
              <a:t>expression</a:t>
            </a:r>
          </a:p>
          <a:p>
            <a:pPr lvl="2">
              <a:lnSpc>
                <a:spcPct val="90000"/>
              </a:lnSpc>
            </a:pPr>
            <a:r>
              <a:rPr lang="en-US" altLang="zh-TW" sz="2800" dirty="0">
                <a:ea typeface="新細明體" charset="-120"/>
              </a:rPr>
              <a:t>The </a:t>
            </a:r>
            <a:r>
              <a:rPr lang="en-US" altLang="zh-TW" sz="2800" i="1" dirty="0">
                <a:ea typeface="新細明體" charset="-120"/>
              </a:rPr>
              <a:t>expression</a:t>
            </a:r>
            <a:r>
              <a:rPr lang="en-US" altLang="zh-TW" sz="2800" dirty="0">
                <a:ea typeface="新細明體" charset="-120"/>
              </a:rPr>
              <a:t> can be a mathematical expression consisting of a combination of these: constants, operators, variables, object properties, and system functions.</a:t>
            </a:r>
          </a:p>
          <a:p>
            <a:pPr lvl="2">
              <a:lnSpc>
                <a:spcPct val="90000"/>
              </a:lnSpc>
            </a:pPr>
            <a:r>
              <a:rPr lang="en-US" altLang="zh-TW" sz="2800" dirty="0">
                <a:ea typeface="新細明體" charset="-120"/>
              </a:rPr>
              <a:t>Examples:</a:t>
            </a:r>
          </a:p>
          <a:p>
            <a:pPr marL="1371600" lvl="3" indent="0">
              <a:lnSpc>
                <a:spcPct val="90000"/>
              </a:lnSpc>
              <a:buNone/>
            </a:pPr>
            <a:r>
              <a:rPr lang="en-US" altLang="zh-TW" dirty="0" err="1">
                <a:ea typeface="新細明體" charset="-120"/>
              </a:rPr>
              <a:t>intQuantity</a:t>
            </a:r>
            <a:r>
              <a:rPr lang="en-US" altLang="zh-TW" dirty="0">
                <a:ea typeface="新細明體" charset="-120"/>
              </a:rPr>
              <a:t> = 100</a:t>
            </a:r>
          </a:p>
          <a:p>
            <a:pPr marL="1371600" lvl="3" indent="0">
              <a:lnSpc>
                <a:spcPct val="90000"/>
              </a:lnSpc>
              <a:buNone/>
            </a:pPr>
            <a:r>
              <a:rPr lang="en-US" altLang="zh-TW" dirty="0" err="1">
                <a:ea typeface="新細明體" charset="-120"/>
              </a:rPr>
              <a:t>strFirstName</a:t>
            </a:r>
            <a:r>
              <a:rPr lang="en-US" altLang="zh-TW" dirty="0">
                <a:ea typeface="新細明體" charset="-120"/>
              </a:rPr>
              <a:t> = "Mary"</a:t>
            </a:r>
          </a:p>
          <a:p>
            <a:pPr marL="1371600" lvl="3" indent="0">
              <a:lnSpc>
                <a:spcPct val="90000"/>
              </a:lnSpc>
              <a:buNone/>
            </a:pPr>
            <a:r>
              <a:rPr lang="en-US" altLang="zh-TW" dirty="0" err="1">
                <a:ea typeface="新細明體" charset="-120"/>
              </a:rPr>
              <a:t>dblCommission</a:t>
            </a:r>
            <a:r>
              <a:rPr lang="en-US" altLang="zh-TW" dirty="0">
                <a:ea typeface="新細明體" charset="-120"/>
              </a:rPr>
              <a:t> = </a:t>
            </a:r>
            <a:r>
              <a:rPr lang="en-US" altLang="zh-TW" dirty="0" err="1">
                <a:ea typeface="新細明體" charset="-120"/>
              </a:rPr>
              <a:t>dblSales</a:t>
            </a:r>
            <a:r>
              <a:rPr lang="en-US" altLang="zh-TW" dirty="0">
                <a:ea typeface="新細明體" charset="-120"/>
              </a:rPr>
              <a:t> * 0.1</a:t>
            </a:r>
          </a:p>
          <a:p>
            <a:pPr marL="1371600" lvl="3" indent="0">
              <a:lnSpc>
                <a:spcPct val="90000"/>
              </a:lnSpc>
              <a:buNone/>
            </a:pPr>
            <a:r>
              <a:rPr lang="en-US" altLang="zh-TW" dirty="0" err="1">
                <a:ea typeface="新細明體" charset="-120"/>
              </a:rPr>
              <a:t>dblPrice</a:t>
            </a:r>
            <a:r>
              <a:rPr lang="en-US" altLang="zh-TW" dirty="0">
                <a:ea typeface="新細明體" charset="-120"/>
              </a:rPr>
              <a:t> = </a:t>
            </a:r>
            <a:r>
              <a:rPr lang="en-US" altLang="zh-TW" dirty="0" err="1">
                <a:ea typeface="新細明體" charset="-120"/>
              </a:rPr>
              <a:t>txtTotalPrice.Value</a:t>
            </a:r>
            <a:r>
              <a:rPr lang="en-US" altLang="zh-TW" dirty="0">
                <a:ea typeface="新細明體" charset="-120"/>
              </a:rPr>
              <a:t> / 10</a:t>
            </a:r>
          </a:p>
          <a:p>
            <a:pPr marL="1371600" lvl="3" indent="0">
              <a:lnSpc>
                <a:spcPct val="90000"/>
              </a:lnSpc>
              <a:buNone/>
            </a:pPr>
            <a:endParaRPr lang="en-US" altLang="zh-TW" dirty="0">
              <a:ea typeface="新細明體" charset="-120"/>
            </a:endParaRPr>
          </a:p>
          <a:p>
            <a:pPr marL="914400" lvl="2"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76</a:t>
            </a:fld>
            <a:endParaRPr lang="en-US" altLang="zh-TW"/>
          </a:p>
        </p:txBody>
      </p:sp>
    </p:spTree>
    <p:extLst>
      <p:ext uri="{BB962C8B-B14F-4D97-AF65-F5344CB8AC3E}">
        <p14:creationId xmlns:p14="http://schemas.microsoft.com/office/powerpoint/2010/main" val="1111611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155700"/>
            <a:ext cx="8563708" cy="5435600"/>
          </a:xfrm>
        </p:spPr>
        <p:txBody>
          <a:bodyPr>
            <a:normAutofit fontScale="92500" lnSpcReduction="20000"/>
          </a:bodyPr>
          <a:lstStyle/>
          <a:p>
            <a:r>
              <a:rPr lang="en-US" dirty="0"/>
              <a:t>Declaring a variable</a:t>
            </a:r>
          </a:p>
          <a:p>
            <a:pPr lvl="1"/>
            <a:r>
              <a:rPr lang="en-US" dirty="0"/>
              <a:t>Created variables should be declared at the runtime of the application.</a:t>
            </a:r>
          </a:p>
          <a:p>
            <a:pPr lvl="1"/>
            <a:r>
              <a:rPr lang="en-US" dirty="0"/>
              <a:t>Declaring a variable tells the computer to set aside a section of its internal memory for holding a specified type of values for the variable at run time. The variable’s data type determines the allocated size of the section.</a:t>
            </a:r>
          </a:p>
          <a:p>
            <a:pPr lvl="1"/>
            <a:r>
              <a:rPr lang="en-US" dirty="0"/>
              <a:t>Use the Dim statement to declare variables. The syntax is:</a:t>
            </a:r>
          </a:p>
          <a:p>
            <a:pPr lvl="1">
              <a:buNone/>
            </a:pPr>
            <a:r>
              <a:rPr lang="en-US" altLang="zh-TW" sz="2400" dirty="0">
                <a:ea typeface="新細明體" charset="-120"/>
              </a:rPr>
              <a:t>	</a:t>
            </a:r>
            <a:r>
              <a:rPr lang="en-US" altLang="zh-TW" sz="2600" dirty="0">
                <a:ea typeface="新細明體" charset="-120"/>
              </a:rPr>
              <a:t>Dim varname1  [As </a:t>
            </a:r>
            <a:r>
              <a:rPr lang="en-US" altLang="zh-TW" sz="2600" i="1" dirty="0" err="1">
                <a:ea typeface="新細明體" charset="-120"/>
              </a:rPr>
              <a:t>datatype</a:t>
            </a:r>
            <a:r>
              <a:rPr lang="en-US" altLang="zh-TW" sz="2600" dirty="0">
                <a:ea typeface="新細明體" charset="-120"/>
              </a:rPr>
              <a:t>], varname2 [As </a:t>
            </a:r>
            <a:r>
              <a:rPr lang="en-US" altLang="zh-TW" sz="2600" i="1" dirty="0" err="1">
                <a:ea typeface="新細明體" charset="-120"/>
              </a:rPr>
              <a:t>datatype</a:t>
            </a:r>
            <a:r>
              <a:rPr lang="en-US" altLang="zh-TW" sz="2600" dirty="0">
                <a:ea typeface="新細明體" charset="-120"/>
              </a:rPr>
              <a:t>], …</a:t>
            </a:r>
          </a:p>
          <a:p>
            <a:pPr lvl="2">
              <a:buNone/>
            </a:pPr>
            <a:endParaRPr lang="en-US" altLang="zh-TW" sz="1800" dirty="0">
              <a:ea typeface="新細明體" charset="-120"/>
            </a:endParaRPr>
          </a:p>
          <a:p>
            <a:pPr lvl="2"/>
            <a:r>
              <a:rPr lang="en-US" altLang="zh-TW" dirty="0" err="1">
                <a:ea typeface="新細明體" charset="-120"/>
              </a:rPr>
              <a:t>varnameX</a:t>
            </a:r>
            <a:r>
              <a:rPr lang="en-US" altLang="zh-TW" dirty="0">
                <a:ea typeface="新細明體" charset="-120"/>
              </a:rPr>
              <a:t> represents the name of the variable you are creating.</a:t>
            </a:r>
          </a:p>
          <a:p>
            <a:pPr lvl="2"/>
            <a:r>
              <a:rPr lang="en-US" altLang="zh-TW" dirty="0">
                <a:ea typeface="新細明體" charset="-120"/>
              </a:rPr>
              <a:t>As</a:t>
            </a:r>
            <a:r>
              <a:rPr lang="en-US" altLang="zh-TW" i="1" dirty="0">
                <a:ea typeface="新細明體" charset="-120"/>
              </a:rPr>
              <a:t> datatype</a:t>
            </a:r>
            <a:r>
              <a:rPr lang="en-US" altLang="zh-TW" dirty="0">
                <a:ea typeface="新細明體" charset="-120"/>
              </a:rPr>
              <a:t> refers to the data type of </a:t>
            </a:r>
            <a:r>
              <a:rPr lang="en-US" altLang="zh-TW" dirty="0" err="1">
                <a:ea typeface="新細明體" charset="-120"/>
              </a:rPr>
              <a:t>varnameX</a:t>
            </a:r>
            <a:r>
              <a:rPr lang="en-US" altLang="zh-TW" dirty="0">
                <a:ea typeface="新細明體" charset="-120"/>
              </a:rPr>
              <a:t>. It</a:t>
            </a:r>
            <a:r>
              <a:rPr lang="en-US" altLang="zh-TW" i="1" dirty="0">
                <a:ea typeface="新細明體" charset="-120"/>
              </a:rPr>
              <a:t> </a:t>
            </a:r>
            <a:r>
              <a:rPr lang="en-US" altLang="zh-TW" dirty="0">
                <a:ea typeface="新細明體" charset="-120"/>
              </a:rPr>
              <a:t>is optional.</a:t>
            </a:r>
          </a:p>
          <a:p>
            <a:pPr lvl="2"/>
            <a:r>
              <a:rPr lang="en-US" altLang="zh-TW" dirty="0">
                <a:ea typeface="新細明體" charset="-120"/>
              </a:rPr>
              <a:t>A comma must separate two variables in the same Dim statement.</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77</a:t>
            </a:fld>
            <a:endParaRPr lang="en-US" altLang="zh-TW"/>
          </a:p>
        </p:txBody>
      </p:sp>
    </p:spTree>
    <p:extLst>
      <p:ext uri="{BB962C8B-B14F-4D97-AF65-F5344CB8AC3E}">
        <p14:creationId xmlns:p14="http://schemas.microsoft.com/office/powerpoint/2010/main" val="2238671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181100"/>
            <a:ext cx="8563708" cy="5524500"/>
          </a:xfrm>
        </p:spPr>
        <p:txBody>
          <a:bodyPr>
            <a:normAutofit fontScale="92500" lnSpcReduction="20000"/>
          </a:bodyPr>
          <a:lstStyle/>
          <a:p>
            <a:r>
              <a:rPr lang="en-US" dirty="0"/>
              <a:t>Declaring a variable</a:t>
            </a:r>
          </a:p>
          <a:p>
            <a:pPr lvl="1"/>
            <a:r>
              <a:rPr lang="en-US" dirty="0"/>
              <a:t>Each variable used in an application should be assigned a data type in the Dim statement. The data type determines the kind of data that the variable can take.</a:t>
            </a:r>
          </a:p>
          <a:p>
            <a:pPr lvl="1"/>
            <a:r>
              <a:rPr lang="en-US" dirty="0"/>
              <a:t>Some commonly used data types are:</a:t>
            </a:r>
          </a:p>
          <a:p>
            <a:pPr lvl="2">
              <a:buNone/>
            </a:pPr>
            <a:r>
              <a:rPr lang="en-US" altLang="zh-TW" sz="2800" dirty="0">
                <a:ea typeface="新細明體" charset="-120"/>
              </a:rPr>
              <a:t>Boolean	True or False</a:t>
            </a:r>
          </a:p>
          <a:p>
            <a:pPr lvl="2">
              <a:buNone/>
            </a:pPr>
            <a:r>
              <a:rPr lang="en-US" altLang="zh-TW" sz="2800" dirty="0">
                <a:ea typeface="新細明體" charset="-120"/>
              </a:rPr>
              <a:t>Integer	-32,768 to 32,767</a:t>
            </a:r>
          </a:p>
          <a:p>
            <a:pPr lvl="2">
              <a:buNone/>
            </a:pPr>
            <a:r>
              <a:rPr lang="en-US" altLang="zh-TW" sz="2800" dirty="0">
                <a:ea typeface="新細明體" charset="-120"/>
              </a:rPr>
              <a:t>Long		-2,147,483,648 to 2,147,483,647</a:t>
            </a:r>
          </a:p>
          <a:p>
            <a:pPr marL="2743200" lvl="2" indent="-1828800">
              <a:buNone/>
            </a:pPr>
            <a:r>
              <a:rPr lang="en-US" altLang="zh-TW" sz="2800" dirty="0">
                <a:ea typeface="新細明體" charset="-120"/>
              </a:rPr>
              <a:t>Single	-3.402…E38 to 3.403… E38 (7 significant digits)</a:t>
            </a:r>
          </a:p>
          <a:p>
            <a:pPr marL="2743200" lvl="2" indent="-1828800">
              <a:buNone/>
            </a:pPr>
            <a:r>
              <a:rPr lang="en-US" altLang="zh-TW" sz="2800" dirty="0">
                <a:ea typeface="新細明體" charset="-120"/>
              </a:rPr>
              <a:t>Double	-1.797…E308 to 1.797…E308 (15 significant digits)</a:t>
            </a:r>
          </a:p>
          <a:p>
            <a:pPr lvl="2">
              <a:buNone/>
            </a:pPr>
            <a:r>
              <a:rPr lang="en-US" altLang="zh-TW" sz="2800" dirty="0">
                <a:ea typeface="新細明體" charset="-120"/>
              </a:rPr>
              <a:t>String		Characters (0 to approximately 65,000   </a:t>
            </a:r>
          </a:p>
          <a:p>
            <a:pPr lvl="2">
              <a:buNone/>
            </a:pPr>
            <a:r>
              <a:rPr lang="en-US" altLang="zh-TW" sz="2800" dirty="0">
                <a:ea typeface="新細明體" charset="-120"/>
              </a:rPr>
              <a:t>                         characters</a:t>
            </a:r>
            <a:r>
              <a:rPr lang="en-US" altLang="zh-TW" dirty="0">
                <a:ea typeface="新細明體" charset="-120"/>
              </a:rPr>
              <a:t>)</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78</a:t>
            </a:fld>
            <a:endParaRPr lang="en-US" altLang="zh-TW"/>
          </a:p>
        </p:txBody>
      </p:sp>
    </p:spTree>
    <p:extLst>
      <p:ext uri="{BB962C8B-B14F-4D97-AF65-F5344CB8AC3E}">
        <p14:creationId xmlns:p14="http://schemas.microsoft.com/office/powerpoint/2010/main" val="28584318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03200" y="1389186"/>
            <a:ext cx="8659446" cy="5189414"/>
          </a:xfrm>
        </p:spPr>
        <p:txBody>
          <a:bodyPr>
            <a:normAutofit lnSpcReduction="10000"/>
          </a:bodyPr>
          <a:lstStyle/>
          <a:p>
            <a:r>
              <a:rPr lang="en-US" dirty="0"/>
              <a:t>Declaring a variable</a:t>
            </a:r>
          </a:p>
          <a:p>
            <a:pPr lvl="1"/>
            <a:r>
              <a:rPr lang="en-US" dirty="0"/>
              <a:t>Examples:</a:t>
            </a:r>
          </a:p>
          <a:p>
            <a:pPr marL="914400" lvl="2" indent="0">
              <a:buNone/>
            </a:pPr>
            <a:r>
              <a:rPr lang="en-US" dirty="0"/>
              <a:t>Dim </a:t>
            </a:r>
            <a:r>
              <a:rPr lang="en-US" dirty="0" err="1"/>
              <a:t>intHours</a:t>
            </a:r>
            <a:r>
              <a:rPr lang="en-US" dirty="0"/>
              <a:t> As Integer, </a:t>
            </a:r>
            <a:r>
              <a:rPr lang="en-US" dirty="0" err="1"/>
              <a:t>intIncome</a:t>
            </a:r>
            <a:r>
              <a:rPr lang="en-US" dirty="0"/>
              <a:t> As Long, </a:t>
            </a:r>
            <a:r>
              <a:rPr lang="en-US" dirty="0" err="1"/>
              <a:t>blnValid</a:t>
            </a:r>
            <a:r>
              <a:rPr lang="en-US" dirty="0"/>
              <a:t> As _ Boolean </a:t>
            </a:r>
          </a:p>
          <a:p>
            <a:pPr marL="971550" lvl="1" indent="-457200"/>
            <a:r>
              <a:rPr lang="en-US" dirty="0"/>
              <a:t>Each declared variable will be initialized to its default value according to the declared data type. For examples,</a:t>
            </a:r>
          </a:p>
          <a:p>
            <a:pPr lvl="2"/>
            <a:r>
              <a:rPr lang="en-US" altLang="zh-TW" dirty="0">
                <a:ea typeface="新細明體" charset="-120"/>
              </a:rPr>
              <a:t>The default value of a floating point variable or an integer variable equals 0.</a:t>
            </a:r>
          </a:p>
          <a:p>
            <a:pPr lvl="2"/>
            <a:r>
              <a:rPr lang="en-US" altLang="zh-TW" dirty="0">
                <a:ea typeface="新細明體" charset="-120"/>
              </a:rPr>
              <a:t>The default value of a character variable equals an empty string.</a:t>
            </a:r>
          </a:p>
          <a:p>
            <a:pPr lvl="2"/>
            <a:r>
              <a:rPr lang="en-US" altLang="zh-TW" dirty="0">
                <a:ea typeface="新細明體" charset="-120"/>
              </a:rPr>
              <a:t>The default value of a Boolean variable equals False.</a:t>
            </a:r>
          </a:p>
          <a:p>
            <a:pPr marL="971550" lvl="1" indent="-457200"/>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79</a:t>
            </a:fld>
            <a:endParaRPr lang="en-US" altLang="zh-TW"/>
          </a:p>
        </p:txBody>
      </p:sp>
    </p:spTree>
    <p:extLst>
      <p:ext uri="{BB962C8B-B14F-4D97-AF65-F5344CB8AC3E}">
        <p14:creationId xmlns:p14="http://schemas.microsoft.com/office/powerpoint/2010/main" val="24864528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563708" cy="5247920"/>
          </a:xfrm>
        </p:spPr>
        <p:txBody>
          <a:bodyPr>
            <a:normAutofit lnSpcReduction="10000"/>
          </a:bodyPr>
          <a:lstStyle/>
          <a:p>
            <a:r>
              <a:rPr lang="en-US" dirty="0"/>
              <a:t>Declaring a variable</a:t>
            </a:r>
          </a:p>
          <a:p>
            <a:pPr lvl="1">
              <a:lnSpc>
                <a:spcPct val="90000"/>
              </a:lnSpc>
            </a:pPr>
            <a:r>
              <a:rPr lang="en-US" altLang="zh-TW" dirty="0">
                <a:ea typeface="新細明體" charset="-120"/>
              </a:rPr>
              <a:t>Variable declared but without a data type is given a </a:t>
            </a:r>
            <a:r>
              <a:rPr lang="en-US" altLang="zh-TW" u="sng" dirty="0">
                <a:ea typeface="新細明體" charset="-120"/>
              </a:rPr>
              <a:t>Variant</a:t>
            </a:r>
            <a:r>
              <a:rPr lang="en-US" altLang="zh-TW" dirty="0">
                <a:ea typeface="新細明體" charset="-120"/>
              </a:rPr>
              <a:t> data type by default.</a:t>
            </a:r>
          </a:p>
          <a:p>
            <a:pPr lvl="2">
              <a:lnSpc>
                <a:spcPct val="90000"/>
              </a:lnSpc>
            </a:pPr>
            <a:r>
              <a:rPr lang="en-US" altLang="zh-TW" dirty="0">
                <a:ea typeface="新細明體" charset="-120"/>
              </a:rPr>
              <a:t>A Variant is a special type of variable that can take any type of value.</a:t>
            </a:r>
          </a:p>
          <a:p>
            <a:pPr lvl="2">
              <a:lnSpc>
                <a:spcPct val="90000"/>
              </a:lnSpc>
            </a:pPr>
            <a:r>
              <a:rPr lang="en-US" altLang="zh-TW" dirty="0">
                <a:ea typeface="新細明體" charset="-120"/>
              </a:rPr>
              <a:t>Great, we can declare all variables as Variant!</a:t>
            </a:r>
          </a:p>
          <a:p>
            <a:pPr lvl="3">
              <a:lnSpc>
                <a:spcPct val="90000"/>
              </a:lnSpc>
            </a:pPr>
            <a:r>
              <a:rPr lang="en-US" altLang="zh-TW" dirty="0">
                <a:ea typeface="新細明體" charset="-120"/>
              </a:rPr>
              <a:t>A very bad programming practice.</a:t>
            </a:r>
          </a:p>
          <a:p>
            <a:pPr lvl="1">
              <a:lnSpc>
                <a:spcPct val="90000"/>
              </a:lnSpc>
            </a:pPr>
            <a:r>
              <a:rPr lang="en-US" altLang="zh-TW" dirty="0">
                <a:ea typeface="新細明體" charset="-120"/>
              </a:rPr>
              <a:t>Each variable must be assigned with a data type explicitly even though the set of variables in a Dim statement all belong to the same data type. </a:t>
            </a:r>
          </a:p>
          <a:p>
            <a:pPr lvl="2">
              <a:lnSpc>
                <a:spcPct val="90000"/>
              </a:lnSpc>
            </a:pPr>
            <a:r>
              <a:rPr lang="en-US" altLang="zh-TW" dirty="0">
                <a:ea typeface="新細明體" charset="-120"/>
              </a:rPr>
              <a:t>For example, these two Dim statements are </a:t>
            </a:r>
            <a:r>
              <a:rPr lang="en-US" altLang="zh-TW" u="sng" dirty="0">
                <a:solidFill>
                  <a:srgbClr val="FF0000"/>
                </a:solidFill>
                <a:ea typeface="新細明體" charset="-120"/>
              </a:rPr>
              <a:t>not equivalent</a:t>
            </a:r>
            <a:r>
              <a:rPr lang="en-US" altLang="zh-TW" dirty="0">
                <a:ea typeface="新細明體" charset="-120"/>
              </a:rPr>
              <a:t>:</a:t>
            </a:r>
          </a:p>
          <a:p>
            <a:pPr lvl="1">
              <a:buNone/>
            </a:pPr>
            <a:r>
              <a:rPr lang="en-US" altLang="zh-TW" sz="2400" dirty="0">
                <a:ea typeface="新細明體" charset="-120"/>
              </a:rPr>
              <a:t>			Dim Var1, Var2 As Integer</a:t>
            </a:r>
          </a:p>
          <a:p>
            <a:pPr lvl="1">
              <a:buNone/>
            </a:pPr>
            <a:r>
              <a:rPr lang="en-US" altLang="zh-TW" sz="2400" dirty="0">
                <a:ea typeface="新細明體" charset="-120"/>
              </a:rPr>
              <a:t>			Dim Var1 As Integer, Var2 As Integer </a:t>
            </a:r>
          </a:p>
          <a:p>
            <a:pPr marL="914400" lvl="2" indent="0">
              <a:lnSpc>
                <a:spcPct val="90000"/>
              </a:lnSpc>
              <a:buNone/>
            </a:pPr>
            <a:endParaRPr lang="en-US" altLang="zh-TW" dirty="0">
              <a:ea typeface="新細明體" charset="-120"/>
            </a:endParaRP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80</a:t>
            </a:fld>
            <a:endParaRPr lang="en-US" altLang="zh-TW"/>
          </a:p>
        </p:txBody>
      </p:sp>
    </p:spTree>
    <p:extLst>
      <p:ext uri="{BB962C8B-B14F-4D97-AF65-F5344CB8AC3E}">
        <p14:creationId xmlns:p14="http://schemas.microsoft.com/office/powerpoint/2010/main" val="42710853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p:txBody>
          <a:bodyPr>
            <a:normAutofit fontScale="92500" lnSpcReduction="20000"/>
          </a:bodyPr>
          <a:lstStyle/>
          <a:p>
            <a:r>
              <a:rPr lang="en-US" dirty="0"/>
              <a:t>Declaring a variable</a:t>
            </a:r>
          </a:p>
          <a:p>
            <a:pPr lvl="1"/>
            <a:r>
              <a:rPr lang="en-US" altLang="zh-TW" dirty="0">
                <a:ea typeface="新細明體" charset="-120"/>
              </a:rPr>
              <a:t>A Dim statement can be placed anywhere between Sub and End Sub statements within a sub.</a:t>
            </a:r>
          </a:p>
          <a:p>
            <a:pPr lvl="2"/>
            <a:r>
              <a:rPr lang="en-US" altLang="zh-TW" dirty="0">
                <a:ea typeface="新細明體" charset="-120"/>
              </a:rPr>
              <a:t>It is customary to include them right after the Sub line.</a:t>
            </a:r>
          </a:p>
          <a:p>
            <a:pPr lvl="2"/>
            <a:r>
              <a:rPr lang="en-US" altLang="zh-TW" dirty="0">
                <a:ea typeface="新細明體" charset="-120"/>
              </a:rPr>
              <a:t>It must be placed before the occurrence of the declared variables.</a:t>
            </a:r>
          </a:p>
          <a:p>
            <a:pPr lvl="2"/>
            <a:r>
              <a:rPr lang="en-US" altLang="zh-TW" dirty="0">
                <a:ea typeface="新細明體" charset="-120"/>
              </a:rPr>
              <a:t>Variables declared in such a Dim statement are called procedure-level variables. </a:t>
            </a:r>
          </a:p>
          <a:p>
            <a:pPr lvl="3"/>
            <a:r>
              <a:rPr lang="en-US" altLang="zh-TW" dirty="0">
                <a:ea typeface="新細明體" charset="-120"/>
              </a:rPr>
              <a:t>They can be accessed only by the sub containing the respective Dim statement.</a:t>
            </a:r>
          </a:p>
          <a:p>
            <a:pPr lvl="3"/>
            <a:r>
              <a:rPr lang="en-US" altLang="zh-TW" dirty="0">
                <a:ea typeface="新細明體" charset="-120"/>
              </a:rPr>
              <a:t>They are removed from memory when the sub in which they are declared ends.</a:t>
            </a:r>
          </a:p>
          <a:p>
            <a:pPr lvl="1"/>
            <a:r>
              <a:rPr lang="en-US" dirty="0">
                <a:ea typeface="新細明體" charset="-120"/>
              </a:rPr>
              <a:t>There can be more than one Dim statement within each sub.</a:t>
            </a: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81</a:t>
            </a:fld>
            <a:endParaRPr lang="en-US" altLang="zh-TW"/>
          </a:p>
        </p:txBody>
      </p:sp>
    </p:spTree>
    <p:extLst>
      <p:ext uri="{BB962C8B-B14F-4D97-AF65-F5344CB8AC3E}">
        <p14:creationId xmlns:p14="http://schemas.microsoft.com/office/powerpoint/2010/main" val="3249819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186962"/>
            <a:ext cx="8563708" cy="5169388"/>
          </a:xfrm>
        </p:spPr>
        <p:txBody>
          <a:bodyPr>
            <a:normAutofit fontScale="92500" lnSpcReduction="20000"/>
          </a:bodyPr>
          <a:lstStyle/>
          <a:p>
            <a:r>
              <a:rPr lang="en-US" dirty="0"/>
              <a:t>Declaring a variable</a:t>
            </a:r>
          </a:p>
          <a:p>
            <a:pPr lvl="1"/>
            <a:r>
              <a:rPr lang="en-US" dirty="0"/>
              <a:t>Variables can also be declared in a module's declarations section (the top) in the Code Editor Window before any Sub statement.</a:t>
            </a:r>
          </a:p>
          <a:p>
            <a:pPr lvl="2"/>
            <a:r>
              <a:rPr lang="en-US" dirty="0"/>
              <a:t>Variables declared in such Dim statements are called module-level variables.</a:t>
            </a:r>
          </a:p>
          <a:p>
            <a:pPr lvl="3"/>
            <a:r>
              <a:rPr lang="en-US" altLang="zh-TW" dirty="0">
                <a:ea typeface="新細明體" charset="-120"/>
              </a:rPr>
              <a:t>They can be accessed (read &amp; write) by all subs within the same module.</a:t>
            </a:r>
          </a:p>
          <a:p>
            <a:pPr lvl="3"/>
            <a:r>
              <a:rPr lang="en-US" altLang="zh-TW" dirty="0">
                <a:ea typeface="新細明體" charset="-120"/>
              </a:rPr>
              <a:t>They retain their values and remain in the computer’s internal memory until the application ends. </a:t>
            </a:r>
          </a:p>
          <a:p>
            <a:pPr lvl="1"/>
            <a:r>
              <a:rPr lang="en-US" altLang="zh-TW" dirty="0">
                <a:ea typeface="新細明體" charset="-120"/>
              </a:rPr>
              <a:t>Suppose a variable has been declared at both the module and procedure levels (not recommended). In that case, the variable will be treated as a procedure-level variable in the sub containing the respective Dim statement. Its value will be removed from the memory when the sub in which it is declared ends.</a:t>
            </a:r>
          </a:p>
          <a:p>
            <a:pPr lvl="2"/>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82</a:t>
            </a:fld>
            <a:endParaRPr lang="en-US" altLang="zh-TW"/>
          </a:p>
        </p:txBody>
      </p:sp>
    </p:spTree>
    <p:extLst>
      <p:ext uri="{BB962C8B-B14F-4D97-AF65-F5344CB8AC3E}">
        <p14:creationId xmlns:p14="http://schemas.microsoft.com/office/powerpoint/2010/main" val="5713761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p:txBody>
          <a:bodyPr/>
          <a:lstStyle/>
          <a:p>
            <a:r>
              <a:rPr lang="en-US" dirty="0"/>
              <a:t>Example 1.12. File </a:t>
            </a:r>
            <a:r>
              <a:rPr lang="en-US" dirty="0" err="1"/>
              <a:t>VarDeclareDemo.xlsm</a:t>
            </a:r>
            <a:r>
              <a:rPr lang="en-US" dirty="0"/>
              <a:t> contains an application for computing the sum of two given numbers. When the user clicks the Calculate The Sum button in the </a:t>
            </a:r>
            <a:r>
              <a:rPr lang="en-US" dirty="0" err="1"/>
              <a:t>Userform</a:t>
            </a:r>
            <a:r>
              <a:rPr lang="en-US" dirty="0"/>
              <a:t>, the procedure-level variable </a:t>
            </a:r>
            <a:r>
              <a:rPr lang="en-US" dirty="0" err="1"/>
              <a:t>dblCurrentSum</a:t>
            </a:r>
            <a:r>
              <a:rPr lang="en-US" dirty="0"/>
              <a:t> will be added to the module-level variable </a:t>
            </a:r>
            <a:r>
              <a:rPr lang="en-US" dirty="0" err="1"/>
              <a:t>dblAccSum</a:t>
            </a:r>
            <a:r>
              <a:rPr lang="en-US" dirty="0"/>
              <a:t>. </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83</a:t>
            </a:fld>
            <a:endParaRPr lang="en-US" altLang="zh-TW"/>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064913" y="4400389"/>
            <a:ext cx="4110038" cy="2349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3455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84</a:t>
            </a:fld>
            <a:endParaRPr lang="en-US" altLang="zh-TW"/>
          </a:p>
        </p:txBody>
      </p:sp>
      <p:grpSp>
        <p:nvGrpSpPr>
          <p:cNvPr id="11" name="Group 10"/>
          <p:cNvGrpSpPr/>
          <p:nvPr/>
        </p:nvGrpSpPr>
        <p:grpSpPr>
          <a:xfrm>
            <a:off x="579438" y="2006600"/>
            <a:ext cx="7500937" cy="4240213"/>
            <a:chOff x="579438" y="2006600"/>
            <a:chExt cx="7500937" cy="4240213"/>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79438" y="2006600"/>
              <a:ext cx="7500937" cy="4240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461000" y="2540000"/>
              <a:ext cx="1701800" cy="707886"/>
            </a:xfrm>
            <a:prstGeom prst="rect">
              <a:avLst/>
            </a:prstGeom>
            <a:noFill/>
            <a:ln>
              <a:solidFill>
                <a:schemeClr val="accent1"/>
              </a:solidFill>
            </a:ln>
          </p:spPr>
          <p:txBody>
            <a:bodyPr wrap="square" rtlCol="0">
              <a:spAutoFit/>
            </a:bodyPr>
            <a:lstStyle/>
            <a:p>
              <a:r>
                <a:rPr lang="en-US" sz="2000" dirty="0"/>
                <a:t>Module-level variable</a:t>
              </a:r>
            </a:p>
          </p:txBody>
        </p:sp>
        <p:cxnSp>
          <p:nvCxnSpPr>
            <p:cNvPr id="7" name="Straight Arrow Connector 6"/>
            <p:cNvCxnSpPr/>
            <p:nvPr/>
          </p:nvCxnSpPr>
          <p:spPr>
            <a:xfrm flipH="1" flipV="1">
              <a:off x="3276600" y="2374900"/>
              <a:ext cx="2184400" cy="5190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613400" y="3772763"/>
              <a:ext cx="1790700" cy="707886"/>
            </a:xfrm>
            <a:prstGeom prst="rect">
              <a:avLst/>
            </a:prstGeom>
            <a:noFill/>
            <a:ln>
              <a:solidFill>
                <a:schemeClr val="accent1"/>
              </a:solidFill>
            </a:ln>
          </p:spPr>
          <p:txBody>
            <a:bodyPr wrap="square" rtlCol="0">
              <a:spAutoFit/>
            </a:bodyPr>
            <a:lstStyle/>
            <a:p>
              <a:r>
                <a:rPr lang="en-US" sz="2000" dirty="0"/>
                <a:t>Procedure-level variable</a:t>
              </a:r>
            </a:p>
          </p:txBody>
        </p:sp>
        <p:cxnSp>
          <p:nvCxnSpPr>
            <p:cNvPr id="9" name="Straight Arrow Connector 8"/>
            <p:cNvCxnSpPr/>
            <p:nvPr/>
          </p:nvCxnSpPr>
          <p:spPr>
            <a:xfrm flipH="1">
              <a:off x="3530600" y="4126706"/>
              <a:ext cx="2082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2" name="Content Placeholder 2"/>
          <p:cNvSpPr>
            <a:spLocks noGrp="1"/>
          </p:cNvSpPr>
          <p:nvPr>
            <p:ph idx="1"/>
          </p:nvPr>
        </p:nvSpPr>
        <p:spPr>
          <a:xfrm>
            <a:off x="298938" y="1389186"/>
            <a:ext cx="8563708" cy="4736978"/>
          </a:xfrm>
        </p:spPr>
        <p:txBody>
          <a:bodyPr/>
          <a:lstStyle/>
          <a:p>
            <a:r>
              <a:rPr lang="en-US" dirty="0"/>
              <a:t>Example 1.12 (Cont’d)</a:t>
            </a:r>
          </a:p>
        </p:txBody>
      </p:sp>
    </p:spTree>
    <p:extLst>
      <p:ext uri="{BB962C8B-B14F-4D97-AF65-F5344CB8AC3E}">
        <p14:creationId xmlns:p14="http://schemas.microsoft.com/office/powerpoint/2010/main" val="36739944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263721"/>
            <a:ext cx="8563708" cy="4862443"/>
          </a:xfrm>
        </p:spPr>
        <p:txBody>
          <a:bodyPr/>
          <a:lstStyle/>
          <a:p>
            <a:r>
              <a:rPr lang="en-US" dirty="0"/>
              <a:t>Option Explicit</a:t>
            </a:r>
          </a:p>
          <a:p>
            <a:pPr lvl="1"/>
            <a:r>
              <a:rPr lang="en-US" dirty="0"/>
              <a:t>It is easy to misspell a variable's name while coding.</a:t>
            </a:r>
          </a:p>
          <a:p>
            <a:pPr lvl="1"/>
            <a:r>
              <a:rPr lang="en-US" dirty="0"/>
              <a:t>If your code contains the name of an undeclared variable, the system assigns the Variant data type to it. </a:t>
            </a:r>
          </a:p>
          <a:p>
            <a:pPr lvl="1"/>
            <a:r>
              <a:rPr lang="en-US" dirty="0"/>
              <a:t>Example 1.13: Run </a:t>
            </a:r>
            <a:r>
              <a:rPr lang="en-US" dirty="0" err="1"/>
              <a:t>Userform</a:t>
            </a:r>
            <a:r>
              <a:rPr lang="en-US" dirty="0"/>
              <a:t> Demo1 in </a:t>
            </a:r>
            <a:r>
              <a:rPr lang="en-US" dirty="0" err="1"/>
              <a:t>OptionExplicitDemo.xlsm</a:t>
            </a:r>
            <a:r>
              <a:rPr lang="en-US" dirty="0"/>
              <a:t>:</a:t>
            </a:r>
          </a:p>
          <a:p>
            <a:pPr marL="457200" lvl="1"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85</a:t>
            </a:fld>
            <a:endParaRPr lang="en-US" altLang="zh-TW"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78689" y="4837340"/>
            <a:ext cx="2514600"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16D21408-AD1A-8146-AB07-4D0E6024DAF7}"/>
              </a:ext>
            </a:extLst>
          </p:cNvPr>
          <p:cNvPicPr>
            <a:picLocks noChangeAspect="1"/>
          </p:cNvPicPr>
          <p:nvPr/>
        </p:nvPicPr>
        <p:blipFill rotWithShape="1">
          <a:blip r:embed="rId3"/>
          <a:srcRect l="31851" t="10038" r="20705" b="69438"/>
          <a:stretch/>
        </p:blipFill>
        <p:spPr>
          <a:xfrm>
            <a:off x="770561" y="4782006"/>
            <a:ext cx="4218698" cy="1939469"/>
          </a:xfrm>
          <a:prstGeom prst="rect">
            <a:avLst/>
          </a:prstGeom>
        </p:spPr>
      </p:pic>
    </p:spTree>
    <p:extLst>
      <p:ext uri="{BB962C8B-B14F-4D97-AF65-F5344CB8AC3E}">
        <p14:creationId xmlns:p14="http://schemas.microsoft.com/office/powerpoint/2010/main" val="16079905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508512" cy="4736978"/>
          </a:xfrm>
        </p:spPr>
        <p:txBody>
          <a:bodyPr/>
          <a:lstStyle/>
          <a:p>
            <a:r>
              <a:rPr lang="en-US" dirty="0"/>
              <a:t>Option Explicit</a:t>
            </a:r>
          </a:p>
          <a:p>
            <a:pPr lvl="1"/>
            <a:r>
              <a:rPr lang="en-US" dirty="0"/>
              <a:t>Enter the statement Option Explicit into the Declaration section of the code editor of the </a:t>
            </a:r>
            <a:r>
              <a:rPr lang="en-US" dirty="0" err="1"/>
              <a:t>Userform</a:t>
            </a:r>
            <a:r>
              <a:rPr lang="en-US" dirty="0"/>
              <a:t> to prevent the system from using undeclared variables.</a:t>
            </a:r>
          </a:p>
          <a:p>
            <a:pPr lvl="1"/>
            <a:r>
              <a:rPr lang="en-US" dirty="0"/>
              <a:t>Example 1.13 Cont'd. Run the </a:t>
            </a:r>
            <a:r>
              <a:rPr lang="en-US" dirty="0" err="1"/>
              <a:t>Userform</a:t>
            </a:r>
            <a:r>
              <a:rPr lang="en-US" dirty="0"/>
              <a:t> Demo2 in the OptionExplicitDemo.xlsm:</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86</a:t>
            </a:fld>
            <a:endParaRPr lang="en-US" altLang="zh-TW"/>
          </a:p>
        </p:txBody>
      </p:sp>
      <p:pic>
        <p:nvPicPr>
          <p:cNvPr id="9" name="Picture 8">
            <a:extLst>
              <a:ext uri="{FF2B5EF4-FFF2-40B4-BE49-F238E27FC236}">
                <a16:creationId xmlns:a16="http://schemas.microsoft.com/office/drawing/2014/main" id="{6F825865-8DED-EF48-BD61-3D237CDBF9F9}"/>
              </a:ext>
            </a:extLst>
          </p:cNvPr>
          <p:cNvPicPr>
            <a:picLocks noChangeAspect="1"/>
          </p:cNvPicPr>
          <p:nvPr/>
        </p:nvPicPr>
        <p:blipFill rotWithShape="1">
          <a:blip r:embed="rId2"/>
          <a:srcRect l="23595" t="22359" r="49888" b="51393"/>
          <a:stretch/>
        </p:blipFill>
        <p:spPr>
          <a:xfrm>
            <a:off x="5312107" y="4718050"/>
            <a:ext cx="2881884" cy="1782860"/>
          </a:xfrm>
          <a:prstGeom prst="rect">
            <a:avLst/>
          </a:prstGeom>
        </p:spPr>
      </p:pic>
      <p:grpSp>
        <p:nvGrpSpPr>
          <p:cNvPr id="11" name="Group 10">
            <a:extLst>
              <a:ext uri="{FF2B5EF4-FFF2-40B4-BE49-F238E27FC236}">
                <a16:creationId xmlns:a16="http://schemas.microsoft.com/office/drawing/2014/main" id="{E4CE5912-64D0-F54F-9EE4-6D082CEE4AE6}"/>
              </a:ext>
            </a:extLst>
          </p:cNvPr>
          <p:cNvGrpSpPr/>
          <p:nvPr/>
        </p:nvGrpSpPr>
        <p:grpSpPr>
          <a:xfrm>
            <a:off x="955498" y="4718050"/>
            <a:ext cx="3715967" cy="1929330"/>
            <a:chOff x="955498" y="4718050"/>
            <a:chExt cx="3715967" cy="1929330"/>
          </a:xfrm>
        </p:grpSpPr>
        <p:pic>
          <p:nvPicPr>
            <p:cNvPr id="12" name="Picture 11">
              <a:extLst>
                <a:ext uri="{FF2B5EF4-FFF2-40B4-BE49-F238E27FC236}">
                  <a16:creationId xmlns:a16="http://schemas.microsoft.com/office/drawing/2014/main" id="{869DCFF6-99D1-B845-B528-8DE81982FD21}"/>
                </a:ext>
              </a:extLst>
            </p:cNvPr>
            <p:cNvPicPr>
              <a:picLocks noChangeAspect="1"/>
            </p:cNvPicPr>
            <p:nvPr/>
          </p:nvPicPr>
          <p:blipFill rotWithShape="1">
            <a:blip r:embed="rId3"/>
            <a:srcRect l="31373" t="9889" r="21023" b="66891"/>
            <a:stretch/>
          </p:blipFill>
          <p:spPr>
            <a:xfrm>
              <a:off x="955498" y="4721042"/>
              <a:ext cx="3715967" cy="1926338"/>
            </a:xfrm>
            <a:prstGeom prst="rect">
              <a:avLst/>
            </a:prstGeom>
          </p:spPr>
        </p:pic>
        <p:sp>
          <p:nvSpPr>
            <p:cNvPr id="10" name="Rectangle 9">
              <a:extLst>
                <a:ext uri="{FF2B5EF4-FFF2-40B4-BE49-F238E27FC236}">
                  <a16:creationId xmlns:a16="http://schemas.microsoft.com/office/drawing/2014/main" id="{AEF2EC1D-4D71-CB45-9ACF-68279A7EE41F}"/>
                </a:ext>
              </a:extLst>
            </p:cNvPr>
            <p:cNvSpPr/>
            <p:nvPr/>
          </p:nvSpPr>
          <p:spPr>
            <a:xfrm>
              <a:off x="976045" y="4718050"/>
              <a:ext cx="1448656" cy="2443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Tree>
    <p:extLst>
      <p:ext uri="{BB962C8B-B14F-4D97-AF65-F5344CB8AC3E}">
        <p14:creationId xmlns:p14="http://schemas.microsoft.com/office/powerpoint/2010/main" val="34439915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563708" cy="5113214"/>
          </a:xfrm>
        </p:spPr>
        <p:txBody>
          <a:bodyPr>
            <a:normAutofit fontScale="92500" lnSpcReduction="20000"/>
          </a:bodyPr>
          <a:lstStyle/>
          <a:p>
            <a:r>
              <a:rPr lang="en-US" dirty="0"/>
              <a:t>The </a:t>
            </a:r>
            <a:r>
              <a:rPr lang="en-US" dirty="0" err="1"/>
              <a:t>VBA.InputBox</a:t>
            </a:r>
            <a:r>
              <a:rPr lang="en-US" dirty="0"/>
              <a:t> function</a:t>
            </a:r>
          </a:p>
          <a:p>
            <a:pPr lvl="1"/>
            <a:r>
              <a:rPr lang="en-US" dirty="0"/>
              <a:t>It displays an input dialogue box. By default, it contains a message, an OK button, a Cancel button, and an input area where the user can enter information.</a:t>
            </a:r>
          </a:p>
          <a:p>
            <a:pPr lvl="1"/>
            <a:r>
              <a:rPr lang="en-US" dirty="0"/>
              <a:t>The syntax is</a:t>
            </a:r>
          </a:p>
          <a:p>
            <a:pPr marL="914400" lvl="2" indent="0">
              <a:buNone/>
            </a:pPr>
            <a:r>
              <a:rPr lang="en-US" i="1" dirty="0" err="1"/>
              <a:t>strVariable</a:t>
            </a:r>
            <a:r>
              <a:rPr lang="en-US" dirty="0"/>
              <a:t> = </a:t>
            </a:r>
            <a:r>
              <a:rPr lang="en-US" dirty="0" err="1"/>
              <a:t>VBA.InputBox</a:t>
            </a:r>
            <a:r>
              <a:rPr lang="en-US" dirty="0"/>
              <a:t> ([Prompt:=]”message to be display”  _</a:t>
            </a:r>
          </a:p>
          <a:p>
            <a:pPr marL="914400" lvl="2" indent="0">
              <a:buNone/>
            </a:pPr>
            <a:r>
              <a:rPr lang="en-US" dirty="0"/>
              <a:t>                                       [, Title:=“new title”]  )</a:t>
            </a:r>
          </a:p>
          <a:p>
            <a:pPr lvl="2"/>
            <a:r>
              <a:rPr lang="en-US" dirty="0"/>
              <a:t>The prompt argument contains the message to display inside the dialogue box.</a:t>
            </a:r>
          </a:p>
          <a:p>
            <a:pPr lvl="2"/>
            <a:r>
              <a:rPr lang="en-US" dirty="0"/>
              <a:t>The optional title arguments control the text that appears in the dialogue box’s title bar.</a:t>
            </a:r>
          </a:p>
          <a:p>
            <a:pPr lvl="2"/>
            <a:r>
              <a:rPr lang="en-US" dirty="0"/>
              <a:t>The return value from the </a:t>
            </a:r>
            <a:r>
              <a:rPr lang="en-US" dirty="0" err="1"/>
              <a:t>InputBox</a:t>
            </a:r>
            <a:r>
              <a:rPr lang="en-US" dirty="0"/>
              <a:t> is always treated as a string.</a:t>
            </a:r>
          </a:p>
          <a:p>
            <a:pPr lvl="2"/>
            <a:r>
              <a:rPr lang="en-US" dirty="0"/>
              <a:t>If the user clicks either the Cancel button or the Close button on the dialog box’s title bar, the </a:t>
            </a:r>
            <a:r>
              <a:rPr lang="en-US" dirty="0" err="1"/>
              <a:t>InputBox</a:t>
            </a:r>
            <a:r>
              <a:rPr lang="en-US" dirty="0"/>
              <a:t> returns an empty string.</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87</a:t>
            </a:fld>
            <a:endParaRPr lang="en-US" altLang="zh-TW"/>
          </a:p>
        </p:txBody>
      </p:sp>
    </p:spTree>
    <p:extLst>
      <p:ext uri="{BB962C8B-B14F-4D97-AF65-F5344CB8AC3E}">
        <p14:creationId xmlns:p14="http://schemas.microsoft.com/office/powerpoint/2010/main" val="42603618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231900"/>
            <a:ext cx="8563708" cy="4894264"/>
          </a:xfrm>
        </p:spPr>
        <p:txBody>
          <a:bodyPr/>
          <a:lstStyle/>
          <a:p>
            <a:r>
              <a:rPr lang="en-US" dirty="0"/>
              <a:t>The </a:t>
            </a:r>
            <a:r>
              <a:rPr lang="en-US" dirty="0" err="1"/>
              <a:t>VBA.InputBox</a:t>
            </a:r>
            <a:r>
              <a:rPr lang="en-US" dirty="0"/>
              <a:t> function</a:t>
            </a:r>
          </a:p>
          <a:p>
            <a:pPr lvl="1"/>
            <a:r>
              <a:rPr lang="en-US" dirty="0"/>
              <a:t>Example 1.14. Run the </a:t>
            </a:r>
            <a:r>
              <a:rPr lang="en-US" dirty="0" err="1"/>
              <a:t>Userform</a:t>
            </a:r>
            <a:r>
              <a:rPr lang="en-US" dirty="0"/>
              <a:t> </a:t>
            </a:r>
            <a:r>
              <a:rPr lang="en-US" dirty="0" err="1"/>
              <a:t>Sum_Inputbox</a:t>
            </a:r>
            <a:r>
              <a:rPr lang="en-US" dirty="0"/>
              <a:t> in Sum_2_Numbers.xlsm.</a:t>
            </a:r>
          </a:p>
          <a:p>
            <a:pPr marL="914400" lvl="2"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88</a:t>
            </a:fld>
            <a:endParaRPr lang="en-US" altLang="zh-TW"/>
          </a:p>
        </p:txBody>
      </p:sp>
      <p:pic>
        <p:nvPicPr>
          <p:cNvPr id="5" name="Picture 4">
            <a:extLst>
              <a:ext uri="{FF2B5EF4-FFF2-40B4-BE49-F238E27FC236}">
                <a16:creationId xmlns:a16="http://schemas.microsoft.com/office/drawing/2014/main" id="{4FAB5A45-F264-C107-3F47-43F069D0B7DD}"/>
              </a:ext>
            </a:extLst>
          </p:cNvPr>
          <p:cNvPicPr>
            <a:picLocks noChangeAspect="1"/>
          </p:cNvPicPr>
          <p:nvPr/>
        </p:nvPicPr>
        <p:blipFill>
          <a:blip r:embed="rId2"/>
          <a:stretch>
            <a:fillRect/>
          </a:stretch>
        </p:blipFill>
        <p:spPr>
          <a:xfrm>
            <a:off x="457200" y="2862264"/>
            <a:ext cx="7162800" cy="3263900"/>
          </a:xfrm>
          <a:prstGeom prst="rect">
            <a:avLst/>
          </a:prstGeom>
        </p:spPr>
      </p:pic>
      <p:pic>
        <p:nvPicPr>
          <p:cNvPr id="6" name="Picture 5">
            <a:extLst>
              <a:ext uri="{FF2B5EF4-FFF2-40B4-BE49-F238E27FC236}">
                <a16:creationId xmlns:a16="http://schemas.microsoft.com/office/drawing/2014/main" id="{06A03C77-1A8C-EC83-9DE6-B4B52C72862C}"/>
              </a:ext>
            </a:extLst>
          </p:cNvPr>
          <p:cNvPicPr>
            <a:picLocks noChangeAspect="1"/>
          </p:cNvPicPr>
          <p:nvPr/>
        </p:nvPicPr>
        <p:blipFill>
          <a:blip r:embed="rId3"/>
          <a:stretch>
            <a:fillRect/>
          </a:stretch>
        </p:blipFill>
        <p:spPr>
          <a:xfrm>
            <a:off x="5745214" y="3868926"/>
            <a:ext cx="3143809" cy="1250576"/>
          </a:xfrm>
          <a:prstGeom prst="rect">
            <a:avLst/>
          </a:prstGeom>
          <a:ln>
            <a:solidFill>
              <a:schemeClr val="tx1"/>
            </a:solidFill>
          </a:ln>
        </p:spPr>
      </p:pic>
    </p:spTree>
    <p:extLst>
      <p:ext uri="{BB962C8B-B14F-4D97-AF65-F5344CB8AC3E}">
        <p14:creationId xmlns:p14="http://schemas.microsoft.com/office/powerpoint/2010/main" val="34670054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603762" cy="4736978"/>
          </a:xfrm>
        </p:spPr>
        <p:txBody>
          <a:bodyPr/>
          <a:lstStyle/>
          <a:p>
            <a:r>
              <a:rPr lang="en-US" dirty="0"/>
              <a:t>The </a:t>
            </a:r>
            <a:r>
              <a:rPr lang="en-US" dirty="0" err="1"/>
              <a:t>VBA.MsgBox</a:t>
            </a:r>
            <a:r>
              <a:rPr lang="en-US" dirty="0"/>
              <a:t> function</a:t>
            </a:r>
          </a:p>
          <a:p>
            <a:pPr lvl="1"/>
            <a:r>
              <a:rPr lang="en-US" dirty="0"/>
              <a:t>It default displays a message and an OK button in a dialogue box.</a:t>
            </a:r>
          </a:p>
          <a:p>
            <a:pPr lvl="1"/>
            <a:r>
              <a:rPr lang="en-US" dirty="0"/>
              <a:t>The syntax is</a:t>
            </a:r>
          </a:p>
          <a:p>
            <a:pPr marL="914400" lvl="2" indent="0">
              <a:buNone/>
            </a:pPr>
            <a:r>
              <a:rPr lang="en-US" dirty="0" err="1"/>
              <a:t>VBA.Msgbox</a:t>
            </a:r>
            <a:r>
              <a:rPr lang="en-US" dirty="0"/>
              <a:t> [Prompt:=]"message to be displayed"  _</a:t>
            </a:r>
          </a:p>
          <a:p>
            <a:pPr marL="914400" lvl="2" indent="0">
              <a:buNone/>
            </a:pPr>
            <a:r>
              <a:rPr lang="en-US" dirty="0"/>
              <a:t>				 [, Title:="new title"]  </a:t>
            </a:r>
          </a:p>
          <a:p>
            <a:pPr lvl="2"/>
            <a:r>
              <a:rPr lang="en-US" dirty="0"/>
              <a:t>The </a:t>
            </a:r>
            <a:r>
              <a:rPr lang="en-US" dirty="0" err="1"/>
              <a:t>MsgBox</a:t>
            </a:r>
            <a:r>
              <a:rPr lang="en-US" dirty="0"/>
              <a:t> function can display other types of buttons and also returns an integer value to indicate which button is clicked by the user (to be discussed later).</a:t>
            </a:r>
          </a:p>
          <a:p>
            <a:pPr lvl="1"/>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89</a:t>
            </a:fld>
            <a:endParaRPr lang="en-US" altLang="zh-TW"/>
          </a:p>
        </p:txBody>
      </p:sp>
    </p:spTree>
    <p:extLst>
      <p:ext uri="{BB962C8B-B14F-4D97-AF65-F5344CB8AC3E}">
        <p14:creationId xmlns:p14="http://schemas.microsoft.com/office/powerpoint/2010/main" val="8799054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Variables to Store Information</a:t>
            </a:r>
          </a:p>
        </p:txBody>
      </p:sp>
      <p:sp>
        <p:nvSpPr>
          <p:cNvPr id="3" name="Content Placeholder 2"/>
          <p:cNvSpPr>
            <a:spLocks noGrp="1"/>
          </p:cNvSpPr>
          <p:nvPr>
            <p:ph idx="1"/>
          </p:nvPr>
        </p:nvSpPr>
        <p:spPr>
          <a:xfrm>
            <a:off x="298938" y="1389186"/>
            <a:ext cx="8692662" cy="4736978"/>
          </a:xfrm>
        </p:spPr>
        <p:txBody>
          <a:bodyPr/>
          <a:lstStyle/>
          <a:p>
            <a:r>
              <a:rPr lang="en-US" dirty="0"/>
              <a:t>The </a:t>
            </a:r>
            <a:r>
              <a:rPr lang="en-US" dirty="0" err="1"/>
              <a:t>VBA.MsgBox</a:t>
            </a:r>
            <a:r>
              <a:rPr lang="en-US" dirty="0"/>
              <a:t> function</a:t>
            </a:r>
          </a:p>
          <a:p>
            <a:pPr lvl="1"/>
            <a:r>
              <a:rPr lang="en-US" dirty="0"/>
              <a:t>Example 1.15 Run the </a:t>
            </a:r>
            <a:r>
              <a:rPr lang="en-US" dirty="0" err="1"/>
              <a:t>Userform</a:t>
            </a:r>
            <a:r>
              <a:rPr lang="en-US" dirty="0"/>
              <a:t> </a:t>
            </a:r>
            <a:r>
              <a:rPr lang="en-US" dirty="0" err="1"/>
              <a:t>Sum_Msgbox</a:t>
            </a:r>
            <a:r>
              <a:rPr lang="en-US" dirty="0"/>
              <a:t> in Sum_2_Numbers.xlsm.</a:t>
            </a:r>
          </a:p>
          <a:p>
            <a:pPr marL="0" indent="0">
              <a:buNone/>
            </a:pPr>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90</a:t>
            </a:fld>
            <a:endParaRPr lang="en-US" altLang="zh-TW" dirty="0"/>
          </a:p>
        </p:txBody>
      </p:sp>
      <p:pic>
        <p:nvPicPr>
          <p:cNvPr id="5" name="Picture 4">
            <a:extLst>
              <a:ext uri="{FF2B5EF4-FFF2-40B4-BE49-F238E27FC236}">
                <a16:creationId xmlns:a16="http://schemas.microsoft.com/office/drawing/2014/main" id="{F0BDA28C-70A1-4EA1-08F4-D7260EE7814F}"/>
              </a:ext>
            </a:extLst>
          </p:cNvPr>
          <p:cNvPicPr>
            <a:picLocks noChangeAspect="1"/>
          </p:cNvPicPr>
          <p:nvPr/>
        </p:nvPicPr>
        <p:blipFill>
          <a:blip r:embed="rId2"/>
          <a:stretch>
            <a:fillRect/>
          </a:stretch>
        </p:blipFill>
        <p:spPr>
          <a:xfrm>
            <a:off x="605117" y="3052762"/>
            <a:ext cx="6858000" cy="3530600"/>
          </a:xfrm>
          <a:prstGeom prst="rect">
            <a:avLst/>
          </a:prstGeom>
        </p:spPr>
      </p:pic>
      <p:pic>
        <p:nvPicPr>
          <p:cNvPr id="6" name="Picture 5">
            <a:extLst>
              <a:ext uri="{FF2B5EF4-FFF2-40B4-BE49-F238E27FC236}">
                <a16:creationId xmlns:a16="http://schemas.microsoft.com/office/drawing/2014/main" id="{2F4C0841-DFE5-D7DA-F9E5-67A835AEAD13}"/>
              </a:ext>
            </a:extLst>
          </p:cNvPr>
          <p:cNvPicPr>
            <a:picLocks noChangeAspect="1"/>
          </p:cNvPicPr>
          <p:nvPr/>
        </p:nvPicPr>
        <p:blipFill>
          <a:blip r:embed="rId3"/>
          <a:stretch>
            <a:fillRect/>
          </a:stretch>
        </p:blipFill>
        <p:spPr>
          <a:xfrm>
            <a:off x="7041662" y="4080669"/>
            <a:ext cx="1803400" cy="1714500"/>
          </a:xfrm>
          <a:prstGeom prst="rect">
            <a:avLst/>
          </a:prstGeom>
          <a:ln>
            <a:solidFill>
              <a:schemeClr val="tx1"/>
            </a:solidFill>
          </a:ln>
        </p:spPr>
      </p:pic>
    </p:spTree>
    <p:extLst>
      <p:ext uri="{BB962C8B-B14F-4D97-AF65-F5344CB8AC3E}">
        <p14:creationId xmlns:p14="http://schemas.microsoft.com/office/powerpoint/2010/main" val="4080876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Variables to Store Information </a:t>
            </a:r>
            <a:br>
              <a:rPr lang="en-US" dirty="0"/>
            </a:br>
            <a:r>
              <a:rPr lang="en-US" dirty="0"/>
              <a:t>(self-study)</a:t>
            </a:r>
          </a:p>
        </p:txBody>
      </p:sp>
      <p:sp>
        <p:nvSpPr>
          <p:cNvPr id="3" name="Content Placeholder 2"/>
          <p:cNvSpPr>
            <a:spLocks noGrp="1"/>
          </p:cNvSpPr>
          <p:nvPr>
            <p:ph idx="1"/>
          </p:nvPr>
        </p:nvSpPr>
        <p:spPr>
          <a:xfrm>
            <a:off x="298938" y="1195917"/>
            <a:ext cx="8563708" cy="5451535"/>
          </a:xfrm>
        </p:spPr>
        <p:txBody>
          <a:bodyPr>
            <a:normAutofit/>
          </a:bodyPr>
          <a:lstStyle/>
          <a:p>
            <a:r>
              <a:rPr lang="en-US" dirty="0"/>
              <a:t>Example 1.16. View the event code of the </a:t>
            </a:r>
            <a:r>
              <a:rPr lang="en-US" dirty="0" err="1"/>
              <a:t>Userform</a:t>
            </a:r>
            <a:r>
              <a:rPr lang="en-US" dirty="0"/>
              <a:t> in CityUPhoneVersion2.xlsm. In comparison to those in </a:t>
            </a:r>
            <a:r>
              <a:rPr lang="en-US" dirty="0" err="1"/>
              <a:t>CityUPhone.xlsm</a:t>
            </a:r>
            <a:r>
              <a:rPr lang="en-US" dirty="0"/>
              <a:t>, the following modifications can be noted:</a:t>
            </a:r>
          </a:p>
          <a:p>
            <a:pPr lvl="1"/>
            <a:r>
              <a:rPr lang="en-US" dirty="0"/>
              <a:t>It includes code in the </a:t>
            </a:r>
            <a:r>
              <a:rPr lang="en-US" dirty="0" err="1"/>
              <a:t>Userform</a:t>
            </a:r>
            <a:r>
              <a:rPr lang="en-US" dirty="0"/>
              <a:t> Initialization event so that an </a:t>
            </a:r>
            <a:r>
              <a:rPr lang="en-US" dirty="0" err="1"/>
              <a:t>InputBox</a:t>
            </a:r>
            <a:r>
              <a:rPr lang="en-US" dirty="0"/>
              <a:t> appears for the salesperson’s name before the </a:t>
            </a:r>
            <a:r>
              <a:rPr lang="en-US" dirty="0" err="1"/>
              <a:t>Userform</a:t>
            </a:r>
            <a:r>
              <a:rPr lang="en-US" dirty="0"/>
              <a:t> is shown. The entered name can be recalled at a later time.</a:t>
            </a:r>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91</a:t>
            </a:fld>
            <a:endParaRPr lang="en-US" altLang="zh-TW"/>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7731" y="4991128"/>
            <a:ext cx="8080478" cy="1693335"/>
          </a:xfrm>
          <a:prstGeom prst="rect">
            <a:avLst/>
          </a:prstGeom>
        </p:spPr>
      </p:pic>
    </p:spTree>
    <p:extLst>
      <p:ext uri="{BB962C8B-B14F-4D97-AF65-F5344CB8AC3E}">
        <p14:creationId xmlns:p14="http://schemas.microsoft.com/office/powerpoint/2010/main" val="38972317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Variables to Store Information </a:t>
            </a:r>
            <a:br>
              <a:rPr lang="en-US" dirty="0"/>
            </a:br>
            <a:r>
              <a:rPr lang="en-US" dirty="0"/>
              <a:t>(self-study)</a:t>
            </a:r>
          </a:p>
        </p:txBody>
      </p:sp>
      <p:sp>
        <p:nvSpPr>
          <p:cNvPr id="3" name="Content Placeholder 2"/>
          <p:cNvSpPr>
            <a:spLocks noGrp="1"/>
          </p:cNvSpPr>
          <p:nvPr>
            <p:ph idx="1"/>
          </p:nvPr>
        </p:nvSpPr>
        <p:spPr/>
        <p:txBody>
          <a:bodyPr/>
          <a:lstStyle/>
          <a:p>
            <a:r>
              <a:rPr lang="en-US" dirty="0"/>
              <a:t>Example 1.16. (Cont’d)</a:t>
            </a:r>
          </a:p>
          <a:p>
            <a:pPr lvl="1"/>
            <a:r>
              <a:rPr lang="en-US" dirty="0"/>
              <a:t>It modifies the codes in </a:t>
            </a:r>
            <a:r>
              <a:rPr lang="en-US" dirty="0" err="1"/>
              <a:t>btnCal_Click</a:t>
            </a:r>
            <a:r>
              <a:rPr lang="en-US" dirty="0"/>
              <a:t> procedure so that the total number of phones and the total price from the current order can be kept.</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92</a:t>
            </a:fld>
            <a:endParaRPr lang="en-US" altLang="zh-TW"/>
          </a:p>
        </p:txBody>
      </p:sp>
      <p:grpSp>
        <p:nvGrpSpPr>
          <p:cNvPr id="5" name="Group 4"/>
          <p:cNvGrpSpPr/>
          <p:nvPr/>
        </p:nvGrpSpPr>
        <p:grpSpPr>
          <a:xfrm>
            <a:off x="106200" y="3309108"/>
            <a:ext cx="8712200" cy="2794000"/>
            <a:chOff x="241300" y="3543300"/>
            <a:chExt cx="8712200" cy="2794000"/>
          </a:xfrm>
        </p:grpSpPr>
        <p:grpSp>
          <p:nvGrpSpPr>
            <p:cNvPr id="6" name="Group 5"/>
            <p:cNvGrpSpPr/>
            <p:nvPr/>
          </p:nvGrpSpPr>
          <p:grpSpPr>
            <a:xfrm>
              <a:off x="241300" y="3543300"/>
              <a:ext cx="8712200" cy="2794000"/>
              <a:chOff x="241300" y="3543300"/>
              <a:chExt cx="8712200" cy="2794000"/>
            </a:xfrm>
          </p:grpSpPr>
          <p:pic>
            <p:nvPicPr>
              <p:cNvPr id="8" name="Picture 5"/>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41300" y="3543300"/>
                <a:ext cx="8712200" cy="279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41300" y="5219700"/>
                <a:ext cx="6959600" cy="952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355600" y="3543300"/>
              <a:ext cx="6540500" cy="4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84725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Variables to Store Information </a:t>
            </a:r>
            <a:br>
              <a:rPr lang="en-US"/>
            </a:br>
            <a:r>
              <a:rPr lang="en-US"/>
              <a:t>(self-study</a:t>
            </a:r>
            <a:r>
              <a:rPr lang="en-US" dirty="0"/>
              <a:t>)</a:t>
            </a:r>
          </a:p>
        </p:txBody>
      </p:sp>
      <p:sp>
        <p:nvSpPr>
          <p:cNvPr id="3" name="Content Placeholder 2"/>
          <p:cNvSpPr>
            <a:spLocks noGrp="1"/>
          </p:cNvSpPr>
          <p:nvPr>
            <p:ph idx="1"/>
          </p:nvPr>
        </p:nvSpPr>
        <p:spPr>
          <a:xfrm>
            <a:off x="298938" y="1389185"/>
            <a:ext cx="8563708" cy="5225397"/>
          </a:xfrm>
        </p:spPr>
        <p:txBody>
          <a:bodyPr>
            <a:normAutofit fontScale="92500" lnSpcReduction="10000"/>
          </a:bodyPr>
          <a:lstStyle/>
          <a:p>
            <a:r>
              <a:rPr lang="en-US" dirty="0"/>
              <a:t>Example 1.16. (Cont’d)</a:t>
            </a:r>
          </a:p>
          <a:p>
            <a:pPr lvl="1"/>
            <a:r>
              <a:rPr lang="en-US" dirty="0"/>
              <a:t>It modifies the codes in the </a:t>
            </a:r>
            <a:r>
              <a:rPr lang="en-US" dirty="0" err="1"/>
              <a:t>btnExit_Click</a:t>
            </a:r>
            <a:r>
              <a:rPr lang="en-US" dirty="0"/>
              <a:t> procedure so that a message box will appear and display the accumulated total number of phones and accumulated prices from all orders.</a:t>
            </a:r>
          </a:p>
          <a:p>
            <a:pPr marL="914400" lvl="2" indent="0">
              <a:buNone/>
            </a:pPr>
            <a:endParaRPr lang="en-US" dirty="0"/>
          </a:p>
          <a:p>
            <a:pPr lvl="2"/>
            <a:endParaRPr lang="en-US" dirty="0"/>
          </a:p>
          <a:p>
            <a:pPr lvl="2"/>
            <a:endParaRPr lang="en-US" dirty="0"/>
          </a:p>
          <a:p>
            <a:pPr lvl="2"/>
            <a:endParaRPr lang="en-US" dirty="0"/>
          </a:p>
          <a:p>
            <a:pPr lvl="2"/>
            <a:endParaRPr lang="en-US" dirty="0"/>
          </a:p>
          <a:p>
            <a:pPr lvl="3"/>
            <a:endParaRPr lang="en-US" dirty="0"/>
          </a:p>
          <a:p>
            <a:pPr lvl="3"/>
            <a:endParaRPr lang="en-US" dirty="0"/>
          </a:p>
          <a:p>
            <a:pPr lvl="3"/>
            <a:r>
              <a:rPr lang="en-US" dirty="0" err="1"/>
              <a:t>VBA.vbCrLf</a:t>
            </a:r>
            <a:r>
              <a:rPr lang="en-US" dirty="0"/>
              <a:t> represents a carriage-return character combined with a linefeed character.</a:t>
            </a:r>
          </a:p>
          <a:p>
            <a:endParaRPr lang="en-US" dirty="0"/>
          </a:p>
        </p:txBody>
      </p:sp>
      <p:sp>
        <p:nvSpPr>
          <p:cNvPr id="4" name="Slide Number Placeholder 3"/>
          <p:cNvSpPr>
            <a:spLocks noGrp="1"/>
          </p:cNvSpPr>
          <p:nvPr>
            <p:ph type="sldNum" sz="quarter" idx="11"/>
          </p:nvPr>
        </p:nvSpPr>
        <p:spPr/>
        <p:txBody>
          <a:bodyPr/>
          <a:lstStyle/>
          <a:p>
            <a:fld id="{6BCAA922-9331-46E5-9361-BD883AD5F491}" type="slidenum">
              <a:rPr lang="en-US" altLang="zh-TW" smtClean="0"/>
              <a:pPr/>
              <a:t>93</a:t>
            </a:fld>
            <a:endParaRPr lang="en-US" altLang="zh-TW"/>
          </a:p>
        </p:txBody>
      </p:sp>
      <p:grpSp>
        <p:nvGrpSpPr>
          <p:cNvPr id="8" name="Group 7"/>
          <p:cNvGrpSpPr/>
          <p:nvPr/>
        </p:nvGrpSpPr>
        <p:grpSpPr>
          <a:xfrm>
            <a:off x="284626" y="3382633"/>
            <a:ext cx="8685939" cy="2463800"/>
            <a:chOff x="263459" y="3234466"/>
            <a:chExt cx="8685939" cy="2463800"/>
          </a:xfrm>
        </p:grpSpPr>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63459" y="3234466"/>
              <a:ext cx="8685939" cy="2463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4239" y="4296524"/>
              <a:ext cx="8529297" cy="783643"/>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65442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14933</TotalTime>
  <Words>7123</Words>
  <Application>Microsoft Macintosh PowerPoint</Application>
  <PresentationFormat>On-screen Show (4:3)</PresentationFormat>
  <Paragraphs>767</Paragraphs>
  <Slides>93</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93</vt:i4>
      </vt:variant>
    </vt:vector>
  </HeadingPairs>
  <TitlesOfParts>
    <vt:vector size="100" baseType="lpstr">
      <vt:lpstr>Arial</vt:lpstr>
      <vt:lpstr>Calibri</vt:lpstr>
      <vt:lpstr>Tahoma</vt:lpstr>
      <vt:lpstr>Times New Roman</vt:lpstr>
      <vt:lpstr>Wingdings</vt:lpstr>
      <vt:lpstr>Office Theme</vt:lpstr>
      <vt:lpstr>Custom Design</vt:lpstr>
      <vt:lpstr>Chapter 1: Create a Userform with Excel Visual Basic for Applications</vt:lpstr>
      <vt:lpstr>Chapter Objectives</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An Example of Excel VBA</vt:lpstr>
      <vt:lpstr>How to Be a Successful VBA Programmer? </vt:lpstr>
      <vt:lpstr>How to Be a Successful VBA Programmer? </vt:lpstr>
      <vt:lpstr>How to Be a Successful VBA Programmer? </vt:lpstr>
      <vt:lpstr>How to Be a Successful VBA Programmer? </vt:lpstr>
      <vt:lpstr>Visual Basic Editor</vt:lpstr>
      <vt:lpstr>Visual Basic Editor</vt:lpstr>
      <vt:lpstr>Visual Basic Editor</vt:lpstr>
      <vt:lpstr>Visual Basic Editor</vt:lpstr>
      <vt:lpstr>Visual Basic Editor</vt:lpstr>
      <vt:lpstr>Visual Basic Editor</vt:lpstr>
      <vt:lpstr>Visual Basic Editor</vt:lpstr>
      <vt:lpstr>Creating a Userform (self-study)</vt:lpstr>
      <vt:lpstr>Creating a Userform</vt:lpstr>
      <vt:lpstr>Creating a Userform</vt:lpstr>
      <vt:lpstr>Creating a Userform</vt:lpstr>
      <vt:lpstr>Creating a Userform</vt:lpstr>
      <vt:lpstr>Creating a Userform</vt:lpstr>
      <vt:lpstr>Creating a Userform</vt:lpstr>
      <vt:lpstr>Label Control</vt:lpstr>
      <vt:lpstr>Label Control</vt:lpstr>
      <vt:lpstr>Label Control</vt:lpstr>
      <vt:lpstr>Image Control</vt:lpstr>
      <vt:lpstr>CommandButton Control</vt:lpstr>
      <vt:lpstr>CommandButton Control</vt:lpstr>
      <vt:lpstr>CommandButton Control</vt:lpstr>
      <vt:lpstr>CommandButton Control</vt:lpstr>
      <vt:lpstr>CommandButton Control</vt:lpstr>
      <vt:lpstr>Launching a Userform Programmatically</vt:lpstr>
      <vt:lpstr>Launching a Userform Programmatically</vt:lpstr>
      <vt:lpstr>Launching a Userform Programmatically</vt:lpstr>
      <vt:lpstr>Changing Control Properties Programmatically</vt:lpstr>
      <vt:lpstr>Changing Control Properties Programmatically</vt:lpstr>
      <vt:lpstr>Changing Control Properties Programmatically</vt:lpstr>
      <vt:lpstr>Changing Control Properties Programmatically</vt:lpstr>
      <vt:lpstr>Changing Control Properties Programmatically</vt:lpstr>
      <vt:lpstr>Changing Control Properties Programmatically</vt:lpstr>
      <vt:lpstr>Changing Control Properties Programmatically</vt:lpstr>
      <vt:lpstr>Creating a VBA Project</vt:lpstr>
      <vt:lpstr>Creating a VBA Project</vt:lpstr>
      <vt:lpstr>Creating a VBA Project</vt:lpstr>
      <vt:lpstr>Creating a VBA Project</vt:lpstr>
      <vt:lpstr>Creating a VBA Project</vt:lpstr>
      <vt:lpstr>Creating a VBA Project</vt:lpstr>
      <vt:lpstr>Creating a VBA Project</vt:lpstr>
      <vt:lpstr>Creating a VBA Project</vt:lpstr>
      <vt:lpstr>Creating a VBA Project</vt:lpstr>
      <vt:lpstr>Creating a VBA Project</vt:lpstr>
      <vt:lpstr>Creating a VBA Project (self-study)</vt:lpstr>
      <vt:lpstr>Creating an Application (self-study)</vt:lpstr>
      <vt:lpstr>Creating a VBA Project</vt:lpstr>
      <vt:lpstr>Creating a VBA Project</vt:lpstr>
      <vt:lpstr>Creating a VBA Project</vt:lpstr>
      <vt:lpstr>Creating a VBA Project</vt:lpstr>
      <vt:lpstr>Creating a VBA Project</vt:lpstr>
      <vt:lpstr>Creating a VBA Project</vt:lpstr>
      <vt:lpstr>Creating a VBA Project</vt:lpstr>
      <vt:lpstr>Creating a VBA Project (self-study)</vt:lpstr>
      <vt:lpstr>Creating a VBA Project (self-study)</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vt:lpstr>
      <vt:lpstr>Using Variables to Store Information  (self-study)</vt:lpstr>
      <vt:lpstr>Using Variables to Store Information  (self-study)</vt:lpstr>
      <vt:lpstr>Using Variables to Store Information  (self-study)</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FIVE</dc:title>
  <dc:creator>CityU</dc:creator>
  <cp:lastModifiedBy>Dr. Hak Keung Yuen</cp:lastModifiedBy>
  <cp:revision>416</cp:revision>
  <cp:lastPrinted>2022-01-06T05:50:29Z</cp:lastPrinted>
  <dcterms:created xsi:type="dcterms:W3CDTF">2000-11-21T01:54:34Z</dcterms:created>
  <dcterms:modified xsi:type="dcterms:W3CDTF">2023-01-04T07:57:31Z</dcterms:modified>
</cp:coreProperties>
</file>