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sldIdLst>
    <p:sldId id="290" r:id="rId5"/>
    <p:sldId id="256" r:id="rId6"/>
    <p:sldId id="270" r:id="rId7"/>
    <p:sldId id="257" r:id="rId8"/>
    <p:sldId id="258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1" r:id="rId38"/>
    <p:sldId id="292" r:id="rId39"/>
    <p:sldId id="293" r:id="rId40"/>
    <p:sldId id="302" r:id="rId41"/>
    <p:sldId id="294" r:id="rId42"/>
    <p:sldId id="307" r:id="rId43"/>
    <p:sldId id="295" r:id="rId44"/>
    <p:sldId id="305" r:id="rId45"/>
    <p:sldId id="296" r:id="rId46"/>
    <p:sldId id="304" r:id="rId47"/>
    <p:sldId id="297" r:id="rId48"/>
    <p:sldId id="298" r:id="rId49"/>
    <p:sldId id="299" r:id="rId50"/>
    <p:sldId id="301" r:id="rId51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D700"/>
    <a:srgbClr val="0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C78EC-6E0A-40AC-9EC7-8A7845CA1F63}" v="53" dt="2024-12-08T06:29:11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2" autoAdjust="0"/>
    <p:restoredTop sz="89031" autoAdjust="0"/>
  </p:normalViewPr>
  <p:slideViewPr>
    <p:cSldViewPr snapToGrid="0">
      <p:cViewPr>
        <p:scale>
          <a:sx n="40" d="100"/>
          <a:sy n="40" d="100"/>
        </p:scale>
        <p:origin x="168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468B9-9340-48CE-B2C2-A1D0D663BE0B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9CC7A-368B-4F71-BEF2-6D4E7855B41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452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9CC7A-368B-4F71-BEF2-6D4E7855B418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1705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9CC7A-368B-4F71-BEF2-6D4E7855B418}" type="slidenum">
              <a:rPr lang="zh-HK" altLang="en-US" smtClean="0"/>
              <a:t>38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6281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9CC7A-368B-4F71-BEF2-6D4E7855B418}" type="slidenum">
              <a:rPr lang="zh-HK" altLang="en-US" smtClean="0"/>
              <a:t>42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5903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19CD61-0377-7F9D-25EA-91D06488E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B7C369F-4206-AB62-5D59-349F97BFB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97153E7-405B-9826-88E7-0C83F0C6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5C69F0-C459-AEB9-6B07-7F64A5620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0178CCF-BE4B-E14D-89D5-0C2325395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510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CA9D6B-E52B-9D1C-32B5-67D43707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C450B0C-24F2-3131-F94B-FBBE4DC64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A4E220-58BD-B04F-7A27-30411BBE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1635592-FEC9-1CC6-70AA-D4FA88DF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83B7399-ED0F-F91D-B16C-93EC409D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032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4C8DEF-4CE8-6ECD-2F4D-654ED698A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C6E3C31-C985-06D2-362D-3A28DE0BE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1B37BC0-E656-C6D2-C2CD-665611F8B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60D82BF-C55C-7F38-43D5-ACE1CFB6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A5B3AF2-DF9C-5681-19FF-0929206D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1074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DE1F41-3DBF-FC02-2106-22ECB42F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89A2F6D-D5EE-EBF8-0F29-0B2A87E7F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0DFE93B-0CA2-55E2-2D4A-3287BB27E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6E891C9-3073-26DA-1D02-6D3D94F2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25B7420-F02D-E79E-65D5-53BB33D7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C7289AF-45C7-E7B1-11E6-A3DD0B50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8023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42A073-29A1-284B-5131-D2301E94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305B27C-F0D6-2BFA-835E-847B40DB2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D34B7F6-8281-6587-0806-1479BF743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336DEAB-9875-EFEB-D8F5-E9DD64079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86841ED-9476-02E2-0876-EEB5ED957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F4834E3-87F7-FCCB-7AD5-DC89F5595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1AEDBCB-87B5-7732-FA8D-3BF073A7D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6D42503-C722-3C5D-26E7-749F7CDE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8208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4327A9-AC1D-B83A-E5DE-D440C7ED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42549E1-1C32-C11E-BDE8-31CD6627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A504B32-BD21-CD3D-9497-5E706254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FD86947-E80A-D118-9EAF-DC38B1E0E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4166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677D065-E17C-987C-E661-5B97B404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69BD8E2-82FD-403E-8C1C-6D743DCE4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E37801A-7E7F-1A53-3D0E-7E65AFE8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086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B7E3D1-568C-3959-BBA7-9DAFCF19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404469-6189-C43F-FE68-8D6A7FA3E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0559FD5-8059-F35B-61CF-4E90C1B93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602C909-C405-C4B2-17EE-F058B5B7F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7DDEF2D-D4EC-C4D2-36A5-607334489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E8CCE0B-D20B-A834-D732-938DEB4E9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750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EF79EC-5529-ACB9-EA8A-212CE8F3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A0294C3-0D30-A1B1-94FC-EC6D48C23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26E7DB1-4D66-B4FC-1531-A4A696EB7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A4D0D49-6204-EB0C-7D20-37138147A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CAA6B5A-0A3B-75E9-94AD-12B2C28A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790B4CC-E495-198C-CD55-415751E0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17052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F23F41-8802-8966-28E1-FEBD8549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EC6E15D-5D45-7890-BB23-3A672B23B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1C3BBE-C756-C6E5-D59B-30F629D20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EC54779-24DB-E59E-8797-AA4FC7BF2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E54091B-785A-A034-D01E-BBDEF9C3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974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F0FC40C-83B8-FA26-1253-6ABA7C3A4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A0A547D-3464-1E7E-251D-641F381A7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45AFE7E-92DD-0873-FD1B-A130115C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A777B5-DE4D-A6D5-2E7D-E40CA2483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EA0BB8-7A6F-E388-C20E-DCE6B0EC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363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327B0BD-98DA-4DA8-88B1-87DE62CFA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E848B31-5EF1-7A97-3B96-0B13B5C8B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76F2973-5C0C-E3E3-DDAA-36604D784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83E9BD-0828-4038-B9F3-B4924C40BADD}" type="datetimeFigureOut">
              <a:rPr lang="zh-HK" altLang="en-US" smtClean="0"/>
              <a:t>4/12/2024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63E170-6849-9232-AEB6-04E9A7281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6DA2316-A9BD-04EF-89ED-59EAECCB5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5C028-22F2-4C23-BF00-6538BEF3EDE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953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22277ED6-AEAB-2488-D61F-55DEB504F510}"/>
              </a:ext>
            </a:extLst>
          </p:cNvPr>
          <p:cNvSpPr txBox="1"/>
          <p:nvPr/>
        </p:nvSpPr>
        <p:spPr>
          <a:xfrm>
            <a:off x="2491740" y="1817370"/>
            <a:ext cx="8423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dirty="0"/>
              <a:t>2.1 Flowchart follow-though (breakpoints)</a:t>
            </a:r>
          </a:p>
          <a:p>
            <a:r>
              <a:rPr lang="en-US" altLang="zh-HK" dirty="0"/>
              <a:t>2.2 </a:t>
            </a:r>
            <a:r>
              <a:rPr lang="en-US" altLang="zh-HK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Program(explanation + Variable/constant declaration)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03704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1F38477-4902-7CCA-13FD-2105AA6AE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27706" cy="6858000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5BF4D1D-0534-C7D8-A4B0-A78B0CA45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272564"/>
              </p:ext>
            </p:extLst>
          </p:nvPr>
        </p:nvGraphicFramePr>
        <p:xfrm>
          <a:off x="4561114" y="0"/>
          <a:ext cx="763088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0886">
                  <a:extLst>
                    <a:ext uri="{9D8B030D-6E8A-4147-A177-3AD203B41FA5}">
                      <a16:colId xmlns:a16="http://schemas.microsoft.com/office/drawing/2014/main" val="3560016670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tkinter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  ,a library specific for GUI, shorten the name to “</a:t>
                      </a:r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tk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” for easier coding 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Import</a:t>
                      </a:r>
                      <a:r>
                        <a:rPr lang="en-US" altLang="zh-HK" sz="15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00" b="1" dirty="0" err="1">
                          <a:solidFill>
                            <a:schemeClr val="tx1"/>
                          </a:solidFill>
                        </a:rPr>
                        <a:t>messagebox,</a:t>
                      </a:r>
                      <a:r>
                        <a:rPr lang="en-US" altLang="zh-HK" sz="15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along</a:t>
                      </a:r>
                      <a:r>
                        <a:rPr lang="en-US" altLang="zh-H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some other modules like </a:t>
                      </a:r>
                      <a:r>
                        <a:rPr lang="en-US" altLang="zh-HK" sz="15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filedialog</a:t>
                      </a:r>
                      <a:endParaRPr lang="en-US" altLang="zh-H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random, a module random pick up number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time, a module can count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3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46113"/>
                  </a:ext>
                </a:extLst>
              </a:tr>
            </a:tbl>
          </a:graphicData>
        </a:graphic>
      </p:graphicFrame>
      <p:sp>
        <p:nvSpPr>
          <p:cNvPr id="8" name="右大括弧 7">
            <a:extLst>
              <a:ext uri="{FF2B5EF4-FFF2-40B4-BE49-F238E27FC236}">
                <a16:creationId xmlns:a16="http://schemas.microsoft.com/office/drawing/2014/main" id="{86DA699B-CBC8-0426-C320-624BC57B6A10}"/>
              </a:ext>
            </a:extLst>
          </p:cNvPr>
          <p:cNvSpPr/>
          <p:nvPr/>
        </p:nvSpPr>
        <p:spPr>
          <a:xfrm>
            <a:off x="4561114" y="2144483"/>
            <a:ext cx="1184076" cy="461554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F6BE6F3A-1D3D-49E8-E44D-1E52AA7C5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850732"/>
              </p:ext>
            </p:extLst>
          </p:nvPr>
        </p:nvGraphicFramePr>
        <p:xfrm>
          <a:off x="5904264" y="4223654"/>
          <a:ext cx="280372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726">
                  <a:extLst>
                    <a:ext uri="{9D8B030D-6E8A-4147-A177-3AD203B41FA5}">
                      <a16:colId xmlns:a16="http://schemas.microsoft.com/office/drawing/2014/main" val="3844227073"/>
                    </a:ext>
                  </a:extLst>
                </a:gridCol>
              </a:tblGrid>
              <a:tr h="43325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4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Global variables</a:t>
                      </a:r>
                      <a:endParaRPr lang="zh-HK" altLang="en-US" sz="24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462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93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5DB2AF6-A64B-EC55-482E-F02F39037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64254"/>
              </p:ext>
            </p:extLst>
          </p:nvPr>
        </p:nvGraphicFramePr>
        <p:xfrm>
          <a:off x="802217" y="407623"/>
          <a:ext cx="10587566" cy="62611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27405">
                  <a:extLst>
                    <a:ext uri="{9D8B030D-6E8A-4147-A177-3AD203B41FA5}">
                      <a16:colId xmlns:a16="http://schemas.microsoft.com/office/drawing/2014/main" val="244083737"/>
                    </a:ext>
                  </a:extLst>
                </a:gridCol>
                <a:gridCol w="1447659">
                  <a:extLst>
                    <a:ext uri="{9D8B030D-6E8A-4147-A177-3AD203B41FA5}">
                      <a16:colId xmlns:a16="http://schemas.microsoft.com/office/drawing/2014/main" val="1110802154"/>
                    </a:ext>
                  </a:extLst>
                </a:gridCol>
                <a:gridCol w="7012502">
                  <a:extLst>
                    <a:ext uri="{9D8B030D-6E8A-4147-A177-3AD203B41FA5}">
                      <a16:colId xmlns:a16="http://schemas.microsoft.com/office/drawing/2014/main" val="3553601758"/>
                    </a:ext>
                  </a:extLst>
                </a:gridCol>
              </a:tblGrid>
              <a:tr h="379454">
                <a:tc>
                  <a:txBody>
                    <a:bodyPr/>
                    <a:lstStyle/>
                    <a:p>
                      <a:r>
                        <a:rPr lang="en-US" altLang="zh-HK" sz="1700" b="1" dirty="0">
                          <a:solidFill>
                            <a:schemeClr val="tx1"/>
                          </a:solidFill>
                        </a:rPr>
                        <a:t>Global </a:t>
                      </a:r>
                      <a:r>
                        <a:rPr lang="en-US" altLang="zh-HK" sz="1700" b="1" dirty="0" err="1">
                          <a:solidFill>
                            <a:schemeClr val="tx1"/>
                          </a:solidFill>
                        </a:rPr>
                        <a:t>Varibles</a:t>
                      </a:r>
                      <a:endParaRPr lang="zh-HK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b="1" dirty="0">
                          <a:solidFill>
                            <a:schemeClr val="tx1"/>
                          </a:solidFill>
                        </a:rPr>
                        <a:t>Set as</a:t>
                      </a:r>
                      <a:endParaRPr lang="zh-HK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700" b="1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476355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 b="0">
                          <a:solidFill>
                            <a:schemeClr val="tx1"/>
                          </a:solidFill>
                        </a:rPr>
                        <a:t>game_mode</a:t>
                      </a:r>
                      <a:endParaRPr lang="zh-HK" altLang="en-US" sz="1700" b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b="0" dirty="0" err="1">
                          <a:solidFill>
                            <a:schemeClr val="tx1"/>
                          </a:solidFill>
                        </a:rPr>
                        <a:t>pvc</a:t>
                      </a:r>
                      <a:endParaRPr lang="zh-HK" altLang="en-US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Specify the current game mode is Player vs computer(</a:t>
                      </a:r>
                      <a:r>
                        <a:rPr lang="en-US" altLang="zh-HK" sz="1700" dirty="0" err="1">
                          <a:solidFill>
                            <a:schemeClr val="tx1"/>
                          </a:solidFill>
                        </a:rPr>
                        <a:t>pvc</a:t>
                      </a:r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52109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pvc_cvs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“”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247509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pvp_cvs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“”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79287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array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[[0,0,0], [0,0,0], [0,0,0]]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The array control the game board.</a:t>
                      </a:r>
                    </a:p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0 = empty, 1 = Player1’s mark, 2 = Player2’s mark or computer’s mark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496794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count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Count steps ( when count=9, game ends either win or tie)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915342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check_win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Use in a for loop to check win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044142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player1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Define 1=player1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539562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player2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Define 2=player2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543355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current_player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player1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Default the first input belongs to player1, also use for tracking player1 or player2’s turn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002020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winner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Store the final game result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911479"/>
                  </a:ext>
                </a:extLst>
              </a:tr>
              <a:tr h="22192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player_1_name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“”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names of the player 1. Stored here to let the value across frames</a:t>
                      </a: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333574"/>
                  </a:ext>
                </a:extLst>
              </a:tr>
              <a:tr h="379454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player_2_name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“”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names of the player 2. Stored here to let the value across frames</a:t>
                      </a: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329392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en-US" altLang="zh-HK" sz="1700">
                          <a:solidFill>
                            <a:schemeClr val="tx1"/>
                          </a:solidFill>
                        </a:rPr>
                        <a:t>ranking</a:t>
                      </a:r>
                      <a:endParaRPr lang="zh-HK" altLang="en-US" sz="170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700" dirty="0">
                          <a:solidFill>
                            <a:schemeClr val="tx1"/>
                          </a:solidFill>
                        </a:rPr>
                        <a:t>[]</a:t>
                      </a:r>
                      <a:endParaRPr lang="zh-HK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temporarily store the ranking read from file and process across frames</a:t>
                      </a:r>
                    </a:p>
                  </a:txBody>
                  <a:tcPr marL="86239" marR="86239" marT="43120" marB="4312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235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52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C7EA1CA-9ABA-E7C9-1CAC-933C198F3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85314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E4A12D-F565-1354-55CF-9AD5E59E3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74758"/>
              </p:ext>
            </p:extLst>
          </p:nvPr>
        </p:nvGraphicFramePr>
        <p:xfrm>
          <a:off x="7685314" y="0"/>
          <a:ext cx="450668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6686">
                  <a:extLst>
                    <a:ext uri="{9D8B030D-6E8A-4147-A177-3AD203B41FA5}">
                      <a16:colId xmlns:a16="http://schemas.microsoft.com/office/drawing/2014/main" val="3891917831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Game engine for Player vs player mode</a:t>
                      </a: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Help manage the game state and handles logic</a:t>
                      </a:r>
                    </a:p>
                    <a:p>
                      <a:r>
                        <a:rPr lang="en-US" altLang="zh-HK" sz="1500" dirty="0">
                          <a:solidFill>
                            <a:srgbClr val="FFD700"/>
                          </a:solidFill>
                        </a:rPr>
                        <a:t>__</a:t>
                      </a:r>
                      <a:r>
                        <a:rPr lang="en-US" altLang="zh-HK" sz="1500" dirty="0" err="1">
                          <a:solidFill>
                            <a:srgbClr val="FFD700"/>
                          </a:solidFill>
                        </a:rPr>
                        <a:t>init</a:t>
                      </a:r>
                      <a:r>
                        <a:rPr lang="en-US" altLang="zh-HK" sz="1500" dirty="0">
                          <a:solidFill>
                            <a:srgbClr val="FFD700"/>
                          </a:solidFill>
                        </a:rPr>
                        <a:t>__ 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method is a class constructor</a:t>
                      </a: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Use pass as a placeholder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Global it for using this variable in whole program</a:t>
                      </a: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Clean the contents remain in the </a:t>
                      </a:r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cvs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pvp</a:t>
                      </a:r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3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Using for loop to draw vertical line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Using for loop to draw horizontal lines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Calculate the “O” and “X” coordinates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          Drawing “O”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          Drawing “X”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Update the </a:t>
                      </a:r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cvs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, prepare for the game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054421"/>
                  </a:ext>
                </a:extLst>
              </a:tr>
            </a:tbl>
          </a:graphicData>
        </a:graphic>
      </p:graphicFrame>
      <p:sp>
        <p:nvSpPr>
          <p:cNvPr id="6" name="左大括弧 5">
            <a:extLst>
              <a:ext uri="{FF2B5EF4-FFF2-40B4-BE49-F238E27FC236}">
                <a16:creationId xmlns:a16="http://schemas.microsoft.com/office/drawing/2014/main" id="{37DD3810-65E5-AC51-CB45-D41A9DED97D9}"/>
              </a:ext>
            </a:extLst>
          </p:cNvPr>
          <p:cNvSpPr/>
          <p:nvPr/>
        </p:nvSpPr>
        <p:spPr>
          <a:xfrm>
            <a:off x="696684" y="1970314"/>
            <a:ext cx="500743" cy="456111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50639F9-2809-CC7E-01EC-B323EA640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68610"/>
              </p:ext>
            </p:extLst>
          </p:nvPr>
        </p:nvGraphicFramePr>
        <p:xfrm>
          <a:off x="370112" y="3869871"/>
          <a:ext cx="11538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886">
                  <a:extLst>
                    <a:ext uri="{9D8B030D-6E8A-4147-A177-3AD203B41FA5}">
                      <a16:colId xmlns:a16="http://schemas.microsoft.com/office/drawing/2014/main" val="152413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Draw the game board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91187"/>
                  </a:ext>
                </a:extLst>
              </a:tr>
            </a:tbl>
          </a:graphicData>
        </a:graphic>
      </p:graphicFrame>
      <p:sp>
        <p:nvSpPr>
          <p:cNvPr id="9" name="右大括弧 8">
            <a:extLst>
              <a:ext uri="{FF2B5EF4-FFF2-40B4-BE49-F238E27FC236}">
                <a16:creationId xmlns:a16="http://schemas.microsoft.com/office/drawing/2014/main" id="{92DBF7C8-0D2E-0A2B-2E88-DDE8D2B810E4}"/>
              </a:ext>
            </a:extLst>
          </p:cNvPr>
          <p:cNvSpPr/>
          <p:nvPr/>
        </p:nvSpPr>
        <p:spPr>
          <a:xfrm>
            <a:off x="7805057" y="4441371"/>
            <a:ext cx="250368" cy="65314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右大括弧 10">
            <a:extLst>
              <a:ext uri="{FF2B5EF4-FFF2-40B4-BE49-F238E27FC236}">
                <a16:creationId xmlns:a16="http://schemas.microsoft.com/office/drawing/2014/main" id="{A2FEB735-DF86-724D-6623-F2FF151B8CD3}"/>
              </a:ext>
            </a:extLst>
          </p:cNvPr>
          <p:cNvSpPr/>
          <p:nvPr/>
        </p:nvSpPr>
        <p:spPr>
          <a:xfrm>
            <a:off x="7805057" y="5236028"/>
            <a:ext cx="250368" cy="9470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50731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77E4C-3C6F-0DC3-C601-BE27BD6A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AA110A8-FE33-F3DF-C21A-DD961E062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31207" cy="6858000"/>
          </a:xfrm>
          <a:prstGeom prst="rect">
            <a:avLst/>
          </a:prstGeom>
        </p:spPr>
      </p:pic>
      <p:sp>
        <p:nvSpPr>
          <p:cNvPr id="9" name="右大括弧 8">
            <a:extLst>
              <a:ext uri="{FF2B5EF4-FFF2-40B4-BE49-F238E27FC236}">
                <a16:creationId xmlns:a16="http://schemas.microsoft.com/office/drawing/2014/main" id="{8064B496-F81F-91EA-C7E5-961286DC672F}"/>
              </a:ext>
            </a:extLst>
          </p:cNvPr>
          <p:cNvSpPr/>
          <p:nvPr/>
        </p:nvSpPr>
        <p:spPr>
          <a:xfrm>
            <a:off x="7805057" y="4441371"/>
            <a:ext cx="250368" cy="65314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右大括弧 10">
            <a:extLst>
              <a:ext uri="{FF2B5EF4-FFF2-40B4-BE49-F238E27FC236}">
                <a16:creationId xmlns:a16="http://schemas.microsoft.com/office/drawing/2014/main" id="{FCFB0CD5-B722-1105-C2E5-5561A5BC53A7}"/>
              </a:ext>
            </a:extLst>
          </p:cNvPr>
          <p:cNvSpPr/>
          <p:nvPr/>
        </p:nvSpPr>
        <p:spPr>
          <a:xfrm>
            <a:off x="7805057" y="5236028"/>
            <a:ext cx="250368" cy="9470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E7ACB6A-F1DA-73E5-8E47-E24FDA437810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858016054"/>
              </p:ext>
            </p:extLst>
          </p:nvPr>
        </p:nvGraphicFramePr>
        <p:xfrm>
          <a:off x="-1" y="5524136"/>
          <a:ext cx="7594071" cy="133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4071">
                  <a:extLst>
                    <a:ext uri="{9D8B030D-6E8A-4147-A177-3AD203B41FA5}">
                      <a16:colId xmlns:a16="http://schemas.microsoft.com/office/drawing/2014/main" val="3975283861"/>
                    </a:ext>
                  </a:extLst>
                </a:gridCol>
              </a:tblGrid>
              <a:tr h="1333863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005404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9E71076-89D6-26A1-7306-5AF3006927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527654"/>
              </p:ext>
            </p:extLst>
          </p:nvPr>
        </p:nvGraphicFramePr>
        <p:xfrm>
          <a:off x="7300686" y="0"/>
          <a:ext cx="5196114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6114">
                  <a:extLst>
                    <a:ext uri="{9D8B030D-6E8A-4147-A177-3AD203B41FA5}">
                      <a16:colId xmlns:a16="http://schemas.microsoft.com/office/drawing/2014/main" val="3355758163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Check whether there is a line formed</a:t>
                      </a: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Check if any rows contains three identical marks and returns the winning player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Check if any column contains three identical marks and returns the winning player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9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Check the two diagonals for three identical marks and returns the winning player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Check if all cells are filled, and then result in tie</a:t>
                      </a:r>
                    </a:p>
                    <a:p>
                      <a:endParaRPr lang="en-US" altLang="zh-HK" sz="2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Return 0 if the game is still ongoing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10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13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DFD62FC-E9BA-B475-AF5E-A291B35B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94506" cy="6858000"/>
          </a:xfrm>
          <a:prstGeom prst="rect">
            <a:avLst/>
          </a:prstGeom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F3DCF8BC-601D-0C9E-C5C0-3349D5277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720168"/>
              </p:ext>
            </p:extLst>
          </p:nvPr>
        </p:nvGraphicFramePr>
        <p:xfrm>
          <a:off x="8594507" y="0"/>
          <a:ext cx="359749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492">
                  <a:extLst>
                    <a:ext uri="{9D8B030D-6E8A-4147-A177-3AD203B41FA5}">
                      <a16:colId xmlns:a16="http://schemas.microsoft.com/office/drawing/2014/main" val="3482455378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1500" dirty="0"/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Displays the result on the canvas(</a:t>
                      </a:r>
                      <a:r>
                        <a:rPr lang="en-US" altLang="zh-HK" sz="1500" dirty="0" err="1">
                          <a:solidFill>
                            <a:schemeClr val="tx1"/>
                          </a:solidFill>
                        </a:rPr>
                        <a:t>cvs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en-US" altLang="zh-HK" sz="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Call </a:t>
                      </a:r>
                      <a:r>
                        <a:rPr lang="en-US" altLang="zh-HK" sz="1500" dirty="0" err="1">
                          <a:solidFill>
                            <a:srgbClr val="FFD700"/>
                          </a:solidFill>
                        </a:rPr>
                        <a:t>check_win_pvp</a:t>
                      </a:r>
                      <a:r>
                        <a:rPr lang="en-US" altLang="zh-HK" sz="1500" dirty="0">
                          <a:solidFill>
                            <a:srgbClr val="FFD700"/>
                          </a:solidFill>
                        </a:rPr>
                        <a:t> 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to determine the winner and updates the </a:t>
                      </a:r>
                      <a:r>
                        <a:rPr lang="en-US" altLang="zh-HK" sz="15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winner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 variable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If player1 wins, display </a:t>
                      </a:r>
                      <a:r>
                        <a:rPr lang="en-US" altLang="zh-HK" sz="1500" dirty="0">
                          <a:solidFill>
                            <a:srgbClr val="FF0000"/>
                          </a:solidFill>
                        </a:rPr>
                        <a:t>“Player 1 wins!” 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on the middle of the canvas and set count=9</a:t>
                      </a:r>
                    </a:p>
                    <a:p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If player1 wins, display </a:t>
                      </a:r>
                      <a:r>
                        <a:rPr lang="en-US" altLang="zh-HK" sz="1500" dirty="0">
                          <a:solidFill>
                            <a:srgbClr val="FF0000"/>
                          </a:solidFill>
                        </a:rPr>
                        <a:t>“Player 2 wins!” </a:t>
                      </a:r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on the middle of the canvas and set </a:t>
                      </a:r>
                      <a:r>
                        <a:rPr lang="en-US" altLang="zh-HK" sz="15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count=9</a:t>
                      </a: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chemeClr val="tx1"/>
                          </a:solidFill>
                        </a:rPr>
                        <a:t>Display “Tie” if there’s no winner and set </a:t>
                      </a:r>
                      <a:r>
                        <a:rPr lang="en-US" altLang="zh-HK" sz="15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count=9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68051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74F17CE-681D-2685-60D1-DDA89A635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04435"/>
              </p:ext>
            </p:extLst>
          </p:nvPr>
        </p:nvGraphicFramePr>
        <p:xfrm>
          <a:off x="0" y="4018038"/>
          <a:ext cx="8594506" cy="2839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4506">
                  <a:extLst>
                    <a:ext uri="{9D8B030D-6E8A-4147-A177-3AD203B41FA5}">
                      <a16:colId xmlns:a16="http://schemas.microsoft.com/office/drawing/2014/main" val="1258724352"/>
                    </a:ext>
                  </a:extLst>
                </a:gridCol>
              </a:tblGrid>
              <a:tr h="2839962">
                <a:tc>
                  <a:txBody>
                    <a:bodyPr/>
                    <a:lstStyle/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Remarks</a:t>
                      </a: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“Arial” is a text type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36 is the text size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n-US" altLang="zh-HK" sz="2000" baseline="0" dirty="0">
                          <a:solidFill>
                            <a:srgbClr val="00FFFF"/>
                          </a:solidFill>
                        </a:rPr>
                        <a:t>cyan</a:t>
                      </a: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”, “</a:t>
                      </a:r>
                      <a:r>
                        <a:rPr lang="en-US" altLang="zh-HK" sz="2000" baseline="0" dirty="0">
                          <a:solidFill>
                            <a:srgbClr val="FFD700"/>
                          </a:solidFill>
                        </a:rPr>
                        <a:t>gold</a:t>
                      </a: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”, “</a:t>
                      </a:r>
                      <a:r>
                        <a:rPr lang="en-US" altLang="zh-HK" sz="2000" baseline="0" dirty="0">
                          <a:solidFill>
                            <a:srgbClr val="00FF00"/>
                          </a:solidFill>
                        </a:rPr>
                        <a:t>lime</a:t>
                      </a:r>
                      <a:r>
                        <a:rPr lang="en-US" altLang="zh-HK" sz="2000" baseline="0" dirty="0">
                          <a:solidFill>
                            <a:schemeClr val="tx1"/>
                          </a:solidFill>
                        </a:rPr>
                        <a:t>” are the color of the text</a:t>
                      </a:r>
                      <a:endParaRPr lang="zh-HK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70765"/>
                  </a:ext>
                </a:extLst>
              </a:tr>
            </a:tbl>
          </a:graphicData>
        </a:graphic>
      </p:graphicFrame>
      <p:pic>
        <p:nvPicPr>
          <p:cNvPr id="15" name="圖片 14">
            <a:extLst>
              <a:ext uri="{FF2B5EF4-FFF2-40B4-BE49-F238E27FC236}">
                <a16:creationId xmlns:a16="http://schemas.microsoft.com/office/drawing/2014/main" id="{0E9B7635-3CCB-9ECF-F237-6DA1F0771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31" y="4429535"/>
            <a:ext cx="3229350" cy="868914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BEEA557C-CEB6-3922-2723-BCE50A2CFA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531" y="5766746"/>
            <a:ext cx="3229350" cy="62295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9ECDB48A-D618-24BB-CD61-A4C12EF98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8617" y="4863992"/>
            <a:ext cx="1238423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54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B348C12-8820-7643-9DE9-E1657578D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6400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938AFC5-8349-BD0C-506A-E56C29A8A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76568"/>
              </p:ext>
            </p:extLst>
          </p:nvPr>
        </p:nvGraphicFramePr>
        <p:xfrm>
          <a:off x="6096000" y="0"/>
          <a:ext cx="6095999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5999">
                  <a:extLst>
                    <a:ext uri="{9D8B030D-6E8A-4147-A177-3AD203B41FA5}">
                      <a16:colId xmlns:a16="http://schemas.microsoft.com/office/drawing/2014/main" val="272682905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Reset the game state by setting </a:t>
                      </a:r>
                      <a:r>
                        <a:rPr lang="en-US" altLang="zh-HK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count=0 </a:t>
                      </a:r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and clearing all cells in the </a:t>
                      </a:r>
                      <a:r>
                        <a:rPr lang="en-US" altLang="zh-HK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array</a:t>
                      </a:r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 matrix</a:t>
                      </a: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Reset the game and redraws the empty board using </a:t>
                      </a:r>
                      <a:r>
                        <a:rPr lang="en-US" altLang="zh-HK" dirty="0">
                          <a:solidFill>
                            <a:srgbClr val="FFD700"/>
                          </a:solidFill>
                        </a:rPr>
                        <a:t>matrix</a:t>
                      </a:r>
                      <a:endParaRPr lang="zh-HK" altLang="en-US" dirty="0">
                        <a:solidFill>
                          <a:srgbClr val="FFD7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54580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C8307D9-B9C2-FDB0-0DB9-0D1168C08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656744"/>
              </p:ext>
            </p:extLst>
          </p:nvPr>
        </p:nvGraphicFramePr>
        <p:xfrm>
          <a:off x="0" y="3887408"/>
          <a:ext cx="6095999" cy="2970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5999">
                  <a:extLst>
                    <a:ext uri="{9D8B030D-6E8A-4147-A177-3AD203B41FA5}">
                      <a16:colId xmlns:a16="http://schemas.microsoft.com/office/drawing/2014/main" val="2603791523"/>
                    </a:ext>
                  </a:extLst>
                </a:gridCol>
              </a:tblGrid>
              <a:tr h="2970591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95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91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D4BA6D9-1DA9-DED8-592D-87E62322B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29948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4D43CA9-58FB-7212-928F-BBDB38DFF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998595"/>
              </p:ext>
            </p:extLst>
          </p:nvPr>
        </p:nvGraphicFramePr>
        <p:xfrm>
          <a:off x="9416143" y="0"/>
          <a:ext cx="277585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856">
                  <a:extLst>
                    <a:ext uri="{9D8B030D-6E8A-4147-A177-3AD203B41FA5}">
                      <a16:colId xmlns:a16="http://schemas.microsoft.com/office/drawing/2014/main" val="640752073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523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562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27512A9-B421-16E3-F2A2-A57890AEC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16811" cy="6858000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5636931-AB2E-CF60-003D-786BA5FDC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642372"/>
              </p:ext>
            </p:extLst>
          </p:nvPr>
        </p:nvGraphicFramePr>
        <p:xfrm>
          <a:off x="5072743" y="0"/>
          <a:ext cx="7119257" cy="68471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19257">
                  <a:extLst>
                    <a:ext uri="{9D8B030D-6E8A-4147-A177-3AD203B41FA5}">
                      <a16:colId xmlns:a16="http://schemas.microsoft.com/office/drawing/2014/main" val="2723470388"/>
                    </a:ext>
                  </a:extLst>
                </a:gridCol>
              </a:tblGrid>
              <a:tr h="2887258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029823"/>
                  </a:ext>
                </a:extLst>
              </a:tr>
              <a:tr h="2400641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43202"/>
                  </a:ext>
                </a:extLst>
              </a:tr>
              <a:tr h="1559215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698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56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63A0679-7568-0D00-0E4F-3EAD9899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9" y="0"/>
            <a:ext cx="8247267" cy="6858000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BC352EF-F5D8-D1D0-B146-644A0A785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311384"/>
              </p:ext>
            </p:extLst>
          </p:nvPr>
        </p:nvGraphicFramePr>
        <p:xfrm>
          <a:off x="7434944" y="0"/>
          <a:ext cx="4745746" cy="68471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45746">
                  <a:extLst>
                    <a:ext uri="{9D8B030D-6E8A-4147-A177-3AD203B41FA5}">
                      <a16:colId xmlns:a16="http://schemas.microsoft.com/office/drawing/2014/main" val="522318173"/>
                    </a:ext>
                  </a:extLst>
                </a:gridCol>
              </a:tblGrid>
              <a:tr h="1513114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368877"/>
                  </a:ext>
                </a:extLst>
              </a:tr>
              <a:tr h="1186543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164835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920943"/>
                  </a:ext>
                </a:extLst>
              </a:tr>
              <a:tr h="1926772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237878"/>
                  </a:ext>
                </a:extLst>
              </a:tr>
              <a:tr h="1001485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520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891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DDCDA82-CE9A-31EB-FE49-DE5C6E830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68056" cy="6858000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5485B06-B962-4146-5E97-862D61396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550203"/>
              </p:ext>
            </p:extLst>
          </p:nvPr>
        </p:nvGraphicFramePr>
        <p:xfrm>
          <a:off x="8142514" y="0"/>
          <a:ext cx="4049486" cy="68471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9486">
                  <a:extLst>
                    <a:ext uri="{9D8B030D-6E8A-4147-A177-3AD203B41FA5}">
                      <a16:colId xmlns:a16="http://schemas.microsoft.com/office/drawing/2014/main" val="3521852435"/>
                    </a:ext>
                  </a:extLst>
                </a:gridCol>
              </a:tblGrid>
              <a:tr h="3581400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708527"/>
                  </a:ext>
                </a:extLst>
              </a:tr>
              <a:tr h="1534886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291146"/>
                  </a:ext>
                </a:extLst>
              </a:tr>
              <a:tr h="1730828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90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662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FD4F90A-FB44-D4AA-D401-8F4A8E3029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749064"/>
              </p:ext>
            </p:extLst>
          </p:nvPr>
        </p:nvGraphicFramePr>
        <p:xfrm>
          <a:off x="8213556" y="-1"/>
          <a:ext cx="3978444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8444">
                  <a:extLst>
                    <a:ext uri="{9D8B030D-6E8A-4147-A177-3AD203B41FA5}">
                      <a16:colId xmlns:a16="http://schemas.microsoft.com/office/drawing/2014/main" val="3961707360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en-US" altLang="zh-HK" sz="150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80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The</a:t>
                      </a:r>
                      <a:r>
                        <a:rPr lang="zh-HK" altLang="en-US" sz="15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main</a:t>
                      </a:r>
                      <a:r>
                        <a:rPr lang="zh-HK" altLang="en-US" sz="15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application</a:t>
                      </a:r>
                      <a:r>
                        <a:rPr lang="zh-HK" altLang="en-US" sz="15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frame</a:t>
                      </a:r>
                    </a:p>
                    <a:p>
                      <a:endParaRPr lang="en-US" altLang="zh-HK" sz="40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Initializes the main application windows</a:t>
                      </a:r>
                    </a:p>
                    <a:p>
                      <a:endParaRPr lang="en-US" altLang="zh-HK" sz="90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20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Creates an instance of two engines which manages the logic for gameplay</a:t>
                      </a:r>
                    </a:p>
                    <a:p>
                      <a:endParaRPr lang="en-US" altLang="zh-HK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Sets the dimensions of the application window to 600x600  and not resizable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Define a shared font style for page titles</a:t>
                      </a:r>
                    </a:p>
                    <a:p>
                      <a:endParaRPr lang="en-US" altLang="zh-HK" sz="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A frame being a parent of all other frames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Define the positions of container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Evenly place the rows and columns of frames and pages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zh-HK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68293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A080E9CD-CD03-56E7-CA4C-A3EC7544B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9" t="2807" r="529" b="-2807"/>
          <a:stretch/>
        </p:blipFill>
        <p:spPr>
          <a:xfrm>
            <a:off x="-14472" y="0"/>
            <a:ext cx="8213556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0052BFA-73AA-2872-2716-018C1A13E7A8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447312645"/>
              </p:ext>
            </p:extLst>
          </p:nvPr>
        </p:nvGraphicFramePr>
        <p:xfrm>
          <a:off x="0" y="4388152"/>
          <a:ext cx="8199084" cy="246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9084">
                  <a:extLst>
                    <a:ext uri="{9D8B030D-6E8A-4147-A177-3AD203B41FA5}">
                      <a16:colId xmlns:a16="http://schemas.microsoft.com/office/drawing/2014/main" val="4259321175"/>
                    </a:ext>
                  </a:extLst>
                </a:gridCol>
              </a:tblGrid>
              <a:tr h="2469848">
                <a:tc>
                  <a:txBody>
                    <a:bodyPr/>
                    <a:lstStyle/>
                    <a:p>
                      <a:r>
                        <a:rPr lang="en-US" altLang="zh-HK" dirty="0" err="1">
                          <a:solidFill>
                            <a:srgbClr val="000000"/>
                          </a:solidFill>
                        </a:rPr>
                        <a:t>OXApp</a:t>
                      </a:r>
                      <a:r>
                        <a:rPr lang="en-US" altLang="zh-HK" dirty="0">
                          <a:solidFill>
                            <a:srgbClr val="000000"/>
                          </a:solidFill>
                        </a:rPr>
                        <a:t> Class = </a:t>
                      </a:r>
                    </a:p>
                    <a:p>
                      <a:r>
                        <a:rPr lang="en-US" altLang="zh-HK" dirty="0">
                          <a:solidFill>
                            <a:srgbClr val="000000"/>
                          </a:solidFill>
                        </a:rPr>
                        <a:t>It is the main application controller. It contains all other frames. It is responsible for creating the frames and lay outing them.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frames it creates are: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- 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SettingPage</a:t>
                      </a:r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-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GameOverPage</a:t>
                      </a:r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-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PlayerOneLogin</a:t>
                      </a:r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-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PlayerTwoLogin</a:t>
                      </a:r>
                      <a:endParaRPr lang="en-US" altLang="zh-HK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- 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PlayerVsComputerPage</a:t>
                      </a:r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-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PlayerVsPlayerPage</a:t>
                      </a:r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-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RankingPage</a:t>
                      </a:r>
                      <a:endParaRPr lang="en-US" altLang="zh-HK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- </a:t>
                      </a:r>
                      <a:r>
                        <a:rPr lang="en-US" altLang="zh-HK" sz="1800" b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StartPage</a:t>
                      </a:r>
                      <a:endParaRPr lang="en-US" altLang="zh-HK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also creates the game engine objects and stores them in the instance variables.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748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14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0345C08-D7E9-5FF4-3CED-9AD416C92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87"/>
            <a:ext cx="8219986" cy="6858000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7500A21F-FF13-462C-94D5-B87008368F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461793"/>
              </p:ext>
            </p:extLst>
          </p:nvPr>
        </p:nvGraphicFramePr>
        <p:xfrm>
          <a:off x="6248400" y="-10887"/>
          <a:ext cx="5943600" cy="6844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1445389212"/>
                    </a:ext>
                  </a:extLst>
                </a:gridCol>
              </a:tblGrid>
              <a:tr h="5192487">
                <a:tc>
                  <a:txBody>
                    <a:bodyPr/>
                    <a:lstStyle/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Initializes an empty dictionary to store frames instance</a:t>
                      </a:r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Iterates over a tuple of frame classes (Colored in Green)</a:t>
                      </a:r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Take the class name of the current frame as string</a:t>
                      </a:r>
                    </a:p>
                    <a:p>
                      <a:r>
                        <a:rPr lang="en-US" altLang="zh-HK" sz="1500" dirty="0"/>
                        <a:t>Create an instance of the current frame class</a:t>
                      </a:r>
                    </a:p>
                    <a:p>
                      <a:r>
                        <a:rPr lang="en-US" altLang="zh-HK" sz="1500" dirty="0"/>
                        <a:t>Store the frame instance in </a:t>
                      </a:r>
                      <a:r>
                        <a:rPr lang="en-US" altLang="zh-HK" sz="1500" dirty="0" err="1">
                          <a:solidFill>
                            <a:srgbClr val="00B0F0"/>
                          </a:solidFill>
                        </a:rPr>
                        <a:t>self.frame</a:t>
                      </a:r>
                      <a:r>
                        <a:rPr lang="en-US" altLang="zh-HK" sz="150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US" altLang="zh-HK" sz="1500" dirty="0"/>
                        <a:t>dictionary</a:t>
                      </a:r>
                    </a:p>
                    <a:p>
                      <a:endParaRPr lang="en-US" altLang="zh-HK" sz="1800" dirty="0"/>
                    </a:p>
                    <a:p>
                      <a:r>
                        <a:rPr lang="en-US" altLang="zh-HK" sz="1500" dirty="0"/>
                        <a:t>Position the frame with the container</a:t>
                      </a:r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Display the </a:t>
                      </a:r>
                      <a:r>
                        <a:rPr lang="en-US" altLang="zh-HK" sz="150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endParaRPr lang="en-US" altLang="zh-HK" sz="15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2524"/>
                  </a:ext>
                </a:extLst>
              </a:tr>
              <a:tr h="1652337">
                <a:tc>
                  <a:txBody>
                    <a:bodyPr/>
                    <a:lstStyle/>
                    <a:p>
                      <a:endParaRPr lang="en-US" altLang="zh-HK" sz="2600" dirty="0"/>
                    </a:p>
                    <a:p>
                      <a:r>
                        <a:rPr lang="en-US" altLang="zh-HK" sz="1500" dirty="0"/>
                        <a:t>Show a frame for the given page name</a:t>
                      </a:r>
                    </a:p>
                    <a:p>
                      <a:r>
                        <a:rPr lang="en-US" altLang="zh-HK" sz="1500" dirty="0"/>
                        <a:t>Put the frame on the top of the stack</a:t>
                      </a:r>
                    </a:p>
                    <a:p>
                      <a:r>
                        <a:rPr lang="en-US" altLang="zh-HK" sz="1500" dirty="0"/>
                        <a:t>Allows the frame to make actions</a:t>
                      </a:r>
                    </a:p>
                    <a:p>
                      <a:endParaRPr lang="zh-HK" altLang="en-US" sz="15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158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812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9BD0CC8-5936-88A2-7589-5F0478FAC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890" cy="6858000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43506733-4857-3BFC-5F9E-B7F126CB2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392564"/>
              </p:ext>
            </p:extLst>
          </p:nvPr>
        </p:nvGraphicFramePr>
        <p:xfrm>
          <a:off x="6432884" y="16042"/>
          <a:ext cx="5759116" cy="68499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9116">
                  <a:extLst>
                    <a:ext uri="{9D8B030D-6E8A-4147-A177-3AD203B41FA5}">
                      <a16:colId xmlns:a16="http://schemas.microsoft.com/office/drawing/2014/main" val="925385142"/>
                    </a:ext>
                  </a:extLst>
                </a:gridCol>
              </a:tblGrid>
              <a:tr h="1592933">
                <a:tc>
                  <a:txBody>
                    <a:bodyPr/>
                    <a:lstStyle/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Act as a container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Set the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game_mode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/>
                        <a:t>to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pvc</a:t>
                      </a:r>
                      <a:endParaRPr lang="en-US" altLang="zh-HK" sz="152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20" dirty="0">
                          <a:solidFill>
                            <a:schemeClr val="tx1"/>
                          </a:solidFill>
                        </a:rPr>
                        <a:t>Navigates to the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PlayerOneLogin</a:t>
                      </a:r>
                      <a:r>
                        <a:rPr lang="en-US" altLang="zh-HK" sz="1520" dirty="0">
                          <a:solidFill>
                            <a:schemeClr val="tx1"/>
                          </a:solidFill>
                        </a:rPr>
                        <a:t> frame</a:t>
                      </a:r>
                      <a:endParaRPr lang="zh-HK" altLang="en-US" sz="152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230862"/>
                  </a:ext>
                </a:extLst>
              </a:tr>
              <a:tr h="1208315">
                <a:tc>
                  <a:txBody>
                    <a:bodyPr/>
                    <a:lstStyle/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Set the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game_mode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/>
                        <a:t>to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pvp</a:t>
                      </a:r>
                      <a:endParaRPr lang="en-US" altLang="zh-HK" sz="152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20" dirty="0">
                          <a:solidFill>
                            <a:schemeClr val="tx1"/>
                          </a:solidFill>
                        </a:rPr>
                        <a:t>Navigates to the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PlayerOneLogin</a:t>
                      </a:r>
                      <a:r>
                        <a:rPr lang="en-US" altLang="zh-HK" sz="1520" dirty="0">
                          <a:solidFill>
                            <a:schemeClr val="tx1"/>
                          </a:solidFill>
                        </a:rPr>
                        <a:t> frame</a:t>
                      </a:r>
                      <a:endParaRPr lang="zh-HK" altLang="en-US" sz="152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674232"/>
                  </a:ext>
                </a:extLst>
              </a:tr>
              <a:tr h="718457">
                <a:tc>
                  <a:txBody>
                    <a:bodyPr/>
                    <a:lstStyle/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Navigates to the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SettingPage</a:t>
                      </a:r>
                      <a:r>
                        <a:rPr lang="en-US" altLang="zh-HK" sz="152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HK" sz="1520" dirty="0">
                          <a:solidFill>
                            <a:schemeClr val="tx1"/>
                          </a:solidFill>
                        </a:rPr>
                        <a:t>frame for changing passwords</a:t>
                      </a:r>
                      <a:endParaRPr lang="zh-HK" altLang="en-US" sz="152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857792"/>
                  </a:ext>
                </a:extLst>
              </a:tr>
              <a:tr h="3330274">
                <a:tc>
                  <a:txBody>
                    <a:bodyPr/>
                    <a:lstStyle/>
                    <a:p>
                      <a:r>
                        <a:rPr lang="en-US" altLang="zh-HK" sz="1520" dirty="0"/>
                        <a:t>Initialize the</a:t>
                      </a:r>
                      <a:r>
                        <a:rPr lang="en-US" altLang="zh-HK" sz="152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r>
                        <a:rPr lang="en-US" altLang="zh-HK" sz="152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HK" sz="1520" dirty="0"/>
                        <a:t>frame and its widgets</a:t>
                      </a:r>
                    </a:p>
                    <a:p>
                      <a:r>
                        <a:rPr lang="en-US" altLang="zh-HK" sz="1520" dirty="0"/>
                        <a:t>Call </a:t>
                      </a:r>
                      <a:r>
                        <a:rPr lang="en-US" altLang="zh-HK" sz="1520" dirty="0" err="1">
                          <a:solidFill>
                            <a:srgbClr val="00FF00"/>
                          </a:solidFill>
                        </a:rPr>
                        <a:t>tk.Frame</a:t>
                      </a:r>
                      <a:r>
                        <a:rPr lang="en-US" altLang="zh-HK" sz="1520" dirty="0">
                          <a:solidFill>
                            <a:srgbClr val="00FF00"/>
                          </a:solidFill>
                        </a:rPr>
                        <a:t> </a:t>
                      </a:r>
                    </a:p>
                    <a:p>
                      <a:r>
                        <a:rPr lang="en-US" altLang="zh-HK" sz="1520" dirty="0"/>
                        <a:t>Stores a reference to the controller for navigation</a:t>
                      </a:r>
                    </a:p>
                    <a:p>
                      <a:r>
                        <a:rPr lang="en-US" altLang="zh-HK" sz="1520" dirty="0"/>
                        <a:t>Create a label widget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Place the string in the middle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Display this subtitle</a:t>
                      </a:r>
                    </a:p>
                    <a:p>
                      <a:endParaRPr lang="zh-HK" altLang="en-US" sz="152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730044"/>
                  </a:ext>
                </a:extLst>
              </a:tr>
            </a:tbl>
          </a:graphicData>
        </a:graphic>
      </p:graphicFrame>
      <p:pic>
        <p:nvPicPr>
          <p:cNvPr id="11" name="圖片 10">
            <a:extLst>
              <a:ext uri="{FF2B5EF4-FFF2-40B4-BE49-F238E27FC236}">
                <a16:creationId xmlns:a16="http://schemas.microsoft.com/office/drawing/2014/main" id="{FB10F016-BDD4-7605-B8F0-AE728557C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441" y="5524494"/>
            <a:ext cx="3071137" cy="21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0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70E9A87-6E41-6ACE-A834-BB6FDF99D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11329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DF9C416-DF72-21EA-2549-0C598B3812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489139"/>
              </p:ext>
            </p:extLst>
          </p:nvPr>
        </p:nvGraphicFramePr>
        <p:xfrm>
          <a:off x="7068457" y="16042"/>
          <a:ext cx="5123543" cy="6841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3543">
                  <a:extLst>
                    <a:ext uri="{9D8B030D-6E8A-4147-A177-3AD203B41FA5}">
                      <a16:colId xmlns:a16="http://schemas.microsoft.com/office/drawing/2014/main" val="2682023125"/>
                    </a:ext>
                  </a:extLst>
                </a:gridCol>
              </a:tblGrid>
              <a:tr h="2542674">
                <a:tc>
                  <a:txBody>
                    <a:bodyPr/>
                    <a:lstStyle/>
                    <a:p>
                      <a:endParaRPr lang="en-US" altLang="zh-HK" sz="1510" dirty="0"/>
                    </a:p>
                    <a:p>
                      <a:endParaRPr lang="en-US" altLang="zh-HK" sz="1800" dirty="0"/>
                    </a:p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r>
                        <a:rPr lang="en-US" altLang="zh-HK" sz="1510" dirty="0"/>
                        <a:t>Create a button for selecting Player vs Computer mode</a:t>
                      </a:r>
                      <a:endParaRPr lang="zh-HK" altLang="en-US" sz="151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58881"/>
                  </a:ext>
                </a:extLst>
              </a:tr>
              <a:tr h="1957136">
                <a:tc>
                  <a:txBody>
                    <a:bodyPr/>
                    <a:lstStyle/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r>
                        <a:rPr lang="en-US" altLang="zh-HK" sz="1510" dirty="0"/>
                        <a:t>Create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a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button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for selecting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Player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vs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Player</a:t>
                      </a:r>
                      <a:r>
                        <a:rPr lang="zh-HK" altLang="en-US" sz="1510" dirty="0"/>
                        <a:t> </a:t>
                      </a:r>
                      <a:r>
                        <a:rPr lang="en-US" altLang="zh-HK" sz="1510" dirty="0"/>
                        <a:t>mode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030668"/>
                  </a:ext>
                </a:extLst>
              </a:tr>
              <a:tr h="2342148">
                <a:tc>
                  <a:txBody>
                    <a:bodyPr/>
                    <a:lstStyle/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endParaRPr lang="en-US" altLang="zh-HK" sz="1510" dirty="0"/>
                    </a:p>
                    <a:p>
                      <a:r>
                        <a:rPr lang="en-US" altLang="zh-HK" sz="1510" dirty="0"/>
                        <a:t>Create a button for navigating to the setting page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32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060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EA0C2A2-58FB-EE53-7F61-DCE0FDD23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3570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1EDE28C-FF93-44E2-D31A-88BAB5D15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10084"/>
              </p:ext>
            </p:extLst>
          </p:nvPr>
        </p:nvGraphicFramePr>
        <p:xfrm>
          <a:off x="0" y="5344886"/>
          <a:ext cx="7042484" cy="1513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2484">
                  <a:extLst>
                    <a:ext uri="{9D8B030D-6E8A-4147-A177-3AD203B41FA5}">
                      <a16:colId xmlns:a16="http://schemas.microsoft.com/office/drawing/2014/main" val="1910077259"/>
                    </a:ext>
                  </a:extLst>
                </a:gridCol>
              </a:tblGrid>
              <a:tr h="1513113">
                <a:tc>
                  <a:txBody>
                    <a:bodyPr/>
                    <a:lstStyle/>
                    <a:p>
                      <a:r>
                        <a:rPr lang="en-US" altLang="zh-HK" dirty="0" err="1">
                          <a:solidFill>
                            <a:srgbClr val="FFD700"/>
                          </a:solidFill>
                        </a:rPr>
                        <a:t>Inc_win_match</a:t>
                      </a:r>
                      <a:r>
                        <a:rPr lang="en-US" altLang="zh-HK" dirty="0">
                          <a:solidFill>
                            <a:srgbClr val="FFD700"/>
                          </a:solidFill>
                        </a:rPr>
                        <a:t> = </a:t>
                      </a:r>
                      <a:endParaRPr lang="zh-HK" altLang="en-US" dirty="0">
                        <a:solidFill>
                          <a:srgbClr val="FFD7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950403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1262670-EEA7-6AC8-E400-B653A19EC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768559"/>
              </p:ext>
            </p:extLst>
          </p:nvPr>
        </p:nvGraphicFramePr>
        <p:xfrm>
          <a:off x="7042484" y="0"/>
          <a:ext cx="5149515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9515">
                  <a:extLst>
                    <a:ext uri="{9D8B030D-6E8A-4147-A177-3AD203B41FA5}">
                      <a16:colId xmlns:a16="http://schemas.microsoft.com/office/drawing/2014/main" val="824711971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en-US" altLang="zh-HK" sz="1510" dirty="0"/>
                    </a:p>
                    <a:p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Define the class </a:t>
                      </a:r>
                    </a:p>
                    <a:p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The function handle the click event on this frame</a:t>
                      </a: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over(count=9),</a:t>
                      </a:r>
                      <a:r>
                        <a:rPr lang="zh-HK" altLang="en-US" sz="151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check there is a winner or tie and updating the statistic.</a:t>
                      </a:r>
                    </a:p>
                    <a:p>
                      <a:endParaRPr lang="en-US" altLang="zh-HK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refer to the </a:t>
                      </a:r>
                      <a:r>
                        <a:rPr lang="en-US" altLang="zh-HK" sz="1510" dirty="0" err="1">
                          <a:solidFill>
                            <a:srgbClr val="FF0000"/>
                          </a:solidFill>
                        </a:rPr>
                        <a:t>GameOverPage</a:t>
                      </a:r>
                      <a:endParaRPr lang="en-US" altLang="zh-HK" sz="151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10" dirty="0">
                          <a:solidFill>
                            <a:schemeClr val="tx1"/>
                          </a:solidFill>
                        </a:rPr>
                        <a:t>Reset the game for new round</a:t>
                      </a:r>
                    </a:p>
                    <a:p>
                      <a:endParaRPr lang="en-US" altLang="zh-HK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ensures that players can only make a move when it’s their turn</a:t>
                      </a:r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76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30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65694F7-A72D-72C2-F044-366080E3A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61386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96986F8-029A-57F8-1FAD-0E58F970D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761703"/>
              </p:ext>
            </p:extLst>
          </p:nvPr>
        </p:nvGraphicFramePr>
        <p:xfrm>
          <a:off x="7074568" y="0"/>
          <a:ext cx="5117432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7432">
                  <a:extLst>
                    <a:ext uri="{9D8B030D-6E8A-4147-A177-3AD203B41FA5}">
                      <a16:colId xmlns:a16="http://schemas.microsoft.com/office/drawing/2014/main" val="2318461537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converts the mouse click coordinates into coordinates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ensures that the calculated mx and my values are within the bounds of the 3x3 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checks if the cell the player clicked on is empty and updates the game </a:t>
                      </a:r>
                      <a:r>
                        <a:rPr lang="en-US" altLang="zh-HK" sz="1600" dirty="0" err="1">
                          <a:solidFill>
                            <a:schemeClr val="tx1"/>
                          </a:solidFill>
                        </a:rPr>
                        <a:t>boardnto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reflect the current player's move</a:t>
                      </a: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Check winner or the board is full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If no winner and board is not full, switch the turn of two players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These two lines refresh the game board and display the result after each move and update the canvas to show the latest game state</a:t>
                      </a:r>
                    </a:p>
                    <a:p>
                      <a:r>
                        <a:rPr lang="en-US" altLang="zh-HK" sz="1600" dirty="0" err="1">
                          <a:solidFill>
                            <a:srgbClr val="FFD700"/>
                          </a:solidFill>
                        </a:rPr>
                        <a:t>display_win</a:t>
                      </a:r>
                      <a:r>
                        <a:rPr lang="en-US" altLang="zh-HK" sz="1600" dirty="0">
                          <a:solidFill>
                            <a:srgbClr val="FFD700"/>
                          </a:solidFill>
                        </a:rPr>
                        <a:t>() </a:t>
                      </a:r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shows the result of the game </a:t>
                      </a:r>
                      <a:endParaRPr lang="zh-HK" alt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97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180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479E6AD-23F8-D8FE-3854-5B4CC4747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56203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7D66FD8-14E7-8887-BD9D-0F4781DBE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866993"/>
              </p:ext>
            </p:extLst>
          </p:nvPr>
        </p:nvGraphicFramePr>
        <p:xfrm>
          <a:off x="0" y="2548466"/>
          <a:ext cx="7539789" cy="4309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9789">
                  <a:extLst>
                    <a:ext uri="{9D8B030D-6E8A-4147-A177-3AD203B41FA5}">
                      <a16:colId xmlns:a16="http://schemas.microsoft.com/office/drawing/2014/main" val="52773799"/>
                    </a:ext>
                  </a:extLst>
                </a:gridCol>
              </a:tblGrid>
              <a:tr h="430953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625032"/>
                  </a:ext>
                </a:extLst>
              </a:tr>
            </a:tbl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88A30B4-C0F2-9495-6314-2AD8F3E72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73154"/>
              </p:ext>
            </p:extLst>
          </p:nvPr>
        </p:nvGraphicFramePr>
        <p:xfrm>
          <a:off x="7539789" y="0"/>
          <a:ext cx="4652211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2211">
                  <a:extLst>
                    <a:ext uri="{9D8B030D-6E8A-4147-A177-3AD203B41FA5}">
                      <a16:colId xmlns:a16="http://schemas.microsoft.com/office/drawing/2014/main" val="108843094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2800" dirty="0"/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Initialize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the frame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Store the </a:t>
                      </a:r>
                      <a:r>
                        <a:rPr lang="en-US" altLang="zh-HK" sz="1600" dirty="0" err="1">
                          <a:solidFill>
                            <a:schemeClr val="tx1"/>
                          </a:solidFill>
                        </a:rPr>
                        <a:t>controleer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into an instance variable for direct interaction within other pages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Create the canvas</a:t>
                      </a:r>
                    </a:p>
                    <a:p>
                      <a:r>
                        <a:rPr lang="en-US" altLang="zh-HK" sz="1600" dirty="0">
                          <a:solidFill>
                            <a:srgbClr val="FFC000"/>
                          </a:solidFill>
                        </a:rPr>
                        <a:t>Bind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en-US" altLang="zh-HK" sz="1600" dirty="0" err="1">
                          <a:solidFill>
                            <a:srgbClr val="FF0000"/>
                          </a:solidFill>
                        </a:rPr>
                        <a:t>butten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 err="1">
                          <a:solidFill>
                            <a:schemeClr val="tx1"/>
                          </a:solidFill>
                        </a:rPr>
                        <a:t>evnt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to the </a:t>
                      </a:r>
                      <a:r>
                        <a:rPr lang="en-US" altLang="zh-HK" sz="1600" dirty="0">
                          <a:solidFill>
                            <a:srgbClr val="FFC000"/>
                          </a:solidFill>
                        </a:rPr>
                        <a:t>click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method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Maintain the position of the frame to the top left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71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9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96AA803-5DEB-99EA-0FFD-5D0D57BCF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5505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518169F-A7FB-A9DE-FBBD-DB332FCCA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557552"/>
              </p:ext>
            </p:extLst>
          </p:nvPr>
        </p:nvGraphicFramePr>
        <p:xfrm>
          <a:off x="0" y="4910666"/>
          <a:ext cx="7058526" cy="1947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8526">
                  <a:extLst>
                    <a:ext uri="{9D8B030D-6E8A-4147-A177-3AD203B41FA5}">
                      <a16:colId xmlns:a16="http://schemas.microsoft.com/office/drawing/2014/main" val="333827726"/>
                    </a:ext>
                  </a:extLst>
                </a:gridCol>
              </a:tblGrid>
              <a:tr h="1947334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e: contain the coordinate when the mouse is clicked(</a:t>
                      </a:r>
                      <a:r>
                        <a:rPr lang="en-US" altLang="zh-HK" dirty="0" err="1">
                          <a:solidFill>
                            <a:schemeClr val="tx1"/>
                          </a:solidFill>
                        </a:rPr>
                        <a:t>e.x</a:t>
                      </a:r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US" altLang="zh-HK" dirty="0" err="1">
                          <a:solidFill>
                            <a:schemeClr val="tx1"/>
                          </a:solidFill>
                        </a:rPr>
                        <a:t>e.y</a:t>
                      </a:r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HK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693476"/>
                  </a:ext>
                </a:extLst>
              </a:tr>
            </a:tbl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A421DF8-EF8C-9FA2-5F6A-018954A13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39952"/>
              </p:ext>
            </p:extLst>
          </p:nvPr>
        </p:nvGraphicFramePr>
        <p:xfrm>
          <a:off x="7058526" y="0"/>
          <a:ext cx="5133474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3474">
                  <a:extLst>
                    <a:ext uri="{9D8B030D-6E8A-4147-A177-3AD203B41FA5}">
                      <a16:colId xmlns:a16="http://schemas.microsoft.com/office/drawing/2014/main" val="1384666533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500" dirty="0"/>
                    </a:p>
                    <a:p>
                      <a:endParaRPr lang="en-US" altLang="zh-HK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class represents the frame of player vs computer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function operate when mouse is clicked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over(count=9),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check there is a winner or tie and updating the statistic.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refer to the </a:t>
                      </a:r>
                      <a:r>
                        <a:rPr lang="en-US" altLang="zh-HK" sz="1600" dirty="0" err="1">
                          <a:solidFill>
                            <a:srgbClr val="FF0000"/>
                          </a:solidFill>
                        </a:rPr>
                        <a:t>GameOverPage</a:t>
                      </a:r>
                      <a:endParaRPr lang="en-US" altLang="zh-HK" sz="16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Reset the game for new round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ensures that players can only make a move when it’s their turn</a:t>
                      </a:r>
                      <a:endParaRPr lang="en-US" altLang="zh-HK" sz="151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243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014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0DB0AD7-C1ED-022D-28B3-F2316FD0F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9176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0CF85CE-EB6D-16AC-6903-69BBE8FB0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19492"/>
              </p:ext>
            </p:extLst>
          </p:nvPr>
        </p:nvGraphicFramePr>
        <p:xfrm>
          <a:off x="6497052" y="0"/>
          <a:ext cx="569494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4948">
                  <a:extLst>
                    <a:ext uri="{9D8B030D-6E8A-4147-A177-3AD203B41FA5}">
                      <a16:colId xmlns:a16="http://schemas.microsoft.com/office/drawing/2014/main" val="1754951969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endParaRPr lang="en-US" altLang="zh-HK" sz="1600" dirty="0"/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converts the mouse click coordinates into coordinates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ensures that the calculated mx and my values are within the bounds of the 3x3 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checks if the cell is empty. If yes, record the player’s move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Computer wait for 0.5s before placing to prevent error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If no winner and board is not full, computer will take the next step</a:t>
                      </a: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These two lines refresh the game board and display the result after each move and update the canvas to show the latest game state</a:t>
                      </a:r>
                    </a:p>
                    <a:p>
                      <a:r>
                        <a:rPr lang="en-US" altLang="zh-HK" sz="1600" dirty="0" err="1">
                          <a:solidFill>
                            <a:srgbClr val="FFD700"/>
                          </a:solidFill>
                        </a:rPr>
                        <a:t>display_win</a:t>
                      </a:r>
                      <a:r>
                        <a:rPr lang="en-US" altLang="zh-HK" sz="1600" dirty="0">
                          <a:solidFill>
                            <a:srgbClr val="FFD700"/>
                          </a:solidFill>
                        </a:rPr>
                        <a:t>() </a:t>
                      </a:r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shows the result of the game </a:t>
                      </a:r>
                      <a:endParaRPr lang="zh-HK" altLang="en-US" sz="1600" dirty="0">
                        <a:solidFill>
                          <a:srgbClr val="000000"/>
                        </a:solidFill>
                      </a:endParaRPr>
                    </a:p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87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252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D83EBA5-8227-13D5-5E4F-7369B56F9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46087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7122A07-68DE-6A49-3463-DB8B9F110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02285"/>
              </p:ext>
            </p:extLst>
          </p:nvPr>
        </p:nvGraphicFramePr>
        <p:xfrm>
          <a:off x="0" y="3058160"/>
          <a:ext cx="8101263" cy="37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1263">
                  <a:extLst>
                    <a:ext uri="{9D8B030D-6E8A-4147-A177-3AD203B41FA5}">
                      <a16:colId xmlns:a16="http://schemas.microsoft.com/office/drawing/2014/main" val="2890462382"/>
                    </a:ext>
                  </a:extLst>
                </a:gridCol>
              </a:tblGrid>
              <a:tr h="379984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295740"/>
                  </a:ext>
                </a:extLst>
              </a:tr>
            </a:tbl>
          </a:graphicData>
        </a:graphic>
      </p:graphicFrame>
      <p:pic>
        <p:nvPicPr>
          <p:cNvPr id="5" name="圖片 4">
            <a:extLst>
              <a:ext uri="{FF2B5EF4-FFF2-40B4-BE49-F238E27FC236}">
                <a16:creationId xmlns:a16="http://schemas.microsoft.com/office/drawing/2014/main" id="{EA19D188-34A6-DCFF-7177-BEA92CE81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913" y="200000"/>
            <a:ext cx="5272079" cy="148344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6CDB522-9884-6E30-3121-917DF4FE0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55043"/>
              </p:ext>
            </p:extLst>
          </p:nvPr>
        </p:nvGraphicFramePr>
        <p:xfrm>
          <a:off x="8101262" y="0"/>
          <a:ext cx="409073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0738">
                  <a:extLst>
                    <a:ext uri="{9D8B030D-6E8A-4147-A177-3AD203B41FA5}">
                      <a16:colId xmlns:a16="http://schemas.microsoft.com/office/drawing/2014/main" val="611553882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1600" dirty="0"/>
                    </a:p>
                    <a:p>
                      <a:endParaRPr lang="en-US" altLang="zh-HK" sz="1600" dirty="0"/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Initialize the frame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Store the </a:t>
                      </a:r>
                      <a:r>
                        <a:rPr lang="en-US" altLang="zh-HK" sz="1600" dirty="0" err="1">
                          <a:solidFill>
                            <a:schemeClr val="tx1"/>
                          </a:solidFill>
                        </a:rPr>
                        <a:t>controleer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into an instance</a:t>
                      </a: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A temporary line for debugging and check which page</a:t>
                      </a:r>
                    </a:p>
                    <a:p>
                      <a:endParaRPr lang="en-US" altLang="zh-HK" sz="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Create the canvas</a:t>
                      </a:r>
                    </a:p>
                    <a:p>
                      <a:r>
                        <a:rPr lang="en-US" altLang="zh-HK" sz="1600" dirty="0">
                          <a:solidFill>
                            <a:srgbClr val="FFC000"/>
                          </a:solidFill>
                        </a:rPr>
                        <a:t>Bind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en-US" altLang="zh-HK" sz="1600" dirty="0" err="1">
                          <a:solidFill>
                            <a:srgbClr val="FF0000"/>
                          </a:solidFill>
                        </a:rPr>
                        <a:t>butten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 err="1">
                          <a:solidFill>
                            <a:schemeClr val="tx1"/>
                          </a:solidFill>
                        </a:rPr>
                        <a:t>evnt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to the </a:t>
                      </a:r>
                      <a:r>
                        <a:rPr lang="en-US" altLang="zh-HK" sz="1600" dirty="0">
                          <a:solidFill>
                            <a:srgbClr val="FFC000"/>
                          </a:solidFill>
                        </a:rPr>
                        <a:t>click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 method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Maintain the position of the frame to the top left</a:t>
                      </a:r>
                    </a:p>
                    <a:p>
                      <a:endParaRPr lang="zh-HK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634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210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8C129A17-E7BA-04EE-6CD5-FB615A4AF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8381999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0B74A16-84D2-C64B-2787-5D1231F0B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825321"/>
              </p:ext>
            </p:extLst>
          </p:nvPr>
        </p:nvGraphicFramePr>
        <p:xfrm>
          <a:off x="0" y="3817088"/>
          <a:ext cx="6219138" cy="3040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9138">
                  <a:extLst>
                    <a:ext uri="{9D8B030D-6E8A-4147-A177-3AD203B41FA5}">
                      <a16:colId xmlns:a16="http://schemas.microsoft.com/office/drawing/2014/main" val="4140956650"/>
                    </a:ext>
                  </a:extLst>
                </a:gridCol>
              </a:tblGrid>
              <a:tr h="3040913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66819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3A98CB8-BB46-2461-3D94-C7FD91E34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999335"/>
              </p:ext>
            </p:extLst>
          </p:nvPr>
        </p:nvGraphicFramePr>
        <p:xfrm>
          <a:off x="5518298" y="0"/>
          <a:ext cx="672883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8830">
                  <a:extLst>
                    <a:ext uri="{9D8B030D-6E8A-4147-A177-3AD203B41FA5}">
                      <a16:colId xmlns:a16="http://schemas.microsoft.com/office/drawing/2014/main" val="4058798521"/>
                    </a:ext>
                  </a:extLst>
                </a:gridCol>
              </a:tblGrid>
              <a:tr h="1658679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endParaRPr lang="en-US" altLang="zh-HK" sz="1200" dirty="0"/>
                    </a:p>
                    <a:p>
                      <a:r>
                        <a:rPr lang="en-US" altLang="zh-HK" sz="1520" dirty="0"/>
                        <a:t>Define the </a:t>
                      </a:r>
                      <a:r>
                        <a:rPr lang="en-US" altLang="zh-HK" sz="1520" dirty="0" err="1"/>
                        <a:t>RangingPage</a:t>
                      </a:r>
                      <a:r>
                        <a:rPr lang="en-US" altLang="zh-HK" sz="1520" dirty="0"/>
                        <a:t> class</a:t>
                      </a:r>
                    </a:p>
                    <a:p>
                      <a:r>
                        <a:rPr lang="en-US" altLang="zh-HK" sz="1520" dirty="0"/>
                        <a:t>Purpose is clear all widgets in the current frame</a:t>
                      </a:r>
                    </a:p>
                    <a:p>
                      <a:r>
                        <a:rPr lang="en-US" altLang="zh-HK" sz="1520" dirty="0"/>
                        <a:t>Return all the widgets current inside the frame</a:t>
                      </a:r>
                    </a:p>
                    <a:p>
                      <a:r>
                        <a:rPr lang="en-US" altLang="zh-HK" sz="1520" dirty="0"/>
                        <a:t>And remove all frame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734405"/>
                  </a:ext>
                </a:extLst>
              </a:tr>
              <a:tr h="5199321">
                <a:tc>
                  <a:txBody>
                    <a:bodyPr/>
                    <a:lstStyle/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To clear the widgets inside the frame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800" dirty="0"/>
                    </a:p>
                    <a:p>
                      <a:r>
                        <a:rPr lang="en-US" altLang="zh-HK" sz="1520" dirty="0"/>
                        <a:t>             To add a string at the top of the page 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700" dirty="0"/>
                    </a:p>
                    <a:p>
                      <a:r>
                        <a:rPr lang="en-US" altLang="zh-HK" sz="1520" dirty="0"/>
                        <a:t>Ensure the string is place in the middle on the top</a:t>
                      </a:r>
                      <a:endParaRPr lang="zh-HK" altLang="en-US" sz="152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567450"/>
                  </a:ext>
                </a:extLst>
              </a:tr>
            </a:tbl>
          </a:graphicData>
        </a:graphic>
      </p:graphicFrame>
      <p:sp>
        <p:nvSpPr>
          <p:cNvPr id="9" name="右大括弧 8">
            <a:extLst>
              <a:ext uri="{FF2B5EF4-FFF2-40B4-BE49-F238E27FC236}">
                <a16:creationId xmlns:a16="http://schemas.microsoft.com/office/drawing/2014/main" id="{AC961395-6DD4-8ACC-FEF5-F0C6A5A5FEE6}"/>
              </a:ext>
            </a:extLst>
          </p:cNvPr>
          <p:cNvSpPr/>
          <p:nvPr/>
        </p:nvSpPr>
        <p:spPr>
          <a:xfrm>
            <a:off x="5575005" y="2211573"/>
            <a:ext cx="520995" cy="112705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907899D-B421-AF43-DA25-76B21191B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79" y="4164955"/>
            <a:ext cx="4002977" cy="2345178"/>
          </a:xfrm>
          <a:prstGeom prst="rect">
            <a:avLst/>
          </a:prstGeom>
        </p:spPr>
      </p:pic>
      <p:sp>
        <p:nvSpPr>
          <p:cNvPr id="12" name="箭號: 向下 11">
            <a:extLst>
              <a:ext uri="{FF2B5EF4-FFF2-40B4-BE49-F238E27FC236}">
                <a16:creationId xmlns:a16="http://schemas.microsoft.com/office/drawing/2014/main" id="{7C5BFF8B-738B-E808-093C-AFC1DAD78B89}"/>
              </a:ext>
            </a:extLst>
          </p:cNvPr>
          <p:cNvSpPr/>
          <p:nvPr/>
        </p:nvSpPr>
        <p:spPr>
          <a:xfrm>
            <a:off x="2332586" y="3920403"/>
            <a:ext cx="633761" cy="6622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5686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F8ACDDA-EE68-259E-C261-383314383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03481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AB11AF9-C72A-FEE8-0E3F-65116BCD6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12063"/>
              </p:ext>
            </p:extLst>
          </p:nvPr>
        </p:nvGraphicFramePr>
        <p:xfrm>
          <a:off x="7330191" y="0"/>
          <a:ext cx="486181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1810">
                  <a:extLst>
                    <a:ext uri="{9D8B030D-6E8A-4147-A177-3AD203B41FA5}">
                      <a16:colId xmlns:a16="http://schemas.microsoft.com/office/drawing/2014/main" val="1364395167"/>
                    </a:ext>
                  </a:extLst>
                </a:gridCol>
              </a:tblGrid>
              <a:tr h="4183380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r>
                        <a:rPr lang="en-US" altLang="zh-HK" sz="1600" dirty="0"/>
                        <a:t>Loops through the first 5 elements in </a:t>
                      </a:r>
                      <a:r>
                        <a:rPr lang="en-US" altLang="zh-HK" sz="16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ranking</a:t>
                      </a:r>
                    </a:p>
                    <a:p>
                      <a:endParaRPr lang="en-US" altLang="zh-HK" sz="19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en-US" altLang="zh-HK" sz="8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Creates a new label display results</a:t>
                      </a:r>
                    </a:p>
                    <a:p>
                      <a:endParaRPr lang="en-US" altLang="zh-HK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Confirm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label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zh-HK" alt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in the middle and 50 below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Add a button named</a:t>
                      </a:r>
                      <a:r>
                        <a:rPr lang="en-US" altLang="zh-HK" sz="1600" dirty="0">
                          <a:solidFill>
                            <a:srgbClr val="FF0000"/>
                          </a:solidFill>
                        </a:rPr>
                        <a:t> “Back To Start”</a:t>
                      </a:r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When click, back to </a:t>
                      </a:r>
                      <a:r>
                        <a:rPr lang="en-US" altLang="zh-HK" sz="1600" dirty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en-US" altLang="zh-HK" sz="160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r>
                        <a:rPr lang="en-US" altLang="zh-HK" sz="1600" dirty="0">
                          <a:solidFill>
                            <a:srgbClr val="FF0000"/>
                          </a:solidFill>
                        </a:rPr>
                        <a:t>”</a:t>
                      </a:r>
                    </a:p>
                    <a:p>
                      <a:endParaRPr lang="en-US" altLang="zh-HK" sz="1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6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chemeClr val="tx1"/>
                          </a:solidFill>
                        </a:rPr>
                        <a:t>The place of the button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487508"/>
                  </a:ext>
                </a:extLst>
              </a:tr>
              <a:tr h="2674620">
                <a:tc>
                  <a:txBody>
                    <a:bodyPr/>
                    <a:lstStyle/>
                    <a:p>
                      <a:r>
                        <a:rPr lang="en-US" altLang="zh-HK" sz="1600" dirty="0"/>
                        <a:t>Purpose is initializing the </a:t>
                      </a:r>
                      <a:r>
                        <a:rPr lang="en-US" altLang="zh-HK" sz="16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RankingPage</a:t>
                      </a:r>
                      <a:endParaRPr lang="en-US" altLang="zh-HK" sz="16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Initialize</a:t>
                      </a:r>
                      <a:r>
                        <a:rPr lang="en-US" altLang="zh-HK" sz="16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6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RankingPage</a:t>
                      </a:r>
                      <a:r>
                        <a:rPr lang="en-US" altLang="zh-HK" sz="16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as a child of </a:t>
                      </a:r>
                      <a:r>
                        <a:rPr lang="en-US" altLang="zh-HK" sz="16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parent</a:t>
                      </a:r>
                    </a:p>
                    <a:p>
                      <a:r>
                        <a:rPr lang="en-US" altLang="zh-HK" sz="1600" dirty="0">
                          <a:solidFill>
                            <a:srgbClr val="000000"/>
                          </a:solidFill>
                        </a:rPr>
                        <a:t>Stores the </a:t>
                      </a:r>
                      <a:r>
                        <a:rPr lang="en-US" altLang="zh-HK" sz="16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controller</a:t>
                      </a:r>
                    </a:p>
                    <a:p>
                      <a:endParaRPr lang="en-US" altLang="zh-HK" sz="12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en-US" altLang="zh-HK" dirty="0">
                          <a:solidFill>
                            <a:srgbClr val="000000"/>
                          </a:solidFill>
                        </a:rPr>
                        <a:t>Refresh the frame content</a:t>
                      </a:r>
                    </a:p>
                    <a:p>
                      <a:endParaRPr lang="zh-HK" altLang="en-US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929880"/>
                  </a:ext>
                </a:extLst>
              </a:tr>
            </a:tbl>
          </a:graphicData>
        </a:graphic>
      </p:graphicFrame>
      <p:sp>
        <p:nvSpPr>
          <p:cNvPr id="5" name="右大括弧 4">
            <a:extLst>
              <a:ext uri="{FF2B5EF4-FFF2-40B4-BE49-F238E27FC236}">
                <a16:creationId xmlns:a16="http://schemas.microsoft.com/office/drawing/2014/main" id="{4002867D-61E7-FC78-AB27-0DCA4EDEBD84}"/>
              </a:ext>
            </a:extLst>
          </p:cNvPr>
          <p:cNvSpPr/>
          <p:nvPr/>
        </p:nvSpPr>
        <p:spPr>
          <a:xfrm>
            <a:off x="7330191" y="809469"/>
            <a:ext cx="554636" cy="113925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D36B56E-BB0A-88B5-CEEF-A75A2D939E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47" t="33541" r="11792" b="-1710"/>
          <a:stretch/>
        </p:blipFill>
        <p:spPr>
          <a:xfrm>
            <a:off x="3850331" y="5576343"/>
            <a:ext cx="4513111" cy="113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53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C6DDD39-00BD-B6DF-65E8-B46BC5014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64976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643D949-015F-640A-385E-92152A001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963674"/>
              </p:ext>
            </p:extLst>
          </p:nvPr>
        </p:nvGraphicFramePr>
        <p:xfrm>
          <a:off x="7375161" y="0"/>
          <a:ext cx="481683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16839">
                  <a:extLst>
                    <a:ext uri="{9D8B030D-6E8A-4147-A177-3AD203B41FA5}">
                      <a16:colId xmlns:a16="http://schemas.microsoft.com/office/drawing/2014/main" val="1134876590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721946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747952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491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849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A3E2D80-9EC2-7845-CB58-E17FD82ED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18876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2A90356-5781-9CCA-22B8-1C8B3425F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47926"/>
              </p:ext>
            </p:extLst>
          </p:nvPr>
        </p:nvGraphicFramePr>
        <p:xfrm>
          <a:off x="0" y="4320116"/>
          <a:ext cx="8318876" cy="2537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8876">
                  <a:extLst>
                    <a:ext uri="{9D8B030D-6E8A-4147-A177-3AD203B41FA5}">
                      <a16:colId xmlns:a16="http://schemas.microsoft.com/office/drawing/2014/main" val="2641067111"/>
                    </a:ext>
                  </a:extLst>
                </a:gridCol>
              </a:tblGrid>
              <a:tr h="253788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111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425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988EEBC-9529-CCCF-81BA-CAF0EBF9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8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12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A368DEA-A44E-E811-ED77-A5ED41D36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"/>
            <a:ext cx="8202393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E454E20-06F9-D174-FB98-7A4907041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811471"/>
              </p:ext>
            </p:extLst>
          </p:nvPr>
        </p:nvGraphicFramePr>
        <p:xfrm>
          <a:off x="0" y="5143076"/>
          <a:ext cx="7749540" cy="1692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540">
                  <a:extLst>
                    <a:ext uri="{9D8B030D-6E8A-4147-A177-3AD203B41FA5}">
                      <a16:colId xmlns:a16="http://schemas.microsoft.com/office/drawing/2014/main" val="3904343926"/>
                    </a:ext>
                  </a:extLst>
                </a:gridCol>
              </a:tblGrid>
              <a:tr h="1692064"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311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59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DC4B08D-DB3E-FC5E-7DFB-A03BFB67F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246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82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54D26D6-C901-6FCC-5A53-1E7D6649B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29294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FCB2C11-B579-8F2C-707B-A2D165AC3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248735"/>
              </p:ext>
            </p:extLst>
          </p:nvPr>
        </p:nvGraphicFramePr>
        <p:xfrm>
          <a:off x="7495082" y="0"/>
          <a:ext cx="4696918" cy="6835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96918">
                  <a:extLst>
                    <a:ext uri="{9D8B030D-6E8A-4147-A177-3AD203B41FA5}">
                      <a16:colId xmlns:a16="http://schemas.microsoft.com/office/drawing/2014/main" val="3760119891"/>
                    </a:ext>
                  </a:extLst>
                </a:gridCol>
              </a:tblGrid>
              <a:tr h="1394085">
                <a:tc>
                  <a:txBody>
                    <a:bodyPr/>
                    <a:lstStyle/>
                    <a:p>
                      <a:endParaRPr lang="en-US" altLang="zh-HK" sz="1200" dirty="0"/>
                    </a:p>
                    <a:p>
                      <a:r>
                        <a:rPr lang="en-US" altLang="zh-HK" sz="1530" dirty="0"/>
                        <a:t>This frame will be display after the match</a:t>
                      </a:r>
                    </a:p>
                    <a:p>
                      <a:r>
                        <a:rPr lang="en-US" altLang="zh-HK" sz="1530" dirty="0"/>
                        <a:t>It will be triggered when the player clicks the button</a:t>
                      </a:r>
                    </a:p>
                    <a:p>
                      <a:endParaRPr lang="en-US" altLang="zh-HK" sz="1300" dirty="0"/>
                    </a:p>
                    <a:p>
                      <a:r>
                        <a:rPr lang="en-US" altLang="zh-HK" sz="1530" dirty="0"/>
                        <a:t>Copy the ranking data into ranking</a:t>
                      </a:r>
                    </a:p>
                    <a:p>
                      <a:r>
                        <a:rPr lang="en-US" altLang="zh-HK" sz="1600" dirty="0"/>
                        <a:t>Allow user to view the ranking after the match</a:t>
                      </a:r>
                      <a:endParaRPr lang="zh-HK" alt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084294"/>
                  </a:ext>
                </a:extLst>
              </a:tr>
              <a:tr h="5404729">
                <a:tc>
                  <a:txBody>
                    <a:bodyPr/>
                    <a:lstStyle/>
                    <a:p>
                      <a:r>
                        <a:rPr lang="en-US" altLang="zh-HK" sz="1530" dirty="0"/>
                        <a:t>This function will be called when opening this page</a:t>
                      </a:r>
                    </a:p>
                    <a:p>
                      <a:r>
                        <a:rPr lang="en-US" altLang="zh-HK" sz="1530" dirty="0"/>
                        <a:t>Initializing the frame and set it as parent</a:t>
                      </a:r>
                    </a:p>
                    <a:p>
                      <a:r>
                        <a:rPr lang="en-US" altLang="zh-HK" sz="1530" dirty="0"/>
                        <a:t>Copy to </a:t>
                      </a:r>
                      <a:r>
                        <a:rPr lang="en-US" altLang="zh-HK" sz="153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self.controller</a:t>
                      </a:r>
                      <a:endParaRPr lang="en-US" altLang="zh-HK" sz="153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en-US" altLang="zh-HK" sz="1530" dirty="0">
                          <a:solidFill>
                            <a:schemeClr val="tx1"/>
                          </a:solidFill>
                        </a:rPr>
                        <a:t>               Create a string </a:t>
                      </a:r>
                      <a:r>
                        <a:rPr lang="en-US" altLang="zh-HK" sz="1530" dirty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en-US" altLang="zh-HK" sz="1530" dirty="0" err="1">
                          <a:solidFill>
                            <a:srgbClr val="FF0000"/>
                          </a:solidFill>
                        </a:rPr>
                        <a:t>GameOver</a:t>
                      </a:r>
                      <a:r>
                        <a:rPr lang="en-US" altLang="zh-HK" sz="1530" dirty="0">
                          <a:solidFill>
                            <a:srgbClr val="FF0000"/>
                          </a:solidFill>
                        </a:rPr>
                        <a:t>”</a:t>
                      </a:r>
                    </a:p>
                    <a:p>
                      <a:endParaRPr lang="en-US" altLang="zh-HK" sz="153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30" dirty="0">
                          <a:solidFill>
                            <a:schemeClr val="tx1"/>
                          </a:solidFill>
                        </a:rPr>
                        <a:t>              Create</a:t>
                      </a:r>
                      <a:r>
                        <a:rPr lang="zh-HK" altLang="en-US" sz="15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3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zh-HK" altLang="en-US" sz="15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30" dirty="0">
                          <a:solidFill>
                            <a:schemeClr val="tx1"/>
                          </a:solidFill>
                        </a:rPr>
                        <a:t>button</a:t>
                      </a:r>
                      <a:r>
                        <a:rPr lang="zh-HK" altLang="en-US" sz="15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HK" sz="1530" dirty="0">
                          <a:solidFill>
                            <a:schemeClr val="tx1"/>
                          </a:solidFill>
                        </a:rPr>
                        <a:t>called </a:t>
                      </a:r>
                      <a:r>
                        <a:rPr lang="en-US" altLang="zh-HK" sz="1530" dirty="0">
                          <a:solidFill>
                            <a:srgbClr val="FF0000"/>
                          </a:solidFill>
                        </a:rPr>
                        <a:t>“Show Ranking”</a:t>
                      </a: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7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30" dirty="0">
                          <a:solidFill>
                            <a:srgbClr val="000000"/>
                          </a:solidFill>
                        </a:rPr>
                        <a:t>              Create a button called </a:t>
                      </a:r>
                      <a:r>
                        <a:rPr lang="en-US" altLang="zh-HK" sz="1530" dirty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en-US" altLang="zh-HK" sz="153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r>
                        <a:rPr lang="en-US" altLang="zh-HK" sz="1530" dirty="0">
                          <a:solidFill>
                            <a:srgbClr val="FF0000"/>
                          </a:solidFill>
                        </a:rPr>
                        <a:t>”</a:t>
                      </a: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70245"/>
                  </a:ext>
                </a:extLst>
              </a:tr>
            </a:tbl>
          </a:graphicData>
        </a:graphic>
      </p:graphicFrame>
      <p:sp>
        <p:nvSpPr>
          <p:cNvPr id="5" name="右大括弧 4">
            <a:extLst>
              <a:ext uri="{FF2B5EF4-FFF2-40B4-BE49-F238E27FC236}">
                <a16:creationId xmlns:a16="http://schemas.microsoft.com/office/drawing/2014/main" id="{C4699D35-7652-BB22-F892-BEE17F11313C}"/>
              </a:ext>
            </a:extLst>
          </p:cNvPr>
          <p:cNvSpPr/>
          <p:nvPr/>
        </p:nvSpPr>
        <p:spPr>
          <a:xfrm>
            <a:off x="7629994" y="5156616"/>
            <a:ext cx="440261" cy="15889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右大括弧 5">
            <a:extLst>
              <a:ext uri="{FF2B5EF4-FFF2-40B4-BE49-F238E27FC236}">
                <a16:creationId xmlns:a16="http://schemas.microsoft.com/office/drawing/2014/main" id="{CFAE374F-48EC-7AE8-A0A7-3193276EDB88}"/>
              </a:ext>
            </a:extLst>
          </p:cNvPr>
          <p:cNvSpPr/>
          <p:nvPr/>
        </p:nvSpPr>
        <p:spPr>
          <a:xfrm>
            <a:off x="7629994" y="2173574"/>
            <a:ext cx="504979" cy="112426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右大括弧 6">
            <a:extLst>
              <a:ext uri="{FF2B5EF4-FFF2-40B4-BE49-F238E27FC236}">
                <a16:creationId xmlns:a16="http://schemas.microsoft.com/office/drawing/2014/main" id="{8759617A-B2C4-3C08-EC4E-C03A1970B3A8}"/>
              </a:ext>
            </a:extLst>
          </p:cNvPr>
          <p:cNvSpPr/>
          <p:nvPr/>
        </p:nvSpPr>
        <p:spPr>
          <a:xfrm>
            <a:off x="7662352" y="3429000"/>
            <a:ext cx="440261" cy="15889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59606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321A44C-B781-68B6-4EF6-CB1D46412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81055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6F67A8C-7EB4-AD4A-7EFF-B3CE013E1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946516"/>
              </p:ext>
            </p:extLst>
          </p:nvPr>
        </p:nvGraphicFramePr>
        <p:xfrm>
          <a:off x="7719935" y="0"/>
          <a:ext cx="4472066" cy="6850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2066">
                  <a:extLst>
                    <a:ext uri="{9D8B030D-6E8A-4147-A177-3AD203B41FA5}">
                      <a16:colId xmlns:a16="http://schemas.microsoft.com/office/drawing/2014/main" val="1134876590"/>
                    </a:ext>
                  </a:extLst>
                </a:gridCol>
              </a:tblGrid>
              <a:tr h="1199213">
                <a:tc>
                  <a:txBody>
                    <a:bodyPr/>
                    <a:lstStyle/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The frame allows player to login page for player one</a:t>
                      </a:r>
                    </a:p>
                    <a:p>
                      <a:r>
                        <a:rPr lang="en-US" altLang="zh-HK" sz="1500" dirty="0"/>
                        <a:t>Player can immediately type when the frame starts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721946"/>
                  </a:ext>
                </a:extLst>
              </a:tr>
              <a:tr h="689548">
                <a:tc>
                  <a:txBody>
                    <a:bodyPr/>
                    <a:lstStyle/>
                    <a:p>
                      <a:r>
                        <a:rPr lang="en-US" altLang="zh-HK" sz="1500" dirty="0"/>
                        <a:t>It will work when  “Back” button is clicked</a:t>
                      </a:r>
                    </a:p>
                    <a:p>
                      <a:r>
                        <a:rPr lang="en-US" altLang="zh-HK" sz="1500" dirty="0"/>
                        <a:t>Switch back to the “</a:t>
                      </a:r>
                      <a:r>
                        <a:rPr lang="en-US" altLang="zh-HK" sz="150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r>
                        <a:rPr lang="en-US" altLang="zh-HK" sz="1500" dirty="0">
                          <a:solidFill>
                            <a:srgbClr val="FF0000"/>
                          </a:solidFill>
                        </a:rPr>
                        <a:t>”</a:t>
                      </a:r>
                      <a:endParaRPr lang="zh-HK" altLang="en-US" sz="15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747952"/>
                  </a:ext>
                </a:extLst>
              </a:tr>
              <a:tr h="4961744">
                <a:tc>
                  <a:txBody>
                    <a:bodyPr/>
                    <a:lstStyle/>
                    <a:p>
                      <a:r>
                        <a:rPr lang="en-US" altLang="zh-HK" sz="1500" dirty="0"/>
                        <a:t>Allow player to fill name and password</a:t>
                      </a:r>
                    </a:p>
                    <a:p>
                      <a:endParaRPr lang="en-US" altLang="zh-HK" sz="1700" dirty="0"/>
                    </a:p>
                    <a:p>
                      <a:r>
                        <a:rPr lang="en-US" altLang="zh-HK" sz="1500" dirty="0"/>
                        <a:t>Retrieves the player’s entered  string</a:t>
                      </a:r>
                    </a:p>
                    <a:p>
                      <a:r>
                        <a:rPr lang="en-US" altLang="zh-HK" sz="1500" dirty="0"/>
                        <a:t>Retrieves the player’s entered password</a:t>
                      </a:r>
                    </a:p>
                    <a:p>
                      <a:endParaRPr lang="en-US" altLang="zh-HK" sz="1800" dirty="0"/>
                    </a:p>
                    <a:p>
                      <a:r>
                        <a:rPr lang="en-US" altLang="zh-HK" sz="1500" dirty="0"/>
                        <a:t>Calls the function to verify </a:t>
                      </a:r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500" dirty="0"/>
                    </a:p>
                    <a:p>
                      <a:endParaRPr lang="en-US" altLang="zh-HK" sz="1700" dirty="0"/>
                    </a:p>
                    <a:p>
                      <a:r>
                        <a:rPr lang="en-US" altLang="zh-HK" sz="1500" dirty="0"/>
                        <a:t>Clears the </a:t>
                      </a:r>
                      <a:r>
                        <a:rPr lang="en-US" altLang="zh-HK" sz="15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name_var</a:t>
                      </a:r>
                      <a:r>
                        <a:rPr lang="en-US" altLang="zh-HK" sz="15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fields</a:t>
                      </a:r>
                    </a:p>
                    <a:p>
                      <a:r>
                        <a:rPr lang="en-US" altLang="zh-HK" sz="1500" dirty="0">
                          <a:solidFill>
                            <a:srgbClr val="000000"/>
                          </a:solidFill>
                        </a:rPr>
                        <a:t>Clear the  </a:t>
                      </a:r>
                      <a:r>
                        <a:rPr lang="en-US" altLang="zh-HK" sz="15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passw_var</a:t>
                      </a:r>
                      <a:r>
                        <a:rPr lang="en-US" altLang="zh-HK" sz="15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00" dirty="0"/>
                        <a:t>fields</a:t>
                      </a:r>
                    </a:p>
                    <a:p>
                      <a:endParaRPr lang="en-US" altLang="zh-HK" sz="2000" dirty="0"/>
                    </a:p>
                    <a:p>
                      <a:r>
                        <a:rPr lang="en-US" altLang="zh-HK" sz="1500" dirty="0"/>
                        <a:t>Resets the game state </a:t>
                      </a:r>
                    </a:p>
                    <a:p>
                      <a:r>
                        <a:rPr lang="en-US" altLang="zh-HK" sz="1500" dirty="0"/>
                        <a:t>Prepare the matrix for a new match</a:t>
                      </a:r>
                    </a:p>
                    <a:p>
                      <a:r>
                        <a:rPr lang="en-US" altLang="zh-HK" sz="1500" dirty="0"/>
                        <a:t>Switch to the frame </a:t>
                      </a:r>
                      <a:r>
                        <a:rPr lang="en-US" altLang="zh-HK" sz="1500" dirty="0" err="1">
                          <a:solidFill>
                            <a:srgbClr val="FF0000"/>
                          </a:solidFill>
                        </a:rPr>
                        <a:t>PlayerVsComputerPage</a:t>
                      </a:r>
                      <a:endParaRPr lang="en-US" altLang="zh-HK" sz="15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7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00" dirty="0"/>
                        <a:t>Switch to the frame </a:t>
                      </a:r>
                      <a:r>
                        <a:rPr lang="en-US" altLang="zh-HK" sz="1500" dirty="0" err="1">
                          <a:solidFill>
                            <a:srgbClr val="FF0000"/>
                          </a:solidFill>
                        </a:rPr>
                        <a:t>PlayerVsPlayerPage</a:t>
                      </a:r>
                      <a:endParaRPr lang="en-US" altLang="zh-HK" sz="15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00" dirty="0"/>
                    </a:p>
                    <a:p>
                      <a:r>
                        <a:rPr lang="en-US" altLang="zh-HK" sz="1500" dirty="0"/>
                        <a:t>Display a message box  that tell password not match</a:t>
                      </a:r>
                      <a:endParaRPr lang="zh-HK" altLang="en-US" sz="15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491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610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6F6A9D6-1A6E-A8A3-BD70-627792168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64976" cy="6858000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DAE91B2-6C50-29C3-9FDE-211B56C18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193200"/>
              </p:ext>
            </p:extLst>
          </p:nvPr>
        </p:nvGraphicFramePr>
        <p:xfrm>
          <a:off x="6565692" y="0"/>
          <a:ext cx="562630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308">
                  <a:extLst>
                    <a:ext uri="{9D8B030D-6E8A-4147-A177-3AD203B41FA5}">
                      <a16:colId xmlns:a16="http://schemas.microsoft.com/office/drawing/2014/main" val="2934953278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Initializes the home screen</a:t>
                      </a: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Set up the </a:t>
                      </a: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Store the controller to </a:t>
                      </a:r>
                      <a:r>
                        <a:rPr lang="en-US" altLang="zh-HK" sz="1520" b="0" dirty="0" err="1">
                          <a:solidFill>
                            <a:schemeClr val="tx1"/>
                          </a:solidFill>
                        </a:rPr>
                        <a:t>self.controller</a:t>
                      </a:r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2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       Create a label string </a:t>
                      </a:r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“Player 1”</a:t>
                      </a: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7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             Create a label string </a:t>
                      </a:r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“Player1 Login”</a:t>
                      </a: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20" b="0" dirty="0" err="1">
                          <a:solidFill>
                            <a:srgbClr val="00B050"/>
                          </a:solidFill>
                        </a:rPr>
                        <a:t>StraightVar</a:t>
                      </a:r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 is a </a:t>
                      </a:r>
                      <a:r>
                        <a:rPr lang="en-US" altLang="zh-HK" sz="1520" b="0" dirty="0" err="1">
                          <a:solidFill>
                            <a:srgbClr val="000000"/>
                          </a:solidFill>
                        </a:rPr>
                        <a:t>tkinter</a:t>
                      </a:r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 variable updates </a:t>
                      </a:r>
                      <a:r>
                        <a:rPr lang="en-US" altLang="zh-HK" sz="1520" b="0" dirty="0" err="1">
                          <a:solidFill>
                            <a:srgbClr val="000000"/>
                          </a:solidFill>
                        </a:rPr>
                        <a:t>automicatically</a:t>
                      </a:r>
                      <a:endParaRPr lang="en-US" altLang="zh-HK" sz="152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500" b="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Create a label displaying the player’s input</a:t>
                      </a:r>
                    </a:p>
                    <a:p>
                      <a:endParaRPr lang="en-US" altLang="zh-HK" sz="152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00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000" b="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             Create a text box  for player type their username</a:t>
                      </a:r>
                    </a:p>
                    <a:p>
                      <a:endParaRPr lang="en-US" altLang="zh-HK" sz="152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865456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D0F4F6B1-3D26-46F5-9484-203B5C0FA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674" y="2260300"/>
            <a:ext cx="1848108" cy="74305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CD5C893-E4AD-F8B2-63F1-3B563A873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9889" y="3854646"/>
            <a:ext cx="2286319" cy="466790"/>
          </a:xfrm>
          <a:prstGeom prst="rect">
            <a:avLst/>
          </a:prstGeom>
        </p:spPr>
      </p:pic>
      <p:sp>
        <p:nvSpPr>
          <p:cNvPr id="12" name="右大括弧 11">
            <a:extLst>
              <a:ext uri="{FF2B5EF4-FFF2-40B4-BE49-F238E27FC236}">
                <a16:creationId xmlns:a16="http://schemas.microsoft.com/office/drawing/2014/main" id="{42D1547D-273B-7EF2-D9BE-6087BDC00C76}"/>
              </a:ext>
            </a:extLst>
          </p:cNvPr>
          <p:cNvSpPr/>
          <p:nvPr/>
        </p:nvSpPr>
        <p:spPr>
          <a:xfrm>
            <a:off x="6660690" y="1349115"/>
            <a:ext cx="465095" cy="130039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3" name="右大括弧 12">
            <a:extLst>
              <a:ext uri="{FF2B5EF4-FFF2-40B4-BE49-F238E27FC236}">
                <a16:creationId xmlns:a16="http://schemas.microsoft.com/office/drawing/2014/main" id="{C42533FD-5803-58D9-E2B0-9733A5394EEC}"/>
              </a:ext>
            </a:extLst>
          </p:cNvPr>
          <p:cNvSpPr/>
          <p:nvPr/>
        </p:nvSpPr>
        <p:spPr>
          <a:xfrm>
            <a:off x="6660690" y="3021039"/>
            <a:ext cx="465095" cy="130039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4" name="右大括弧 13">
            <a:extLst>
              <a:ext uri="{FF2B5EF4-FFF2-40B4-BE49-F238E27FC236}">
                <a16:creationId xmlns:a16="http://schemas.microsoft.com/office/drawing/2014/main" id="{3AEBBF17-AB01-9BEB-345B-BAB80C27233B}"/>
              </a:ext>
            </a:extLst>
          </p:cNvPr>
          <p:cNvSpPr/>
          <p:nvPr/>
        </p:nvSpPr>
        <p:spPr>
          <a:xfrm>
            <a:off x="6660690" y="5201586"/>
            <a:ext cx="465095" cy="14203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1821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5EFCA7A-1B28-F485-5164-38B3E9A0C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91728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6381108-FB79-ED25-9D9F-421A7E9B4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91372"/>
              </p:ext>
            </p:extLst>
          </p:nvPr>
        </p:nvGraphicFramePr>
        <p:xfrm>
          <a:off x="7345180" y="0"/>
          <a:ext cx="484682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6820">
                  <a:extLst>
                    <a:ext uri="{9D8B030D-6E8A-4147-A177-3AD203B41FA5}">
                      <a16:colId xmlns:a16="http://schemas.microsoft.com/office/drawing/2014/main" val="1034671126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1520" b="0" dirty="0"/>
                    </a:p>
                    <a:p>
                      <a:endParaRPr lang="en-US" altLang="zh-HK" sz="1520" b="0" dirty="0"/>
                    </a:p>
                    <a:p>
                      <a:endParaRPr lang="en-US" altLang="zh-HK" sz="1520" b="0" dirty="0"/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          Create a label displaying the password input</a:t>
                      </a: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</a:t>
                      </a: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           Create a widget for player to input</a:t>
                      </a: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            (Display with </a:t>
                      </a:r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chemeClr val="tx1"/>
                          </a:solidFill>
                        </a:rPr>
                        <a:t>                 Create a button Called </a:t>
                      </a:r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“Login”</a:t>
                      </a: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40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2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r>
                        <a:rPr lang="en-US" altLang="zh-HK" sz="1520" b="0" dirty="0">
                          <a:solidFill>
                            <a:srgbClr val="000000"/>
                          </a:solidFill>
                        </a:rPr>
                        <a:t>create a button called </a:t>
                      </a:r>
                      <a:r>
                        <a:rPr lang="en-US" altLang="zh-HK" sz="1520" b="0" dirty="0">
                          <a:solidFill>
                            <a:srgbClr val="FF0000"/>
                          </a:solidFill>
                        </a:rPr>
                        <a:t>“Back”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389229"/>
                  </a:ext>
                </a:extLst>
              </a:tr>
            </a:tbl>
          </a:graphicData>
        </a:graphic>
      </p:graphicFrame>
      <p:sp>
        <p:nvSpPr>
          <p:cNvPr id="7" name="右大括弧 6">
            <a:extLst>
              <a:ext uri="{FF2B5EF4-FFF2-40B4-BE49-F238E27FC236}">
                <a16:creationId xmlns:a16="http://schemas.microsoft.com/office/drawing/2014/main" id="{CEA18A62-775D-EE66-1D0C-696626798FEE}"/>
              </a:ext>
            </a:extLst>
          </p:cNvPr>
          <p:cNvSpPr/>
          <p:nvPr/>
        </p:nvSpPr>
        <p:spPr>
          <a:xfrm>
            <a:off x="7455110" y="487701"/>
            <a:ext cx="570086" cy="69652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8" name="右大括弧 7">
            <a:extLst>
              <a:ext uri="{FF2B5EF4-FFF2-40B4-BE49-F238E27FC236}">
                <a16:creationId xmlns:a16="http://schemas.microsoft.com/office/drawing/2014/main" id="{91C515C0-FFC9-A61D-FF49-7289064CE931}"/>
              </a:ext>
            </a:extLst>
          </p:cNvPr>
          <p:cNvSpPr/>
          <p:nvPr/>
        </p:nvSpPr>
        <p:spPr>
          <a:xfrm>
            <a:off x="7455110" y="1184223"/>
            <a:ext cx="597208" cy="16489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9" name="右大括弧 8">
            <a:extLst>
              <a:ext uri="{FF2B5EF4-FFF2-40B4-BE49-F238E27FC236}">
                <a16:creationId xmlns:a16="http://schemas.microsoft.com/office/drawing/2014/main" id="{DA8A376D-6D2C-5C76-EEE3-5B03EB207208}"/>
              </a:ext>
            </a:extLst>
          </p:cNvPr>
          <p:cNvSpPr/>
          <p:nvPr/>
        </p:nvSpPr>
        <p:spPr>
          <a:xfrm>
            <a:off x="7455110" y="3060492"/>
            <a:ext cx="597208" cy="16489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10" name="右大括弧 9">
            <a:extLst>
              <a:ext uri="{FF2B5EF4-FFF2-40B4-BE49-F238E27FC236}">
                <a16:creationId xmlns:a16="http://schemas.microsoft.com/office/drawing/2014/main" id="{9CBA86F7-C197-3DAE-41A6-3C221A15FD91}"/>
              </a:ext>
            </a:extLst>
          </p:cNvPr>
          <p:cNvSpPr/>
          <p:nvPr/>
        </p:nvSpPr>
        <p:spPr>
          <a:xfrm>
            <a:off x="7427988" y="4959246"/>
            <a:ext cx="597208" cy="16489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E47FDB2-0FE0-BABE-015D-6E7F50AFA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610" y="2612764"/>
            <a:ext cx="3092507" cy="44075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D885F07-1C77-DD5A-5E9E-B52F625A6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610" y="4173743"/>
            <a:ext cx="3347340" cy="134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0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A36670B-AF6E-5D6E-D767-8E204032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26929" cy="6858000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8DDFB11-091A-50AB-FC66-990F862ED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59010"/>
              </p:ext>
            </p:extLst>
          </p:nvPr>
        </p:nvGraphicFramePr>
        <p:xfrm>
          <a:off x="4533900" y="0"/>
          <a:ext cx="7658100" cy="6846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58100">
                  <a:extLst>
                    <a:ext uri="{9D8B030D-6E8A-4147-A177-3AD203B41FA5}">
                      <a16:colId xmlns:a16="http://schemas.microsoft.com/office/drawing/2014/main" val="2568764854"/>
                    </a:ext>
                  </a:extLst>
                </a:gridCol>
              </a:tblGrid>
              <a:tr h="689548">
                <a:tc>
                  <a:txBody>
                    <a:bodyPr/>
                    <a:lstStyle/>
                    <a:p>
                      <a:r>
                        <a:rPr lang="en-US" altLang="zh-HK" sz="1520" dirty="0"/>
                        <a:t>The login screen for player 2</a:t>
                      </a:r>
                    </a:p>
                    <a:p>
                      <a:endParaRPr lang="en-US" altLang="zh-HK" sz="7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20" dirty="0"/>
                        <a:t>Player can immediately type when frame starts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991443"/>
                  </a:ext>
                </a:extLst>
              </a:tr>
              <a:tr h="321705">
                <a:tc>
                  <a:txBody>
                    <a:bodyPr/>
                    <a:lstStyle/>
                    <a:p>
                      <a:r>
                        <a:rPr lang="en-US" altLang="zh-HK" sz="1520" dirty="0"/>
                        <a:t>It will work when  “Back” button is clicked</a:t>
                      </a:r>
                    </a:p>
                    <a:p>
                      <a:r>
                        <a:rPr lang="en-US" altLang="zh-HK" sz="1520" dirty="0"/>
                        <a:t>Switch back to the “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StartPage</a:t>
                      </a:r>
                      <a:r>
                        <a:rPr lang="en-US" altLang="zh-HK" sz="1520" dirty="0">
                          <a:solidFill>
                            <a:srgbClr val="FF0000"/>
                          </a:solidFill>
                        </a:rPr>
                        <a:t>”</a:t>
                      </a:r>
                      <a:endParaRPr lang="en-US" altLang="zh-HK" sz="152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245701"/>
                  </a:ext>
                </a:extLst>
              </a:tr>
              <a:tr h="5595620">
                <a:tc>
                  <a:txBody>
                    <a:bodyPr/>
                    <a:lstStyle/>
                    <a:p>
                      <a:endParaRPr lang="en-US" altLang="zh-HK" sz="1400" dirty="0"/>
                    </a:p>
                    <a:p>
                      <a:endParaRPr lang="en-US" altLang="zh-HK" sz="1600" dirty="0"/>
                    </a:p>
                    <a:p>
                      <a:r>
                        <a:rPr lang="en-US" altLang="zh-HK" sz="1520" dirty="0"/>
                        <a:t>Retrieves the player’s entered  string</a:t>
                      </a:r>
                    </a:p>
                    <a:p>
                      <a:r>
                        <a:rPr lang="en-US" altLang="zh-HK" sz="1520" dirty="0"/>
                        <a:t>Retrieves the player’s entered password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20" dirty="0"/>
                        <a:t>Calls the function to verify </a:t>
                      </a:r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endParaRPr lang="en-US" altLang="zh-HK" sz="1520" dirty="0"/>
                    </a:p>
                    <a:p>
                      <a:endParaRPr lang="en-US" altLang="zh-HK" sz="1900" dirty="0"/>
                    </a:p>
                    <a:p>
                      <a:r>
                        <a:rPr lang="en-US" altLang="zh-HK" sz="1520" dirty="0"/>
                        <a:t>Check player1 and 2 are same account</a:t>
                      </a:r>
                    </a:p>
                    <a:p>
                      <a:r>
                        <a:rPr lang="en-US" altLang="zh-HK" sz="1520" dirty="0"/>
                        <a:t>Display error</a:t>
                      </a:r>
                    </a:p>
                    <a:p>
                      <a:endParaRPr lang="en-US" altLang="zh-HK" sz="1520" dirty="0"/>
                    </a:p>
                    <a:p>
                      <a:r>
                        <a:rPr lang="en-US" altLang="zh-HK" sz="1520" dirty="0"/>
                        <a:t>Clears the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name_var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>
                          <a:solidFill>
                            <a:srgbClr val="000000"/>
                          </a:solidFill>
                        </a:rPr>
                        <a:t>fields</a:t>
                      </a:r>
                    </a:p>
                    <a:p>
                      <a:r>
                        <a:rPr lang="en-US" altLang="zh-HK" sz="1520" dirty="0">
                          <a:solidFill>
                            <a:srgbClr val="000000"/>
                          </a:solidFill>
                        </a:rPr>
                        <a:t>Clear the 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passw_var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/>
                        <a:t>fields</a:t>
                      </a:r>
                    </a:p>
                    <a:p>
                      <a:r>
                        <a:rPr lang="en-US" altLang="zh-HK" sz="1520" dirty="0"/>
                        <a:t>Set the focus back to the box for re-entry</a:t>
                      </a:r>
                    </a:p>
                    <a:p>
                      <a:endParaRPr lang="en-US" altLang="zh-HK" sz="1900" dirty="0"/>
                    </a:p>
                    <a:p>
                      <a:r>
                        <a:rPr lang="en-US" altLang="zh-HK" sz="1520" dirty="0"/>
                        <a:t>Clears the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name_var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>
                          <a:solidFill>
                            <a:srgbClr val="000000"/>
                          </a:solidFill>
                        </a:rPr>
                        <a:t>fields</a:t>
                      </a:r>
                    </a:p>
                    <a:p>
                      <a:r>
                        <a:rPr lang="en-US" altLang="zh-HK" sz="1520" dirty="0">
                          <a:solidFill>
                            <a:srgbClr val="000000"/>
                          </a:solidFill>
                        </a:rPr>
                        <a:t>Clear the  </a:t>
                      </a:r>
                      <a:r>
                        <a:rPr lang="en-US" altLang="zh-HK" sz="152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passw_var</a:t>
                      </a:r>
                      <a:r>
                        <a:rPr lang="en-US" altLang="zh-HK" sz="152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r>
                        <a:rPr lang="en-US" altLang="zh-HK" sz="1520" dirty="0"/>
                        <a:t>fields</a:t>
                      </a:r>
                    </a:p>
                    <a:p>
                      <a:r>
                        <a:rPr lang="en-US" altLang="zh-HK" sz="1520" dirty="0"/>
                        <a:t>Resets the game state </a:t>
                      </a:r>
                    </a:p>
                    <a:p>
                      <a:r>
                        <a:rPr lang="en-US" altLang="zh-HK" sz="1520" dirty="0"/>
                        <a:t>Prepare the matrix for a new match</a:t>
                      </a:r>
                    </a:p>
                    <a:p>
                      <a:r>
                        <a:rPr lang="en-US" altLang="zh-HK" sz="1520" dirty="0"/>
                        <a:t>Switch to the frame </a:t>
                      </a:r>
                      <a:r>
                        <a:rPr lang="en-US" altLang="zh-HK" sz="1520" dirty="0" err="1">
                          <a:solidFill>
                            <a:srgbClr val="FF0000"/>
                          </a:solidFill>
                        </a:rPr>
                        <a:t>PlayerVsComputerPage</a:t>
                      </a:r>
                      <a:endParaRPr lang="en-US" altLang="zh-HK" sz="152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520" dirty="0"/>
                        <a:t>Display a message box  that tell password not match</a:t>
                      </a:r>
                      <a:endParaRPr lang="zh-HK" altLang="en-US" sz="152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139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158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AB4866C-6BC5-F725-8A6E-95ED75C56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11975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549BB11-2877-0CCD-122E-E36863B53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52635"/>
              </p:ext>
            </p:extLst>
          </p:nvPr>
        </p:nvGraphicFramePr>
        <p:xfrm>
          <a:off x="6464300" y="-1"/>
          <a:ext cx="57277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700">
                  <a:extLst>
                    <a:ext uri="{9D8B030D-6E8A-4147-A177-3AD203B41FA5}">
                      <a16:colId xmlns:a16="http://schemas.microsoft.com/office/drawing/2014/main" val="2087484484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en-US" altLang="zh-HK" sz="1200" dirty="0"/>
                    </a:p>
                    <a:p>
                      <a:endParaRPr lang="en-US" altLang="zh-HK" sz="1200" dirty="0"/>
                    </a:p>
                    <a:p>
                      <a:r>
                        <a:rPr lang="en-US" altLang="zh-HK" sz="1600" b="0" dirty="0">
                          <a:solidFill>
                            <a:schemeClr val="tx1"/>
                          </a:solidFill>
                        </a:rPr>
                        <a:t>Initializes the home screen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tx1"/>
                          </a:solidFill>
                        </a:rPr>
                        <a:t>Set up the 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tx1"/>
                          </a:solidFill>
                        </a:rPr>
                        <a:t>Store the controller to </a:t>
                      </a:r>
                      <a:r>
                        <a:rPr lang="en-US" altLang="zh-HK" sz="1600" b="0" dirty="0" err="1">
                          <a:solidFill>
                            <a:schemeClr val="tx1"/>
                          </a:solidFill>
                        </a:rPr>
                        <a:t>self.controller</a:t>
                      </a:r>
                      <a:endParaRPr lang="en-US" altLang="zh-HK" sz="1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dirty="0"/>
                    </a:p>
                    <a:p>
                      <a:endParaRPr lang="en-US" altLang="zh-HK" sz="1530" dirty="0"/>
                    </a:p>
                    <a:p>
                      <a:endParaRPr lang="en-US" altLang="zh-HK" sz="1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tx1"/>
                          </a:solidFill>
                        </a:rPr>
                        <a:t>             Create a label string </a:t>
                      </a:r>
                      <a:r>
                        <a:rPr lang="en-US" altLang="zh-HK" sz="1600" b="0" dirty="0">
                          <a:solidFill>
                            <a:srgbClr val="FF0000"/>
                          </a:solidFill>
                        </a:rPr>
                        <a:t>“Player 2”</a:t>
                      </a:r>
                    </a:p>
                    <a:p>
                      <a:endParaRPr lang="en-US" altLang="zh-HK" sz="1530" dirty="0"/>
                    </a:p>
                    <a:p>
                      <a:endParaRPr lang="en-US" altLang="zh-HK" sz="1530" dirty="0"/>
                    </a:p>
                    <a:p>
                      <a:endParaRPr lang="en-US" altLang="zh-HK" sz="1530" dirty="0"/>
                    </a:p>
                    <a:p>
                      <a:endParaRPr lang="en-US" altLang="zh-HK" sz="1530" dirty="0"/>
                    </a:p>
                    <a:p>
                      <a:endParaRPr lang="en-US" altLang="zh-HK" sz="800" dirty="0"/>
                    </a:p>
                    <a:p>
                      <a:endParaRPr lang="en-US" altLang="zh-HK" sz="153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rgbClr val="000000"/>
                          </a:solidFill>
                        </a:rPr>
                        <a:t>            Create a label string </a:t>
                      </a:r>
                      <a:r>
                        <a:rPr lang="en-US" altLang="zh-HK" sz="1600" b="0" dirty="0">
                          <a:solidFill>
                            <a:srgbClr val="FF0000"/>
                          </a:solidFill>
                        </a:rPr>
                        <a:t>“Player2 Login”</a:t>
                      </a:r>
                    </a:p>
                    <a:p>
                      <a:endParaRPr lang="en-US" altLang="zh-HK" sz="1530" dirty="0"/>
                    </a:p>
                    <a:p>
                      <a:endParaRPr lang="en-US" altLang="zh-HK" sz="1530" dirty="0"/>
                    </a:p>
                    <a:p>
                      <a:endParaRPr lang="en-US" altLang="zh-HK" sz="1800" dirty="0"/>
                    </a:p>
                    <a:p>
                      <a:r>
                        <a:rPr lang="en-US" altLang="zh-HK" sz="1530" b="0" dirty="0" err="1">
                          <a:solidFill>
                            <a:srgbClr val="00B050"/>
                          </a:solidFill>
                        </a:rPr>
                        <a:t>StraightVar</a:t>
                      </a:r>
                      <a:r>
                        <a:rPr lang="en-US" altLang="zh-HK" sz="1530" b="0" dirty="0">
                          <a:solidFill>
                            <a:srgbClr val="000000"/>
                          </a:solidFill>
                        </a:rPr>
                        <a:t> is a </a:t>
                      </a:r>
                      <a:r>
                        <a:rPr lang="en-US" altLang="zh-HK" sz="1530" b="0" dirty="0" err="1">
                          <a:solidFill>
                            <a:srgbClr val="000000"/>
                          </a:solidFill>
                        </a:rPr>
                        <a:t>tkinter</a:t>
                      </a:r>
                      <a:r>
                        <a:rPr lang="en-US" altLang="zh-HK" sz="1530" b="0" dirty="0">
                          <a:solidFill>
                            <a:srgbClr val="000000"/>
                          </a:solidFill>
                        </a:rPr>
                        <a:t> variable updates </a:t>
                      </a:r>
                      <a:r>
                        <a:rPr lang="en-US" altLang="zh-HK" sz="1530" b="0" dirty="0" err="1">
                          <a:solidFill>
                            <a:srgbClr val="000000"/>
                          </a:solidFill>
                        </a:rPr>
                        <a:t>automicatically</a:t>
                      </a:r>
                      <a:endParaRPr lang="en-US" altLang="zh-HK" sz="153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altLang="zh-HK" sz="1300" b="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altLang="zh-HK" sz="1530" b="0" dirty="0">
                          <a:solidFill>
                            <a:srgbClr val="000000"/>
                          </a:solidFill>
                        </a:rPr>
                        <a:t>                </a:t>
                      </a:r>
                    </a:p>
                    <a:p>
                      <a:r>
                        <a:rPr lang="en-US" altLang="zh-HK" sz="1530" b="0" dirty="0">
                          <a:solidFill>
                            <a:srgbClr val="000000"/>
                          </a:solidFill>
                        </a:rPr>
                        <a:t>             Create a label displaying the player’s input</a:t>
                      </a:r>
                    </a:p>
                    <a:p>
                      <a:endParaRPr lang="zh-HK" altLang="en-US" sz="153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79876"/>
                  </a:ext>
                </a:extLst>
              </a:tr>
            </a:tbl>
          </a:graphicData>
        </a:graphic>
      </p:graphicFrame>
      <p:sp>
        <p:nvSpPr>
          <p:cNvPr id="6" name="右大括弧 5">
            <a:extLst>
              <a:ext uri="{FF2B5EF4-FFF2-40B4-BE49-F238E27FC236}">
                <a16:creationId xmlns:a16="http://schemas.microsoft.com/office/drawing/2014/main" id="{3F8A35B6-1CC4-4757-C689-DDA0F0849CB8}"/>
              </a:ext>
            </a:extLst>
          </p:cNvPr>
          <p:cNvSpPr/>
          <p:nvPr/>
        </p:nvSpPr>
        <p:spPr>
          <a:xfrm>
            <a:off x="6553200" y="1412615"/>
            <a:ext cx="458285" cy="143218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7" name="右大括弧 6">
            <a:extLst>
              <a:ext uri="{FF2B5EF4-FFF2-40B4-BE49-F238E27FC236}">
                <a16:creationId xmlns:a16="http://schemas.microsoft.com/office/drawing/2014/main" id="{AA358BA3-CE0B-AA54-ECEC-56AA6199C924}"/>
              </a:ext>
            </a:extLst>
          </p:cNvPr>
          <p:cNvSpPr/>
          <p:nvPr/>
        </p:nvSpPr>
        <p:spPr>
          <a:xfrm>
            <a:off x="6553201" y="3104630"/>
            <a:ext cx="458284" cy="115278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8" name="右大括弧 7">
            <a:extLst>
              <a:ext uri="{FF2B5EF4-FFF2-40B4-BE49-F238E27FC236}">
                <a16:creationId xmlns:a16="http://schemas.microsoft.com/office/drawing/2014/main" id="{AF6B811C-E615-0CAB-3AC2-FA389FB0EDAD}"/>
              </a:ext>
            </a:extLst>
          </p:cNvPr>
          <p:cNvSpPr/>
          <p:nvPr/>
        </p:nvSpPr>
        <p:spPr>
          <a:xfrm>
            <a:off x="6553200" y="5311515"/>
            <a:ext cx="458285" cy="143218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8E5508F-1E36-A85B-24C3-296BFBC21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987" y="1800048"/>
            <a:ext cx="1419423" cy="65731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61CF83F7-92AF-26B4-76BF-D215C0D2C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150" y="3838583"/>
            <a:ext cx="2391109" cy="56205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2A848C3-ACFB-D128-2B37-96A4DAB57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249" y="5160656"/>
            <a:ext cx="3305477" cy="6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70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BD8B601-E00D-3657-515A-716965A7E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99262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D0B2DDF-7BAB-7F56-61B6-54126CD57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280317"/>
              </p:ext>
            </p:extLst>
          </p:nvPr>
        </p:nvGraphicFramePr>
        <p:xfrm>
          <a:off x="7135318" y="0"/>
          <a:ext cx="505668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6682">
                  <a:extLst>
                    <a:ext uri="{9D8B030D-6E8A-4147-A177-3AD203B41FA5}">
                      <a16:colId xmlns:a16="http://schemas.microsoft.com/office/drawing/2014/main" val="3849155337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30" b="0" dirty="0">
                          <a:solidFill>
                            <a:schemeClr val="tx1"/>
                          </a:solidFill>
                        </a:rPr>
                        <a:t>Create a label displaying the password input      </a:t>
                      </a: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30" b="0" dirty="0">
                          <a:solidFill>
                            <a:schemeClr val="tx1"/>
                          </a:solidFill>
                        </a:rPr>
                        <a:t>               Create a widget for player to input</a:t>
                      </a:r>
                    </a:p>
                    <a:p>
                      <a:r>
                        <a:rPr lang="en-US" altLang="zh-HK" sz="1530" b="0" dirty="0">
                          <a:solidFill>
                            <a:schemeClr val="tx1"/>
                          </a:solidFill>
                        </a:rPr>
                        <a:t>                (Display with </a:t>
                      </a:r>
                      <a:r>
                        <a:rPr lang="en-US" altLang="zh-HK" sz="1530" b="0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zh-HK" sz="153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altLang="zh-HK" sz="19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HK" sz="1530" b="0" dirty="0">
                          <a:solidFill>
                            <a:schemeClr val="tx1"/>
                          </a:solidFill>
                        </a:rPr>
                        <a:t>               Create a button Called </a:t>
                      </a:r>
                      <a:r>
                        <a:rPr lang="en-US" altLang="zh-HK" sz="1530" b="0" dirty="0">
                          <a:solidFill>
                            <a:srgbClr val="FF0000"/>
                          </a:solidFill>
                        </a:rPr>
                        <a:t>“Login”</a:t>
                      </a:r>
                    </a:p>
                    <a:p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800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zh-HK" sz="153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zh-HK" sz="1530" b="0" dirty="0">
                          <a:solidFill>
                            <a:srgbClr val="FF0000"/>
                          </a:solidFill>
                        </a:rPr>
                        <a:t>               </a:t>
                      </a:r>
                      <a:r>
                        <a:rPr lang="en-US" altLang="zh-HK" sz="1530" b="0" dirty="0">
                          <a:solidFill>
                            <a:srgbClr val="000000"/>
                          </a:solidFill>
                        </a:rPr>
                        <a:t>Create a button called </a:t>
                      </a:r>
                      <a:r>
                        <a:rPr lang="en-US" altLang="zh-HK" sz="1530" b="0" dirty="0">
                          <a:solidFill>
                            <a:srgbClr val="FF0000"/>
                          </a:solidFill>
                        </a:rPr>
                        <a:t>“Back”</a:t>
                      </a:r>
                    </a:p>
                    <a:p>
                      <a:endParaRPr lang="zh-HK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989683"/>
                  </a:ext>
                </a:extLst>
              </a:tr>
            </a:tbl>
          </a:graphicData>
        </a:graphic>
      </p:graphicFrame>
      <p:sp>
        <p:nvSpPr>
          <p:cNvPr id="7" name="右大括弧 6">
            <a:extLst>
              <a:ext uri="{FF2B5EF4-FFF2-40B4-BE49-F238E27FC236}">
                <a16:creationId xmlns:a16="http://schemas.microsoft.com/office/drawing/2014/main" id="{E0A38DB4-FB2D-2C13-44A9-BF1BDA10C0F8}"/>
              </a:ext>
            </a:extLst>
          </p:cNvPr>
          <p:cNvSpPr/>
          <p:nvPr/>
        </p:nvSpPr>
        <p:spPr>
          <a:xfrm>
            <a:off x="7226300" y="1524001"/>
            <a:ext cx="480131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8" name="右大括弧 7">
            <a:extLst>
              <a:ext uri="{FF2B5EF4-FFF2-40B4-BE49-F238E27FC236}">
                <a16:creationId xmlns:a16="http://schemas.microsoft.com/office/drawing/2014/main" id="{37A9DE65-0355-676D-003F-843C1C9790FE}"/>
              </a:ext>
            </a:extLst>
          </p:cNvPr>
          <p:cNvSpPr/>
          <p:nvPr/>
        </p:nvSpPr>
        <p:spPr>
          <a:xfrm>
            <a:off x="7235540" y="3124201"/>
            <a:ext cx="478204" cy="167639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sp>
        <p:nvSpPr>
          <p:cNvPr id="9" name="右大括弧 8">
            <a:extLst>
              <a:ext uri="{FF2B5EF4-FFF2-40B4-BE49-F238E27FC236}">
                <a16:creationId xmlns:a16="http://schemas.microsoft.com/office/drawing/2014/main" id="{C9875A2D-7C6C-4FF6-5651-F748FA4BDE3D}"/>
              </a:ext>
            </a:extLst>
          </p:cNvPr>
          <p:cNvSpPr/>
          <p:nvPr/>
        </p:nvSpPr>
        <p:spPr>
          <a:xfrm>
            <a:off x="7324346" y="4800600"/>
            <a:ext cx="382085" cy="16510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5F17B67B-0307-5B77-B6D7-62DAB2284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123" y="2628041"/>
            <a:ext cx="3199016" cy="992319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0D70E5D-4913-5D30-20E3-CD3F4E85B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7610" y="4221061"/>
            <a:ext cx="2836041" cy="11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38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C0E9BCAE-61C8-A5D4-0213-F9E8D9A66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08115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76CD5F9-8B12-CD8C-04A1-B0F03E398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913654"/>
              </p:ext>
            </p:extLst>
          </p:nvPr>
        </p:nvGraphicFramePr>
        <p:xfrm>
          <a:off x="6642100" y="0"/>
          <a:ext cx="55499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900">
                  <a:extLst>
                    <a:ext uri="{9D8B030D-6E8A-4147-A177-3AD203B41FA5}">
                      <a16:colId xmlns:a16="http://schemas.microsoft.com/office/drawing/2014/main" val="1148923571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Purpose: Change password of a player in the </a:t>
                      </a:r>
                      <a:r>
                        <a:rPr lang="en-US" altLang="zh-HK" sz="18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"./</a:t>
                      </a:r>
                      <a:r>
                        <a:rPr lang="en-US" altLang="zh-HK" sz="1800" b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file.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 in read mode, reads the lines into a list,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searches for the player's name in the lines.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(Strip: remove the space)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3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 in write mode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found, the function changes the player's password to the given password. 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not found, a 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messagebox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will come out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090729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ACD6FDC-A30B-7073-18C2-E9364BAEE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891707"/>
              </p:ext>
            </p:extLst>
          </p:nvPr>
        </p:nvGraphicFramePr>
        <p:xfrm>
          <a:off x="1218018" y="5890304"/>
          <a:ext cx="6931371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3398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5267973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344107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name of the player whose password will change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090936"/>
                  </a:ext>
                </a:extLst>
              </a:tr>
              <a:tr h="199363">
                <a:tc>
                  <a:txBody>
                    <a:bodyPr/>
                    <a:lstStyle/>
                    <a:p>
                      <a:r>
                        <a:rPr lang="en-US" altLang="zh-HK" dirty="0"/>
                        <a:t>password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new password for the player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287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8A229F2-51E3-AA6A-51C6-231A56E5D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641" y="0"/>
            <a:ext cx="4488592" cy="6858001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3342A99-A8B7-D290-4A48-14D1BC561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125888"/>
              </p:ext>
            </p:extLst>
          </p:nvPr>
        </p:nvGraphicFramePr>
        <p:xfrm>
          <a:off x="7976344" y="2690108"/>
          <a:ext cx="3333340" cy="171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340">
                  <a:extLst>
                    <a:ext uri="{9D8B030D-6E8A-4147-A177-3AD203B41FA5}">
                      <a16:colId xmlns:a16="http://schemas.microsoft.com/office/drawing/2014/main" val="2453953415"/>
                    </a:ext>
                  </a:extLst>
                </a:gridCol>
              </a:tblGrid>
              <a:tr h="1716505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800" dirty="0"/>
                        <a:t>Change Password flowchart</a:t>
                      </a:r>
                      <a:endParaRPr lang="zh-HK" altLang="en-US" sz="2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6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076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A37F032-B600-BB4E-6BFB-5CC37141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285747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917F94C-7AC5-6EF4-5C8D-06EE82343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499467"/>
              </p:ext>
            </p:extLst>
          </p:nvPr>
        </p:nvGraphicFramePr>
        <p:xfrm>
          <a:off x="6304547" y="0"/>
          <a:ext cx="5887453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7453">
                  <a:extLst>
                    <a:ext uri="{9D8B030D-6E8A-4147-A177-3AD203B41FA5}">
                      <a16:colId xmlns:a16="http://schemas.microsoft.com/office/drawing/2014/main" val="229423508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if the given player's name and password are in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file.</a:t>
                      </a:r>
                    </a:p>
                    <a:p>
                      <a:b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 in read mode, reads its lines into a list, and then searches the list for a line that starts with the player's name and contains the same password.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such a line is found, the function returns True. If no such line is found, the function returns False.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True if the given player's name and password are found in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file, False otherwise.</a:t>
                      </a:r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207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68C0183-A569-DEF6-F080-9A7FF3BC0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995"/>
              </p:ext>
            </p:extLst>
          </p:nvPr>
        </p:nvGraphicFramePr>
        <p:xfrm>
          <a:off x="1395663" y="5409040"/>
          <a:ext cx="6890084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3489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5236595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32708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name of the player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090936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r>
                        <a:rPr lang="en-US" altLang="zh-HK" dirty="0"/>
                        <a:t>password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password of the player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783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B80E9-50D6-3D66-D4D7-1315D2AA7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BD24702-816D-5468-E0EB-49D50C477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9DC11E-D3AC-EDE7-909C-33449000C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AB4FEA-EBE4-6F22-EC0E-846F51E2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896F6E-5B66-EE40-BB9E-3E7ED58B5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A7D3532A-B9F9-4CD2-5D65-BE6E4C734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ED8A880C-E9B2-8ABD-7184-83BD99013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81309CDD-F75C-9DD2-9D21-6BED8BDB3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940528"/>
              </p:ext>
            </p:extLst>
          </p:nvPr>
        </p:nvGraphicFramePr>
        <p:xfrm>
          <a:off x="477262" y="1712495"/>
          <a:ext cx="2671245" cy="2314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245">
                  <a:extLst>
                    <a:ext uri="{9D8B030D-6E8A-4147-A177-3AD203B41FA5}">
                      <a16:colId xmlns:a16="http://schemas.microsoft.com/office/drawing/2014/main" val="2453953415"/>
                    </a:ext>
                  </a:extLst>
                </a:gridCol>
              </a:tblGrid>
              <a:tr h="2314073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800" dirty="0"/>
                        <a:t>Check </a:t>
                      </a:r>
                      <a:r>
                        <a:rPr lang="en-US" altLang="zh-HK" sz="2800" dirty="0" err="1"/>
                        <a:t>player_name</a:t>
                      </a:r>
                      <a:endParaRPr lang="en-US" altLang="zh-HK" sz="2800" dirty="0"/>
                    </a:p>
                    <a:p>
                      <a:pPr algn="ctr"/>
                      <a:r>
                        <a:rPr lang="en-US" altLang="zh-HK" sz="2800" dirty="0"/>
                        <a:t>and password flowchart</a:t>
                      </a:r>
                      <a:endParaRPr lang="zh-HK" altLang="en-US" sz="2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6226"/>
                  </a:ext>
                </a:extLst>
              </a:tr>
            </a:tbl>
          </a:graphicData>
        </a:graphic>
      </p:graphicFrame>
      <p:pic>
        <p:nvPicPr>
          <p:cNvPr id="6" name="圖片 5">
            <a:extLst>
              <a:ext uri="{FF2B5EF4-FFF2-40B4-BE49-F238E27FC236}">
                <a16:creationId xmlns:a16="http://schemas.microsoft.com/office/drawing/2014/main" id="{C7DBC718-79C2-2977-EA99-1E5ACB4F4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704" y="96812"/>
            <a:ext cx="7392432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6123EF5-BF79-B0DB-E472-62B82196E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08115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02EAEDC-0057-2816-691A-A1CD952EA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837827"/>
              </p:ext>
            </p:extLst>
          </p:nvPr>
        </p:nvGraphicFramePr>
        <p:xfrm>
          <a:off x="6737684" y="0"/>
          <a:ext cx="545431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316">
                  <a:extLst>
                    <a:ext uri="{9D8B030D-6E8A-4147-A177-3AD203B41FA5}">
                      <a16:colId xmlns:a16="http://schemas.microsoft.com/office/drawing/2014/main" val="433841767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Delete player from 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 file.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/ac.txt" file in read mode, reads the lines into a list, and then searches for the player's name in the lines. 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found, the function removes the line from the list.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player‘s name is not found, a</a:t>
                      </a:r>
                      <a:r>
                        <a:rPr lang="zh-HK" altLang="en-US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 box</a:t>
                      </a:r>
                      <a:r>
                        <a:rPr lang="zh-HK" altLang="en-US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string “Player not found” will come out</a:t>
                      </a:r>
                      <a:r>
                        <a:rPr lang="zh-HK" altLang="en-US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42992"/>
                  </a:ext>
                </a:extLst>
              </a:tr>
            </a:tbl>
          </a:graphicData>
        </a:graphic>
      </p:graphicFrame>
      <p:pic>
        <p:nvPicPr>
          <p:cNvPr id="10" name="圖片 9">
            <a:extLst>
              <a:ext uri="{FF2B5EF4-FFF2-40B4-BE49-F238E27FC236}">
                <a16:creationId xmlns:a16="http://schemas.microsoft.com/office/drawing/2014/main" id="{42C9A183-8E7A-9CB3-F448-8B9FFD62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035" y="3126545"/>
            <a:ext cx="2715004" cy="2305372"/>
          </a:xfrm>
          <a:prstGeom prst="rect">
            <a:avLst/>
          </a:prstGeom>
        </p:spPr>
      </p:pic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DE78D076-6AC4-6D23-7C60-8873A0479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947418"/>
              </p:ext>
            </p:extLst>
          </p:nvPr>
        </p:nvGraphicFramePr>
        <p:xfrm>
          <a:off x="346373" y="5778008"/>
          <a:ext cx="6121758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9105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4652653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32708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name of the player to be deleted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7472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717B-AA86-44A0-94BA-7EAA10F4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B606CC01-0154-6130-4DF3-BA619CC00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FB76C22-39BA-F4C8-3FAF-9E691671B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07A323-7132-4F29-65E7-227FED05F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6EDB8C-D684-DF4E-ADB5-7CAE0CC15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CE2944C-CF82-BC6C-803F-290B4904A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E13B2091-7DDE-8829-CC10-01FF91A00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CEBA7DAF-98EF-E276-C1A0-0A31A3117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7799A6B-47C3-D1B1-869D-8BF15537B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947781"/>
              </p:ext>
            </p:extLst>
          </p:nvPr>
        </p:nvGraphicFramePr>
        <p:xfrm>
          <a:off x="7976344" y="2690108"/>
          <a:ext cx="3333340" cy="171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340">
                  <a:extLst>
                    <a:ext uri="{9D8B030D-6E8A-4147-A177-3AD203B41FA5}">
                      <a16:colId xmlns:a16="http://schemas.microsoft.com/office/drawing/2014/main" val="2453953415"/>
                    </a:ext>
                  </a:extLst>
                </a:gridCol>
              </a:tblGrid>
              <a:tr h="1716505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800" dirty="0"/>
                        <a:t>Delete player flowchart</a:t>
                      </a:r>
                      <a:endParaRPr lang="zh-HK" altLang="en-US" sz="2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6226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E459F326-CE03-FBB2-7A74-1086E5361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70" y="-1"/>
            <a:ext cx="5824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95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B870E12-4949-A61C-D572-23D5ADDB2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39070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30544CB-F1F9-854C-7AB3-4B44D1507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500488"/>
              </p:ext>
            </p:extLst>
          </p:nvPr>
        </p:nvGraphicFramePr>
        <p:xfrm>
          <a:off x="6384758" y="0"/>
          <a:ext cx="580724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7242">
                  <a:extLst>
                    <a:ext uri="{9D8B030D-6E8A-4147-A177-3AD203B41FA5}">
                      <a16:colId xmlns:a16="http://schemas.microsoft.com/office/drawing/2014/main" val="2659166716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 new player by appending a new row to the 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/ac.txt file with the player's name and password.</a:t>
                      </a:r>
                    </a:p>
                    <a:p>
                      <a:b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True if the player is created successfully, False otherwise.</a:t>
                      </a:r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45510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988DF13-39DC-2EFA-0A75-B0907CFD5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088875"/>
              </p:ext>
            </p:extLst>
          </p:nvPr>
        </p:nvGraphicFramePr>
        <p:xfrm>
          <a:off x="1395663" y="5409040"/>
          <a:ext cx="6890084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3489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5236595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32708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name of the player to be created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090936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r>
                        <a:rPr lang="en-US" altLang="zh-HK" dirty="0"/>
                        <a:t>password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The password of the player to be created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1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BA881B-1689-A468-06A7-682402DA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B839E19-5DFB-E21F-1436-A10B72F53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863" y="0"/>
            <a:ext cx="6171296" cy="6858000"/>
          </a:xfrm>
          <a:prstGeom prst="rect">
            <a:avLst/>
          </a:prstGeom>
        </p:spPr>
      </p:pic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06B86858-067D-4960-5D85-0DF0C09A4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930468"/>
              </p:ext>
            </p:extLst>
          </p:nvPr>
        </p:nvGraphicFramePr>
        <p:xfrm>
          <a:off x="477262" y="1712495"/>
          <a:ext cx="3333340" cy="171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340">
                  <a:extLst>
                    <a:ext uri="{9D8B030D-6E8A-4147-A177-3AD203B41FA5}">
                      <a16:colId xmlns:a16="http://schemas.microsoft.com/office/drawing/2014/main" val="2453953415"/>
                    </a:ext>
                  </a:extLst>
                </a:gridCol>
              </a:tblGrid>
              <a:tr h="1716505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800" dirty="0"/>
                        <a:t>Create player </a:t>
                      </a:r>
                    </a:p>
                    <a:p>
                      <a:pPr algn="ctr"/>
                      <a:r>
                        <a:rPr lang="en-US" altLang="zh-HK" sz="2800" dirty="0"/>
                        <a:t>and password flowchart</a:t>
                      </a:r>
                      <a:endParaRPr lang="zh-HK" altLang="en-US" sz="2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6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255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69EA68F-C0DB-FECF-EA14-5933A4BC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01653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9FE3272-88C3-394C-60A1-B55105EBD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422574"/>
              </p:ext>
            </p:extLst>
          </p:nvPr>
        </p:nvGraphicFramePr>
        <p:xfrm>
          <a:off x="7908758" y="-1"/>
          <a:ext cx="4283242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242">
                  <a:extLst>
                    <a:ext uri="{9D8B030D-6E8A-4147-A177-3AD203B41FA5}">
                      <a16:colId xmlns:a16="http://schemas.microsoft.com/office/drawing/2014/main" val="2286672868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 ranking.csv and sort it by win, lose, tie.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reads the rows from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/ranking.csv" into a list, 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HK" sz="14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sorts the list by win, lose, tie, and prints the sorted result.</a:t>
                      </a:r>
                    </a:p>
                    <a:p>
                      <a:b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Print out the ranking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53607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4EA286D1-F5F5-737A-2629-90A7E4B43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821" y="3080698"/>
            <a:ext cx="3735677" cy="354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35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439637A-4E28-8000-AA41-841062F07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83785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947E75C-6C00-7B6A-E866-F35C76672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5145"/>
              </p:ext>
            </p:extLst>
          </p:nvPr>
        </p:nvGraphicFramePr>
        <p:xfrm>
          <a:off x="8149388" y="0"/>
          <a:ext cx="404261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2612">
                  <a:extLst>
                    <a:ext uri="{9D8B030D-6E8A-4147-A177-3AD203B41FA5}">
                      <a16:colId xmlns:a16="http://schemas.microsoft.com/office/drawing/2014/main" val="96921109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 the player's tie count by 1 in the ranking CSV file.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/ranking.csv" file in read mode, reads the rows into a list, and then searches for the player's name in the rows. 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found, the function increments the player's tie count by 1.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not found, the function appends a new row to the list with the player's name, 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other values set to 0, and the tie count set to 1.</a:t>
                      </a:r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52423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F5E7249-999F-321A-CDDE-B9A83081D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992053"/>
              </p:ext>
            </p:extLst>
          </p:nvPr>
        </p:nvGraphicFramePr>
        <p:xfrm>
          <a:off x="692976" y="5585501"/>
          <a:ext cx="7985803" cy="4623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0300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6465503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462373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name of the player whose tie count should be added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439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E81A21B-BEA5-F279-4CED-51CD66B66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63579" cy="6858000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7D8721B-BB66-263E-B945-8B7907DDC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292644"/>
              </p:ext>
            </p:extLst>
          </p:nvPr>
        </p:nvGraphicFramePr>
        <p:xfrm>
          <a:off x="8053136" y="0"/>
          <a:ext cx="4138863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8863">
                  <a:extLst>
                    <a:ext uri="{9D8B030D-6E8A-4147-A177-3AD203B41FA5}">
                      <a16:colId xmlns:a16="http://schemas.microsoft.com/office/drawing/2014/main" val="3891527042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 the player's lose count by 1 in the ranking CSV file.</a:t>
                      </a: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/ranking.csv" file in read mode, reads the rows into a list, and then searches for the player's name in the rows. </a:t>
                      </a:r>
                    </a:p>
                    <a:p>
                      <a:endParaRPr lang="en-US" altLang="zh-HK" sz="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found, the function increments the player's lose count by 1.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not found, the function appends a new row to the list with the player's name, all other values set to 0, and the lose count set to 1.</a:t>
                      </a:r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975574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A049880-F0CF-964B-2FE6-783F83482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159675"/>
              </p:ext>
            </p:extLst>
          </p:nvPr>
        </p:nvGraphicFramePr>
        <p:xfrm>
          <a:off x="692977" y="5585501"/>
          <a:ext cx="7905592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5030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6400562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189657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name of the player whose lose count should be added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3651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9CF27D1-B952-F63D-77E1-5D434B985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84080" cy="6858000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00E172F-4E44-6771-4EF1-624648E6F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408779"/>
              </p:ext>
            </p:extLst>
          </p:nvPr>
        </p:nvGraphicFramePr>
        <p:xfrm>
          <a:off x="7956884" y="0"/>
          <a:ext cx="423511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5116">
                  <a:extLst>
                    <a:ext uri="{9D8B030D-6E8A-4147-A177-3AD203B41FA5}">
                      <a16:colId xmlns:a16="http://schemas.microsoft.com/office/drawing/2014/main" val="3507625041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 the player's win count by 1 in the ranking CSV file.</a:t>
                      </a:r>
                    </a:p>
                    <a:p>
                      <a:b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function opens the "./</a:t>
                      </a:r>
                      <a:r>
                        <a:rPr lang="en-US" altLang="zh-HK" sz="18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/ranking.csv" file in read mode, reads the rows into a list, and then searches for the player's name in the rows. 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found, the function increments the player's win count by 1.</a:t>
                      </a:r>
                    </a:p>
                    <a:p>
                      <a:endParaRPr lang="en-US" altLang="zh-HK" sz="18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HK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the player's name is not found, the function appends a new row to the list with the player's name, all other values set to 0, and the win count set to 1.</a:t>
                      </a:r>
                    </a:p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endParaRPr lang="en-US" altLang="zh-HK" dirty="0"/>
                    </a:p>
                    <a:p>
                      <a:endParaRPr lang="en-US" altLang="zh-HK" sz="900" dirty="0"/>
                    </a:p>
                    <a:p>
                      <a:r>
                        <a:rPr lang="en-US" altLang="zh-HK" sz="1530" dirty="0"/>
                        <a:t>Check if the python file is run directly</a:t>
                      </a:r>
                    </a:p>
                    <a:p>
                      <a:endParaRPr lang="en-US" altLang="zh-HK" sz="1530" dirty="0"/>
                    </a:p>
                    <a:p>
                      <a:r>
                        <a:rPr lang="en-US" altLang="zh-HK" sz="1530" dirty="0"/>
                        <a:t>Debug + start the </a:t>
                      </a:r>
                      <a:r>
                        <a:rPr lang="en-US" altLang="zh-HK" sz="1530" dirty="0" err="1"/>
                        <a:t>tkinter</a:t>
                      </a:r>
                      <a:endParaRPr lang="en-US" altLang="zh-HK" sz="153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3681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613AAEF1-451D-3542-7681-BACD546A8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176077"/>
              </p:ext>
            </p:extLst>
          </p:nvPr>
        </p:nvGraphicFramePr>
        <p:xfrm>
          <a:off x="837356" y="4687144"/>
          <a:ext cx="780934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6706">
                  <a:extLst>
                    <a:ext uri="{9D8B030D-6E8A-4147-A177-3AD203B41FA5}">
                      <a16:colId xmlns:a16="http://schemas.microsoft.com/office/drawing/2014/main" val="2338108437"/>
                    </a:ext>
                  </a:extLst>
                </a:gridCol>
                <a:gridCol w="6322634">
                  <a:extLst>
                    <a:ext uri="{9D8B030D-6E8A-4147-A177-3AD203B41FA5}">
                      <a16:colId xmlns:a16="http://schemas.microsoft.com/office/drawing/2014/main" val="22225064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Player_name</a:t>
                      </a:r>
                      <a:endParaRPr lang="zh-HK" altLang="en-US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name of the player whose win count should be added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6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92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4A56BDA584E41428B4D86DE71BF123F" ma:contentTypeVersion="5" ma:contentTypeDescription="建立新的文件。" ma:contentTypeScope="" ma:versionID="4d1766fc97d1bd981f283f60384bdfd8">
  <xsd:schema xmlns:xsd="http://www.w3.org/2001/XMLSchema" xmlns:xs="http://www.w3.org/2001/XMLSchema" xmlns:p="http://schemas.microsoft.com/office/2006/metadata/properties" xmlns:ns3="7a9a2182-6f0a-4068-9fc2-0828057346ec" targetNamespace="http://schemas.microsoft.com/office/2006/metadata/properties" ma:root="true" ma:fieldsID="42dc7f13fe1352221467a330cf487064" ns3:_="">
    <xsd:import namespace="7a9a2182-6f0a-4068-9fc2-0828057346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a2182-6f0a-4068-9fc2-0828057346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a9a2182-6f0a-4068-9fc2-0828057346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969D5F-20ED-4431-B56E-7BB49ABE7D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9a2182-6f0a-4068-9fc2-0828057346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9A5C0C-BDF4-4BE2-BBD2-3999B3B31556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7a9a2182-6f0a-4068-9fc2-0828057346ec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516CBA-5815-4A78-BEDE-2507C9D132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6121</TotalTime>
  <Words>2676</Words>
  <Application>Microsoft Office PowerPoint</Application>
  <PresentationFormat>寬螢幕</PresentationFormat>
  <Paragraphs>664</Paragraphs>
  <Slides>47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6D09_JOE ANTHONY KAR TONG_周家同</dc:creator>
  <cp:lastModifiedBy>6D09_JOE ANTHONY KAR TONG_周家同</cp:lastModifiedBy>
  <cp:revision>3</cp:revision>
  <dcterms:created xsi:type="dcterms:W3CDTF">2024-12-04T00:07:04Z</dcterms:created>
  <dcterms:modified xsi:type="dcterms:W3CDTF">2024-12-08T07:27:44Z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0x010100E4A56BDA584E41428B4D86DE71BF123F</vt:lpwstr>
  </property>
</Properties>
</file>